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795" r:id="rId3"/>
    <p:sldId id="796" r:id="rId4"/>
    <p:sldId id="797" r:id="rId5"/>
    <p:sldId id="801" r:id="rId6"/>
    <p:sldId id="802" r:id="rId7"/>
    <p:sldId id="799" r:id="rId8"/>
    <p:sldId id="800" r:id="rId9"/>
    <p:sldId id="860" r:id="rId10"/>
    <p:sldId id="862" r:id="rId11"/>
    <p:sldId id="798" r:id="rId12"/>
    <p:sldId id="804" r:id="rId13"/>
    <p:sldId id="803" r:id="rId14"/>
    <p:sldId id="818" r:id="rId15"/>
    <p:sldId id="820" r:id="rId16"/>
    <p:sldId id="821" r:id="rId17"/>
    <p:sldId id="805" r:id="rId18"/>
    <p:sldId id="806" r:id="rId19"/>
    <p:sldId id="863" r:id="rId20"/>
    <p:sldId id="819" r:id="rId21"/>
    <p:sldId id="864" r:id="rId22"/>
    <p:sldId id="865" r:id="rId23"/>
    <p:sldId id="867" r:id="rId24"/>
    <p:sldId id="868" r:id="rId25"/>
    <p:sldId id="869" r:id="rId26"/>
    <p:sldId id="86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8D4C1-0F1E-462C-A8AA-590AB709D8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193440-7B36-4CE5-855D-BB0EC45348EB}">
      <dgm:prSet/>
      <dgm:spPr/>
      <dgm:t>
        <a:bodyPr/>
        <a:lstStyle/>
        <a:p>
          <a:r>
            <a:rPr lang="zh-TW"/>
            <a:t>物件導向程式設計（</a:t>
          </a:r>
          <a:r>
            <a:rPr lang="en-US"/>
            <a:t>Object-Oriented Programming</a:t>
          </a:r>
          <a:r>
            <a:rPr lang="zh-TW"/>
            <a:t>，簡稱 </a:t>
          </a:r>
          <a:r>
            <a:rPr lang="en-US"/>
            <a:t>OOP</a:t>
          </a:r>
          <a:r>
            <a:rPr lang="zh-TW"/>
            <a:t>）是一種程式設計的方法，它讓我們能夠更容易地設計和理解複雜的程式。</a:t>
          </a:r>
          <a:endParaRPr lang="en-US"/>
        </a:p>
      </dgm:t>
    </dgm:pt>
    <dgm:pt modelId="{468F5AE7-4E7D-411F-8C52-EAB6E86A026E}" type="parTrans" cxnId="{201BA3A0-AA97-4C9D-A398-8DCD70977E8A}">
      <dgm:prSet/>
      <dgm:spPr/>
      <dgm:t>
        <a:bodyPr/>
        <a:lstStyle/>
        <a:p>
          <a:endParaRPr lang="en-US"/>
        </a:p>
      </dgm:t>
    </dgm:pt>
    <dgm:pt modelId="{572283B3-38FA-4DD5-B006-7F15CC8277B6}" type="sibTrans" cxnId="{201BA3A0-AA97-4C9D-A398-8DCD70977E8A}">
      <dgm:prSet/>
      <dgm:spPr/>
      <dgm:t>
        <a:bodyPr/>
        <a:lstStyle/>
        <a:p>
          <a:endParaRPr lang="en-US"/>
        </a:p>
      </dgm:t>
    </dgm:pt>
    <dgm:pt modelId="{B8FC484B-C958-467A-A823-B6B9910F817E}">
      <dgm:prSet/>
      <dgm:spPr/>
      <dgm:t>
        <a:bodyPr/>
        <a:lstStyle/>
        <a:p>
          <a:r>
            <a:rPr lang="zh-TW"/>
            <a:t>在 </a:t>
          </a:r>
          <a:r>
            <a:rPr lang="en-US"/>
            <a:t>C# </a:t>
          </a:r>
          <a:r>
            <a:rPr lang="zh-TW"/>
            <a:t>中，幾乎所有的東西都是物件。這是因為 </a:t>
          </a:r>
          <a:r>
            <a:rPr lang="en-US"/>
            <a:t>C#</a:t>
          </a:r>
          <a:r>
            <a:rPr lang="zh-TW"/>
            <a:t>是一個高度物件導向的程式語言。</a:t>
          </a:r>
          <a:endParaRPr lang="en-US"/>
        </a:p>
      </dgm:t>
    </dgm:pt>
    <dgm:pt modelId="{67616EFD-CBB7-47C3-A56C-81FC32CAC825}" type="parTrans" cxnId="{2305D97A-D342-4987-BF70-CA5BF86EF357}">
      <dgm:prSet/>
      <dgm:spPr/>
      <dgm:t>
        <a:bodyPr/>
        <a:lstStyle/>
        <a:p>
          <a:endParaRPr lang="en-US"/>
        </a:p>
      </dgm:t>
    </dgm:pt>
    <dgm:pt modelId="{E2AFDC18-8766-406B-AEB4-A44383C101A2}" type="sibTrans" cxnId="{2305D97A-D342-4987-BF70-CA5BF86EF357}">
      <dgm:prSet/>
      <dgm:spPr/>
      <dgm:t>
        <a:bodyPr/>
        <a:lstStyle/>
        <a:p>
          <a:endParaRPr lang="en-US"/>
        </a:p>
      </dgm:t>
    </dgm:pt>
    <dgm:pt modelId="{28E93E13-B78B-4ADA-BA0B-7D06CC08BB35}">
      <dgm:prSet/>
      <dgm:spPr/>
      <dgm:t>
        <a:bodyPr/>
        <a:lstStyle/>
        <a:p>
          <a:r>
            <a:rPr lang="zh-TW"/>
            <a:t>使用物件導向程式設計，我們可以用更貼近需求的方式來撰寫程式</a:t>
          </a:r>
          <a:r>
            <a:rPr lang="en-US"/>
            <a:t>(</a:t>
          </a:r>
          <a:r>
            <a:rPr lang="zh-TW"/>
            <a:t>後面說明</a:t>
          </a:r>
          <a:r>
            <a:rPr lang="en-US"/>
            <a:t>)</a:t>
          </a:r>
          <a:r>
            <a:rPr lang="zh-TW"/>
            <a:t>。</a:t>
          </a:r>
          <a:endParaRPr lang="en-US"/>
        </a:p>
      </dgm:t>
    </dgm:pt>
    <dgm:pt modelId="{349948C5-E8A2-450E-BF59-38935F791FD2}" type="parTrans" cxnId="{621F6F8A-80DE-44B3-A272-572656DD1463}">
      <dgm:prSet/>
      <dgm:spPr/>
      <dgm:t>
        <a:bodyPr/>
        <a:lstStyle/>
        <a:p>
          <a:endParaRPr lang="en-US"/>
        </a:p>
      </dgm:t>
    </dgm:pt>
    <dgm:pt modelId="{421C09CF-AD1A-40C2-A28C-27ED340CC4FB}" type="sibTrans" cxnId="{621F6F8A-80DE-44B3-A272-572656DD1463}">
      <dgm:prSet/>
      <dgm:spPr/>
      <dgm:t>
        <a:bodyPr/>
        <a:lstStyle/>
        <a:p>
          <a:endParaRPr lang="en-US"/>
        </a:p>
      </dgm:t>
    </dgm:pt>
    <dgm:pt modelId="{B7D9A5EF-F596-4A09-B3E9-31A41EA85D6C}" type="pres">
      <dgm:prSet presAssocID="{B6F8D4C1-0F1E-462C-A8AA-590AB709D87E}" presName="vert0" presStyleCnt="0">
        <dgm:presLayoutVars>
          <dgm:dir/>
          <dgm:animOne val="branch"/>
          <dgm:animLvl val="lvl"/>
        </dgm:presLayoutVars>
      </dgm:prSet>
      <dgm:spPr/>
    </dgm:pt>
    <dgm:pt modelId="{63C8F11C-6D28-4E2E-95B0-1159A8B20D5D}" type="pres">
      <dgm:prSet presAssocID="{54193440-7B36-4CE5-855D-BB0EC45348EB}" presName="thickLine" presStyleLbl="alignNode1" presStyleIdx="0" presStyleCnt="3"/>
      <dgm:spPr/>
    </dgm:pt>
    <dgm:pt modelId="{753A4190-5617-4FAE-A6B1-720E223E5A98}" type="pres">
      <dgm:prSet presAssocID="{54193440-7B36-4CE5-855D-BB0EC45348EB}" presName="horz1" presStyleCnt="0"/>
      <dgm:spPr/>
    </dgm:pt>
    <dgm:pt modelId="{E46C5F5B-DCA3-4AAB-B1B1-15D66BB82FC3}" type="pres">
      <dgm:prSet presAssocID="{54193440-7B36-4CE5-855D-BB0EC45348EB}" presName="tx1" presStyleLbl="revTx" presStyleIdx="0" presStyleCnt="3"/>
      <dgm:spPr/>
    </dgm:pt>
    <dgm:pt modelId="{B757D6DA-A502-47FA-A58E-C67C5A3EB857}" type="pres">
      <dgm:prSet presAssocID="{54193440-7B36-4CE5-855D-BB0EC45348EB}" presName="vert1" presStyleCnt="0"/>
      <dgm:spPr/>
    </dgm:pt>
    <dgm:pt modelId="{07B0FA8C-2E23-4637-AA0D-9F2E27A5FD3F}" type="pres">
      <dgm:prSet presAssocID="{B8FC484B-C958-467A-A823-B6B9910F817E}" presName="thickLine" presStyleLbl="alignNode1" presStyleIdx="1" presStyleCnt="3"/>
      <dgm:spPr/>
    </dgm:pt>
    <dgm:pt modelId="{315C4763-E50F-4F3F-8D2A-0BA83DB08624}" type="pres">
      <dgm:prSet presAssocID="{B8FC484B-C958-467A-A823-B6B9910F817E}" presName="horz1" presStyleCnt="0"/>
      <dgm:spPr/>
    </dgm:pt>
    <dgm:pt modelId="{42940611-0535-4380-BF34-44BD25F294AA}" type="pres">
      <dgm:prSet presAssocID="{B8FC484B-C958-467A-A823-B6B9910F817E}" presName="tx1" presStyleLbl="revTx" presStyleIdx="1" presStyleCnt="3"/>
      <dgm:spPr/>
    </dgm:pt>
    <dgm:pt modelId="{B8B9C8EC-98CA-47CB-A981-C91A00B8C381}" type="pres">
      <dgm:prSet presAssocID="{B8FC484B-C958-467A-A823-B6B9910F817E}" presName="vert1" presStyleCnt="0"/>
      <dgm:spPr/>
    </dgm:pt>
    <dgm:pt modelId="{87D2589E-BBDC-4B68-A745-C211A39A0446}" type="pres">
      <dgm:prSet presAssocID="{28E93E13-B78B-4ADA-BA0B-7D06CC08BB35}" presName="thickLine" presStyleLbl="alignNode1" presStyleIdx="2" presStyleCnt="3"/>
      <dgm:spPr/>
    </dgm:pt>
    <dgm:pt modelId="{12B20DA9-E4B4-45EB-818A-C6ADF7D11889}" type="pres">
      <dgm:prSet presAssocID="{28E93E13-B78B-4ADA-BA0B-7D06CC08BB35}" presName="horz1" presStyleCnt="0"/>
      <dgm:spPr/>
    </dgm:pt>
    <dgm:pt modelId="{0F3B049E-6C15-43A6-871C-BB2C6CB128A4}" type="pres">
      <dgm:prSet presAssocID="{28E93E13-B78B-4ADA-BA0B-7D06CC08BB35}" presName="tx1" presStyleLbl="revTx" presStyleIdx="2" presStyleCnt="3"/>
      <dgm:spPr/>
    </dgm:pt>
    <dgm:pt modelId="{ED238CF8-813C-405A-B2E0-8AFEDF7745AA}" type="pres">
      <dgm:prSet presAssocID="{28E93E13-B78B-4ADA-BA0B-7D06CC08BB35}" presName="vert1" presStyleCnt="0"/>
      <dgm:spPr/>
    </dgm:pt>
  </dgm:ptLst>
  <dgm:cxnLst>
    <dgm:cxn modelId="{88B2441C-D842-4EE0-9FC5-126B4D13103E}" type="presOf" srcId="{B6F8D4C1-0F1E-462C-A8AA-590AB709D87E}" destId="{B7D9A5EF-F596-4A09-B3E9-31A41EA85D6C}" srcOrd="0" destOrd="0" presId="urn:microsoft.com/office/officeart/2008/layout/LinedList"/>
    <dgm:cxn modelId="{4509BE2C-0CF1-427D-851F-67890013EB69}" type="presOf" srcId="{28E93E13-B78B-4ADA-BA0B-7D06CC08BB35}" destId="{0F3B049E-6C15-43A6-871C-BB2C6CB128A4}" srcOrd="0" destOrd="0" presId="urn:microsoft.com/office/officeart/2008/layout/LinedList"/>
    <dgm:cxn modelId="{2305D97A-D342-4987-BF70-CA5BF86EF357}" srcId="{B6F8D4C1-0F1E-462C-A8AA-590AB709D87E}" destId="{B8FC484B-C958-467A-A823-B6B9910F817E}" srcOrd="1" destOrd="0" parTransId="{67616EFD-CBB7-47C3-A56C-81FC32CAC825}" sibTransId="{E2AFDC18-8766-406B-AEB4-A44383C101A2}"/>
    <dgm:cxn modelId="{621F6F8A-80DE-44B3-A272-572656DD1463}" srcId="{B6F8D4C1-0F1E-462C-A8AA-590AB709D87E}" destId="{28E93E13-B78B-4ADA-BA0B-7D06CC08BB35}" srcOrd="2" destOrd="0" parTransId="{349948C5-E8A2-450E-BF59-38935F791FD2}" sibTransId="{421C09CF-AD1A-40C2-A28C-27ED340CC4FB}"/>
    <dgm:cxn modelId="{201BA3A0-AA97-4C9D-A398-8DCD70977E8A}" srcId="{B6F8D4C1-0F1E-462C-A8AA-590AB709D87E}" destId="{54193440-7B36-4CE5-855D-BB0EC45348EB}" srcOrd="0" destOrd="0" parTransId="{468F5AE7-4E7D-411F-8C52-EAB6E86A026E}" sibTransId="{572283B3-38FA-4DD5-B006-7F15CC8277B6}"/>
    <dgm:cxn modelId="{5A942CAC-1470-4244-92DB-D70F53F07BD6}" type="presOf" srcId="{B8FC484B-C958-467A-A823-B6B9910F817E}" destId="{42940611-0535-4380-BF34-44BD25F294AA}" srcOrd="0" destOrd="0" presId="urn:microsoft.com/office/officeart/2008/layout/LinedList"/>
    <dgm:cxn modelId="{0999D8EC-8194-47FA-AC3D-D17934D7BA21}" type="presOf" srcId="{54193440-7B36-4CE5-855D-BB0EC45348EB}" destId="{E46C5F5B-DCA3-4AAB-B1B1-15D66BB82FC3}" srcOrd="0" destOrd="0" presId="urn:microsoft.com/office/officeart/2008/layout/LinedList"/>
    <dgm:cxn modelId="{92EEDE93-3D06-4238-A5ED-3921A4FD97B3}" type="presParOf" srcId="{B7D9A5EF-F596-4A09-B3E9-31A41EA85D6C}" destId="{63C8F11C-6D28-4E2E-95B0-1159A8B20D5D}" srcOrd="0" destOrd="0" presId="urn:microsoft.com/office/officeart/2008/layout/LinedList"/>
    <dgm:cxn modelId="{AC23A894-DCD7-4858-A789-4A768B52EB86}" type="presParOf" srcId="{B7D9A5EF-F596-4A09-B3E9-31A41EA85D6C}" destId="{753A4190-5617-4FAE-A6B1-720E223E5A98}" srcOrd="1" destOrd="0" presId="urn:microsoft.com/office/officeart/2008/layout/LinedList"/>
    <dgm:cxn modelId="{4507FD9A-4FE6-4536-A1D6-94FE701F9983}" type="presParOf" srcId="{753A4190-5617-4FAE-A6B1-720E223E5A98}" destId="{E46C5F5B-DCA3-4AAB-B1B1-15D66BB82FC3}" srcOrd="0" destOrd="0" presId="urn:microsoft.com/office/officeart/2008/layout/LinedList"/>
    <dgm:cxn modelId="{8AEC01F8-738B-4A2E-9491-980E07B40D9F}" type="presParOf" srcId="{753A4190-5617-4FAE-A6B1-720E223E5A98}" destId="{B757D6DA-A502-47FA-A58E-C67C5A3EB857}" srcOrd="1" destOrd="0" presId="urn:microsoft.com/office/officeart/2008/layout/LinedList"/>
    <dgm:cxn modelId="{F183ED4B-AF83-4008-8E59-5E807E4B04A6}" type="presParOf" srcId="{B7D9A5EF-F596-4A09-B3E9-31A41EA85D6C}" destId="{07B0FA8C-2E23-4637-AA0D-9F2E27A5FD3F}" srcOrd="2" destOrd="0" presId="urn:microsoft.com/office/officeart/2008/layout/LinedList"/>
    <dgm:cxn modelId="{BECBCFE2-5C2A-4AD5-BA20-83D86F626E8D}" type="presParOf" srcId="{B7D9A5EF-F596-4A09-B3E9-31A41EA85D6C}" destId="{315C4763-E50F-4F3F-8D2A-0BA83DB08624}" srcOrd="3" destOrd="0" presId="urn:microsoft.com/office/officeart/2008/layout/LinedList"/>
    <dgm:cxn modelId="{C3CFD77C-2F15-4142-BCFE-9B1A45E624EF}" type="presParOf" srcId="{315C4763-E50F-4F3F-8D2A-0BA83DB08624}" destId="{42940611-0535-4380-BF34-44BD25F294AA}" srcOrd="0" destOrd="0" presId="urn:microsoft.com/office/officeart/2008/layout/LinedList"/>
    <dgm:cxn modelId="{496B4C70-E3A5-44F5-80D0-7DE40F1A9399}" type="presParOf" srcId="{315C4763-E50F-4F3F-8D2A-0BA83DB08624}" destId="{B8B9C8EC-98CA-47CB-A981-C91A00B8C381}" srcOrd="1" destOrd="0" presId="urn:microsoft.com/office/officeart/2008/layout/LinedList"/>
    <dgm:cxn modelId="{7FF7BE4E-3805-4E6D-BD6F-74F652BA35E1}" type="presParOf" srcId="{B7D9A5EF-F596-4A09-B3E9-31A41EA85D6C}" destId="{87D2589E-BBDC-4B68-A745-C211A39A0446}" srcOrd="4" destOrd="0" presId="urn:microsoft.com/office/officeart/2008/layout/LinedList"/>
    <dgm:cxn modelId="{B16DECC2-066E-435A-BC21-04A47C27DE7E}" type="presParOf" srcId="{B7D9A5EF-F596-4A09-B3E9-31A41EA85D6C}" destId="{12B20DA9-E4B4-45EB-818A-C6ADF7D11889}" srcOrd="5" destOrd="0" presId="urn:microsoft.com/office/officeart/2008/layout/LinedList"/>
    <dgm:cxn modelId="{360E4819-1436-4184-938D-36FA9DF07131}" type="presParOf" srcId="{12B20DA9-E4B4-45EB-818A-C6ADF7D11889}" destId="{0F3B049E-6C15-43A6-871C-BB2C6CB128A4}" srcOrd="0" destOrd="0" presId="urn:microsoft.com/office/officeart/2008/layout/LinedList"/>
    <dgm:cxn modelId="{B1250FAB-05A5-4598-B2D9-C1340A86063B}" type="presParOf" srcId="{12B20DA9-E4B4-45EB-818A-C6ADF7D11889}" destId="{ED238CF8-813C-405A-B2E0-8AFEDF7745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2A052-9224-4DEA-90E2-F5C245AE5D73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C949CD-D6BE-4F92-8671-88AFC77EBB86}">
      <dgm:prSet/>
      <dgm:spPr/>
      <dgm:t>
        <a:bodyPr/>
        <a:lstStyle/>
        <a:p>
          <a:r>
            <a:rPr lang="zh-TW" b="1" i="0" baseline="0"/>
            <a:t>屬性</a:t>
          </a:r>
          <a:r>
            <a:rPr lang="zh-TW" b="0" i="0" baseline="0"/>
            <a:t>：這是物件的特徵，比如小汽車的顏色和型號。</a:t>
          </a:r>
          <a:endParaRPr lang="en-US"/>
        </a:p>
      </dgm:t>
    </dgm:pt>
    <dgm:pt modelId="{D3E355C9-1C47-4043-908E-01E7FF02951E}" type="parTrans" cxnId="{1C20261F-AD5F-49B1-9124-D0933A59D572}">
      <dgm:prSet/>
      <dgm:spPr/>
      <dgm:t>
        <a:bodyPr/>
        <a:lstStyle/>
        <a:p>
          <a:endParaRPr lang="en-US"/>
        </a:p>
      </dgm:t>
    </dgm:pt>
    <dgm:pt modelId="{D4DD6194-95A5-4F13-849E-124055495691}" type="sibTrans" cxnId="{1C20261F-AD5F-49B1-9124-D0933A59D572}">
      <dgm:prSet/>
      <dgm:spPr/>
      <dgm:t>
        <a:bodyPr/>
        <a:lstStyle/>
        <a:p>
          <a:endParaRPr lang="en-US"/>
        </a:p>
      </dgm:t>
    </dgm:pt>
    <dgm:pt modelId="{C5404730-92BB-4871-98E2-73F49459E9BA}">
      <dgm:prSet/>
      <dgm:spPr/>
      <dgm:t>
        <a:bodyPr/>
        <a:lstStyle/>
        <a:p>
          <a:r>
            <a:rPr lang="zh-TW" b="1" i="0" baseline="0"/>
            <a:t>方法</a:t>
          </a:r>
          <a:r>
            <a:rPr lang="zh-TW" b="0" i="0" baseline="0"/>
            <a:t>：這是物件能做的事情，比如小汽車可以開動。 </a:t>
          </a:r>
          <a:endParaRPr lang="en-US"/>
        </a:p>
      </dgm:t>
    </dgm:pt>
    <dgm:pt modelId="{BC7CC5A1-A6C8-449D-B35F-91DBBAEE7551}" type="parTrans" cxnId="{D3491581-E04C-4ACC-AF03-91610876C308}">
      <dgm:prSet/>
      <dgm:spPr/>
      <dgm:t>
        <a:bodyPr/>
        <a:lstStyle/>
        <a:p>
          <a:endParaRPr lang="en-US"/>
        </a:p>
      </dgm:t>
    </dgm:pt>
    <dgm:pt modelId="{293572A7-1668-4810-857B-CAA26051D978}" type="sibTrans" cxnId="{D3491581-E04C-4ACC-AF03-91610876C308}">
      <dgm:prSet/>
      <dgm:spPr/>
      <dgm:t>
        <a:bodyPr/>
        <a:lstStyle/>
        <a:p>
          <a:endParaRPr lang="en-US"/>
        </a:p>
      </dgm:t>
    </dgm:pt>
    <dgm:pt modelId="{9BD9F9BD-D411-4836-A7D1-831AFF908AA5}" type="pres">
      <dgm:prSet presAssocID="{C362A052-9224-4DEA-90E2-F5C245AE5D73}" presName="root" presStyleCnt="0">
        <dgm:presLayoutVars>
          <dgm:dir/>
          <dgm:resizeHandles val="exact"/>
        </dgm:presLayoutVars>
      </dgm:prSet>
      <dgm:spPr/>
    </dgm:pt>
    <dgm:pt modelId="{50E008B6-51DE-44C4-9F6E-E9A3D344F4D8}" type="pres">
      <dgm:prSet presAssocID="{33C949CD-D6BE-4F92-8671-88AFC77EBB86}" presName="compNode" presStyleCnt="0"/>
      <dgm:spPr/>
    </dgm:pt>
    <dgm:pt modelId="{2915811A-6937-4F92-AAC4-0B557C7D028C}" type="pres">
      <dgm:prSet presAssocID="{33C949CD-D6BE-4F92-8671-88AFC77EBB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部落格 外框"/>
        </a:ext>
      </dgm:extLst>
    </dgm:pt>
    <dgm:pt modelId="{5FFE8764-5094-45C9-974B-A0F67E8584DD}" type="pres">
      <dgm:prSet presAssocID="{33C949CD-D6BE-4F92-8671-88AFC77EBB86}" presName="spaceRect" presStyleCnt="0"/>
      <dgm:spPr/>
    </dgm:pt>
    <dgm:pt modelId="{604BAEE7-DC00-463A-ACFC-39F5B59210F3}" type="pres">
      <dgm:prSet presAssocID="{33C949CD-D6BE-4F92-8671-88AFC77EBB86}" presName="textRect" presStyleLbl="revTx" presStyleIdx="0" presStyleCnt="2">
        <dgm:presLayoutVars>
          <dgm:chMax val="1"/>
          <dgm:chPref val="1"/>
        </dgm:presLayoutVars>
      </dgm:prSet>
      <dgm:spPr/>
    </dgm:pt>
    <dgm:pt modelId="{3244AA18-E2BD-4871-B4DD-220CAC51292E}" type="pres">
      <dgm:prSet presAssocID="{D4DD6194-95A5-4F13-849E-124055495691}" presName="sibTrans" presStyleCnt="0"/>
      <dgm:spPr/>
    </dgm:pt>
    <dgm:pt modelId="{B6B826B2-CECE-4F4F-A6B2-E60F6F12F317}" type="pres">
      <dgm:prSet presAssocID="{C5404730-92BB-4871-98E2-73F49459E9BA}" presName="compNode" presStyleCnt="0"/>
      <dgm:spPr/>
    </dgm:pt>
    <dgm:pt modelId="{41C4A6A4-8184-4272-BF48-77EB59A156A5}" type="pres">
      <dgm:prSet presAssocID="{C5404730-92BB-4871-98E2-73F49459E9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健美運動員 以實心填滿"/>
        </a:ext>
      </dgm:extLst>
    </dgm:pt>
    <dgm:pt modelId="{B1A10214-C657-4A71-966A-478253D2599C}" type="pres">
      <dgm:prSet presAssocID="{C5404730-92BB-4871-98E2-73F49459E9BA}" presName="spaceRect" presStyleCnt="0"/>
      <dgm:spPr/>
    </dgm:pt>
    <dgm:pt modelId="{E3DCBAA5-30ED-4CEB-9648-B312A75D7E44}" type="pres">
      <dgm:prSet presAssocID="{C5404730-92BB-4871-98E2-73F49459E9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C20261F-AD5F-49B1-9124-D0933A59D572}" srcId="{C362A052-9224-4DEA-90E2-F5C245AE5D73}" destId="{33C949CD-D6BE-4F92-8671-88AFC77EBB86}" srcOrd="0" destOrd="0" parTransId="{D3E355C9-1C47-4043-908E-01E7FF02951E}" sibTransId="{D4DD6194-95A5-4F13-849E-124055495691}"/>
    <dgm:cxn modelId="{07726B3D-6B7A-44FA-9F03-0E1AF66CA251}" type="presOf" srcId="{C5404730-92BB-4871-98E2-73F49459E9BA}" destId="{E3DCBAA5-30ED-4CEB-9648-B312A75D7E44}" srcOrd="0" destOrd="0" presId="urn:microsoft.com/office/officeart/2018/2/layout/IconLabelList"/>
    <dgm:cxn modelId="{6952C33F-77C1-424D-BF2A-0E2D996DED65}" type="presOf" srcId="{33C949CD-D6BE-4F92-8671-88AFC77EBB86}" destId="{604BAEE7-DC00-463A-ACFC-39F5B59210F3}" srcOrd="0" destOrd="0" presId="urn:microsoft.com/office/officeart/2018/2/layout/IconLabelList"/>
    <dgm:cxn modelId="{9E5DE169-9EB1-487D-8E9E-E34BD196ECBF}" type="presOf" srcId="{C362A052-9224-4DEA-90E2-F5C245AE5D73}" destId="{9BD9F9BD-D411-4836-A7D1-831AFF908AA5}" srcOrd="0" destOrd="0" presId="urn:microsoft.com/office/officeart/2018/2/layout/IconLabelList"/>
    <dgm:cxn modelId="{D3491581-E04C-4ACC-AF03-91610876C308}" srcId="{C362A052-9224-4DEA-90E2-F5C245AE5D73}" destId="{C5404730-92BB-4871-98E2-73F49459E9BA}" srcOrd="1" destOrd="0" parTransId="{BC7CC5A1-A6C8-449D-B35F-91DBBAEE7551}" sibTransId="{293572A7-1668-4810-857B-CAA26051D978}"/>
    <dgm:cxn modelId="{6AA2A0CE-5684-4351-87A7-35076949014D}" type="presParOf" srcId="{9BD9F9BD-D411-4836-A7D1-831AFF908AA5}" destId="{50E008B6-51DE-44C4-9F6E-E9A3D344F4D8}" srcOrd="0" destOrd="0" presId="urn:microsoft.com/office/officeart/2018/2/layout/IconLabelList"/>
    <dgm:cxn modelId="{87EF2252-D5CA-4710-93E3-949F6F0EBB47}" type="presParOf" srcId="{50E008B6-51DE-44C4-9F6E-E9A3D344F4D8}" destId="{2915811A-6937-4F92-AAC4-0B557C7D028C}" srcOrd="0" destOrd="0" presId="urn:microsoft.com/office/officeart/2018/2/layout/IconLabelList"/>
    <dgm:cxn modelId="{B82F32CF-C1E2-4CDF-A089-87BCE14A6BA2}" type="presParOf" srcId="{50E008B6-51DE-44C4-9F6E-E9A3D344F4D8}" destId="{5FFE8764-5094-45C9-974B-A0F67E8584DD}" srcOrd="1" destOrd="0" presId="urn:microsoft.com/office/officeart/2018/2/layout/IconLabelList"/>
    <dgm:cxn modelId="{A387E921-0832-4F62-8A30-F6256145A9AA}" type="presParOf" srcId="{50E008B6-51DE-44C4-9F6E-E9A3D344F4D8}" destId="{604BAEE7-DC00-463A-ACFC-39F5B59210F3}" srcOrd="2" destOrd="0" presId="urn:microsoft.com/office/officeart/2018/2/layout/IconLabelList"/>
    <dgm:cxn modelId="{D63A32EB-808F-4237-B5AC-A13F3695EF59}" type="presParOf" srcId="{9BD9F9BD-D411-4836-A7D1-831AFF908AA5}" destId="{3244AA18-E2BD-4871-B4DD-220CAC51292E}" srcOrd="1" destOrd="0" presId="urn:microsoft.com/office/officeart/2018/2/layout/IconLabelList"/>
    <dgm:cxn modelId="{31D59C7A-525E-4B44-9147-DAE6B6554195}" type="presParOf" srcId="{9BD9F9BD-D411-4836-A7D1-831AFF908AA5}" destId="{B6B826B2-CECE-4F4F-A6B2-E60F6F12F317}" srcOrd="2" destOrd="0" presId="urn:microsoft.com/office/officeart/2018/2/layout/IconLabelList"/>
    <dgm:cxn modelId="{D157689B-E791-4637-986A-C6D0E824209A}" type="presParOf" srcId="{B6B826B2-CECE-4F4F-A6B2-E60F6F12F317}" destId="{41C4A6A4-8184-4272-BF48-77EB59A156A5}" srcOrd="0" destOrd="0" presId="urn:microsoft.com/office/officeart/2018/2/layout/IconLabelList"/>
    <dgm:cxn modelId="{0149B4E8-38CD-44D4-AAD0-A0543F18F46E}" type="presParOf" srcId="{B6B826B2-CECE-4F4F-A6B2-E60F6F12F317}" destId="{B1A10214-C657-4A71-966A-478253D2599C}" srcOrd="1" destOrd="0" presId="urn:microsoft.com/office/officeart/2018/2/layout/IconLabelList"/>
    <dgm:cxn modelId="{BD3CFBBE-8C85-4EC6-AE3F-469573E3E22D}" type="presParOf" srcId="{B6B826B2-CECE-4F4F-A6B2-E60F6F12F317}" destId="{E3DCBAA5-30ED-4CEB-9648-B312A75D7E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ED35D-8609-413B-AFD9-406D9C77BA29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1FD726A-A75C-4C35-A643-4061706A430F}">
      <dgm:prSet/>
      <dgm:spPr/>
      <dgm:t>
        <a:bodyPr/>
        <a:lstStyle/>
        <a:p>
          <a:r>
            <a:rPr lang="zh-TW" dirty="0"/>
            <a:t>封裝</a:t>
          </a:r>
          <a:endParaRPr lang="en-US" dirty="0"/>
        </a:p>
      </dgm:t>
    </dgm:pt>
    <dgm:pt modelId="{DA091CDB-1B39-4A3C-AA78-B1A32205E77E}" type="parTrans" cxnId="{FA4C0E14-1F51-42CB-A619-3E59F477A963}">
      <dgm:prSet/>
      <dgm:spPr/>
      <dgm:t>
        <a:bodyPr/>
        <a:lstStyle/>
        <a:p>
          <a:endParaRPr lang="en-US"/>
        </a:p>
      </dgm:t>
    </dgm:pt>
    <dgm:pt modelId="{414FD198-3129-47F0-8F22-F2DE39EABF89}" type="sibTrans" cxnId="{FA4C0E14-1F51-42CB-A619-3E59F477A963}">
      <dgm:prSet/>
      <dgm:spPr/>
      <dgm:t>
        <a:bodyPr/>
        <a:lstStyle/>
        <a:p>
          <a:endParaRPr lang="en-US"/>
        </a:p>
      </dgm:t>
    </dgm:pt>
    <dgm:pt modelId="{68142474-E20A-40BC-A43C-FEC70FFCD9BE}">
      <dgm:prSet/>
      <dgm:spPr/>
      <dgm:t>
        <a:bodyPr/>
        <a:lstStyle/>
        <a:p>
          <a:r>
            <a:rPr lang="zh-TW"/>
            <a:t>繼承</a:t>
          </a:r>
          <a:endParaRPr lang="en-US"/>
        </a:p>
      </dgm:t>
    </dgm:pt>
    <dgm:pt modelId="{E24ED1B8-5E79-4EF9-91F4-B3E375887814}" type="parTrans" cxnId="{0463DD0D-3BC8-422C-BDA7-7F35E0BF8BC8}">
      <dgm:prSet/>
      <dgm:spPr/>
      <dgm:t>
        <a:bodyPr/>
        <a:lstStyle/>
        <a:p>
          <a:endParaRPr lang="en-US"/>
        </a:p>
      </dgm:t>
    </dgm:pt>
    <dgm:pt modelId="{B3BC7B90-3074-441F-9DD6-62118B2F2640}" type="sibTrans" cxnId="{0463DD0D-3BC8-422C-BDA7-7F35E0BF8BC8}">
      <dgm:prSet/>
      <dgm:spPr/>
      <dgm:t>
        <a:bodyPr/>
        <a:lstStyle/>
        <a:p>
          <a:endParaRPr lang="en-US"/>
        </a:p>
      </dgm:t>
    </dgm:pt>
    <dgm:pt modelId="{E5362AD7-149A-4C2A-B615-A3D51BE35969}">
      <dgm:prSet/>
      <dgm:spPr/>
      <dgm:t>
        <a:bodyPr/>
        <a:lstStyle/>
        <a:p>
          <a:r>
            <a:rPr lang="zh-TW"/>
            <a:t>多型</a:t>
          </a:r>
          <a:endParaRPr lang="en-US"/>
        </a:p>
      </dgm:t>
    </dgm:pt>
    <dgm:pt modelId="{58A00446-8C13-4581-BE73-6DA998A15263}" type="parTrans" cxnId="{3AB86D2D-E753-4B21-8A3C-99853F0B8E1C}">
      <dgm:prSet/>
      <dgm:spPr/>
      <dgm:t>
        <a:bodyPr/>
        <a:lstStyle/>
        <a:p>
          <a:endParaRPr lang="en-US"/>
        </a:p>
      </dgm:t>
    </dgm:pt>
    <dgm:pt modelId="{0F6B52D0-5506-488F-B305-8BC066D779D8}" type="sibTrans" cxnId="{3AB86D2D-E753-4B21-8A3C-99853F0B8E1C}">
      <dgm:prSet/>
      <dgm:spPr/>
      <dgm:t>
        <a:bodyPr/>
        <a:lstStyle/>
        <a:p>
          <a:endParaRPr lang="en-US"/>
        </a:p>
      </dgm:t>
    </dgm:pt>
    <dgm:pt modelId="{9FF9CB5C-1341-4ED2-817F-AFDA92F3DB98}" type="pres">
      <dgm:prSet presAssocID="{200ED35D-8609-413B-AFD9-406D9C77BA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BA8660-B930-4B1E-8CFB-80FFB355909E}" type="pres">
      <dgm:prSet presAssocID="{A1FD726A-A75C-4C35-A643-4061706A430F}" presName="hierRoot1" presStyleCnt="0"/>
      <dgm:spPr/>
    </dgm:pt>
    <dgm:pt modelId="{3B9CF0CD-06F9-4866-AE0F-CFD9CBE92BE8}" type="pres">
      <dgm:prSet presAssocID="{A1FD726A-A75C-4C35-A643-4061706A430F}" presName="composite" presStyleCnt="0"/>
      <dgm:spPr/>
    </dgm:pt>
    <dgm:pt modelId="{31D2833E-21F8-4055-B80D-7D1759BC8CBD}" type="pres">
      <dgm:prSet presAssocID="{A1FD726A-A75C-4C35-A643-4061706A430F}" presName="background" presStyleLbl="node0" presStyleIdx="0" presStyleCnt="3"/>
      <dgm:spPr/>
    </dgm:pt>
    <dgm:pt modelId="{C8EBD08C-FCCD-4954-BE47-9BB3F012243B}" type="pres">
      <dgm:prSet presAssocID="{A1FD726A-A75C-4C35-A643-4061706A430F}" presName="text" presStyleLbl="fgAcc0" presStyleIdx="0" presStyleCnt="3">
        <dgm:presLayoutVars>
          <dgm:chPref val="3"/>
        </dgm:presLayoutVars>
      </dgm:prSet>
      <dgm:spPr/>
    </dgm:pt>
    <dgm:pt modelId="{0A0D979E-D6A5-4F6C-A7B3-C4525AF82568}" type="pres">
      <dgm:prSet presAssocID="{A1FD726A-A75C-4C35-A643-4061706A430F}" presName="hierChild2" presStyleCnt="0"/>
      <dgm:spPr/>
    </dgm:pt>
    <dgm:pt modelId="{94DEEDC2-2345-4830-A50C-E894A5FEEE95}" type="pres">
      <dgm:prSet presAssocID="{68142474-E20A-40BC-A43C-FEC70FFCD9BE}" presName="hierRoot1" presStyleCnt="0"/>
      <dgm:spPr/>
    </dgm:pt>
    <dgm:pt modelId="{79DA1031-046B-4BE2-9E84-3CE8D89CF022}" type="pres">
      <dgm:prSet presAssocID="{68142474-E20A-40BC-A43C-FEC70FFCD9BE}" presName="composite" presStyleCnt="0"/>
      <dgm:spPr/>
    </dgm:pt>
    <dgm:pt modelId="{05CA237A-3DE2-4A67-99DB-C0FAAF23E77A}" type="pres">
      <dgm:prSet presAssocID="{68142474-E20A-40BC-A43C-FEC70FFCD9BE}" presName="background" presStyleLbl="node0" presStyleIdx="1" presStyleCnt="3"/>
      <dgm:spPr/>
    </dgm:pt>
    <dgm:pt modelId="{40E5FBBF-DE43-4348-AED7-6068FF0B6B81}" type="pres">
      <dgm:prSet presAssocID="{68142474-E20A-40BC-A43C-FEC70FFCD9BE}" presName="text" presStyleLbl="fgAcc0" presStyleIdx="1" presStyleCnt="3">
        <dgm:presLayoutVars>
          <dgm:chPref val="3"/>
        </dgm:presLayoutVars>
      </dgm:prSet>
      <dgm:spPr/>
    </dgm:pt>
    <dgm:pt modelId="{399A734F-10AB-41DB-961D-A1CCF25F522B}" type="pres">
      <dgm:prSet presAssocID="{68142474-E20A-40BC-A43C-FEC70FFCD9BE}" presName="hierChild2" presStyleCnt="0"/>
      <dgm:spPr/>
    </dgm:pt>
    <dgm:pt modelId="{A33BD532-66C3-4ED9-B9DC-181A423229E1}" type="pres">
      <dgm:prSet presAssocID="{E5362AD7-149A-4C2A-B615-A3D51BE35969}" presName="hierRoot1" presStyleCnt="0"/>
      <dgm:spPr/>
    </dgm:pt>
    <dgm:pt modelId="{444EC05C-8D0E-4FF5-994F-A627B4B6B405}" type="pres">
      <dgm:prSet presAssocID="{E5362AD7-149A-4C2A-B615-A3D51BE35969}" presName="composite" presStyleCnt="0"/>
      <dgm:spPr/>
    </dgm:pt>
    <dgm:pt modelId="{02D0D568-B77F-4842-81D8-FF987DCF5DF0}" type="pres">
      <dgm:prSet presAssocID="{E5362AD7-149A-4C2A-B615-A3D51BE35969}" presName="background" presStyleLbl="node0" presStyleIdx="2" presStyleCnt="3"/>
      <dgm:spPr/>
    </dgm:pt>
    <dgm:pt modelId="{9A64E724-3CBC-4547-AC1A-51B8EC975CD7}" type="pres">
      <dgm:prSet presAssocID="{E5362AD7-149A-4C2A-B615-A3D51BE35969}" presName="text" presStyleLbl="fgAcc0" presStyleIdx="2" presStyleCnt="3">
        <dgm:presLayoutVars>
          <dgm:chPref val="3"/>
        </dgm:presLayoutVars>
      </dgm:prSet>
      <dgm:spPr/>
    </dgm:pt>
    <dgm:pt modelId="{F54EE7F6-5F94-4F9C-9BDB-C436BDA4C45A}" type="pres">
      <dgm:prSet presAssocID="{E5362AD7-149A-4C2A-B615-A3D51BE35969}" presName="hierChild2" presStyleCnt="0"/>
      <dgm:spPr/>
    </dgm:pt>
  </dgm:ptLst>
  <dgm:cxnLst>
    <dgm:cxn modelId="{0C872D0C-8CC9-4F0D-B8A2-5D6F5F95B4C7}" type="presOf" srcId="{E5362AD7-149A-4C2A-B615-A3D51BE35969}" destId="{9A64E724-3CBC-4547-AC1A-51B8EC975CD7}" srcOrd="0" destOrd="0" presId="urn:microsoft.com/office/officeart/2005/8/layout/hierarchy1"/>
    <dgm:cxn modelId="{0463DD0D-3BC8-422C-BDA7-7F35E0BF8BC8}" srcId="{200ED35D-8609-413B-AFD9-406D9C77BA29}" destId="{68142474-E20A-40BC-A43C-FEC70FFCD9BE}" srcOrd="1" destOrd="0" parTransId="{E24ED1B8-5E79-4EF9-91F4-B3E375887814}" sibTransId="{B3BC7B90-3074-441F-9DD6-62118B2F2640}"/>
    <dgm:cxn modelId="{FA4C0E14-1F51-42CB-A619-3E59F477A963}" srcId="{200ED35D-8609-413B-AFD9-406D9C77BA29}" destId="{A1FD726A-A75C-4C35-A643-4061706A430F}" srcOrd="0" destOrd="0" parTransId="{DA091CDB-1B39-4A3C-AA78-B1A32205E77E}" sibTransId="{414FD198-3129-47F0-8F22-F2DE39EABF89}"/>
    <dgm:cxn modelId="{3AB86D2D-E753-4B21-8A3C-99853F0B8E1C}" srcId="{200ED35D-8609-413B-AFD9-406D9C77BA29}" destId="{E5362AD7-149A-4C2A-B615-A3D51BE35969}" srcOrd="2" destOrd="0" parTransId="{58A00446-8C13-4581-BE73-6DA998A15263}" sibTransId="{0F6B52D0-5506-488F-B305-8BC066D779D8}"/>
    <dgm:cxn modelId="{78B2004C-2040-4E3D-B737-9701DE80485C}" type="presOf" srcId="{200ED35D-8609-413B-AFD9-406D9C77BA29}" destId="{9FF9CB5C-1341-4ED2-817F-AFDA92F3DB98}" srcOrd="0" destOrd="0" presId="urn:microsoft.com/office/officeart/2005/8/layout/hierarchy1"/>
    <dgm:cxn modelId="{571CE389-DCB6-4BAD-8EB6-A3E310F4CE55}" type="presOf" srcId="{68142474-E20A-40BC-A43C-FEC70FFCD9BE}" destId="{40E5FBBF-DE43-4348-AED7-6068FF0B6B81}" srcOrd="0" destOrd="0" presId="urn:microsoft.com/office/officeart/2005/8/layout/hierarchy1"/>
    <dgm:cxn modelId="{E5D2D8B2-9DE0-476A-B877-C3F7E28974D7}" type="presOf" srcId="{A1FD726A-A75C-4C35-A643-4061706A430F}" destId="{C8EBD08C-FCCD-4954-BE47-9BB3F012243B}" srcOrd="0" destOrd="0" presId="urn:microsoft.com/office/officeart/2005/8/layout/hierarchy1"/>
    <dgm:cxn modelId="{29719D7C-986E-45F8-9A30-39DF17897AF9}" type="presParOf" srcId="{9FF9CB5C-1341-4ED2-817F-AFDA92F3DB98}" destId="{59BA8660-B930-4B1E-8CFB-80FFB355909E}" srcOrd="0" destOrd="0" presId="urn:microsoft.com/office/officeart/2005/8/layout/hierarchy1"/>
    <dgm:cxn modelId="{08110E72-FD83-4027-93EE-386883739C78}" type="presParOf" srcId="{59BA8660-B930-4B1E-8CFB-80FFB355909E}" destId="{3B9CF0CD-06F9-4866-AE0F-CFD9CBE92BE8}" srcOrd="0" destOrd="0" presId="urn:microsoft.com/office/officeart/2005/8/layout/hierarchy1"/>
    <dgm:cxn modelId="{67E4BDB5-2C51-4CD7-AE4A-8C071F087BE3}" type="presParOf" srcId="{3B9CF0CD-06F9-4866-AE0F-CFD9CBE92BE8}" destId="{31D2833E-21F8-4055-B80D-7D1759BC8CBD}" srcOrd="0" destOrd="0" presId="urn:microsoft.com/office/officeart/2005/8/layout/hierarchy1"/>
    <dgm:cxn modelId="{3BF746E8-6766-4A0C-A56A-0B849E0726D6}" type="presParOf" srcId="{3B9CF0CD-06F9-4866-AE0F-CFD9CBE92BE8}" destId="{C8EBD08C-FCCD-4954-BE47-9BB3F012243B}" srcOrd="1" destOrd="0" presId="urn:microsoft.com/office/officeart/2005/8/layout/hierarchy1"/>
    <dgm:cxn modelId="{29C236C8-6C2C-48F8-9604-28AD0D4D6C08}" type="presParOf" srcId="{59BA8660-B930-4B1E-8CFB-80FFB355909E}" destId="{0A0D979E-D6A5-4F6C-A7B3-C4525AF82568}" srcOrd="1" destOrd="0" presId="urn:microsoft.com/office/officeart/2005/8/layout/hierarchy1"/>
    <dgm:cxn modelId="{B63DCB59-A4C5-4581-AB58-DF67CA21D037}" type="presParOf" srcId="{9FF9CB5C-1341-4ED2-817F-AFDA92F3DB98}" destId="{94DEEDC2-2345-4830-A50C-E894A5FEEE95}" srcOrd="1" destOrd="0" presId="urn:microsoft.com/office/officeart/2005/8/layout/hierarchy1"/>
    <dgm:cxn modelId="{4DD17D00-01FB-4720-B82E-23476E19753F}" type="presParOf" srcId="{94DEEDC2-2345-4830-A50C-E894A5FEEE95}" destId="{79DA1031-046B-4BE2-9E84-3CE8D89CF022}" srcOrd="0" destOrd="0" presId="urn:microsoft.com/office/officeart/2005/8/layout/hierarchy1"/>
    <dgm:cxn modelId="{1740F562-13A9-428B-B230-4730525AE9E3}" type="presParOf" srcId="{79DA1031-046B-4BE2-9E84-3CE8D89CF022}" destId="{05CA237A-3DE2-4A67-99DB-C0FAAF23E77A}" srcOrd="0" destOrd="0" presId="urn:microsoft.com/office/officeart/2005/8/layout/hierarchy1"/>
    <dgm:cxn modelId="{6E322053-11A9-4424-A126-EB895FBAB631}" type="presParOf" srcId="{79DA1031-046B-4BE2-9E84-3CE8D89CF022}" destId="{40E5FBBF-DE43-4348-AED7-6068FF0B6B81}" srcOrd="1" destOrd="0" presId="urn:microsoft.com/office/officeart/2005/8/layout/hierarchy1"/>
    <dgm:cxn modelId="{B09B919E-D775-44D1-BE62-98399E3E05E5}" type="presParOf" srcId="{94DEEDC2-2345-4830-A50C-E894A5FEEE95}" destId="{399A734F-10AB-41DB-961D-A1CCF25F522B}" srcOrd="1" destOrd="0" presId="urn:microsoft.com/office/officeart/2005/8/layout/hierarchy1"/>
    <dgm:cxn modelId="{0C248D27-981D-48D7-A462-172D8609D530}" type="presParOf" srcId="{9FF9CB5C-1341-4ED2-817F-AFDA92F3DB98}" destId="{A33BD532-66C3-4ED9-B9DC-181A423229E1}" srcOrd="2" destOrd="0" presId="urn:microsoft.com/office/officeart/2005/8/layout/hierarchy1"/>
    <dgm:cxn modelId="{AD7F4637-8A24-428E-A056-3ED307C9A713}" type="presParOf" srcId="{A33BD532-66C3-4ED9-B9DC-181A423229E1}" destId="{444EC05C-8D0E-4FF5-994F-A627B4B6B405}" srcOrd="0" destOrd="0" presId="urn:microsoft.com/office/officeart/2005/8/layout/hierarchy1"/>
    <dgm:cxn modelId="{29F54D64-AFA2-47D4-B165-3298154DE391}" type="presParOf" srcId="{444EC05C-8D0E-4FF5-994F-A627B4B6B405}" destId="{02D0D568-B77F-4842-81D8-FF987DCF5DF0}" srcOrd="0" destOrd="0" presId="urn:microsoft.com/office/officeart/2005/8/layout/hierarchy1"/>
    <dgm:cxn modelId="{2C6E3DBA-CB85-40D7-B19E-A14E82DF56B8}" type="presParOf" srcId="{444EC05C-8D0E-4FF5-994F-A627B4B6B405}" destId="{9A64E724-3CBC-4547-AC1A-51B8EC975CD7}" srcOrd="1" destOrd="0" presId="urn:microsoft.com/office/officeart/2005/8/layout/hierarchy1"/>
    <dgm:cxn modelId="{09EB1003-2D92-4557-BFD2-2EF5C8CFFC75}" type="presParOf" srcId="{A33BD532-66C3-4ED9-B9DC-181A423229E1}" destId="{F54EE7F6-5F94-4F9C-9BDB-C436BDA4C4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8F11C-6D28-4E2E-95B0-1159A8B20D5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C5F5B-DCA3-4AAB-B1B1-15D66BB82FC3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物件導向程式設計（</a:t>
          </a:r>
          <a:r>
            <a:rPr lang="en-US" sz="2700" kern="1200"/>
            <a:t>Object-Oriented Programming</a:t>
          </a:r>
          <a:r>
            <a:rPr lang="zh-TW" sz="2700" kern="1200"/>
            <a:t>，簡稱 </a:t>
          </a:r>
          <a:r>
            <a:rPr lang="en-US" sz="2700" kern="1200"/>
            <a:t>OOP</a:t>
          </a:r>
          <a:r>
            <a:rPr lang="zh-TW" sz="2700" kern="1200"/>
            <a:t>）是一種程式設計的方法，它讓我們能夠更容易地設計和理解複雜的程式。</a:t>
          </a:r>
          <a:endParaRPr lang="en-US" sz="2700" kern="1200"/>
        </a:p>
      </dsp:txBody>
      <dsp:txXfrm>
        <a:off x="0" y="2124"/>
        <a:ext cx="10515600" cy="1449029"/>
      </dsp:txXfrm>
    </dsp:sp>
    <dsp:sp modelId="{07B0FA8C-2E23-4637-AA0D-9F2E27A5FD3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40611-0535-4380-BF34-44BD25F294AA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在 </a:t>
          </a:r>
          <a:r>
            <a:rPr lang="en-US" sz="2700" kern="1200"/>
            <a:t>C# </a:t>
          </a:r>
          <a:r>
            <a:rPr lang="zh-TW" sz="2700" kern="1200"/>
            <a:t>中，幾乎所有的東西都是物件。這是因為 </a:t>
          </a:r>
          <a:r>
            <a:rPr lang="en-US" sz="2700" kern="1200"/>
            <a:t>C#</a:t>
          </a:r>
          <a:r>
            <a:rPr lang="zh-TW" sz="2700" kern="1200"/>
            <a:t>是一個高度物件導向的程式語言。</a:t>
          </a:r>
          <a:endParaRPr lang="en-US" sz="2700" kern="1200"/>
        </a:p>
      </dsp:txBody>
      <dsp:txXfrm>
        <a:off x="0" y="1451154"/>
        <a:ext cx="10515600" cy="1449029"/>
      </dsp:txXfrm>
    </dsp:sp>
    <dsp:sp modelId="{87D2589E-BBDC-4B68-A745-C211A39A044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B049E-6C15-43A6-871C-BB2C6CB128A4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700" kern="1200"/>
            <a:t>使用物件導向程式設計，我們可以用更貼近需求的方式來撰寫程式</a:t>
          </a:r>
          <a:r>
            <a:rPr lang="en-US" sz="2700" kern="1200"/>
            <a:t>(</a:t>
          </a:r>
          <a:r>
            <a:rPr lang="zh-TW" sz="2700" kern="1200"/>
            <a:t>後面說明</a:t>
          </a:r>
          <a:r>
            <a:rPr lang="en-US" sz="2700" kern="1200"/>
            <a:t>)</a:t>
          </a:r>
          <a:r>
            <a:rPr lang="zh-TW" sz="2700" kern="1200"/>
            <a:t>。</a:t>
          </a:r>
          <a:endParaRPr lang="en-US" sz="2700" kern="120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5811A-6937-4F92-AAC4-0B557C7D028C}">
      <dsp:nvSpPr>
        <dsp:cNvPr id="0" name=""/>
        <dsp:cNvSpPr/>
      </dsp:nvSpPr>
      <dsp:spPr>
        <a:xfrm>
          <a:off x="1519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BAEE7-DC00-463A-ACFC-39F5B59210F3}">
      <dsp:nvSpPr>
        <dsp:cNvPr id="0" name=""/>
        <dsp:cNvSpPr/>
      </dsp:nvSpPr>
      <dsp:spPr>
        <a:xfrm>
          <a:off x="331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i="0" kern="1200" baseline="0"/>
            <a:t>屬性</a:t>
          </a:r>
          <a:r>
            <a:rPr lang="zh-TW" sz="2300" b="0" i="0" kern="1200" baseline="0"/>
            <a:t>：這是物件的特徵，比如小汽車的顏色和型號。</a:t>
          </a:r>
          <a:endParaRPr lang="en-US" sz="2300" kern="1200"/>
        </a:p>
      </dsp:txBody>
      <dsp:txXfrm>
        <a:off x="331199" y="2727574"/>
        <a:ext cx="4320000" cy="720000"/>
      </dsp:txXfrm>
    </dsp:sp>
    <dsp:sp modelId="{41C4A6A4-8184-4272-BF48-77EB59A156A5}">
      <dsp:nvSpPr>
        <dsp:cNvPr id="0" name=""/>
        <dsp:cNvSpPr/>
      </dsp:nvSpPr>
      <dsp:spPr>
        <a:xfrm>
          <a:off x="6595199" y="3133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CBAA5-30ED-4CEB-9648-B312A75D7E44}">
      <dsp:nvSpPr>
        <dsp:cNvPr id="0" name=""/>
        <dsp:cNvSpPr/>
      </dsp:nvSpPr>
      <dsp:spPr>
        <a:xfrm>
          <a:off x="5407199" y="27275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b="1" i="0" kern="1200" baseline="0"/>
            <a:t>方法</a:t>
          </a:r>
          <a:r>
            <a:rPr lang="zh-TW" sz="2300" b="0" i="0" kern="1200" baseline="0"/>
            <a:t>：這是物件能做的事情，比如小汽車可以開動。 </a:t>
          </a:r>
          <a:endParaRPr lang="en-US" sz="2300" kern="1200"/>
        </a:p>
      </dsp:txBody>
      <dsp:txXfrm>
        <a:off x="5407199" y="2727574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2833E-21F8-4055-B80D-7D1759BC8CBD}">
      <dsp:nvSpPr>
        <dsp:cNvPr id="0" name=""/>
        <dsp:cNvSpPr/>
      </dsp:nvSpPr>
      <dsp:spPr>
        <a:xfrm>
          <a:off x="0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EBD08C-FCCD-4954-BE47-9BB3F012243B}">
      <dsp:nvSpPr>
        <dsp:cNvPr id="0" name=""/>
        <dsp:cNvSpPr/>
      </dsp:nvSpPr>
      <dsp:spPr>
        <a:xfrm>
          <a:off x="31432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 dirty="0"/>
            <a:t>封裝</a:t>
          </a:r>
          <a:endParaRPr lang="en-US" sz="6500" kern="1200" dirty="0"/>
        </a:p>
      </dsp:txBody>
      <dsp:txXfrm>
        <a:off x="366939" y="1184180"/>
        <a:ext cx="2723696" cy="1691139"/>
      </dsp:txXfrm>
    </dsp:sp>
    <dsp:sp modelId="{05CA237A-3DE2-4A67-99DB-C0FAAF23E77A}">
      <dsp:nvSpPr>
        <dsp:cNvPr id="0" name=""/>
        <dsp:cNvSpPr/>
      </dsp:nvSpPr>
      <dsp:spPr>
        <a:xfrm>
          <a:off x="3457574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E5FBBF-DE43-4348-AED7-6068FF0B6B81}">
      <dsp:nvSpPr>
        <dsp:cNvPr id="0" name=""/>
        <dsp:cNvSpPr/>
      </dsp:nvSpPr>
      <dsp:spPr>
        <a:xfrm>
          <a:off x="3771899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/>
            <a:t>繼承</a:t>
          </a:r>
          <a:endParaRPr lang="en-US" sz="6500" kern="1200"/>
        </a:p>
      </dsp:txBody>
      <dsp:txXfrm>
        <a:off x="3824513" y="1184180"/>
        <a:ext cx="2723696" cy="1691139"/>
      </dsp:txXfrm>
    </dsp:sp>
    <dsp:sp modelId="{02D0D568-B77F-4842-81D8-FF987DCF5DF0}">
      <dsp:nvSpPr>
        <dsp:cNvPr id="0" name=""/>
        <dsp:cNvSpPr/>
      </dsp:nvSpPr>
      <dsp:spPr>
        <a:xfrm>
          <a:off x="6915149" y="832957"/>
          <a:ext cx="2828924" cy="17963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64E724-3CBC-4547-AC1A-51B8EC975CD7}">
      <dsp:nvSpPr>
        <dsp:cNvPr id="0" name=""/>
        <dsp:cNvSpPr/>
      </dsp:nvSpPr>
      <dsp:spPr>
        <a:xfrm>
          <a:off x="7229475" y="113156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6500" kern="1200"/>
            <a:t>多型</a:t>
          </a:r>
          <a:endParaRPr lang="en-US" sz="6500" kern="1200"/>
        </a:p>
      </dsp:txBody>
      <dsp:txXfrm>
        <a:off x="7282089" y="1184180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EFCF-FDC9-C45A-F5EB-0D54C8697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DBD2B9-790E-1EAD-63EA-4B83E304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0B45BE-71F2-D5A6-CA21-0813558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8BF1B-4FFD-581A-53E1-C374238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11EC78-ABCC-66AC-1572-6AF6F5C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50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4B558-29E7-A2BC-F969-7D01111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D6216-77FB-DF04-51A5-73EB438D3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457224-E26E-5F20-7188-39D9BC8C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BAE21-4380-EBE3-09EB-51AA50CA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22BA0-3F95-AC86-D72F-63ACB66A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2DA9F6-06CD-AFAB-5EDB-EAB9F11F9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59CB73-833B-0B84-C9F4-FFD14DFCC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E28113-2070-DC88-EEA5-A96C73D7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95ECA-70FD-1BB6-8698-9976489F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8947A-77AB-2D61-A799-6CF9898D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9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8865A-E95B-EFF1-F219-4B9DF063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7BF164-882E-B7A6-912F-8BB2049B3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1EFE6-4AE9-CBC1-2E12-6FD5FBCE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27DC4-7D7B-A4BB-C4A3-7EEC9A4D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76CD2-3061-23AD-B4C9-368A2789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8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623D6-5082-E6C4-DF18-83EB4B0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4BE700-1002-69A7-4614-2CE7384E8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7F8D0-402E-C748-A18B-C7691D4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5061D-1184-4D17-99E2-6660F9D0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F73D3-BF49-A27E-5F1A-36CF3D0C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92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17C3E-3654-E015-D363-BEDF0669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FFA845-51F5-6A6C-1AC2-FAF13BA3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38C05-5712-3C27-94AC-F41306BC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592A1-7238-7B56-11F2-0FED6B10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D2113E-7C90-DE84-11D9-467D607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22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E0DCB-C572-13E9-00E1-314A56F6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061AE-669A-A62C-2440-130632D3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2EA304-3410-1FE4-D310-6E3694BA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F51BA9-BA7F-5955-FA9F-E124FBE1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4857A1-B4BD-4612-5717-35A989C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05F429-5454-C503-650E-BB0AD086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90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749B2-CED7-5D64-6B4C-55897D57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E7941-520C-14B0-C0C3-D2E792EDF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0836B1-574F-1351-1C3D-189ED7A6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E13918-FC35-C064-38FA-90C93A859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0CC0F5-F06B-C925-EE9F-C88314266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C1FAE5-793E-02AF-5A8C-4A71F5AF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5F416-E87B-C030-0063-A14143D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6A2E06-B620-17AE-766F-63E6EFDB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679B6-339B-F1C0-C07D-1ABC77FB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66BBC2-5F3F-709B-E089-DDD99150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0BE8D0-89D8-D6F4-0D5B-4D82B43C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668EFF-C0B0-972F-0497-07D08DF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1A2BE5-B0A6-C155-68EC-A29DD118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3792BB-AE29-266C-ED7A-A316B611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6A4F4B-BCFE-EA8C-3256-E9008289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BDA6B-1BA6-CEB6-39FA-BB4A53C0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6D3309-6AF8-3E4E-157F-ECBAC5AA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861D51-A564-DE84-F255-7C785A8D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7E9216-6B43-D46B-AD71-6F5DF6A9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87771-A2FA-EC77-67FB-69C8E102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03A664-BC23-8092-7D6B-37C5C510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7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DCF2D-A1F9-8E5B-8809-D1102B0D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C0EB96-BECC-17CC-A9ED-C64D77BA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329DD3-6E73-DFCC-36DB-2E47B051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C33EC8-A3FF-F803-7B4B-C6ACB033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E2F1DC-28B6-3D41-3340-53C1ECC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4F66D3-B779-1B8E-17CB-AEE6A4B2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28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FC17C0-197F-84EA-13EB-CB68B659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359B9-DFDC-638D-6288-F31A26F7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7045F-9591-5F93-62FC-D2949F5E8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C79FB-2292-4366-98CC-E9E1F6AD49D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78A64-E052-0754-56EC-9A3FBDA30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BEED3-A04A-D322-FBA0-D74971A58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81BC5-363D-4A64-8576-D374F55D42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4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F0B0B5-44BA-B1E9-C167-C12D12E1A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6" r="-1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B082E2DE-AD8B-D7B8-D0C5-823A65C93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zh-TW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物件導向</a:t>
            </a:r>
            <a:r>
              <a:rPr lang="en-US" altLang="zh-TW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zh-TW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封裝</a:t>
            </a:r>
          </a:p>
        </p:txBody>
      </p:sp>
    </p:spTree>
    <p:extLst>
      <p:ext uri="{BB962C8B-B14F-4D97-AF65-F5344CB8AC3E}">
        <p14:creationId xmlns:p14="http://schemas.microsoft.com/office/powerpoint/2010/main" val="21221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1EB4869-BCB1-56C7-BB16-6A391E82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定義類別語法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271681-CE2E-4F47-59A6-C1DB0544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34" y="1675227"/>
            <a:ext cx="83563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1DCA5-FE28-A1CE-1479-6CB1B33C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物件導向三個核心特性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31A49075-E5F1-CF0A-B857-19B9C5AE39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46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653CF4D-6417-A3A3-7445-416185B6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封裝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7021861-611E-81E3-E896-6A6C4D2A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Encapsulation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7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193DD5-FB95-7EFF-3491-52D9760C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 sz="5400"/>
              <a:t>封裝</a:t>
            </a:r>
            <a:endParaRPr lang="zh-TW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8E461-4D21-99F1-0E76-00C0C90C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zh-TW" altLang="en-US" sz="2200" b="1" dirty="0"/>
              <a:t>概念</a:t>
            </a:r>
          </a:p>
          <a:p>
            <a:r>
              <a:rPr lang="zh-TW" altLang="en-US" sz="2200" dirty="0"/>
              <a:t>封裝是將物件的數據（屬性）和行為（方法）綁定在一起，並隱藏內部實現細節，只對外部提供必要的介面。這樣可以防止外部代碼直接存取和修改內部數據，保護數據的完整性和安全性。</a:t>
            </a:r>
          </a:p>
          <a:p>
            <a:r>
              <a:rPr lang="zh-TW" altLang="en-US" sz="2200" b="1" dirty="0"/>
              <a:t>特點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200" b="1" dirty="0"/>
              <a:t>數據隱藏</a:t>
            </a:r>
            <a:r>
              <a:rPr lang="zh-TW" altLang="en-US" sz="2200" dirty="0"/>
              <a:t>：通過存取修飾符（例如私有、保護）來限制對物件內部數據的存取。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200" b="1" dirty="0"/>
              <a:t>公共介面</a:t>
            </a:r>
            <a:r>
              <a:rPr lang="zh-TW" altLang="en-US" sz="2200" dirty="0"/>
              <a:t>：提供公共方法來存取和操作內部數據。</a:t>
            </a:r>
          </a:p>
          <a:p>
            <a:endParaRPr lang="en-US" altLang="zh-TW" sz="2200" dirty="0"/>
          </a:p>
          <a:p>
            <a:r>
              <a:rPr lang="en-US" altLang="zh-TW" sz="2200" b="1" dirty="0"/>
              <a:t>(</a:t>
            </a:r>
            <a:r>
              <a:rPr lang="zh-TW" altLang="en-US" sz="2200" b="1" dirty="0"/>
              <a:t>簡單說，就是不想讓別人知道，我的程式碼怎麼寫的，拿到我的程式會使用就好</a:t>
            </a:r>
            <a:r>
              <a:rPr lang="en-US" altLang="zh-TW" sz="2200" b="1" dirty="0"/>
              <a:t>)</a:t>
            </a:r>
            <a:endParaRPr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7533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6F6F8D4-15ED-EBD3-661D-49E5771C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常用成員存取修飾詞</a:t>
            </a:r>
            <a:endParaRPr lang="zh-TW" altLang="en-US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A134A-E22A-0298-31AD-8BC32F330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/>
              <a:t>private 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zh-TW" altLang="en-US" sz="2400" dirty="0"/>
              <a:t>將該成員宣告成私有層級，只供自身類別內部</a:t>
            </a:r>
            <a:br>
              <a:rPr lang="zh-TW" altLang="en-US" sz="2400" dirty="0"/>
            </a:br>
            <a:r>
              <a:rPr lang="zh-TW" altLang="en-US" sz="2400" dirty="0"/>
              <a:t>  成員存取，外界無法直接存取。若省略存取修</a:t>
            </a:r>
            <a:br>
              <a:rPr lang="zh-TW" altLang="en-US" sz="2400" dirty="0"/>
            </a:br>
            <a:r>
              <a:rPr lang="zh-TW" altLang="en-US" sz="2400" dirty="0"/>
              <a:t>  飾詞不寫</a:t>
            </a:r>
            <a:r>
              <a:rPr lang="zh-TW" altLang="en-US" sz="2400" dirty="0">
                <a:solidFill>
                  <a:srgbClr val="FF3300"/>
                </a:solidFill>
              </a:rPr>
              <a:t>預設為 </a:t>
            </a:r>
            <a:r>
              <a:rPr lang="en-US" altLang="zh-TW" sz="2400" dirty="0">
                <a:solidFill>
                  <a:srgbClr val="FF3300"/>
                </a:solidFill>
              </a:rPr>
              <a:t>private</a:t>
            </a:r>
            <a:r>
              <a:rPr lang="zh-TW" altLang="en-US" sz="2400" dirty="0"/>
              <a:t>。</a:t>
            </a:r>
            <a:endParaRPr lang="zh-TW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>
                <a:sym typeface="Wingdings" panose="05000000000000000000" pitchFamily="2" charset="2"/>
              </a:rPr>
              <a:t>  </a:t>
            </a:r>
            <a:r>
              <a:rPr lang="en-US" altLang="zh-TW" sz="2400" dirty="0"/>
              <a:t>public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zh-TW" altLang="en-US" sz="2400" dirty="0"/>
              <a:t>將該成員宣告成公用層級，使該成員不受任何</a:t>
            </a:r>
            <a:br>
              <a:rPr lang="zh-TW" altLang="en-US" sz="2400" dirty="0"/>
            </a:br>
            <a:r>
              <a:rPr lang="zh-TW" altLang="en-US" sz="2400" dirty="0"/>
              <a:t>  限制，可供外界直接存取。 </a:t>
            </a:r>
            <a:endParaRPr lang="zh-TW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400" dirty="0">
                <a:sym typeface="Wingdings" panose="05000000000000000000" pitchFamily="2" charset="2"/>
              </a:rPr>
              <a:t>  </a:t>
            </a:r>
            <a:r>
              <a:rPr lang="en-US" altLang="zh-TW" sz="2400" dirty="0"/>
              <a:t>protected</a:t>
            </a:r>
            <a:br>
              <a:rPr lang="en-US" altLang="zh-TW" sz="2400" dirty="0"/>
            </a:br>
            <a:r>
              <a:rPr lang="en-US" altLang="zh-TW" sz="2400" dirty="0"/>
              <a:t>  </a:t>
            </a:r>
            <a:r>
              <a:rPr lang="zh-TW" altLang="en-US" sz="2400" dirty="0"/>
              <a:t>將該成員宣告成保護層級，使該成員可供自身</a:t>
            </a:r>
            <a:br>
              <a:rPr lang="zh-TW" altLang="en-US" sz="2400" dirty="0"/>
            </a:br>
            <a:r>
              <a:rPr lang="zh-TW" altLang="en-US" sz="2400" dirty="0"/>
              <a:t>  類別</a:t>
            </a:r>
            <a:r>
              <a:rPr lang="en-US" altLang="zh-TW" sz="2400" dirty="0"/>
              <a:t>(</a:t>
            </a:r>
            <a:r>
              <a:rPr lang="zh-TW" altLang="en-US" sz="2400" dirty="0"/>
              <a:t>父類別</a:t>
            </a:r>
            <a:r>
              <a:rPr lang="en-US" altLang="zh-TW" sz="2400" dirty="0"/>
              <a:t>)</a:t>
            </a:r>
            <a:r>
              <a:rPr lang="zh-TW" altLang="en-US" sz="2400" dirty="0"/>
              <a:t>和衍生類別</a:t>
            </a:r>
            <a:r>
              <a:rPr lang="en-US" altLang="zh-TW" sz="2400" dirty="0"/>
              <a:t>(</a:t>
            </a:r>
            <a:r>
              <a:rPr lang="zh-TW" altLang="en-US" sz="2400" dirty="0"/>
              <a:t>子類別</a:t>
            </a:r>
            <a:r>
              <a:rPr lang="en-US" altLang="zh-TW" sz="2400" dirty="0"/>
              <a:t>)</a:t>
            </a:r>
            <a:r>
              <a:rPr lang="zh-TW" altLang="en-US" sz="2400" dirty="0"/>
              <a:t>存取。</a:t>
            </a:r>
          </a:p>
          <a:p>
            <a:pPr marL="0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63515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508824-D654-9490-4EFE-9B98D35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zh-TW" altLang="en-US" sz="4800"/>
              <a:t>欄位資料成員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E1FE9-BD05-38D2-5B3A-82E4CFCB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FF3300"/>
              </a:buClr>
            </a:pPr>
            <a:r>
              <a:rPr lang="zh-TW" altLang="en-US" sz="2000"/>
              <a:t>欄位資料成員為類別內所定義的變數。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000"/>
              <a:t>欄位定義方式和一般變數相同。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000"/>
              <a:t>不能將主程式 </a:t>
            </a:r>
            <a:r>
              <a:rPr lang="en-US" altLang="zh-TW" sz="2000"/>
              <a:t>main() </a:t>
            </a:r>
            <a:r>
              <a:rPr lang="zh-TW" altLang="en-US" sz="2000"/>
              <a:t>方法內定義變數</a:t>
            </a:r>
            <a:br>
              <a:rPr lang="zh-TW" altLang="en-US" sz="2000"/>
            </a:br>
            <a:r>
              <a:rPr lang="zh-TW" altLang="en-US" sz="2000"/>
              <a:t>稱為資料成員。</a:t>
            </a:r>
          </a:p>
          <a:p>
            <a:pPr marL="0" indent="0">
              <a:buNone/>
            </a:pPr>
            <a:endParaRPr lang="zh-TW" altLang="en-US" sz="20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D3FC70-0AE1-BD0A-8A2C-7108B263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44480"/>
            <a:ext cx="10917936" cy="34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4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508824-D654-9490-4EFE-9B98D35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zh-TW" altLang="en-US" sz="4800"/>
              <a:t>屬性資料成員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E1FE9-BD05-38D2-5B3A-82E4CFCB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FF3300"/>
              </a:buClr>
            </a:pPr>
            <a:r>
              <a:rPr lang="zh-TW" altLang="en-US" sz="2200"/>
              <a:t>屬性 配合 </a:t>
            </a:r>
            <a:r>
              <a:rPr lang="en-US" altLang="zh-TW" sz="2200"/>
              <a:t>get/set </a:t>
            </a:r>
            <a:r>
              <a:rPr lang="zh-TW" altLang="en-US" sz="2200"/>
              <a:t>存取子來設定或取得</a:t>
            </a:r>
            <a:r>
              <a:rPr lang="en-US" altLang="zh-TW" sz="2200"/>
              <a:t>(</a:t>
            </a:r>
            <a:r>
              <a:rPr lang="zh-TW" altLang="en-US" sz="2200"/>
              <a:t>存取</a:t>
            </a:r>
            <a:r>
              <a:rPr lang="en-US" altLang="zh-TW" sz="2200"/>
              <a:t>)</a:t>
            </a:r>
            <a:br>
              <a:rPr lang="en-US" altLang="zh-TW" sz="2200"/>
            </a:br>
            <a:r>
              <a:rPr lang="zh-TW" altLang="en-US" sz="2200"/>
              <a:t>欄位資料的內容，以保護欄位資料內容。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200"/>
              <a:t>為易區分將欄位名稱以小寫字母開頭，屬性</a:t>
            </a:r>
            <a:br>
              <a:rPr lang="zh-TW" altLang="en-US" sz="2200"/>
            </a:br>
            <a:r>
              <a:rPr lang="zh-TW" altLang="en-US" sz="2200"/>
              <a:t>名稱以大寫字母開頭。</a:t>
            </a:r>
          </a:p>
          <a:p>
            <a:endParaRPr lang="en-US" altLang="zh-TW" sz="2200" b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AF51DD-5421-272B-495C-F8287EFB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290762"/>
            <a:ext cx="8724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52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65C339-9C9E-77C9-D25D-42D91FFF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chemeClr val="tx2"/>
                </a:solidFill>
              </a:rPr>
              <a:t>屬性存取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6" descr="Recycle Sign">
            <a:extLst>
              <a:ext uri="{FF2B5EF4-FFF2-40B4-BE49-F238E27FC236}">
                <a16:creationId xmlns:a16="http://schemas.microsoft.com/office/drawing/2014/main" id="{1C690A29-7767-D8EF-CD78-CCDB4A0F3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CAEE9-D0B7-41D4-0782-C88DC029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1800">
                <a:solidFill>
                  <a:schemeClr val="tx2"/>
                </a:solidFill>
              </a:rPr>
              <a:t>唯讀屬性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1800">
                <a:solidFill>
                  <a:schemeClr val="tx2"/>
                </a:solidFill>
              </a:rPr>
              <a:t>   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在類別定義中，唯讀屬性</a:t>
            </a:r>
            <a:b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只有存取子 </a:t>
            </a: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</a:rPr>
              <a:t>get {…}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程式區塊</a:t>
            </a:r>
            <a:b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沒存取子 </a:t>
            </a: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</a:rPr>
              <a:t>set {…}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程式區塊。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唯寫屬性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在類別定義中，唯寫屬性</a:t>
            </a:r>
            <a:b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只有存取子 </a:t>
            </a: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</a:rPr>
              <a:t>set{…}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程式區塊</a:t>
            </a:r>
            <a:b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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沒存取子 </a:t>
            </a:r>
            <a:r>
              <a:rPr lang="en-US" altLang="zh-TW" sz="1800">
                <a:solidFill>
                  <a:schemeClr val="tx2"/>
                </a:solidFill>
                <a:latin typeface="Times New Roman" panose="02020603050405020304" pitchFamily="18" charset="0"/>
              </a:rPr>
              <a:t>get {…} </a:t>
            </a:r>
            <a:r>
              <a:rPr lang="zh-TW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程式區塊。</a:t>
            </a:r>
          </a:p>
          <a:p>
            <a:pPr marL="0" indent="0">
              <a:buNone/>
            </a:pPr>
            <a:endParaRPr lang="en-US" altLang="zh-TW" sz="1800" b="0">
              <a:solidFill>
                <a:schemeClr val="tx2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2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061C203-7296-06DE-3C97-F3259198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5400"/>
              <a:t>自動實作屬性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54D8A-B1EE-211F-923B-C4E800E9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937069" cy="3024922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FF3300"/>
              </a:buClr>
            </a:pPr>
            <a:r>
              <a:rPr lang="zh-TW" altLang="en-US" sz="2200">
                <a:latin typeface="Times New Roman" panose="02020603050405020304" pitchFamily="18" charset="0"/>
              </a:rPr>
              <a:t>自動實作屬性是讓屬性宣告更為簡明。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200">
                <a:latin typeface="Times New Roman" panose="02020603050405020304" pitchFamily="18" charset="0"/>
              </a:rPr>
              <a:t> 作法：</a:t>
            </a:r>
            <a:br>
              <a:rPr lang="zh-TW" altLang="en-US" sz="2200">
                <a:latin typeface="Times New Roman" panose="02020603050405020304" pitchFamily="18" charset="0"/>
              </a:rPr>
            </a:br>
            <a:r>
              <a:rPr lang="zh-TW" altLang="en-US" sz="2200">
                <a:latin typeface="Times New Roman" panose="02020603050405020304" pitchFamily="18" charset="0"/>
              </a:rPr>
              <a:t>在 </a:t>
            </a:r>
            <a:r>
              <a:rPr lang="en-US" altLang="zh-TW" sz="2200">
                <a:latin typeface="Times New Roman" panose="02020603050405020304" pitchFamily="18" charset="0"/>
              </a:rPr>
              <a:t>set </a:t>
            </a:r>
            <a:r>
              <a:rPr lang="zh-TW" altLang="en-US" sz="2200">
                <a:latin typeface="Times New Roman" panose="02020603050405020304" pitchFamily="18" charset="0"/>
              </a:rPr>
              <a:t>與 </a:t>
            </a:r>
            <a:r>
              <a:rPr lang="en-US" altLang="zh-TW" sz="2200">
                <a:latin typeface="Times New Roman" panose="02020603050405020304" pitchFamily="18" charset="0"/>
              </a:rPr>
              <a:t>get </a:t>
            </a:r>
            <a:r>
              <a:rPr lang="zh-TW" altLang="en-US" sz="2200">
                <a:latin typeface="Times New Roman" panose="02020603050405020304" pitchFamily="18" charset="0"/>
              </a:rPr>
              <a:t>存取子主體內不需插入額外程式碼。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200">
                <a:latin typeface="Times New Roman" panose="02020603050405020304" pitchFamily="18" charset="0"/>
              </a:rPr>
              <a:t>編譯器自動建立 </a:t>
            </a:r>
            <a:r>
              <a:rPr lang="en-US" altLang="zh-TW" sz="2200">
                <a:latin typeface="Times New Roman" panose="02020603050405020304" pitchFamily="18" charset="0"/>
              </a:rPr>
              <a:t>private </a:t>
            </a:r>
            <a:r>
              <a:rPr lang="zh-TW" altLang="en-US" sz="2200">
                <a:latin typeface="Times New Roman" panose="02020603050405020304" pitchFamily="18" charset="0"/>
              </a:rPr>
              <a:t>私用匿名來支援欄位，</a:t>
            </a:r>
            <a:br>
              <a:rPr lang="zh-TW" altLang="en-US" sz="2200">
                <a:latin typeface="Times New Roman" panose="02020603050405020304" pitchFamily="18" charset="0"/>
              </a:rPr>
            </a:br>
            <a:r>
              <a:rPr lang="zh-TW" altLang="en-US" sz="2200">
                <a:latin typeface="Times New Roman" panose="02020603050405020304" pitchFamily="18" charset="0"/>
              </a:rPr>
              <a:t>只能透過屬性的 </a:t>
            </a:r>
            <a:r>
              <a:rPr lang="en-US" altLang="zh-TW" sz="2200">
                <a:latin typeface="Times New Roman" panose="02020603050405020304" pitchFamily="18" charset="0"/>
              </a:rPr>
              <a:t>get </a:t>
            </a:r>
            <a:r>
              <a:rPr lang="zh-TW" altLang="en-US" sz="2200">
                <a:latin typeface="Times New Roman" panose="02020603050405020304" pitchFamily="18" charset="0"/>
              </a:rPr>
              <a:t>和 </a:t>
            </a:r>
            <a:r>
              <a:rPr lang="en-US" altLang="zh-TW" sz="2200">
                <a:latin typeface="Times New Roman" panose="02020603050405020304" pitchFamily="18" charset="0"/>
              </a:rPr>
              <a:t>set </a:t>
            </a:r>
            <a:r>
              <a:rPr lang="zh-TW" altLang="en-US" sz="2200">
                <a:latin typeface="Times New Roman" panose="02020603050405020304" pitchFamily="18" charset="0"/>
              </a:rPr>
              <a:t>存取子進行存取</a:t>
            </a:r>
            <a:br>
              <a:rPr lang="zh-TW" altLang="en-US" sz="2200">
                <a:latin typeface="Times New Roman" panose="02020603050405020304" pitchFamily="18" charset="0"/>
              </a:rPr>
            </a:br>
            <a:r>
              <a:rPr lang="zh-TW" altLang="en-US" sz="2200">
                <a:latin typeface="Times New Roman" panose="02020603050405020304" pitchFamily="18" charset="0"/>
              </a:rPr>
              <a:t>欄位資料。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200">
                <a:latin typeface="Times New Roman" panose="02020603050405020304" pitchFamily="18" charset="0"/>
              </a:rPr>
              <a:t>若屬性不需做特別處理，如資料範圍限制等，</a:t>
            </a:r>
            <a:br>
              <a:rPr lang="zh-TW" altLang="en-US" sz="2200">
                <a:latin typeface="Times New Roman" panose="02020603050405020304" pitchFamily="18" charset="0"/>
              </a:rPr>
            </a:br>
            <a:r>
              <a:rPr lang="zh-TW" altLang="en-US" sz="2200">
                <a:latin typeface="Times New Roman" panose="02020603050405020304" pitchFamily="18" charset="0"/>
              </a:rPr>
              <a:t>使用 自動實作 屬性可讓屬性宣告更為簡捷。</a:t>
            </a:r>
          </a:p>
          <a:p>
            <a:pPr marL="0" indent="0">
              <a:buNone/>
            </a:pPr>
            <a:endParaRPr lang="zh-TW" altLang="en-US" sz="2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ACC57A-7C72-9098-6B06-82497274120D}"/>
              </a:ext>
            </a:extLst>
          </p:cNvPr>
          <p:cNvSpPr txBox="1"/>
          <p:nvPr/>
        </p:nvSpPr>
        <p:spPr>
          <a:xfrm>
            <a:off x="6844937" y="2240532"/>
            <a:ext cx="49638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color{</a:t>
            </a:r>
            <a:r>
              <a:rPr lang="en-US" altLang="zh-TW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zh-TW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TW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model{</a:t>
            </a:r>
            <a:r>
              <a:rPr lang="en-US" altLang="zh-TW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zh-TW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TW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A77773-2ACB-C2A2-936F-E874801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B3D4F-CD03-2463-5995-36F4977F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821"/>
          </a:xfrm>
        </p:spPr>
        <p:txBody>
          <a:bodyPr/>
          <a:lstStyle/>
          <a:p>
            <a:r>
              <a:rPr lang="zh-TW" altLang="en-US"/>
              <a:t>在物件導向程式設計（</a:t>
            </a:r>
            <a:r>
              <a:rPr lang="en-US" altLang="zh-TW"/>
              <a:t>OOP</a:t>
            </a:r>
            <a:r>
              <a:rPr lang="zh-TW" altLang="en-US"/>
              <a:t>）中，</a:t>
            </a:r>
            <a:r>
              <a:rPr lang="zh-TW" altLang="en-US" b="1"/>
              <a:t>方法</a:t>
            </a:r>
            <a:r>
              <a:rPr lang="zh-TW" altLang="en-US"/>
              <a:t>是類別中的一種成員，用於定義對象可以執行的行為或操作。方法通常是用來實現某些功能或運算的，並且可以使用該類別的屬性來完成這些功能。</a:t>
            </a:r>
            <a:endParaRPr lang="en-US" altLang="zh-TW"/>
          </a:p>
          <a:p>
            <a:r>
              <a:rPr lang="zh-TW" altLang="en-US"/>
              <a:t>方法，其實就是用函式</a:t>
            </a:r>
            <a:r>
              <a:rPr lang="en-US" altLang="zh-TW"/>
              <a:t>(Function)</a:t>
            </a:r>
            <a:r>
              <a:rPr lang="zh-TW" altLang="en-US"/>
              <a:t>來表達，所以會包含一個返回類型、方法名、參數列表（可選）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7A1A75-F182-737A-2714-EF800DCCAAC1}"/>
              </a:ext>
            </a:extLst>
          </p:cNvPr>
          <p:cNvSpPr txBox="1"/>
          <p:nvPr/>
        </p:nvSpPr>
        <p:spPr>
          <a:xfrm>
            <a:off x="1306286" y="4110446"/>
            <a:ext cx="9631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定義一個返回整數的方法</a:t>
            </a:r>
            <a:endParaRPr lang="zh-TW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6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336D550-DEE7-C28B-C776-BFCD657A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物件導向程式設計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1348A61-D3DD-6FDB-4717-FE292D1C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Object-Oriented Programming, OOP</a:t>
            </a:r>
          </a:p>
        </p:txBody>
      </p:sp>
      <p:pic>
        <p:nvPicPr>
          <p:cNvPr id="9" name="Graphic 8" descr="程式設計師">
            <a:extLst>
              <a:ext uri="{FF2B5EF4-FFF2-40B4-BE49-F238E27FC236}">
                <a16:creationId xmlns:a16="http://schemas.microsoft.com/office/drawing/2014/main" id="{5ED0BC56-A88A-2F70-C542-B3B4E088D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1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0942E0-E9FA-7775-F0A8-78E6E96D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方法成員層級</a:t>
            </a:r>
            <a:endParaRPr lang="zh-TW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813CC-37CD-3C3E-6143-72A10E6C0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  <a:buClr>
                <a:srgbClr val="FF3300"/>
              </a:buClr>
            </a:pPr>
            <a:r>
              <a:rPr lang="zh-TW" altLang="en-US" sz="2400" dirty="0"/>
              <a:t>為達物件資訊隱藏特性：</a:t>
            </a:r>
            <a:br>
              <a:rPr lang="zh-TW" altLang="en-US" sz="2400" dirty="0"/>
            </a:br>
            <a:r>
              <a:rPr lang="zh-TW" altLang="en-US" sz="2400" dirty="0">
                <a:sym typeface="Wingdings" panose="05000000000000000000" pitchFamily="2" charset="2"/>
              </a:rPr>
              <a:t> </a:t>
            </a:r>
            <a:r>
              <a:rPr lang="zh-TW" altLang="en-US" sz="2400" dirty="0"/>
              <a:t>將資料成員設為 </a:t>
            </a:r>
            <a:r>
              <a:rPr lang="en-US" altLang="zh-TW" sz="2400" dirty="0"/>
              <a:t>private </a:t>
            </a:r>
            <a:r>
              <a:rPr lang="zh-TW" altLang="en-US" sz="2400" dirty="0"/>
              <a:t>私用層級</a:t>
            </a:r>
            <a:br>
              <a:rPr lang="zh-TW" altLang="en-US" sz="2400" dirty="0"/>
            </a:br>
            <a:r>
              <a:rPr lang="zh-TW" altLang="en-US" sz="2400" dirty="0">
                <a:sym typeface="Wingdings" panose="05000000000000000000" pitchFamily="2" charset="2"/>
              </a:rPr>
              <a:t> </a:t>
            </a:r>
            <a:r>
              <a:rPr lang="zh-TW" altLang="en-US" sz="2400" dirty="0"/>
              <a:t>再將方法成員設為 </a:t>
            </a:r>
            <a:r>
              <a:rPr lang="en-US" altLang="zh-TW" sz="2400" dirty="0"/>
              <a:t>public </a:t>
            </a:r>
            <a:r>
              <a:rPr lang="zh-TW" altLang="en-US" sz="2400" dirty="0"/>
              <a:t>公開層級</a:t>
            </a:r>
            <a:br>
              <a:rPr lang="zh-TW" altLang="en-US" sz="2400" dirty="0"/>
            </a:br>
            <a:r>
              <a:rPr lang="zh-TW" altLang="en-US" sz="2400" dirty="0"/>
              <a:t>    來存取資料成員的內容。</a:t>
            </a:r>
          </a:p>
          <a:p>
            <a:pPr eaLnBrk="1" hangingPunct="1">
              <a:lnSpc>
                <a:spcPct val="125000"/>
              </a:lnSpc>
              <a:spcAft>
                <a:spcPct val="20000"/>
              </a:spcAft>
              <a:buClr>
                <a:srgbClr val="FF3300"/>
              </a:buClr>
            </a:pPr>
            <a:r>
              <a:rPr lang="zh-TW" altLang="en-US" sz="2400" dirty="0"/>
              <a:t>外界必須透過此方法成員間接存取資料</a:t>
            </a:r>
            <a:br>
              <a:rPr lang="zh-TW" altLang="en-US" sz="2400" dirty="0"/>
            </a:br>
            <a:r>
              <a:rPr lang="zh-TW" altLang="en-US" sz="2400" dirty="0"/>
              <a:t>成員，無法直接存取資料成員。</a:t>
            </a:r>
          </a:p>
          <a:p>
            <a:pPr marL="0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05842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970A6-84A7-3F33-588B-6752C06C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方法多載 </a:t>
            </a:r>
            <a:r>
              <a:rPr lang="en-US" altLang="zh-TW" sz="4400" dirty="0">
                <a:latin typeface="Times New Roman" panose="02020603050405020304" pitchFamily="18" charset="0"/>
              </a:rPr>
              <a:t>(Function Overload)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23EF5-85F6-827A-E76C-F55B6490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0" y="1825625"/>
            <a:ext cx="6339840" cy="4351338"/>
          </a:xfrm>
        </p:spPr>
        <p:txBody>
          <a:bodyPr/>
          <a:lstStyle/>
          <a:p>
            <a:pPr eaLnBrk="1" hangingPunct="1">
              <a:buClr>
                <a:srgbClr val="FF3300"/>
              </a:buClr>
            </a:pPr>
            <a:r>
              <a:rPr lang="zh-TW" altLang="en-US" dirty="0"/>
              <a:t>程式中對引數個數不同或引數資料型別不同的方法，彼此</a:t>
            </a:r>
            <a:r>
              <a:rPr lang="zh-TW" altLang="en-US" dirty="0">
                <a:solidFill>
                  <a:srgbClr val="FF3300"/>
                </a:solidFill>
              </a:rPr>
              <a:t>共用一個方法名稱。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dirty="0"/>
              <a:t>執行時自動依引數個數和資料型別的不同，執行對應的方法。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1D40F8-D117-CC68-30F3-42BFBCC28ACD}"/>
              </a:ext>
            </a:extLst>
          </p:cNvPr>
          <p:cNvSpPr txBox="1"/>
          <p:nvPr/>
        </p:nvSpPr>
        <p:spPr>
          <a:xfrm>
            <a:off x="6470469" y="148252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定義一個返回整數的方法</a:t>
            </a:r>
            <a:endParaRPr lang="zh-TW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zh-TW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0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5A1A52-A9B4-2952-F26A-34A10E9D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建構函式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96075-B508-8F14-2B2A-98E82203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pPr eaLnBrk="1" hangingPunct="1">
              <a:buClr>
                <a:srgbClr val="FF3300"/>
              </a:buClr>
            </a:pPr>
            <a:r>
              <a:rPr lang="zh-TW" altLang="en-US" sz="2400" dirty="0"/>
              <a:t>類別</a:t>
            </a:r>
            <a:r>
              <a:rPr lang="zh-TW" altLang="en-US" sz="2400" dirty="0">
                <a:latin typeface="Times New Roman" panose="02020603050405020304" pitchFamily="18" charset="0"/>
              </a:rPr>
              <a:t>宣告並建立物件實體時</a:t>
            </a:r>
            <a:br>
              <a:rPr lang="zh-TW" altLang="en-US" sz="2400" dirty="0">
                <a:latin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zh-TW" altLang="en-US" sz="2400" dirty="0">
                <a:latin typeface="Times New Roman" panose="02020603050405020304" pitchFamily="18" charset="0"/>
              </a:rPr>
              <a:t>透過建構函式來初始化物件。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400" dirty="0">
                <a:latin typeface="Times New Roman" panose="02020603050405020304" pitchFamily="18" charset="0"/>
              </a:rPr>
              <a:t>定義類別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中和類別名稱同名的函式</a:t>
            </a:r>
            <a:r>
              <a:rPr lang="zh-TW" altLang="en-US" sz="2400" dirty="0">
                <a:latin typeface="Times New Roman" panose="02020603050405020304" pitchFamily="18" charset="0"/>
              </a:rPr>
              <a:t>稱為</a:t>
            </a:r>
            <a:br>
              <a:rPr lang="zh-TW" altLang="en-US" sz="2400" dirty="0">
                <a:latin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</a:rPr>
              <a:t>「建構函式」</a:t>
            </a:r>
            <a:r>
              <a:rPr lang="en-US" altLang="zh-TW" sz="2400" dirty="0">
                <a:latin typeface="Times New Roman" panose="02020603050405020304" pitchFamily="18" charset="0"/>
              </a:rPr>
              <a:t>|</a:t>
            </a:r>
            <a:r>
              <a:rPr lang="zh-TW" altLang="en-US" sz="2400" dirty="0">
                <a:latin typeface="Times New Roman" panose="02020603050405020304" pitchFamily="18" charset="0"/>
              </a:rPr>
              <a:t>簡稱「建構子」。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2400" dirty="0">
                <a:latin typeface="Times New Roman" panose="02020603050405020304" pitchFamily="18" charset="0"/>
              </a:rPr>
              <a:t>建構函式</a:t>
            </a:r>
            <a:br>
              <a:rPr lang="zh-TW" altLang="en-US" sz="2400" dirty="0">
                <a:latin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 是</a:t>
            </a:r>
            <a:r>
              <a:rPr lang="zh-TW" altLang="en-US" sz="2400" dirty="0">
                <a:latin typeface="Times New Roman" panose="02020603050405020304" pitchFamily="18" charset="0"/>
              </a:rPr>
              <a:t>類別建立物件實體時自動在幕後執行</a:t>
            </a:r>
            <a:br>
              <a:rPr lang="zh-TW" altLang="en-US" sz="2400" dirty="0">
                <a:latin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</a:rPr>
              <a:t>     的方法成員</a:t>
            </a:r>
            <a:r>
              <a:rPr lang="zh-TW" altLang="en-US" sz="2400" dirty="0"/>
              <a:t>。</a:t>
            </a:r>
            <a:endParaRPr lang="zh-TW" altLang="en-US" sz="2400" dirty="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</a:pPr>
            <a:r>
              <a:rPr lang="zh-TW" altLang="en-US" sz="2400" dirty="0">
                <a:latin typeface="Times New Roman" panose="02020603050405020304" pitchFamily="18" charset="0"/>
              </a:rPr>
              <a:t>利用此特性在建構函式中</a:t>
            </a:r>
            <a:br>
              <a:rPr lang="zh-TW" altLang="en-US" sz="2400" dirty="0">
                <a:latin typeface="Times New Roman" panose="02020603050405020304" pitchFamily="18" charset="0"/>
              </a:rPr>
            </a:b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 </a:t>
            </a:r>
            <a:r>
              <a:rPr lang="zh-TW" altLang="en-US" sz="2400" dirty="0">
                <a:latin typeface="Times New Roman" panose="02020603050405020304" pitchFamily="18" charset="0"/>
              </a:rPr>
              <a:t>對</a:t>
            </a:r>
            <a:r>
              <a:rPr lang="zh-TW" altLang="en-US" sz="2400" u="sng" dirty="0">
                <a:latin typeface="Times New Roman" panose="02020603050405020304" pitchFamily="18" charset="0"/>
              </a:rPr>
              <a:t>類別</a:t>
            </a:r>
            <a:r>
              <a:rPr lang="zh-TW" altLang="en-US" sz="2400" dirty="0">
                <a:latin typeface="Times New Roman" panose="02020603050405020304" pitchFamily="18" charset="0"/>
              </a:rPr>
              <a:t>中的成員做初始化。</a:t>
            </a:r>
          </a:p>
          <a:p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DateTime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time = </a:t>
            </a:r>
            <a:r>
              <a:rPr lang="en-US" altLang="zh-TW" sz="18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DateTime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</a:rPr>
              <a:t>初始值</a:t>
            </a:r>
            <a:r>
              <a:rPr lang="en-US" altLang="zh-TW" sz="18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2978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5A1A52-A9B4-2952-F26A-34A10E9D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如何建立物件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F0B794-7474-3AC1-19BD-95BF2757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14" y="1675227"/>
            <a:ext cx="76105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1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5A1A52-A9B4-2952-F26A-34A10E9D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如何建立物件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1A024D-1B77-D1BD-72DC-951E384FCB1E}"/>
              </a:ext>
            </a:extLst>
          </p:cNvPr>
          <p:cNvSpPr txBox="1"/>
          <p:nvPr/>
        </p:nvSpPr>
        <p:spPr>
          <a:xfrm>
            <a:off x="2377440" y="1739462"/>
            <a:ext cx="7985760" cy="447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200" dirty="0">
                <a:latin typeface="Times New Roman" panose="02020603050405020304" pitchFamily="18" charset="0"/>
              </a:rPr>
              <a:t>建立一個屬於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類別的 </a:t>
            </a:r>
            <a:r>
              <a:rPr lang="en-US" altLang="zh-TW" sz="3200" dirty="0">
                <a:latin typeface="Times New Roman" panose="02020603050405020304" pitchFamily="18" charset="0"/>
              </a:rPr>
              <a:t>sun </a:t>
            </a:r>
            <a:r>
              <a:rPr lang="zh-TW" altLang="en-US" sz="3200" dirty="0">
                <a:latin typeface="Times New Roman" panose="02020603050405020304" pitchFamily="18" charset="0"/>
              </a:rPr>
              <a:t>物件實體</a:t>
            </a:r>
            <a:r>
              <a:rPr lang="zh-TW" altLang="en-US" sz="3200" dirty="0"/>
              <a:t>，</a:t>
            </a:r>
            <a:endParaRPr lang="zh-TW" altLang="en-US" sz="3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3200" dirty="0">
                <a:latin typeface="Times New Roman" panose="02020603050405020304" pitchFamily="18" charset="0"/>
              </a:rPr>
              <a:t>該物件擁有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</a:rPr>
              <a:t>類別所具有的欄位、屬性和</a:t>
            </a:r>
            <a:r>
              <a:rPr lang="zh-TW" altLang="en-US" sz="3200" dirty="0"/>
              <a:t>方法。</a:t>
            </a:r>
          </a:p>
          <a:p>
            <a:pPr eaLnBrk="1" hangingPunct="1">
              <a:buClr>
                <a:srgbClr val="FF3300"/>
              </a:buClr>
            </a:pPr>
            <a:r>
              <a:rPr lang="zh-TW" altLang="en-US" sz="3200" dirty="0"/>
              <a:t> </a:t>
            </a:r>
            <a:r>
              <a:rPr lang="en-US" altLang="zh-TW" sz="3200" dirty="0"/>
              <a:t>1.</a:t>
            </a:r>
            <a:r>
              <a:rPr lang="zh-TW" altLang="en-US" sz="3200" dirty="0">
                <a:latin typeface="Times New Roman" panose="02020603050405020304" pitchFamily="18" charset="0"/>
              </a:rPr>
              <a:t>宣告同時建立物件實體 </a:t>
            </a:r>
          </a:p>
          <a:p>
            <a:pPr eaLnBrk="1" hangingPunct="1">
              <a:spcAft>
                <a:spcPct val="3000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TW" altLang="en-US" sz="3200" dirty="0">
                <a:latin typeface="Times New Roman" panose="02020603050405020304" pitchFamily="18" charset="0"/>
              </a:rPr>
              <a:t>    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 sun = new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115000"/>
              </a:lnSpc>
              <a:spcAft>
                <a:spcPct val="30000"/>
              </a:spcAft>
              <a:buClr>
                <a:srgbClr val="FF3300"/>
              </a:buClr>
            </a:pPr>
            <a:r>
              <a:rPr lang="en-US" altLang="zh-TW" sz="3200" dirty="0">
                <a:latin typeface="Times New Roman" panose="02020603050405020304" pitchFamily="18" charset="0"/>
              </a:rPr>
              <a:t> 2.</a:t>
            </a:r>
            <a:r>
              <a:rPr lang="zh-TW" altLang="en-US" sz="3200" dirty="0">
                <a:latin typeface="Times New Roman" panose="02020603050405020304" pitchFamily="18" charset="0"/>
              </a:rPr>
              <a:t>分兩行敘述：</a:t>
            </a:r>
          </a:p>
          <a:p>
            <a:pPr eaLnBrk="1" hangingPunct="1">
              <a:lnSpc>
                <a:spcPct val="85000"/>
              </a:lnSpc>
              <a:spcAft>
                <a:spcPct val="30000"/>
              </a:spcAft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TW" altLang="en-US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     </a:t>
            </a:r>
            <a:r>
              <a:rPr lang="zh-TW" altLang="en-US" sz="3200" dirty="0">
                <a:latin typeface="Times New Roman" panose="02020603050405020304" pitchFamily="18" charset="0"/>
              </a:rPr>
              <a:t>宣告物件        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 sun;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3200" dirty="0">
                <a:latin typeface="Times New Roman" panose="02020603050405020304" pitchFamily="18" charset="0"/>
              </a:rPr>
              <a:t>     </a:t>
            </a:r>
            <a:r>
              <a:rPr lang="en-US" altLang="zh-TW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zh-TW" altLang="en-US" sz="3200" dirty="0">
                <a:latin typeface="Times New Roman" panose="02020603050405020304" pitchFamily="18" charset="0"/>
              </a:rPr>
              <a:t>建立物件實體  </a:t>
            </a:r>
            <a:r>
              <a:rPr lang="en-US" altLang="zh-TW" sz="3200" dirty="0">
                <a:latin typeface="Times New Roman" panose="02020603050405020304" pitchFamily="18" charset="0"/>
              </a:rPr>
              <a:t>sun = new </a:t>
            </a:r>
            <a:r>
              <a:rPr lang="en-US" altLang="zh-TW" sz="3200" dirty="0" err="1">
                <a:latin typeface="Times New Roman" panose="02020603050405020304" pitchFamily="18" charset="0"/>
              </a:rPr>
              <a:t>NBClass</a:t>
            </a:r>
            <a:r>
              <a:rPr lang="en-US" altLang="zh-TW" sz="3200" dirty="0">
                <a:latin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631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79F722-9445-0689-31C2-BF892EBC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248083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如何存取資料成員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DFF7C-51B1-84A2-A740-E9A3E9DA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597754"/>
            <a:ext cx="9849752" cy="4337327"/>
          </a:xfrm>
        </p:spPr>
        <p:txBody>
          <a:bodyPr anchor="ctr">
            <a:normAutofit/>
          </a:bodyPr>
          <a:lstStyle/>
          <a:p>
            <a:r>
              <a:rPr lang="zh-TW" altLang="en-US" sz="2400" dirty="0"/>
              <a:t>物件名稱</a:t>
            </a:r>
            <a:r>
              <a:rPr lang="en-US" altLang="zh-TW" sz="2400" dirty="0"/>
              <a:t>.</a:t>
            </a:r>
            <a:r>
              <a:rPr lang="zh-TW" altLang="en-US" sz="2400" dirty="0"/>
              <a:t>物件成員</a:t>
            </a:r>
            <a:endParaRPr lang="en-US" altLang="zh-TW" sz="2400" dirty="0"/>
          </a:p>
          <a:p>
            <a:r>
              <a:rPr lang="zh-TW" altLang="en-US" sz="2400" dirty="0"/>
              <a:t>可以點出來的一定是</a:t>
            </a:r>
            <a:r>
              <a:rPr lang="en-US" altLang="zh-TW" sz="2400" dirty="0"/>
              <a:t>public(</a:t>
            </a:r>
            <a:r>
              <a:rPr lang="zh-TW" altLang="en-US" sz="2400" dirty="0"/>
              <a:t>公開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物件成員可以分屬性與方法</a:t>
            </a:r>
            <a:r>
              <a:rPr lang="en-US" altLang="zh-TW" sz="2400" dirty="0"/>
              <a:t>(</a:t>
            </a:r>
            <a:r>
              <a:rPr lang="zh-TW" altLang="en-US" sz="2400" dirty="0"/>
              <a:t>欄位一般不會公開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屬性可以直接給值與取值，例如 </a:t>
            </a:r>
            <a:r>
              <a:rPr lang="en-US" altLang="zh-TW" sz="2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item.price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=25000; </a:t>
            </a:r>
            <a:endParaRPr lang="en-US" altLang="zh-TW" sz="2400" dirty="0">
              <a:solidFill>
                <a:schemeClr val="accent1"/>
              </a:solidFill>
            </a:endParaRPr>
          </a:p>
          <a:p>
            <a:r>
              <a:rPr lang="zh-TW" altLang="en-US" sz="2400" dirty="0"/>
              <a:t>方法就是函式，使用方式跟呼叫函式一般，會能需要傳參數或回傳值</a:t>
            </a:r>
            <a:endParaRPr lang="en-US" altLang="zh-TW" sz="2400" dirty="0"/>
          </a:p>
          <a:p>
            <a:r>
              <a:rPr lang="zh-TW" altLang="en-US" sz="2400" dirty="0"/>
              <a:t>有參數有回傳值，例如：</a:t>
            </a:r>
            <a:r>
              <a:rPr lang="en-US" altLang="zh-TW" sz="2400" dirty="0">
                <a:solidFill>
                  <a:schemeClr val="accent1"/>
                </a:solidFill>
              </a:rPr>
              <a:t>int sum=</a:t>
            </a:r>
            <a:r>
              <a:rPr lang="en-US" altLang="zh-TW" sz="2400" dirty="0" err="1">
                <a:solidFill>
                  <a:schemeClr val="accent1"/>
                </a:solidFill>
              </a:rPr>
              <a:t>myClass.Add</a:t>
            </a:r>
            <a:r>
              <a:rPr lang="en-US" altLang="zh-TW" sz="2400" dirty="0">
                <a:solidFill>
                  <a:schemeClr val="accent1"/>
                </a:solidFill>
              </a:rPr>
              <a:t>(1,2);</a:t>
            </a:r>
          </a:p>
          <a:p>
            <a:r>
              <a:rPr lang="zh-TW" altLang="en-US" sz="2400" dirty="0"/>
              <a:t>有參數，沒回傳值，例如</a:t>
            </a:r>
            <a:r>
              <a:rPr lang="en-US" altLang="zh-TW" sz="2400" dirty="0"/>
              <a:t>: </a:t>
            </a:r>
            <a:r>
              <a:rPr lang="en-US" altLang="zh-TW" sz="2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Console.WriteLine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(“Hello”);</a:t>
            </a:r>
          </a:p>
          <a:p>
            <a:r>
              <a:rPr lang="zh-TW" altLang="en-US" sz="2400" dirty="0"/>
              <a:t>沒參數，有回傳值，例如</a:t>
            </a:r>
            <a:r>
              <a:rPr lang="en-US" altLang="zh-TW" sz="2400" dirty="0"/>
              <a:t>:</a:t>
            </a:r>
            <a:r>
              <a:rPr lang="en-US" altLang="zh-TW" sz="2400" dirty="0">
                <a:solidFill>
                  <a:schemeClr val="accent1"/>
                </a:solidFill>
              </a:rPr>
              <a:t>int total=</a:t>
            </a:r>
            <a:r>
              <a:rPr lang="en-US" altLang="zh-TW" sz="2400" dirty="0" err="1">
                <a:solidFill>
                  <a:schemeClr val="accent1"/>
                </a:solidFill>
              </a:rPr>
              <a:t>item.sum</a:t>
            </a:r>
            <a:r>
              <a:rPr lang="en-US" altLang="zh-TW" sz="2400" dirty="0">
                <a:solidFill>
                  <a:schemeClr val="accent1"/>
                </a:solidFill>
              </a:rPr>
              <a:t>();</a:t>
            </a:r>
            <a:endParaRPr lang="en-US" altLang="zh-TW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22255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CF100-C57C-B447-B45F-7B2EB68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0A9005-6A93-59B2-0BF5-6D342522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158" cy="435133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建立一個 </a:t>
            </a:r>
            <a:r>
              <a:rPr lang="en-US" altLang="zh-TW" sz="2800" dirty="0"/>
              <a:t>Student </a:t>
            </a:r>
            <a:r>
              <a:rPr lang="zh-TW" altLang="en-US" sz="2800" dirty="0"/>
              <a:t>類別，該類別包含學生的姓名和三個科目的分數：數學</a:t>
            </a:r>
            <a:r>
              <a:rPr lang="en-US" altLang="zh-TW" sz="2800" dirty="0"/>
              <a:t>(</a:t>
            </a:r>
            <a:r>
              <a:rPr lang="en-US" altLang="zh-TW" sz="2800" dirty="0" err="1"/>
              <a:t>math_score</a:t>
            </a:r>
            <a:r>
              <a:rPr lang="en-US" altLang="zh-TW" sz="2800" dirty="0"/>
              <a:t>)</a:t>
            </a:r>
            <a:r>
              <a:rPr lang="zh-TW" altLang="en-US" sz="2800" dirty="0"/>
              <a:t>、國文</a:t>
            </a:r>
            <a:r>
              <a:rPr lang="en-US" altLang="zh-TW" sz="2800" dirty="0"/>
              <a:t>(</a:t>
            </a:r>
            <a:r>
              <a:rPr lang="en-US" altLang="zh-TW" sz="2800" dirty="0" err="1"/>
              <a:t>chinese_score</a:t>
            </a:r>
            <a:r>
              <a:rPr lang="en-US" altLang="zh-TW" sz="2800" dirty="0"/>
              <a:t>)</a:t>
            </a:r>
            <a:r>
              <a:rPr lang="zh-TW" altLang="en-US" sz="2800" dirty="0"/>
              <a:t>和英文</a:t>
            </a:r>
            <a:r>
              <a:rPr lang="en-US" altLang="zh-TW" sz="2800" dirty="0"/>
              <a:t>(</a:t>
            </a:r>
            <a:r>
              <a:rPr lang="en-US" altLang="zh-TW" sz="2800" dirty="0" err="1"/>
              <a:t>english_score</a:t>
            </a:r>
            <a:r>
              <a:rPr lang="en-US" altLang="zh-TW" sz="2800" dirty="0"/>
              <a:t> )</a:t>
            </a:r>
            <a:r>
              <a:rPr lang="zh-TW" altLang="en-US" sz="2800" dirty="0"/>
              <a:t>，請實體化物件並列印出來</a:t>
            </a: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41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EF00520-7968-D9A4-E900-9F966EB8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甚麼是物件導向程式設計</a:t>
            </a: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F2F4FFDA-AE3E-50A1-995E-FEEC7B280B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49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0DFFF-9C8F-D8F9-366D-CAC0B0CF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一切皆為物件</a:t>
            </a:r>
            <a:r>
              <a:rPr lang="en-US" altLang="zh-TW" dirty="0"/>
              <a:t>(Object)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7F055-4080-E6CC-9DE7-7C473BA9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zh-TW" altLang="en-US" dirty="0"/>
              <a:t>是一個</a:t>
            </a:r>
            <a:r>
              <a:rPr lang="zh-TW" altLang="en-US" dirty="0">
                <a:solidFill>
                  <a:srgbClr val="FF0000"/>
                </a:solidFill>
              </a:rPr>
              <a:t>通用</a:t>
            </a:r>
            <a:r>
              <a:rPr lang="zh-TW" altLang="en-US" dirty="0"/>
              <a:t>的術語，指代任何類型的物件（包括從類別創建的物件）。</a:t>
            </a:r>
            <a:endParaRPr lang="en-US" altLang="zh-TW" dirty="0"/>
          </a:p>
          <a:p>
            <a:r>
              <a:rPr lang="zh-TW" altLang="en-US" dirty="0"/>
              <a:t>在 </a:t>
            </a:r>
            <a:r>
              <a:rPr lang="en-US" altLang="zh-TW" dirty="0"/>
              <a:t>C# </a:t>
            </a:r>
            <a:r>
              <a:rPr lang="zh-TW" altLang="en-US" dirty="0"/>
              <a:t>中，無論是基本數據類型還是更複雜的結構，都是物件。例如：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數字（整數、浮點數）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字串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Array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12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F06F-8E90-1199-5086-755C8058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什麼是物件？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25D4A-8199-7BA3-A338-EC112E4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想像一下，你在玩一個玩具遊戲，而這個遊戲裡有各種各樣的玩具，比如小汽車、洋娃娃、積木等等。每個玩具都是一個</a:t>
            </a:r>
            <a:r>
              <a:rPr lang="zh-TW" altLang="en-US" sz="2400" b="1" dirty="0">
                <a:solidFill>
                  <a:srgbClr val="0070C0"/>
                </a:solidFill>
              </a:rPr>
              <a:t>物件</a:t>
            </a:r>
            <a:r>
              <a:rPr lang="zh-TW" altLang="en-US" sz="2400" dirty="0"/>
              <a:t>。每個物件都有自己的</a:t>
            </a:r>
            <a:r>
              <a:rPr lang="zh-TW" altLang="en-US" sz="2400" b="1" dirty="0">
                <a:solidFill>
                  <a:srgbClr val="0070C0"/>
                </a:solidFill>
              </a:rPr>
              <a:t>特徵</a:t>
            </a:r>
            <a:r>
              <a:rPr lang="zh-TW" altLang="en-US" sz="2400" dirty="0"/>
              <a:t>和</a:t>
            </a:r>
            <a:r>
              <a:rPr lang="zh-TW" altLang="en-US" sz="2400" b="1" dirty="0">
                <a:solidFill>
                  <a:srgbClr val="0070C0"/>
                </a:solidFill>
              </a:rPr>
              <a:t>行為</a:t>
            </a:r>
            <a:r>
              <a:rPr lang="zh-TW" altLang="en-US" sz="2400" dirty="0"/>
              <a:t>，比如：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小汽車可以是</a:t>
            </a:r>
            <a:r>
              <a:rPr lang="zh-TW" altLang="en-US" sz="2400" dirty="0">
                <a:solidFill>
                  <a:srgbClr val="FF0000"/>
                </a:solidFill>
              </a:rPr>
              <a:t>紅色的</a:t>
            </a:r>
            <a:r>
              <a:rPr lang="zh-TW" altLang="en-US" sz="2400" dirty="0"/>
              <a:t>，並且可以開動。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洋娃娃可以穿不同的衣服。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/>
              <a:t>積木可以堆疊起來。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963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5E6A1-AC5D-4BF5-7E3C-6AB514E3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zh-TW" altLang="en-US" dirty="0"/>
              <a:t>屬性和方法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45A65E3-7641-C8B8-545D-B489D3E5BD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64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2E26D-8276-74AF-C8D5-7386DBBC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什麼是類別（</a:t>
            </a:r>
            <a:r>
              <a:rPr lang="en-US" altLang="zh-TW" dirty="0"/>
              <a:t>Class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C2E4C2-80E8-ED09-0121-F32A8187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/>
              <a:t>一個類別就像是製造玩具的設計圖或模板。你可以用這個模板製造出很多一模一樣的玩具。比如</a:t>
            </a:r>
            <a:r>
              <a:rPr lang="zh-TW" altLang="en-US" sz="2400" dirty="0"/>
              <a:t>：</a:t>
            </a: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/>
              <a:t>一個小汽車的類別可能會定義：顏色、型號，以及「開動」這個行為。</a:t>
            </a:r>
            <a:endParaRPr lang="en-US" altLang="zh-TW" sz="24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2400" b="1" dirty="0"/>
              <a:t>一個洋娃娃的類別可能會定義：名字、服裝，以及「換衣服」這個行為。</a:t>
            </a:r>
            <a:endParaRPr lang="en-US" altLang="zh-TW" sz="2400" b="1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dirty="0"/>
              <a:t>在</a:t>
            </a:r>
            <a:r>
              <a:rPr lang="en-US" altLang="zh-TW" sz="2400" dirty="0"/>
              <a:t>C#</a:t>
            </a:r>
            <a:r>
              <a:rPr lang="zh-TW" altLang="en-US" sz="2400" dirty="0"/>
              <a:t>中，類別實際上是一種資料類型。所有內建於</a:t>
            </a:r>
            <a:r>
              <a:rPr lang="en-US" altLang="zh-TW" sz="2400" dirty="0"/>
              <a:t>C#</a:t>
            </a:r>
            <a:r>
              <a:rPr lang="zh-TW" altLang="en-US" sz="2400" dirty="0"/>
              <a:t>中的資料類型都是類別。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2032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F06F-8E90-1199-5086-755C8058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什麼是實體化物件</a:t>
            </a:r>
            <a:r>
              <a:rPr lang="en-US" altLang="zh-TW" dirty="0"/>
              <a:t>(Instance)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25D4A-8199-7BA3-A338-EC112E41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dirty="0"/>
              <a:t>是</a:t>
            </a:r>
            <a:r>
              <a:rPr lang="zh-TW" altLang="en-US" sz="2800" dirty="0">
                <a:solidFill>
                  <a:srgbClr val="0070C0"/>
                </a:solidFill>
              </a:rPr>
              <a:t>根據類別創建的具體物件</a:t>
            </a:r>
            <a:r>
              <a:rPr lang="en-US" altLang="zh-TW" sz="2800" dirty="0"/>
              <a:t>(</a:t>
            </a:r>
            <a:r>
              <a:rPr lang="zh-TW" altLang="en-US" sz="2800" dirty="0"/>
              <a:t>對</a:t>
            </a:r>
            <a:r>
              <a:rPr lang="en-US" altLang="zh-TW" sz="2800" dirty="0"/>
              <a:t>!</a:t>
            </a:r>
            <a:r>
              <a:rPr lang="zh-TW" altLang="en-US" sz="2800" dirty="0"/>
              <a:t>沒錯</a:t>
            </a:r>
            <a:r>
              <a:rPr lang="en-US" altLang="zh-TW" sz="2800" dirty="0"/>
              <a:t>!</a:t>
            </a:r>
            <a:r>
              <a:rPr lang="zh-TW" altLang="en-US" sz="2800" dirty="0"/>
              <a:t>它就是物件</a:t>
            </a:r>
            <a:r>
              <a:rPr lang="en-US" altLang="zh-TW" sz="2800" dirty="0"/>
              <a:t>)</a:t>
            </a:r>
            <a:r>
              <a:rPr lang="zh-TW" altLang="en-US" sz="2800" dirty="0"/>
              <a:t>。每個實體化物件都有自己的屬性數據。</a:t>
            </a:r>
            <a:endParaRPr lang="en-US" altLang="zh-TW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dirty="0"/>
              <a:t>一般我們俗稱的物件</a:t>
            </a:r>
            <a:r>
              <a:rPr lang="en-US" altLang="zh-TW" sz="2800" dirty="0"/>
              <a:t>(Object)</a:t>
            </a:r>
            <a:r>
              <a:rPr lang="zh-TW" altLang="en-US" sz="2800" dirty="0"/>
              <a:t>就是指實體化物件</a:t>
            </a:r>
            <a:r>
              <a:rPr lang="en-US" altLang="zh-TW" sz="2800" dirty="0"/>
              <a:t>(Instance)</a:t>
            </a:r>
            <a:r>
              <a:rPr lang="zh-TW" altLang="en-US" sz="2800" dirty="0"/>
              <a:t>，</a:t>
            </a:r>
            <a:endParaRPr lang="en-US" altLang="zh-TW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800" dirty="0"/>
              <a:t>事實上，</a:t>
            </a:r>
            <a:r>
              <a:rPr lang="en-US" altLang="zh-TW" sz="2800" dirty="0"/>
              <a:t>C# </a:t>
            </a:r>
            <a:r>
              <a:rPr lang="zh-TW" altLang="en-US" sz="2800" dirty="0"/>
              <a:t>裡的定義的</a:t>
            </a:r>
            <a:r>
              <a:rPr lang="en-US" altLang="zh-TW" sz="2800" dirty="0"/>
              <a:t>Object</a:t>
            </a:r>
            <a:r>
              <a:rPr lang="zh-TW" altLang="en-US" sz="2800" dirty="0"/>
              <a:t>是更廣泛的，所有能夠在程式裡操作的東西都叫做</a:t>
            </a:r>
            <a:r>
              <a:rPr lang="zh-TW" altLang="en-US" sz="2800" dirty="0">
                <a:solidFill>
                  <a:srgbClr val="FF0000"/>
                </a:solidFill>
              </a:rPr>
              <a:t>物件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7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322BD-CA34-4D88-2A6A-D1EE002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i="0" kern="1200" spc="-50" baseline="0"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rPr>
              <a:t>類別與實體化物件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45EFB6-4647-1FB5-1283-00A7F52E965E}"/>
              </a:ext>
            </a:extLst>
          </p:cNvPr>
          <p:cNvSpPr txBox="1"/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類別就是一個設計藍圖，實體化物件就是根據類別所規劃項目實做出來的產品。</a:t>
            </a: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n-US" altLang="zh-TW" sz="240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TW" altLang="en-US" sz="2400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請注意</a:t>
            </a:r>
            <a:r>
              <a:rPr lang="en-US" altLang="zh-TW" sz="2400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!</a:t>
            </a:r>
            <a:r>
              <a:rPr lang="zh-TW" altLang="en-US" sz="2400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</a:t>
            </a:r>
            <a:r>
              <a:rPr lang="en-US" altLang="zh-TW" sz="2400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C# </a:t>
            </a:r>
            <a:r>
              <a:rPr lang="zh-TW" altLang="en-US" sz="2400" dirty="0">
                <a:solidFill>
                  <a:schemeClr val="accent4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的物件導向裡，類別有自己類別級別的變數，而實體化物件，有實體化物件的變數。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D4CDDD-A0DD-28DB-1A1E-1C3FFF9EC7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987" y="1727261"/>
            <a:ext cx="4348382" cy="4141833"/>
          </a:xfrm>
          <a:noFill/>
        </p:spPr>
      </p:pic>
    </p:spTree>
    <p:extLst>
      <p:ext uri="{BB962C8B-B14F-4D97-AF65-F5344CB8AC3E}">
        <p14:creationId xmlns:p14="http://schemas.microsoft.com/office/powerpoint/2010/main" val="199241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9270E7C-617B-4404-8313-9ED1F26EA8A9}">
  <we:reference id="wa104381063" version="1.0.0.1" store="zh-TW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AD8F79A-B4A7-4CAB-B7A7-42A9709CCD61}">
  <we:reference id="wa104379997" version="3.0.0.0" store="zh-TW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docker</Template>
  <TotalTime>3022</TotalTime>
  <Words>1636</Words>
  <Application>Microsoft Office PowerPoint</Application>
  <PresentationFormat>寬螢幕</PresentationFormat>
  <Paragraphs>137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Microsoft JhengHei UI</vt:lpstr>
      <vt:lpstr>細明體</vt:lpstr>
      <vt:lpstr>Arial</vt:lpstr>
      <vt:lpstr>Calibri</vt:lpstr>
      <vt:lpstr>Calibri Light</vt:lpstr>
      <vt:lpstr>Consolas</vt:lpstr>
      <vt:lpstr>Times New Roman</vt:lpstr>
      <vt:lpstr>Wingdings</vt:lpstr>
      <vt:lpstr>Office 佈景主題</vt:lpstr>
      <vt:lpstr>物件導向-封裝</vt:lpstr>
      <vt:lpstr>物件導向程式設計</vt:lpstr>
      <vt:lpstr>甚麼是物件導向程式設計</vt:lpstr>
      <vt:lpstr>一切皆為物件(Object)</vt:lpstr>
      <vt:lpstr>什麼是物件？</vt:lpstr>
      <vt:lpstr>屬性和方法</vt:lpstr>
      <vt:lpstr>什麼是類別（Class）</vt:lpstr>
      <vt:lpstr>什麼是實體化物件(Instance)？</vt:lpstr>
      <vt:lpstr>類別與實體化物件</vt:lpstr>
      <vt:lpstr>定義類別語法</vt:lpstr>
      <vt:lpstr>物件導向三個核心特性</vt:lpstr>
      <vt:lpstr>封裝</vt:lpstr>
      <vt:lpstr>封裝</vt:lpstr>
      <vt:lpstr>常用成員存取修飾詞</vt:lpstr>
      <vt:lpstr>欄位資料成員</vt:lpstr>
      <vt:lpstr>屬性資料成員</vt:lpstr>
      <vt:lpstr>屬性存取</vt:lpstr>
      <vt:lpstr>自動實作屬性</vt:lpstr>
      <vt:lpstr>方法說明</vt:lpstr>
      <vt:lpstr>方法成員層級</vt:lpstr>
      <vt:lpstr>方法多載 (Function Overload)</vt:lpstr>
      <vt:lpstr>建構函式</vt:lpstr>
      <vt:lpstr>如何建立物件</vt:lpstr>
      <vt:lpstr>如何建立物件</vt:lpstr>
      <vt:lpstr>如何存取資料成員</vt:lpstr>
      <vt:lpstr>練習: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簡介ASP.NET Core 6</dc:title>
  <dc:creator>李庭昀 瘋帽客科技</dc:creator>
  <cp:lastModifiedBy>ya chiao</cp:lastModifiedBy>
  <cp:revision>15</cp:revision>
  <dcterms:created xsi:type="dcterms:W3CDTF">2023-11-25T13:32:02Z</dcterms:created>
  <dcterms:modified xsi:type="dcterms:W3CDTF">2025-04-29T11:31:45Z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2024-08-27T06:59:30Z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aa170cfe-9fcb-455c-9ed5-c55b15083180</vt:lpwstr>
  </property>
  <property fmtid="{D5CDD505-2E9C-101B-9397-08002B2CF9AE}" pid="7" name="MSIP_Label_defa4170-0d19-0005-0004-bc88714345d2_ActionId">
    <vt:lpwstr>41cfc78a-c5e6-4497-a9a7-282806163992</vt:lpwstr>
  </property>
  <property fmtid="{D5CDD505-2E9C-101B-9397-08002B2CF9AE}" pid="8" name="MSIP_Label_defa4170-0d19-0005-0004-bc88714345d2_ContentBits">
    <vt:lpwstr>0</vt:lpwstr>
  </property>
</Properties>
</file>