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56" r:id="rId3"/>
    <p:sldId id="257" r:id="rId4"/>
    <p:sldId id="258" r:id="rId5"/>
    <p:sldId id="259" r:id="rId6"/>
    <p:sldId id="263" r:id="rId7"/>
    <p:sldId id="270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12/05/2015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12/05/2015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12/05/2015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12/05/2015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12/05/2015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12/05/2015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12/05/2015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12/05/2015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12/05/2015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12/05/2015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12/05/2015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12/05/2015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12/05/2015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12/05/2015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12/05/2015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12/05/2015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12/05/2015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12/05/2015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d.wikipedia.org/w/index.php?title=Teknologi_komputer&amp;action=edit&amp;redlink=1" TargetMode="External"/><Relationship Id="rId2" Type="http://schemas.openxmlformats.org/officeDocument/2006/relationships/hyperlink" Target="http://id.wikipedia.org/wiki/Bahasa_Inggri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hyperlink" Target="http://id.wikipedia.org/wiki/Internet" TargetMode="External"/><Relationship Id="rId4" Type="http://schemas.openxmlformats.org/officeDocument/2006/relationships/hyperlink" Target="http://id.wikipedia.org/wiki/Komputas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Frame 10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963" y="578294"/>
            <a:ext cx="2679549" cy="260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8014" y="3356974"/>
            <a:ext cx="10963405" cy="931891"/>
          </a:xfrm>
        </p:spPr>
        <p:txBody>
          <a:bodyPr>
            <a:normAutofit/>
          </a:bodyPr>
          <a:lstStyle/>
          <a:p>
            <a:pPr algn="ctr"/>
            <a:r>
              <a:rPr lang="ar-AE" sz="4800" dirty="0"/>
              <a:t>اَلسَّلاَمُ عَلَيْكُمْ وَرَحْمَةُ اللهِ وَبَرَكَاتُهُ</a:t>
            </a:r>
            <a:endParaRPr lang="en-US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60539" y="4376547"/>
            <a:ext cx="11026036" cy="212188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b="1" i="1" dirty="0" err="1" smtClean="0">
                <a:latin typeface="Agency FB" panose="020B0503020202020204" pitchFamily="34" charset="0"/>
              </a:rPr>
              <a:t>Kelompok</a:t>
            </a:r>
            <a:r>
              <a:rPr lang="en-US" b="1" i="1" dirty="0" smtClean="0">
                <a:latin typeface="Agency FB" panose="020B0503020202020204" pitchFamily="34" charset="0"/>
              </a:rPr>
              <a:t> 10 </a:t>
            </a:r>
            <a:r>
              <a:rPr lang="en-US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:</a:t>
            </a:r>
          </a:p>
          <a:p>
            <a:pPr algn="ctr"/>
            <a:r>
              <a:rPr lang="en-US" dirty="0" smtClean="0">
                <a:latin typeface="Arial Black" panose="020B0A04020102020204" pitchFamily="34" charset="0"/>
              </a:rPr>
              <a:t>                 </a:t>
            </a:r>
            <a:r>
              <a:rPr lang="en-US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1310651018</a:t>
            </a:r>
            <a:r>
              <a:rPr lang="en-US" dirty="0" smtClean="0">
                <a:latin typeface="Arial Black" panose="020B0A04020102020204" pitchFamily="34" charset="0"/>
              </a:rPr>
              <a:t> 	 NASRULLAH </a:t>
            </a:r>
            <a:r>
              <a:rPr lang="en-US" dirty="0">
                <a:latin typeface="Arial Black" panose="020B0A04020102020204" pitchFamily="34" charset="0"/>
              </a:rPr>
              <a:t>SYARIFUL </a:t>
            </a:r>
            <a:r>
              <a:rPr lang="en-US" dirty="0" smtClean="0">
                <a:latin typeface="Arial Black" panose="020B0A04020102020204" pitchFamily="34" charset="0"/>
              </a:rPr>
              <a:t>ANAM </a:t>
            </a:r>
            <a:endParaRPr lang="en-US" dirty="0">
              <a:latin typeface="Arial Black" panose="020B0A04020102020204" pitchFamily="34" charset="0"/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1310651205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>
                <a:latin typeface="Arial Black" panose="020B0A04020102020204" pitchFamily="34" charset="0"/>
              </a:rPr>
              <a:t>	</a:t>
            </a:r>
            <a:r>
              <a:rPr lang="en-US" dirty="0" smtClean="0">
                <a:latin typeface="Arial Black" panose="020B0A04020102020204" pitchFamily="34" charset="0"/>
              </a:rPr>
              <a:t> MUHAMMAD </a:t>
            </a:r>
            <a:r>
              <a:rPr lang="en-US" dirty="0">
                <a:latin typeface="Arial Black" panose="020B0A04020102020204" pitchFamily="34" charset="0"/>
              </a:rPr>
              <a:t>IQBAL 	</a:t>
            </a:r>
          </a:p>
          <a:p>
            <a:pPr algn="ctr"/>
            <a:r>
              <a:rPr lang="en-US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1310651100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>
                <a:latin typeface="Arial Black" panose="020B0A04020102020204" pitchFamily="34" charset="0"/>
              </a:rPr>
              <a:t>	</a:t>
            </a:r>
            <a:r>
              <a:rPr lang="en-US" dirty="0" smtClean="0">
                <a:latin typeface="Arial Black" panose="020B0A04020102020204" pitchFamily="34" charset="0"/>
              </a:rPr>
              <a:t> M</a:t>
            </a:r>
            <a:r>
              <a:rPr lang="en-US" dirty="0">
                <a:latin typeface="Arial Black" panose="020B0A04020102020204" pitchFamily="34" charset="0"/>
              </a:rPr>
              <a:t>. HAIRUL UMAM 	</a:t>
            </a: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 	</a:t>
            </a:r>
            <a:r>
              <a:rPr lang="en-US" dirty="0">
                <a:solidFill>
                  <a:srgbClr val="FFFF00"/>
                </a:solidFill>
                <a:latin typeface="Arial Black" panose="020B0A04020102020204" pitchFamily="34" charset="0"/>
              </a:rPr>
              <a:t>1410651175 </a:t>
            </a:r>
            <a:r>
              <a:rPr lang="en-US" dirty="0">
                <a:latin typeface="Arial Black" panose="020B0A04020102020204" pitchFamily="34" charset="0"/>
              </a:rPr>
              <a:t>	</a:t>
            </a:r>
            <a:r>
              <a:rPr lang="en-US" dirty="0" smtClean="0">
                <a:latin typeface="Arial Black" panose="020B0A04020102020204" pitchFamily="34" charset="0"/>
              </a:rPr>
              <a:t> FITOR </a:t>
            </a:r>
            <a:r>
              <a:rPr lang="en-US" dirty="0">
                <a:latin typeface="Arial Black" panose="020B0A04020102020204" pitchFamily="34" charset="0"/>
              </a:rPr>
              <a:t>BOGI IRAWAN 	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5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932" y="609600"/>
            <a:ext cx="10028086" cy="145626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Arial Black" panose="020B0A04020102020204" pitchFamily="34" charset="0"/>
              </a:rPr>
              <a:t>grid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917"/>
            <a:ext cx="10875723" cy="364913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/>
              <a:t>Grid computing</a:t>
            </a:r>
            <a:r>
              <a:rPr lang="en-US" sz="2800" dirty="0"/>
              <a:t> </a:t>
            </a:r>
            <a:r>
              <a:rPr lang="en-US" sz="2800" dirty="0" err="1"/>
              <a:t>sebenarnya</a:t>
            </a:r>
            <a:r>
              <a:rPr lang="en-US" sz="2800" dirty="0"/>
              <a:t>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pengembangan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 (network).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saja</a:t>
            </a:r>
            <a:r>
              <a:rPr lang="en-US" sz="2800" dirty="0"/>
              <a:t>,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 </a:t>
            </a:r>
            <a:r>
              <a:rPr lang="en-US" sz="2800" dirty="0" err="1"/>
              <a:t>konvensional</a:t>
            </a:r>
            <a:r>
              <a:rPr lang="en-US" sz="2800" dirty="0"/>
              <a:t> yang </a:t>
            </a:r>
            <a:r>
              <a:rPr lang="en-US" sz="2800" dirty="0" err="1"/>
              <a:t>berfokus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komunikasi</a:t>
            </a:r>
            <a:r>
              <a:rPr lang="en-US" sz="2800" dirty="0"/>
              <a:t> </a:t>
            </a:r>
            <a:r>
              <a:rPr lang="en-US" sz="2800" dirty="0" err="1"/>
              <a:t>antar</a:t>
            </a:r>
            <a:r>
              <a:rPr lang="en-US" sz="2800" dirty="0"/>
              <a:t> </a:t>
            </a:r>
            <a:r>
              <a:rPr lang="en-US" sz="2800" dirty="0" err="1"/>
              <a:t>pirati</a:t>
            </a:r>
            <a:r>
              <a:rPr lang="en-US" sz="2800" dirty="0"/>
              <a:t>,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grid computing </a:t>
            </a:r>
            <a:r>
              <a:rPr lang="en-US" sz="2800" dirty="0" err="1"/>
              <a:t>dirancang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memanfaatkan</a:t>
            </a:r>
            <a:r>
              <a:rPr lang="en-US" sz="2800" dirty="0"/>
              <a:t> </a:t>
            </a:r>
            <a:r>
              <a:rPr lang="en-US" sz="2800" dirty="0" err="1"/>
              <a:t>sumber</a:t>
            </a:r>
            <a:r>
              <a:rPr lang="en-US" sz="2800" dirty="0"/>
              <a:t> </a:t>
            </a:r>
            <a:r>
              <a:rPr lang="en-US" sz="2800" dirty="0" err="1"/>
              <a:t>daya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terminal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jaringannya</a:t>
            </a:r>
            <a:r>
              <a:rPr lang="en-US" sz="2800" dirty="0"/>
              <a:t>. Grid computing </a:t>
            </a:r>
            <a:r>
              <a:rPr lang="en-US" sz="2800" dirty="0" err="1"/>
              <a:t>biasanya</a:t>
            </a:r>
            <a:r>
              <a:rPr lang="en-US" sz="2800" dirty="0"/>
              <a:t> </a:t>
            </a:r>
            <a:r>
              <a:rPr lang="en-US" sz="2800" dirty="0" err="1"/>
              <a:t>diterapkan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menjalankan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yang </a:t>
            </a:r>
            <a:r>
              <a:rPr lang="en-US" sz="2800" dirty="0" err="1"/>
              <a:t>terlalu</a:t>
            </a:r>
            <a:r>
              <a:rPr lang="en-US" sz="2800" dirty="0"/>
              <a:t> </a:t>
            </a:r>
            <a:r>
              <a:rPr lang="en-US" sz="2800" dirty="0" err="1"/>
              <a:t>kompleks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terlalu</a:t>
            </a:r>
            <a:r>
              <a:rPr lang="en-US" sz="2800" dirty="0"/>
              <a:t> </a:t>
            </a:r>
            <a:r>
              <a:rPr lang="en-US" sz="2800" dirty="0" err="1"/>
              <a:t>intensif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dikerjakan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tunggal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957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+mn-lt"/>
              </a:rPr>
              <a:t>thin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91430"/>
            <a:ext cx="10963405" cy="3436307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</a:t>
            </a:r>
            <a:r>
              <a:rPr lang="en-US" sz="2800" dirty="0" smtClean="0"/>
              <a:t>hin </a:t>
            </a:r>
            <a:r>
              <a:rPr lang="en-US" sz="2800" dirty="0"/>
              <a:t>client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salah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bentuk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 </a:t>
            </a:r>
            <a:r>
              <a:rPr lang="en-US" sz="2800" dirty="0" err="1"/>
              <a:t>terpusat</a:t>
            </a:r>
            <a:r>
              <a:rPr lang="en-US" sz="2800" dirty="0"/>
              <a:t>. </a:t>
            </a:r>
            <a:r>
              <a:rPr lang="en-US" sz="2800" dirty="0" err="1" smtClean="0"/>
              <a:t>Bayangkan</a:t>
            </a:r>
            <a:r>
              <a:rPr lang="en-US" sz="2800" dirty="0" smtClean="0"/>
              <a:t> </a:t>
            </a:r>
            <a:r>
              <a:rPr lang="en-US" sz="2800" dirty="0" err="1" smtClean="0"/>
              <a:t>Anda</a:t>
            </a:r>
            <a:r>
              <a:rPr lang="en-US" sz="2800" dirty="0" smtClean="0"/>
              <a:t> </a:t>
            </a:r>
            <a:r>
              <a:rPr lang="en-US" sz="2800" dirty="0" err="1" smtClean="0"/>
              <a:t>berada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ruangan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penuh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, </a:t>
            </a:r>
            <a:r>
              <a:rPr lang="en-US" sz="2800" dirty="0" err="1" smtClean="0"/>
              <a:t>laboratorium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 </a:t>
            </a:r>
            <a:r>
              <a:rPr lang="en-US" sz="2800" dirty="0" err="1" smtClean="0"/>
              <a:t>misalnya</a:t>
            </a:r>
            <a:r>
              <a:rPr lang="en-US" sz="2800" dirty="0" smtClean="0"/>
              <a:t>. </a:t>
            </a:r>
            <a:r>
              <a:rPr lang="en-US" sz="2800" dirty="0" err="1" smtClean="0"/>
              <a:t>Seluruh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 di </a:t>
            </a:r>
            <a:r>
              <a:rPr lang="en-US" sz="2800" dirty="0" err="1" smtClean="0"/>
              <a:t>ruangan</a:t>
            </a:r>
            <a:r>
              <a:rPr lang="en-US" sz="2800" dirty="0" smtClean="0"/>
              <a:t> </a:t>
            </a:r>
            <a:r>
              <a:rPr lang="en-US" sz="2800" dirty="0" err="1" smtClean="0"/>
              <a:t>itu</a:t>
            </a:r>
            <a:r>
              <a:rPr lang="en-US" sz="2800" dirty="0" smtClean="0"/>
              <a:t> </a:t>
            </a:r>
            <a:r>
              <a:rPr lang="en-US" sz="2800" dirty="0" err="1" smtClean="0"/>
              <a:t>terhubung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jaringan</a:t>
            </a:r>
            <a:r>
              <a:rPr lang="en-US" sz="2800" dirty="0" smtClean="0"/>
              <a:t>. Di </a:t>
            </a:r>
            <a:r>
              <a:rPr lang="en-US" sz="2800" dirty="0" err="1" smtClean="0"/>
              <a:t>bagian</a:t>
            </a:r>
            <a:r>
              <a:rPr lang="en-US" sz="2800" dirty="0" smtClean="0"/>
              <a:t> </a:t>
            </a:r>
            <a:r>
              <a:rPr lang="en-US" sz="2800" dirty="0" err="1" smtClean="0"/>
              <a:t>depan</a:t>
            </a:r>
            <a:r>
              <a:rPr lang="en-US" sz="2800" dirty="0" smtClean="0"/>
              <a:t> </a:t>
            </a:r>
            <a:r>
              <a:rPr lang="en-US" sz="2800" dirty="0" err="1" smtClean="0"/>
              <a:t>ruangan</a:t>
            </a:r>
            <a:r>
              <a:rPr lang="en-US" sz="2800" dirty="0" smtClean="0"/>
              <a:t> </a:t>
            </a:r>
            <a:r>
              <a:rPr lang="en-US" sz="2800" dirty="0" err="1" smtClean="0"/>
              <a:t>terdapat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 PC </a:t>
            </a:r>
            <a:r>
              <a:rPr lang="en-US" sz="2800" dirty="0" err="1" smtClean="0"/>
              <a:t>lengkap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bertindak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server. </a:t>
            </a:r>
            <a:r>
              <a:rPr lang="en-US" sz="2800" dirty="0" err="1" smtClean="0"/>
              <a:t>Sedangkan</a:t>
            </a:r>
            <a:r>
              <a:rPr lang="en-US" sz="2800" dirty="0" smtClean="0"/>
              <a:t> </a:t>
            </a:r>
            <a:r>
              <a:rPr lang="en-US" sz="2800" dirty="0" err="1" smtClean="0"/>
              <a:t>sisanya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 client.</a:t>
            </a:r>
          </a:p>
          <a:p>
            <a:pPr marL="0" indent="0" algn="just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250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21294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+mn-lt"/>
              </a:rPr>
              <a:t>peer to peer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102290"/>
            <a:ext cx="10737936" cy="4325655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Peer to Peer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sharing (</a:t>
            </a:r>
            <a:r>
              <a:rPr lang="en-US" sz="2800" dirty="0" err="1"/>
              <a:t>pemakaian</a:t>
            </a:r>
            <a:r>
              <a:rPr lang="en-US" sz="2800" dirty="0"/>
              <a:t> </a:t>
            </a:r>
            <a:r>
              <a:rPr lang="en-US" sz="2800" dirty="0" err="1"/>
              <a:t>bersama</a:t>
            </a:r>
            <a:r>
              <a:rPr lang="en-US" sz="2800" dirty="0"/>
              <a:t>) resource </a:t>
            </a:r>
            <a:r>
              <a:rPr lang="en-US" sz="2800" dirty="0" err="1"/>
              <a:t>dan</a:t>
            </a:r>
            <a:r>
              <a:rPr lang="en-US" sz="2800" dirty="0"/>
              <a:t> service </a:t>
            </a:r>
            <a:r>
              <a:rPr lang="en-US" sz="2800" dirty="0" err="1"/>
              <a:t>antara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 yang lain. </a:t>
            </a:r>
            <a:r>
              <a:rPr lang="en-US" sz="2800" dirty="0" err="1"/>
              <a:t>pengertian</a:t>
            </a:r>
            <a:r>
              <a:rPr lang="en-US" sz="2800" dirty="0"/>
              <a:t> yang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tepat</a:t>
            </a:r>
            <a:r>
              <a:rPr lang="en-US" sz="2800" dirty="0"/>
              <a:t> </a:t>
            </a:r>
            <a:r>
              <a:rPr lang="en-US" sz="2800" dirty="0" err="1"/>
              <a:t>mengenai</a:t>
            </a:r>
            <a:r>
              <a:rPr lang="en-US" sz="2800" dirty="0"/>
              <a:t> peer to peer (p2p)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terkomputerisasi</a:t>
            </a:r>
            <a:r>
              <a:rPr lang="en-US" sz="2800" dirty="0"/>
              <a:t> Client-Server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 </a:t>
            </a:r>
            <a:r>
              <a:rPr lang="en-US" sz="2800" dirty="0" err="1"/>
              <a:t>berfungsi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client </a:t>
            </a:r>
            <a:r>
              <a:rPr lang="en-US" sz="2800" dirty="0" err="1"/>
              <a:t>sekaligus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server,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memungkinkan</a:t>
            </a:r>
            <a:r>
              <a:rPr lang="en-US" sz="2800" dirty="0"/>
              <a:t> </a:t>
            </a:r>
            <a:r>
              <a:rPr lang="en-US" sz="2800" dirty="0" err="1"/>
              <a:t>komunikasi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pertukaran</a:t>
            </a:r>
            <a:r>
              <a:rPr lang="en-US" sz="2800" dirty="0"/>
              <a:t> resource </a:t>
            </a:r>
            <a:r>
              <a:rPr lang="en-US" sz="2800" dirty="0" err="1"/>
              <a:t>antara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langsung</a:t>
            </a:r>
            <a:r>
              <a:rPr lang="en-US" sz="2800" dirty="0"/>
              <a:t> (real time).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362" y="4334005"/>
            <a:ext cx="4271375" cy="2523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9643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7692" y="3226596"/>
            <a:ext cx="9343852" cy="199326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Britannic Bold" panose="020B0903060703020204" pitchFamily="34" charset="0"/>
                <a:cs typeface="Aharoni" panose="02010803020104030203" pitchFamily="2" charset="-79"/>
              </a:rPr>
              <a:t>Keamanan</a:t>
            </a:r>
            <a:r>
              <a:rPr lang="en-US" b="1" dirty="0">
                <a:latin typeface="Britannic Bold" panose="020B0903060703020204" pitchFamily="34" charset="0"/>
                <a:cs typeface="Aharoni" panose="02010803020104030203" pitchFamily="2" charset="-79"/>
              </a:rPr>
              <a:t> </a:t>
            </a:r>
            <a:r>
              <a:rPr lang="en-US" b="1" dirty="0" err="1">
                <a:latin typeface="Britannic Bold" panose="020B0903060703020204" pitchFamily="34" charset="0"/>
                <a:cs typeface="Aharoni" panose="02010803020104030203" pitchFamily="2" charset="-79"/>
              </a:rPr>
              <a:t>sistem</a:t>
            </a:r>
            <a:r>
              <a:rPr lang="en-US" b="1" dirty="0">
                <a:latin typeface="Britannic Bold" panose="020B0903060703020204" pitchFamily="34" charset="0"/>
                <a:cs typeface="Aharoni" panose="02010803020104030203" pitchFamily="2" charset="-79"/>
              </a:rPr>
              <a:t> </a:t>
            </a:r>
            <a:r>
              <a:rPr lang="en-US" b="1" dirty="0" err="1">
                <a:latin typeface="Britannic Bold" panose="020B0903060703020204" pitchFamily="34" charset="0"/>
                <a:cs typeface="Aharoni" panose="02010803020104030203" pitchFamily="2" charset="-79"/>
              </a:rPr>
              <a:t>operasi</a:t>
            </a:r>
            <a:r>
              <a:rPr lang="en-US" b="1" dirty="0">
                <a:latin typeface="Britannic Bold" panose="020B0903060703020204" pitchFamily="34" charset="0"/>
                <a:cs typeface="Aharoni" panose="02010803020104030203" pitchFamily="2" charset="-79"/>
              </a:rPr>
              <a:t> </a:t>
            </a:r>
            <a:r>
              <a:rPr lang="en-US" b="1" dirty="0" err="1" smtClean="0">
                <a:latin typeface="Britannic Bold" panose="020B0903060703020204" pitchFamily="34" charset="0"/>
                <a:cs typeface="Aharoni" panose="02010803020104030203" pitchFamily="2" charset="-79"/>
              </a:rPr>
              <a:t>dan</a:t>
            </a:r>
            <a:r>
              <a:rPr lang="en-US" b="1" dirty="0" smtClean="0">
                <a:latin typeface="Britannic Bold" panose="020B0903060703020204" pitchFamily="34" charset="0"/>
                <a:cs typeface="Aharoni" panose="02010803020104030203" pitchFamily="2" charset="-79"/>
              </a:rPr>
              <a:t> </a:t>
            </a:r>
            <a:r>
              <a:rPr lang="en-US" b="1" dirty="0" err="1">
                <a:latin typeface="Britannic Bold" panose="020B0903060703020204" pitchFamily="34" charset="0"/>
                <a:cs typeface="Aharoni" panose="02010803020104030203" pitchFamily="2" charset="-79"/>
              </a:rPr>
              <a:t>arsitektur</a:t>
            </a:r>
            <a:r>
              <a:rPr lang="en-US" b="1" dirty="0">
                <a:latin typeface="Britannic Bold" panose="020B0903060703020204" pitchFamily="34" charset="0"/>
                <a:cs typeface="Aharoni" panose="02010803020104030203" pitchFamily="2" charset="-79"/>
              </a:rPr>
              <a:t> </a:t>
            </a:r>
            <a:r>
              <a:rPr lang="en-US" b="1" dirty="0" smtClean="0">
                <a:latin typeface="Britannic Bold" panose="020B0903060703020204" pitchFamily="34" charset="0"/>
                <a:cs typeface="Aharoni" panose="02010803020104030203" pitchFamily="2" charset="-79"/>
              </a:rPr>
              <a:t>software</a:t>
            </a:r>
            <a:r>
              <a:rPr lang="en-US" dirty="0" smtClean="0">
                <a:latin typeface="Britannic Bold" panose="020B0903060703020204" pitchFamily="34" charset="0"/>
                <a:cs typeface="Aharoni" panose="02010803020104030203" pitchFamily="2" charset="-79"/>
              </a:rPr>
              <a:t/>
            </a:r>
            <a:br>
              <a:rPr lang="en-US" dirty="0" smtClean="0">
                <a:latin typeface="Britannic Bold" panose="020B0903060703020204" pitchFamily="34" charset="0"/>
                <a:cs typeface="Aharoni" panose="02010803020104030203" pitchFamily="2" charset="-79"/>
              </a:rPr>
            </a:br>
            <a:endParaRPr lang="en-US" dirty="0">
              <a:latin typeface="Britannic Bold" panose="020B0903060703020204" pitchFamily="34" charset="0"/>
              <a:cs typeface="Aharoni" panose="02010803020104030203" pitchFamily="2" charset="-79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69710" y="4385731"/>
            <a:ext cx="7690416" cy="139201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44872" y="4260937"/>
            <a:ext cx="7690416" cy="139201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15648" y="4558136"/>
            <a:ext cx="9657003" cy="132343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(kernel, </a:t>
            </a:r>
            <a:r>
              <a:rPr lang="en-US" sz="4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virtualisasi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, cloud computing, grid computing, thin client, peer to peer)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2081" y="-349514"/>
            <a:ext cx="4371584" cy="43312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8841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510" y="601249"/>
            <a:ext cx="10583928" cy="901874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Keamanan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Operasi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6510" y="1903956"/>
            <a:ext cx="10684701" cy="4584525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	</a:t>
            </a:r>
            <a:r>
              <a:rPr lang="en-US" sz="2000" dirty="0" err="1" smtClean="0">
                <a:latin typeface="Arial Rounded MT Bold" panose="020F0704030504030204" pitchFamily="34" charset="0"/>
              </a:rPr>
              <a:t>Keamanan</a:t>
            </a:r>
            <a:r>
              <a:rPr lang="en-US" sz="2000" dirty="0" smtClean="0"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latin typeface="Arial Rounded MT Bold" panose="020F0704030504030204" pitchFamily="34" charset="0"/>
              </a:rPr>
              <a:t>pada</a:t>
            </a:r>
            <a:r>
              <a:rPr lang="en-US" sz="2000" dirty="0">
                <a:latin typeface="Arial Rounded MT Bold" panose="020F0704030504030204" pitchFamily="34" charset="0"/>
              </a:rPr>
              <a:t> system </a:t>
            </a:r>
            <a:r>
              <a:rPr lang="en-US" sz="2000" dirty="0" err="1">
                <a:latin typeface="Arial Rounded MT Bold" panose="020F0704030504030204" pitchFamily="34" charset="0"/>
              </a:rPr>
              <a:t>operasi</a:t>
            </a:r>
            <a:r>
              <a:rPr lang="en-US" sz="2000" dirty="0"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latin typeface="Arial Rounded MT Bold" panose="020F0704030504030204" pitchFamily="34" charset="0"/>
              </a:rPr>
              <a:t>merupakan</a:t>
            </a:r>
            <a:r>
              <a:rPr lang="en-US" sz="2000" dirty="0"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latin typeface="Arial Rounded MT Bold" panose="020F0704030504030204" pitchFamily="34" charset="0"/>
              </a:rPr>
              <a:t>kebutuhan</a:t>
            </a:r>
            <a:r>
              <a:rPr lang="en-US" sz="2000" dirty="0">
                <a:latin typeface="Arial Rounded MT Bold" panose="020F0704030504030204" pitchFamily="34" charset="0"/>
              </a:rPr>
              <a:t> yang </a:t>
            </a:r>
            <a:r>
              <a:rPr lang="en-US" sz="2000" dirty="0" err="1">
                <a:latin typeface="Arial Rounded MT Bold" panose="020F0704030504030204" pitchFamily="34" charset="0"/>
              </a:rPr>
              <a:t>sangat</a:t>
            </a:r>
            <a:r>
              <a:rPr lang="en-US" sz="2000" dirty="0"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latin typeface="Arial Rounded MT Bold" panose="020F0704030504030204" pitchFamily="34" charset="0"/>
              </a:rPr>
              <a:t>utama</a:t>
            </a:r>
            <a:r>
              <a:rPr lang="en-US" sz="2000" dirty="0"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latin typeface="Arial Rounded MT Bold" panose="020F0704030504030204" pitchFamily="34" charset="0"/>
              </a:rPr>
              <a:t>dan</a:t>
            </a:r>
            <a:r>
              <a:rPr lang="en-US" sz="2000" dirty="0"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latin typeface="Arial Rounded MT Bold" panose="020F0704030504030204" pitchFamily="34" charset="0"/>
              </a:rPr>
              <a:t>penting</a:t>
            </a:r>
            <a:r>
              <a:rPr lang="en-US" sz="2000" dirty="0">
                <a:latin typeface="Arial Rounded MT Bold" panose="020F0704030504030204" pitchFamily="34" charset="0"/>
              </a:rPr>
              <a:t>, </a:t>
            </a:r>
            <a:r>
              <a:rPr lang="en-US" sz="2000" dirty="0" err="1">
                <a:latin typeface="Arial Rounded MT Bold" panose="020F0704030504030204" pitchFamily="34" charset="0"/>
              </a:rPr>
              <a:t>bayangkan</a:t>
            </a:r>
            <a:r>
              <a:rPr lang="en-US" sz="2000" dirty="0"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latin typeface="Arial Rounded MT Bold" panose="020F0704030504030204" pitchFamily="34" charset="0"/>
              </a:rPr>
              <a:t>jika</a:t>
            </a:r>
            <a:r>
              <a:rPr lang="en-US" sz="2000" dirty="0"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latin typeface="Arial Rounded MT Bold" panose="020F0704030504030204" pitchFamily="34" charset="0"/>
              </a:rPr>
              <a:t>sebuah</a:t>
            </a:r>
            <a:r>
              <a:rPr lang="en-US" sz="2000" dirty="0">
                <a:latin typeface="Arial Rounded MT Bold" panose="020F0704030504030204" pitchFamily="34" charset="0"/>
              </a:rPr>
              <a:t> system </a:t>
            </a:r>
            <a:r>
              <a:rPr lang="en-US" sz="2000" dirty="0" err="1">
                <a:latin typeface="Arial Rounded MT Bold" panose="020F0704030504030204" pitchFamily="34" charset="0"/>
              </a:rPr>
              <a:t>operasi</a:t>
            </a:r>
            <a:r>
              <a:rPr lang="en-US" sz="2000" dirty="0"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latin typeface="Arial Rounded MT Bold" panose="020F0704030504030204" pitchFamily="34" charset="0"/>
              </a:rPr>
              <a:t>tidak</a:t>
            </a:r>
            <a:r>
              <a:rPr lang="en-US" sz="2000" dirty="0"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latin typeface="Arial Rounded MT Bold" panose="020F0704030504030204" pitchFamily="34" charset="0"/>
              </a:rPr>
              <a:t>dilengkapi</a:t>
            </a:r>
            <a:r>
              <a:rPr lang="en-US" sz="2000" dirty="0"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latin typeface="Arial Rounded MT Bold" panose="020F0704030504030204" pitchFamily="34" charset="0"/>
              </a:rPr>
              <a:t>dengan</a:t>
            </a:r>
            <a:r>
              <a:rPr lang="en-US" sz="2000" dirty="0"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latin typeface="Arial Rounded MT Bold" panose="020F0704030504030204" pitchFamily="34" charset="0"/>
              </a:rPr>
              <a:t>keamanan</a:t>
            </a:r>
            <a:r>
              <a:rPr lang="en-US" sz="2000" dirty="0">
                <a:latin typeface="Arial Rounded MT Bold" panose="020F0704030504030204" pitchFamily="34" charset="0"/>
              </a:rPr>
              <a:t> yang </a:t>
            </a:r>
            <a:r>
              <a:rPr lang="en-US" sz="2000" dirty="0" err="1">
                <a:latin typeface="Arial Rounded MT Bold" panose="020F0704030504030204" pitchFamily="34" charset="0"/>
              </a:rPr>
              <a:t>mumpuni,maka</a:t>
            </a:r>
            <a:r>
              <a:rPr lang="en-US" sz="2000" dirty="0">
                <a:latin typeface="Arial Rounded MT Bold" panose="020F0704030504030204" pitchFamily="34" charset="0"/>
              </a:rPr>
              <a:t> system </a:t>
            </a:r>
            <a:r>
              <a:rPr lang="en-US" sz="2000" dirty="0" err="1">
                <a:latin typeface="Arial Rounded MT Bold" panose="020F0704030504030204" pitchFamily="34" charset="0"/>
              </a:rPr>
              <a:t>operasi</a:t>
            </a:r>
            <a:r>
              <a:rPr lang="en-US" sz="2000" dirty="0">
                <a:latin typeface="Arial Rounded MT Bold" panose="020F0704030504030204" pitchFamily="34" charset="0"/>
              </a:rPr>
              <a:t> yang </a:t>
            </a:r>
            <a:r>
              <a:rPr lang="en-US" sz="2000" dirty="0" err="1">
                <a:latin typeface="Arial Rounded MT Bold" panose="020F0704030504030204" pitchFamily="34" charset="0"/>
              </a:rPr>
              <a:t>ada</a:t>
            </a:r>
            <a:r>
              <a:rPr lang="en-US" sz="2000" dirty="0"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latin typeface="Arial Rounded MT Bold" panose="020F0704030504030204" pitchFamily="34" charset="0"/>
              </a:rPr>
              <a:t>pada</a:t>
            </a:r>
            <a:r>
              <a:rPr lang="en-US" sz="2000" dirty="0">
                <a:latin typeface="Arial Rounded MT Bold" panose="020F0704030504030204" pitchFamily="34" charset="0"/>
              </a:rPr>
              <a:t> computer </a:t>
            </a:r>
            <a:r>
              <a:rPr lang="en-US" sz="2000" dirty="0" err="1">
                <a:latin typeface="Arial Rounded MT Bold" panose="020F0704030504030204" pitchFamily="34" charset="0"/>
              </a:rPr>
              <a:t>tersebut</a:t>
            </a:r>
            <a:r>
              <a:rPr lang="en-US" sz="2000" dirty="0"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latin typeface="Arial Rounded MT Bold" panose="020F0704030504030204" pitchFamily="34" charset="0"/>
              </a:rPr>
              <a:t>akan</a:t>
            </a:r>
            <a:r>
              <a:rPr lang="en-US" sz="2000" dirty="0"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latin typeface="Arial Rounded MT Bold" panose="020F0704030504030204" pitchFamily="34" charset="0"/>
              </a:rPr>
              <a:t>selalu</a:t>
            </a:r>
            <a:r>
              <a:rPr lang="en-US" sz="2000" dirty="0"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latin typeface="Arial Rounded MT Bold" panose="020F0704030504030204" pitchFamily="34" charset="0"/>
              </a:rPr>
              <a:t>mendapat</a:t>
            </a:r>
            <a:r>
              <a:rPr lang="en-US" sz="2000" dirty="0"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latin typeface="Arial Rounded MT Bold" panose="020F0704030504030204" pitchFamily="34" charset="0"/>
              </a:rPr>
              <a:t>serangan</a:t>
            </a:r>
            <a:r>
              <a:rPr lang="en-US" sz="2000" dirty="0"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latin typeface="Arial Rounded MT Bold" panose="020F0704030504030204" pitchFamily="34" charset="0"/>
              </a:rPr>
              <a:t>dari</a:t>
            </a:r>
            <a:r>
              <a:rPr lang="en-US" sz="2000" dirty="0">
                <a:latin typeface="Arial Rounded MT Bold" panose="020F0704030504030204" pitchFamily="34" charset="0"/>
              </a:rPr>
              <a:t> virus, spam, worm, </a:t>
            </a:r>
            <a:r>
              <a:rPr lang="en-US" sz="2000" dirty="0" err="1">
                <a:latin typeface="Arial Rounded MT Bold" panose="020F0704030504030204" pitchFamily="34" charset="0"/>
              </a:rPr>
              <a:t>dan</a:t>
            </a:r>
            <a:r>
              <a:rPr lang="en-US" sz="2000" dirty="0">
                <a:latin typeface="Arial Rounded MT Bold" panose="020F0704030504030204" pitchFamily="34" charset="0"/>
              </a:rPr>
              <a:t> lain-lain</a:t>
            </a:r>
            <a:r>
              <a:rPr lang="en-US" sz="2000" dirty="0" smtClean="0">
                <a:latin typeface="Arial Rounded MT Bold" panose="020F0704030504030204" pitchFamily="34" charset="0"/>
              </a:rPr>
              <a:t>.</a:t>
            </a:r>
          </a:p>
          <a:p>
            <a:pPr algn="just" fontAlgn="base"/>
            <a:r>
              <a:rPr lang="en-US" sz="2000" dirty="0" err="1">
                <a:latin typeface="Arial Rounded MT Bold" panose="020F0704030504030204" pitchFamily="34" charset="0"/>
              </a:rPr>
              <a:t>Pengamanan</a:t>
            </a:r>
            <a:r>
              <a:rPr lang="en-US" sz="2000" dirty="0"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latin typeface="Arial Rounded MT Bold" panose="020F0704030504030204" pitchFamily="34" charset="0"/>
              </a:rPr>
              <a:t>termasuk</a:t>
            </a:r>
            <a:r>
              <a:rPr lang="en-US" sz="2000" dirty="0"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latin typeface="Arial Rounded MT Bold" panose="020F0704030504030204" pitchFamily="34" charset="0"/>
              </a:rPr>
              <a:t>masalah</a:t>
            </a:r>
            <a:r>
              <a:rPr lang="en-US" sz="2000" dirty="0"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latin typeface="Arial Rounded MT Bold" panose="020F0704030504030204" pitchFamily="34" charset="0"/>
              </a:rPr>
              <a:t>teknis</a:t>
            </a:r>
            <a:r>
              <a:rPr lang="en-US" sz="2000" dirty="0">
                <a:latin typeface="Arial Rounded MT Bold" panose="020F0704030504030204" pitchFamily="34" charset="0"/>
              </a:rPr>
              <a:t>, </a:t>
            </a:r>
            <a:r>
              <a:rPr lang="en-US" sz="2000" dirty="0" err="1">
                <a:latin typeface="Arial Rounded MT Bold" panose="020F0704030504030204" pitchFamily="34" charset="0"/>
              </a:rPr>
              <a:t>manajerial</a:t>
            </a:r>
            <a:r>
              <a:rPr lang="en-US" sz="2000" dirty="0">
                <a:latin typeface="Arial Rounded MT Bold" panose="020F0704030504030204" pitchFamily="34" charset="0"/>
              </a:rPr>
              <a:t>, </a:t>
            </a:r>
            <a:r>
              <a:rPr lang="en-US" sz="2000" dirty="0" err="1">
                <a:latin typeface="Arial Rounded MT Bold" panose="020F0704030504030204" pitchFamily="34" charset="0"/>
              </a:rPr>
              <a:t>legalitas</a:t>
            </a:r>
            <a:r>
              <a:rPr lang="en-US" sz="2000" dirty="0"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latin typeface="Arial Rounded MT Bold" panose="020F0704030504030204" pitchFamily="34" charset="0"/>
              </a:rPr>
              <a:t>dan</a:t>
            </a:r>
            <a:r>
              <a:rPr lang="en-US" sz="2000" dirty="0"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latin typeface="Arial Rounded MT Bold" panose="020F0704030504030204" pitchFamily="34" charset="0"/>
              </a:rPr>
              <a:t>politis</a:t>
            </a:r>
            <a:r>
              <a:rPr lang="en-US" sz="2000" dirty="0">
                <a:latin typeface="Arial Rounded MT Bold" panose="020F0704030504030204" pitchFamily="34" charset="0"/>
              </a:rPr>
              <a:t>. </a:t>
            </a:r>
            <a:r>
              <a:rPr lang="en-US" sz="2000" dirty="0" err="1">
                <a:latin typeface="Arial Rounded MT Bold" panose="020F0704030504030204" pitchFamily="34" charset="0"/>
              </a:rPr>
              <a:t>Keamanan</a:t>
            </a:r>
            <a:r>
              <a:rPr lang="en-US" sz="2000" dirty="0"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latin typeface="Arial Rounded MT Bold" panose="020F0704030504030204" pitchFamily="34" charset="0"/>
              </a:rPr>
              <a:t>sistem</a:t>
            </a:r>
            <a:r>
              <a:rPr lang="en-US" sz="2000" dirty="0"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latin typeface="Arial Rounded MT Bold" panose="020F0704030504030204" pitchFamily="34" charset="0"/>
              </a:rPr>
              <a:t>terbagi</a:t>
            </a:r>
            <a:r>
              <a:rPr lang="en-US" sz="2000" dirty="0"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latin typeface="Arial Rounded MT Bold" panose="020F0704030504030204" pitchFamily="34" charset="0"/>
              </a:rPr>
              <a:t>menjadi</a:t>
            </a:r>
            <a:r>
              <a:rPr lang="en-US" sz="2000" dirty="0">
                <a:latin typeface="Arial Rounded MT Bold" panose="020F0704030504030204" pitchFamily="34" charset="0"/>
              </a:rPr>
              <a:t> 3, </a:t>
            </a:r>
            <a:r>
              <a:rPr lang="en-US" sz="2000" dirty="0" err="1">
                <a:latin typeface="Arial Rounded MT Bold" panose="020F0704030504030204" pitchFamily="34" charset="0"/>
              </a:rPr>
              <a:t>yaitu</a:t>
            </a:r>
            <a:r>
              <a:rPr lang="en-US" sz="2000" dirty="0">
                <a:latin typeface="Arial Rounded MT Bold" panose="020F0704030504030204" pitchFamily="34" charset="0"/>
              </a:rPr>
              <a:t>:</a:t>
            </a:r>
          </a:p>
          <a:p>
            <a:pPr lvl="3" algn="just" fontAlgn="base"/>
            <a:r>
              <a:rPr lang="en-US" sz="2000" dirty="0" smtClean="0"/>
              <a:t>- </a:t>
            </a:r>
            <a:r>
              <a:rPr lang="en-US" sz="2000" b="1" dirty="0" err="1" smtClean="0">
                <a:latin typeface="Arial Rounded MT Bold" panose="020F0704030504030204" pitchFamily="34" charset="0"/>
              </a:rPr>
              <a:t>Keamanan</a:t>
            </a:r>
            <a:r>
              <a:rPr lang="en-US" sz="2000" b="1" dirty="0" smtClean="0">
                <a:latin typeface="Arial Rounded MT Bold" panose="020F0704030504030204" pitchFamily="34" charset="0"/>
              </a:rPr>
              <a:t> </a:t>
            </a:r>
            <a:r>
              <a:rPr lang="en-US" sz="2000" b="1" dirty="0" err="1" smtClean="0">
                <a:latin typeface="Arial Rounded MT Bold" panose="020F0704030504030204" pitchFamily="34" charset="0"/>
              </a:rPr>
              <a:t>eksternal</a:t>
            </a:r>
            <a:endParaRPr lang="en-US" sz="2000" b="1" dirty="0" smtClean="0">
              <a:latin typeface="Arial Rounded MT Bold" panose="020F0704030504030204" pitchFamily="34" charset="0"/>
            </a:endParaRPr>
          </a:p>
          <a:p>
            <a:pPr lvl="3" algn="just" fontAlgn="base"/>
            <a:r>
              <a:rPr lang="en-US" sz="2000" b="1" dirty="0" smtClean="0">
                <a:latin typeface="Arial Rounded MT Bold" panose="020F0704030504030204" pitchFamily="34" charset="0"/>
              </a:rPr>
              <a:t>- </a:t>
            </a:r>
            <a:r>
              <a:rPr lang="en-US" sz="2000" b="1" dirty="0" err="1" smtClean="0">
                <a:latin typeface="Arial Rounded MT Bold" panose="020F0704030504030204" pitchFamily="34" charset="0"/>
              </a:rPr>
              <a:t>Keamanan</a:t>
            </a:r>
            <a:r>
              <a:rPr lang="en-US" sz="2000" b="1" dirty="0" smtClean="0">
                <a:latin typeface="Arial Rounded MT Bold" panose="020F0704030504030204" pitchFamily="34" charset="0"/>
              </a:rPr>
              <a:t> interface</a:t>
            </a:r>
            <a:endParaRPr lang="en-US" sz="2000" b="1" dirty="0">
              <a:latin typeface="Arial Rounded MT Bold" panose="020F0704030504030204" pitchFamily="34" charset="0"/>
            </a:endParaRPr>
          </a:p>
          <a:p>
            <a:pPr lvl="3" algn="l" fontAlgn="base"/>
            <a:r>
              <a:rPr lang="en-US" sz="2000" b="1" dirty="0" smtClean="0">
                <a:latin typeface="Arial Rounded MT Bold" panose="020F0704030504030204" pitchFamily="34" charset="0"/>
              </a:rPr>
              <a:t>- </a:t>
            </a:r>
            <a:r>
              <a:rPr lang="en-US" sz="2000" b="1" dirty="0" err="1" smtClean="0">
                <a:latin typeface="Arial Rounded MT Bold" panose="020F0704030504030204" pitchFamily="34" charset="0"/>
              </a:rPr>
              <a:t>Keamanan</a:t>
            </a:r>
            <a:r>
              <a:rPr lang="en-US" sz="2000" b="1" dirty="0" smtClean="0">
                <a:latin typeface="Arial Rounded MT Bold" panose="020F0704030504030204" pitchFamily="34" charset="0"/>
              </a:rPr>
              <a:t> internal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pPr algn="just"/>
            <a:endParaRPr lang="en-US" sz="2400" i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76123" y="3131507"/>
            <a:ext cx="10684701" cy="14279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75"/>
          <a:stretch/>
        </p:blipFill>
        <p:spPr>
          <a:xfrm>
            <a:off x="8066762" y="4415425"/>
            <a:ext cx="4050082" cy="23173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9343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980" y="634652"/>
            <a:ext cx="10955012" cy="1456267"/>
          </a:xfrm>
        </p:spPr>
        <p:txBody>
          <a:bodyPr>
            <a:normAutofit/>
          </a:bodyPr>
          <a:lstStyle/>
          <a:p>
            <a:r>
              <a:rPr lang="fi-FI" sz="4000" i="1" dirty="0">
                <a:latin typeface="Aharoni" panose="02010803020104030203" pitchFamily="2" charset="-79"/>
                <a:cs typeface="Aharoni" panose="02010803020104030203" pitchFamily="2" charset="-79"/>
              </a:rPr>
              <a:t>Pada keamanan, terdapat 2 masalah </a:t>
            </a:r>
            <a:r>
              <a:rPr lang="fi-FI" sz="4000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penting</a:t>
            </a:r>
            <a:r>
              <a:rPr lang="fi-FI" sz="4000" i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i-FI" sz="4000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endParaRPr lang="en-US" sz="4000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1" y="2367419"/>
            <a:ext cx="11101191" cy="4020855"/>
          </a:xfrm>
        </p:spPr>
        <p:txBody>
          <a:bodyPr>
            <a:noAutofit/>
          </a:bodyPr>
          <a:lstStyle/>
          <a:p>
            <a:pPr fontAlgn="base"/>
            <a:r>
              <a:rPr lang="id-ID" sz="3600" dirty="0"/>
              <a:t>Kehilangan data </a:t>
            </a:r>
          </a:p>
          <a:p>
            <a:pPr fontAlgn="base"/>
            <a:r>
              <a:rPr lang="id-ID" sz="3600" dirty="0" smtClean="0"/>
              <a:t>Penyusup</a:t>
            </a:r>
            <a:r>
              <a:rPr lang="en-US" sz="3600" dirty="0" smtClean="0"/>
              <a:t>an</a:t>
            </a:r>
            <a:r>
              <a:rPr lang="id-ID" sz="3600" dirty="0" smtClean="0"/>
              <a:t>,</a:t>
            </a:r>
            <a:r>
              <a:rPr lang="en-US" sz="3600" dirty="0" smtClean="0"/>
              <a:t> yang</a:t>
            </a:r>
            <a:r>
              <a:rPr lang="id-ID" sz="3600" dirty="0" smtClean="0"/>
              <a:t> </a:t>
            </a:r>
            <a:r>
              <a:rPr lang="id-ID" sz="3600" dirty="0"/>
              <a:t>terdiri dari:</a:t>
            </a:r>
          </a:p>
          <a:p>
            <a:pPr marL="457200" lvl="1" indent="0" fontAlgn="base">
              <a:buNone/>
            </a:pPr>
            <a:r>
              <a:rPr lang="en-US" sz="3600" dirty="0" smtClean="0"/>
              <a:t>- </a:t>
            </a:r>
            <a:r>
              <a:rPr lang="id-ID" sz="3600" dirty="0" smtClean="0"/>
              <a:t>Penyusup </a:t>
            </a:r>
            <a:r>
              <a:rPr lang="id-ID" sz="3600" dirty="0"/>
              <a:t>pasif, </a:t>
            </a:r>
            <a:r>
              <a:rPr lang="id-ID" sz="3600" i="1" dirty="0"/>
              <a:t>yaitu yang membaca data yang </a:t>
            </a:r>
            <a:r>
              <a:rPr lang="id-ID" sz="3600" i="1" dirty="0" smtClean="0"/>
              <a:t>tidak</a:t>
            </a:r>
            <a:r>
              <a:rPr lang="en-US" sz="3600" i="1" dirty="0" smtClean="0"/>
              <a:t> </a:t>
            </a:r>
            <a:r>
              <a:rPr lang="id-ID" sz="3600" i="1" dirty="0" smtClean="0"/>
              <a:t>diotorisasi</a:t>
            </a:r>
            <a:r>
              <a:rPr lang="id-ID" sz="3600" i="1" dirty="0"/>
              <a:t>.</a:t>
            </a:r>
          </a:p>
          <a:p>
            <a:pPr marL="457200" lvl="1" indent="0" fontAlgn="base">
              <a:buNone/>
            </a:pPr>
            <a:r>
              <a:rPr lang="en-US" sz="3600" dirty="0" smtClean="0"/>
              <a:t>- </a:t>
            </a:r>
            <a:r>
              <a:rPr lang="id-ID" sz="3600" dirty="0" smtClean="0"/>
              <a:t>Penyusup </a:t>
            </a:r>
            <a:r>
              <a:rPr lang="id-ID" sz="3600" dirty="0"/>
              <a:t>aktif, </a:t>
            </a:r>
            <a:r>
              <a:rPr lang="id-ID" sz="3600" i="1" dirty="0"/>
              <a:t>yaitu mengubah data yang tidak otorisasi</a:t>
            </a:r>
            <a:r>
              <a:rPr lang="id-ID" sz="3600" i="1" dirty="0" smtClean="0"/>
              <a:t>.</a:t>
            </a:r>
            <a:r>
              <a:rPr lang="id-ID" sz="3600" i="1" dirty="0"/>
              <a:t/>
            </a:r>
            <a:br>
              <a:rPr lang="id-ID" sz="3600" i="1" dirty="0"/>
            </a:b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11275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788040" cy="1169096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/>
            </a:r>
            <a:br>
              <a:rPr lang="en-US" b="1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</a:br>
            <a:r>
              <a:rPr lang="en-US" b="1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arsitektur</a:t>
            </a:r>
            <a:r>
              <a:rPr lang="en-US" b="1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en-US" b="1" dirty="0">
                <a:latin typeface="Arial Rounded MT Bold" panose="020F0704030504030204" pitchFamily="34" charset="0"/>
                <a:cs typeface="Aharoni" panose="02010803020104030203" pitchFamily="2" charset="-79"/>
              </a:rPr>
              <a:t>software</a:t>
            </a:r>
            <a:r>
              <a:rPr lang="en-US" dirty="0">
                <a:latin typeface="Britannic Bold" panose="020B0903060703020204" pitchFamily="34" charset="0"/>
                <a:cs typeface="Aharoni" panose="02010803020104030203" pitchFamily="2" charset="-79"/>
              </a:rPr>
              <a:t/>
            </a:r>
            <a:br>
              <a:rPr lang="en-US" dirty="0">
                <a:latin typeface="Britannic Bold" panose="020B0903060703020204" pitchFamily="34" charset="0"/>
                <a:cs typeface="Aharoni" panose="02010803020104030203" pitchFamily="2" charset="-79"/>
              </a:rPr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1" y="1778697"/>
            <a:ext cx="10788040" cy="4784941"/>
          </a:xfrm>
        </p:spPr>
        <p:txBody>
          <a:bodyPr>
            <a:normAutofit/>
          </a:bodyPr>
          <a:lstStyle/>
          <a:p>
            <a:pPr algn="just"/>
            <a:r>
              <a:rPr lang="en-US" sz="2000" dirty="0" err="1" smtClean="0"/>
              <a:t>Arsitektur</a:t>
            </a:r>
            <a:r>
              <a:rPr lang="en-US" sz="2000" dirty="0" smtClean="0"/>
              <a:t> </a:t>
            </a:r>
            <a:r>
              <a:rPr lang="en-US" sz="2000" dirty="0" err="1"/>
              <a:t>perangkat</a:t>
            </a:r>
            <a:r>
              <a:rPr lang="en-US" sz="2000" dirty="0"/>
              <a:t> </a:t>
            </a:r>
            <a:r>
              <a:rPr lang="en-US" sz="2000" dirty="0" err="1"/>
              <a:t>lunak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, yang </a:t>
            </a:r>
            <a:r>
              <a:rPr lang="en-US" sz="2000" dirty="0" err="1"/>
              <a:t>meliputi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perangkat</a:t>
            </a:r>
            <a:r>
              <a:rPr lang="en-US" sz="2000" dirty="0"/>
              <a:t> </a:t>
            </a:r>
            <a:r>
              <a:rPr lang="en-US" sz="2000" dirty="0" err="1"/>
              <a:t>lunak</a:t>
            </a:r>
            <a:r>
              <a:rPr lang="en-US" sz="2000" dirty="0"/>
              <a:t>, </a:t>
            </a:r>
            <a:r>
              <a:rPr lang="en-US" sz="2000" dirty="0" err="1"/>
              <a:t>sifat</a:t>
            </a:r>
            <a:r>
              <a:rPr lang="en-US" sz="2000" dirty="0"/>
              <a:t> (property) yang </a:t>
            </a:r>
            <a:r>
              <a:rPr lang="en-US" sz="2000" dirty="0" err="1"/>
              <a:t>tampak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, </a:t>
            </a:r>
            <a:r>
              <a:rPr lang="en-US" sz="2000" dirty="0" err="1"/>
              <a:t>serta</a:t>
            </a:r>
            <a:r>
              <a:rPr lang="en-US" sz="2000" dirty="0"/>
              <a:t> </a:t>
            </a:r>
            <a:r>
              <a:rPr lang="en-US" sz="2000" dirty="0" err="1"/>
              <a:t>relasi</a:t>
            </a:r>
            <a:r>
              <a:rPr lang="en-US" sz="2000" dirty="0"/>
              <a:t> di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dirty="0" err="1"/>
              <a:t>elemen-elemen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(Bass et al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Krafzig</a:t>
            </a:r>
            <a:r>
              <a:rPr lang="en-US" sz="2000" dirty="0"/>
              <a:t> et al, 2004). </a:t>
            </a:r>
            <a:r>
              <a:rPr lang="en-US" sz="2000" dirty="0" err="1"/>
              <a:t>Sifat</a:t>
            </a:r>
            <a:r>
              <a:rPr lang="en-US" sz="2000" dirty="0"/>
              <a:t> yang </a:t>
            </a:r>
            <a:r>
              <a:rPr lang="en-US" sz="2000" dirty="0" err="1"/>
              <a:t>tampak</a:t>
            </a:r>
            <a:r>
              <a:rPr lang="en-US" sz="2000" dirty="0"/>
              <a:t> </a:t>
            </a:r>
            <a:r>
              <a:rPr lang="en-US" sz="2000" dirty="0" err="1"/>
              <a:t>misalnya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 yang </a:t>
            </a:r>
            <a:r>
              <a:rPr lang="en-US" sz="2000" dirty="0" err="1"/>
              <a:t>disediakan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, </a:t>
            </a:r>
            <a:r>
              <a:rPr lang="en-US" sz="2000" dirty="0" err="1"/>
              <a:t>bagaimana</a:t>
            </a:r>
            <a:r>
              <a:rPr lang="en-US" sz="2000" dirty="0"/>
              <a:t> </a:t>
            </a:r>
            <a:r>
              <a:rPr lang="en-US" sz="2000" dirty="0" err="1"/>
              <a:t>kinerjanya</a:t>
            </a:r>
            <a:r>
              <a:rPr lang="en-US" sz="2000" dirty="0"/>
              <a:t>, </a:t>
            </a:r>
            <a:r>
              <a:rPr lang="en-US" sz="2000" dirty="0" err="1"/>
              <a:t>bagaimana</a:t>
            </a:r>
            <a:r>
              <a:rPr lang="en-US" sz="2000" dirty="0"/>
              <a:t> </a:t>
            </a:r>
            <a:r>
              <a:rPr lang="en-US" sz="2000" dirty="0" err="1"/>
              <a:t>penanganan</a:t>
            </a:r>
            <a:r>
              <a:rPr lang="en-US" sz="2000" dirty="0"/>
              <a:t> </a:t>
            </a:r>
            <a:r>
              <a:rPr lang="en-US" sz="2000" dirty="0" err="1"/>
              <a:t>kesalahannya</a:t>
            </a:r>
            <a:r>
              <a:rPr lang="en-US" sz="2000" dirty="0"/>
              <a:t>, </a:t>
            </a:r>
            <a:r>
              <a:rPr lang="en-US" sz="2000" dirty="0" err="1"/>
              <a:t>sumber</a:t>
            </a:r>
            <a:r>
              <a:rPr lang="en-US" sz="2000" dirty="0"/>
              <a:t> </a:t>
            </a:r>
            <a:r>
              <a:rPr lang="en-US" sz="2000" dirty="0" err="1"/>
              <a:t>daya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.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28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6794" y="739036"/>
            <a:ext cx="8366821" cy="1053808"/>
          </a:xfrm>
        </p:spPr>
        <p:txBody>
          <a:bodyPr/>
          <a:lstStyle/>
          <a:p>
            <a:pPr algn="ctr"/>
            <a:r>
              <a:rPr lang="en-US" dirty="0" err="1">
                <a:latin typeface="Arial Rounded MT Bold" panose="020F0704030504030204" pitchFamily="34" charset="0"/>
              </a:rPr>
              <a:t>Fungsi-fungsi</a:t>
            </a:r>
            <a:r>
              <a:rPr lang="en-US" dirty="0">
                <a:latin typeface="Arial Rounded MT Bold" panose="020F0704030504030204" pitchFamily="34" charset="0"/>
              </a:rPr>
              <a:t> kernel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3939" y="2271955"/>
            <a:ext cx="5920637" cy="3561566"/>
          </a:xfrm>
        </p:spPr>
        <p:txBody>
          <a:bodyPr>
            <a:noAutofit/>
          </a:bodyPr>
          <a:lstStyle/>
          <a:p>
            <a:pPr marL="457200" indent="-457200" algn="l" fontAlgn="base">
              <a:buAutoNum type="arabicPeriod"/>
            </a:pPr>
            <a:r>
              <a:rPr lang="en-US" sz="2400" dirty="0" err="1" smtClean="0"/>
              <a:t>melayani</a:t>
            </a:r>
            <a:r>
              <a:rPr lang="en-US" sz="2400" dirty="0" smtClean="0"/>
              <a:t> </a:t>
            </a:r>
            <a:r>
              <a:rPr lang="en-US" sz="2400" dirty="0" err="1"/>
              <a:t>bermacam</a:t>
            </a:r>
            <a:r>
              <a:rPr lang="en-US" sz="2400" dirty="0"/>
              <a:t> </a:t>
            </a:r>
            <a:r>
              <a:rPr lang="en-US" sz="2400" dirty="0" smtClean="0"/>
              <a:t>program</a:t>
            </a:r>
          </a:p>
          <a:p>
            <a:pPr marL="457200" indent="-457200" algn="l" fontAlgn="base">
              <a:buAutoNum type="arabicPeriod"/>
            </a:pP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smtClean="0"/>
              <a:t>multiplexing</a:t>
            </a:r>
          </a:p>
          <a:p>
            <a:pPr marL="457200" indent="-457200" algn="l" fontAlgn="base">
              <a:buAutoNum type="arabicPeriod"/>
            </a:pPr>
            <a:r>
              <a:rPr lang="en-US" sz="2400" dirty="0" smtClean="0"/>
              <a:t>SEBAGAI </a:t>
            </a:r>
            <a:r>
              <a:rPr lang="en-US" sz="2400" dirty="0" err="1" smtClean="0"/>
              <a:t>membantu</a:t>
            </a:r>
            <a:r>
              <a:rPr lang="en-US" sz="2400" dirty="0" smtClean="0"/>
              <a:t> </a:t>
            </a:r>
            <a:r>
              <a:rPr lang="en-US" sz="2400" dirty="0" err="1"/>
              <a:t>eksekusi</a:t>
            </a:r>
            <a:r>
              <a:rPr lang="en-US" sz="2400" dirty="0"/>
              <a:t> </a:t>
            </a:r>
            <a:endParaRPr lang="en-US" sz="2400" dirty="0" smtClean="0"/>
          </a:p>
          <a:p>
            <a:pPr algn="l" fontAlgn="base"/>
            <a:r>
              <a:rPr lang="en-US" sz="2400" dirty="0"/>
              <a:t>	</a:t>
            </a:r>
            <a:r>
              <a:rPr lang="en-US" sz="2400" dirty="0" err="1" smtClean="0"/>
              <a:t>aplikas</a:t>
            </a:r>
            <a:r>
              <a:rPr lang="en-US" sz="2400" dirty="0" smtClean="0"/>
              <a:t>.  DLL</a:t>
            </a:r>
          </a:p>
          <a:p>
            <a:pPr algn="l" fontAlgn="base"/>
            <a:endParaRPr lang="en-US" sz="2400" dirty="0" smtClean="0"/>
          </a:p>
          <a:p>
            <a:pPr algn="l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204" y="2257057"/>
            <a:ext cx="5073325" cy="401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0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6794" y="739036"/>
            <a:ext cx="8366821" cy="1053808"/>
          </a:xfrm>
        </p:spPr>
        <p:txBody>
          <a:bodyPr/>
          <a:lstStyle/>
          <a:p>
            <a:pPr algn="ctr"/>
            <a:r>
              <a:rPr lang="en-US" dirty="0" err="1">
                <a:latin typeface="Arial Rounded MT Bold" panose="020F0704030504030204" pitchFamily="34" charset="0"/>
              </a:rPr>
              <a:t>Fungsi-fungsi</a:t>
            </a:r>
            <a:r>
              <a:rPr lang="en-US" dirty="0">
                <a:latin typeface="Arial Rounded MT Bold" panose="020F0704030504030204" pitchFamily="34" charset="0"/>
              </a:rPr>
              <a:t> kernel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3939" y="2271955"/>
            <a:ext cx="5920637" cy="3561566"/>
          </a:xfrm>
        </p:spPr>
        <p:txBody>
          <a:bodyPr>
            <a:noAutofit/>
          </a:bodyPr>
          <a:lstStyle/>
          <a:p>
            <a:pPr marL="457200" indent="-457200" algn="l" fontAlgn="base">
              <a:buAutoNum type="arabicPeriod"/>
            </a:pPr>
            <a:r>
              <a:rPr lang="en-US" sz="2400" dirty="0" err="1" smtClean="0"/>
              <a:t>melayani</a:t>
            </a:r>
            <a:r>
              <a:rPr lang="en-US" sz="2400" dirty="0" smtClean="0"/>
              <a:t> </a:t>
            </a:r>
            <a:r>
              <a:rPr lang="en-US" sz="2400" dirty="0" err="1"/>
              <a:t>bermacam</a:t>
            </a:r>
            <a:r>
              <a:rPr lang="en-US" sz="2400" dirty="0"/>
              <a:t> </a:t>
            </a:r>
            <a:r>
              <a:rPr lang="en-US" sz="2400" dirty="0" smtClean="0"/>
              <a:t>program</a:t>
            </a:r>
          </a:p>
          <a:p>
            <a:pPr marL="457200" indent="-457200" algn="l" fontAlgn="base">
              <a:buAutoNum type="arabicPeriod"/>
            </a:pP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smtClean="0"/>
              <a:t>multiplexing</a:t>
            </a:r>
          </a:p>
          <a:p>
            <a:pPr marL="457200" indent="-457200" algn="l" fontAlgn="base">
              <a:buAutoNum type="arabicPeriod"/>
            </a:pPr>
            <a:r>
              <a:rPr lang="en-US" sz="2400" dirty="0" smtClean="0"/>
              <a:t>SEBAGAI </a:t>
            </a:r>
            <a:r>
              <a:rPr lang="en-US" sz="2400" dirty="0" err="1" smtClean="0"/>
              <a:t>membantu</a:t>
            </a:r>
            <a:r>
              <a:rPr lang="en-US" sz="2400" dirty="0" smtClean="0"/>
              <a:t> </a:t>
            </a:r>
            <a:r>
              <a:rPr lang="en-US" sz="2400" dirty="0" err="1"/>
              <a:t>eksekusi</a:t>
            </a:r>
            <a:r>
              <a:rPr lang="en-US" sz="2400" dirty="0"/>
              <a:t> </a:t>
            </a:r>
            <a:endParaRPr lang="en-US" sz="2400" dirty="0" smtClean="0"/>
          </a:p>
          <a:p>
            <a:pPr algn="l" fontAlgn="base"/>
            <a:r>
              <a:rPr lang="en-US" sz="2400" dirty="0"/>
              <a:t>	</a:t>
            </a:r>
            <a:r>
              <a:rPr lang="en-US" sz="2400" dirty="0" err="1" smtClean="0"/>
              <a:t>aplikas</a:t>
            </a:r>
            <a:r>
              <a:rPr lang="en-US" sz="2400" dirty="0" smtClean="0"/>
              <a:t>.  DLL</a:t>
            </a:r>
          </a:p>
          <a:p>
            <a:pPr algn="l" fontAlgn="base"/>
            <a:endParaRPr lang="en-US" sz="2400" dirty="0" smtClean="0"/>
          </a:p>
          <a:p>
            <a:pPr algn="l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204" y="2257057"/>
            <a:ext cx="5073325" cy="4010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28" y="164809"/>
            <a:ext cx="10684702" cy="669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0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6719" y="739036"/>
            <a:ext cx="10609544" cy="1053808"/>
          </a:xfrm>
        </p:spPr>
        <p:txBody>
          <a:bodyPr/>
          <a:lstStyle/>
          <a:p>
            <a:pPr algn="ctr"/>
            <a:r>
              <a:rPr lang="en-US" dirty="0" err="1">
                <a:latin typeface="Arial Black" panose="020B0A04020102020204" pitchFamily="34" charset="0"/>
              </a:rPr>
              <a:t>virtualisasi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8932" y="2342368"/>
            <a:ext cx="10747331" cy="3407080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virtualisasi</a:t>
            </a:r>
            <a:r>
              <a:rPr lang="en-US" sz="16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adalah</a:t>
            </a:r>
            <a:r>
              <a:rPr lang="en-US" sz="16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membuat</a:t>
            </a:r>
            <a:r>
              <a:rPr lang="en-US" sz="16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sebuah</a:t>
            </a:r>
            <a:r>
              <a:rPr lang="en-US" sz="16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simulasi</a:t>
            </a:r>
            <a:r>
              <a:rPr lang="en-US" sz="16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dari</a:t>
            </a:r>
            <a:r>
              <a:rPr lang="en-US" sz="16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perangkat</a:t>
            </a:r>
            <a:r>
              <a:rPr lang="en-US" sz="16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keras</a:t>
            </a:r>
            <a:r>
              <a:rPr lang="en-US" sz="16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sistem</a:t>
            </a:r>
            <a:r>
              <a:rPr lang="en-US" sz="16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operasi</a:t>
            </a:r>
            <a:r>
              <a:rPr lang="en-US" sz="16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jaringan</a:t>
            </a:r>
            <a:r>
              <a:rPr lang="en-US" sz="16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maupun</a:t>
            </a:r>
            <a:r>
              <a:rPr lang="en-US" sz="16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yang </a:t>
            </a:r>
            <a:r>
              <a:rPr lang="en-US" sz="1600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lainnya</a:t>
            </a:r>
            <a:r>
              <a:rPr lang="en-US" sz="16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. di </a:t>
            </a:r>
            <a:r>
              <a:rPr lang="en-US" sz="1600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bidang</a:t>
            </a:r>
            <a:r>
              <a:rPr lang="en-US" sz="16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teknologi</a:t>
            </a:r>
            <a:r>
              <a:rPr lang="en-US" sz="16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16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virtualisasi</a:t>
            </a:r>
            <a:r>
              <a:rPr lang="en-US" sz="16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6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sebagai</a:t>
            </a:r>
            <a:r>
              <a:rPr lang="en-US" sz="16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sarana</a:t>
            </a:r>
            <a:r>
              <a:rPr lang="en-US" sz="16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untuk</a:t>
            </a:r>
            <a:r>
              <a:rPr lang="en-US" sz="16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improvisasi</a:t>
            </a:r>
            <a:r>
              <a:rPr lang="en-US" sz="16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skalabilitas</a:t>
            </a:r>
            <a:r>
              <a:rPr lang="en-US" sz="16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dari</a:t>
            </a:r>
            <a:r>
              <a:rPr lang="en-US" sz="16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perangkat</a:t>
            </a:r>
            <a:r>
              <a:rPr lang="en-US" sz="16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keras</a:t>
            </a:r>
            <a:r>
              <a:rPr lang="en-US" sz="16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yang </a:t>
            </a:r>
            <a:r>
              <a:rPr lang="en-US" sz="1600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ada</a:t>
            </a:r>
            <a:r>
              <a:rPr lang="en-US" sz="16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853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6690" y="425886"/>
            <a:ext cx="8366821" cy="1053808"/>
          </a:xfrm>
        </p:spPr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cloud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140" y="1830422"/>
            <a:ext cx="6638795" cy="5171627"/>
          </a:xfrm>
        </p:spPr>
        <p:txBody>
          <a:bodyPr>
            <a:normAutofit fontScale="92500"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d-ID" sz="2000" b="1" dirty="0"/>
              <a:t>Komputasi awan</a:t>
            </a:r>
            <a:r>
              <a:rPr lang="id-ID" sz="2000" dirty="0"/>
              <a:t> (</a:t>
            </a:r>
            <a:r>
              <a:rPr lang="id-ID" sz="2000" u="sng" dirty="0">
                <a:hlinkClick r:id="rId2" tooltip="Bahasa Inggris"/>
              </a:rPr>
              <a:t>bahasa </a:t>
            </a:r>
            <a:r>
              <a:rPr lang="id-ID" sz="2000" u="sng" dirty="0" smtClean="0">
                <a:hlinkClick r:id="rId2" tooltip="Bahasa Inggris"/>
              </a:rPr>
              <a:t>Inggris</a:t>
            </a:r>
            <a:r>
              <a:rPr lang="en-US" sz="2000" u="sng" dirty="0" smtClean="0"/>
              <a:t> </a:t>
            </a:r>
            <a:r>
              <a:rPr lang="id-ID" sz="2000" dirty="0" smtClean="0"/>
              <a:t>:</a:t>
            </a:r>
            <a:r>
              <a:rPr lang="id-ID" sz="2000" dirty="0"/>
              <a:t> </a:t>
            </a:r>
            <a:r>
              <a:rPr lang="id-ID" sz="2000" i="1" dirty="0"/>
              <a:t>cloud computing</a:t>
            </a:r>
            <a:r>
              <a:rPr lang="id-ID" sz="2000" dirty="0"/>
              <a:t>) adalah </a:t>
            </a:r>
            <a:r>
              <a:rPr lang="id-ID" sz="2000" dirty="0" smtClean="0"/>
              <a:t>gabungan</a:t>
            </a:r>
            <a:r>
              <a:rPr lang="en-US" sz="2000" dirty="0" smtClean="0"/>
              <a:t> </a:t>
            </a:r>
            <a:r>
              <a:rPr lang="id-ID" sz="2000" dirty="0" smtClean="0"/>
              <a:t>pemanfaatan</a:t>
            </a:r>
            <a:r>
              <a:rPr lang="id-ID" sz="2000" dirty="0"/>
              <a:t> </a:t>
            </a:r>
            <a:r>
              <a:rPr lang="id-ID" sz="2000" u="sng" dirty="0">
                <a:hlinkClick r:id="rId3" tooltip="Teknologi komputer (halaman belum tersedia)"/>
              </a:rPr>
              <a:t>teknologi komputer</a:t>
            </a:r>
            <a:r>
              <a:rPr lang="id-ID" sz="2000" dirty="0"/>
              <a:t> ('</a:t>
            </a:r>
            <a:r>
              <a:rPr lang="id-ID" sz="2000" u="sng" dirty="0">
                <a:hlinkClick r:id="rId4" tooltip="Komputasi"/>
              </a:rPr>
              <a:t>komputasi</a:t>
            </a:r>
            <a:r>
              <a:rPr lang="id-ID" sz="2000" dirty="0"/>
              <a:t>') dan pengembangan berbasis </a:t>
            </a:r>
            <a:r>
              <a:rPr lang="id-ID" sz="2000" u="sng" dirty="0">
                <a:hlinkClick r:id="rId5" tooltip="Internet"/>
              </a:rPr>
              <a:t>Internet</a:t>
            </a:r>
            <a:r>
              <a:rPr lang="id-ID" sz="2000" dirty="0"/>
              <a:t> ('awan'). </a:t>
            </a:r>
            <a:r>
              <a:rPr lang="id-ID" sz="2000" i="1" dirty="0"/>
              <a:t>Awan (cloud)</a:t>
            </a:r>
            <a:r>
              <a:rPr lang="id-ID" sz="2000" dirty="0"/>
              <a:t> adalah metafora dari internet, sebagaimana awan yang sering digambarkan di diagram jaringan komputer</a:t>
            </a:r>
            <a:r>
              <a:rPr lang="id-ID" sz="2000" dirty="0" smtClean="0"/>
              <a:t>.</a:t>
            </a:r>
            <a:endParaRPr lang="en-US" sz="2000" dirty="0" smtClean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umum</a:t>
            </a:r>
            <a:r>
              <a:rPr lang="en-US" sz="2000" dirty="0"/>
              <a:t>, </a:t>
            </a:r>
            <a:r>
              <a:rPr lang="en-US" sz="2000" b="1" dirty="0" err="1"/>
              <a:t>definisi</a:t>
            </a:r>
            <a:r>
              <a:rPr lang="en-US" sz="2000" b="1" dirty="0"/>
              <a:t> cloud computing</a:t>
            </a:r>
            <a:r>
              <a:rPr lang="en-US" sz="2000" dirty="0"/>
              <a:t> (</a:t>
            </a:r>
            <a:r>
              <a:rPr lang="en-US" sz="2000" dirty="0" err="1" smtClean="0"/>
              <a:t>komputasi</a:t>
            </a:r>
            <a:r>
              <a:rPr lang="en-US" sz="2000" dirty="0" smtClean="0"/>
              <a:t> </a:t>
            </a:r>
            <a:r>
              <a:rPr lang="en-US" sz="2000" dirty="0" err="1" smtClean="0"/>
              <a:t>awan</a:t>
            </a:r>
            <a:r>
              <a:rPr lang="en-US" sz="2000" dirty="0"/>
              <a:t>)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gabungan</a:t>
            </a:r>
            <a:r>
              <a:rPr lang="en-US" sz="2000" dirty="0"/>
              <a:t> </a:t>
            </a:r>
            <a:r>
              <a:rPr lang="en-US" sz="2000" dirty="0" err="1"/>
              <a:t>pemanfaatan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 (</a:t>
            </a:r>
            <a:r>
              <a:rPr lang="en-US" sz="2000" dirty="0" err="1"/>
              <a:t>komputasi</a:t>
            </a:r>
            <a:r>
              <a:rPr lang="en-US" sz="2000" dirty="0"/>
              <a:t>)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jaringan</a:t>
            </a:r>
            <a:r>
              <a:rPr lang="en-US" sz="2000" dirty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pengembangan</a:t>
            </a:r>
            <a:r>
              <a:rPr lang="en-US" sz="2000" dirty="0" smtClean="0"/>
              <a:t> </a:t>
            </a:r>
            <a:r>
              <a:rPr lang="en-US" sz="2000" dirty="0" err="1"/>
              <a:t>berbasis</a:t>
            </a:r>
            <a:r>
              <a:rPr lang="en-US" sz="2000" dirty="0"/>
              <a:t> internet (</a:t>
            </a:r>
            <a:r>
              <a:rPr lang="en-US" sz="2000" dirty="0" err="1"/>
              <a:t>awan</a:t>
            </a:r>
            <a:r>
              <a:rPr lang="en-US" sz="2000" dirty="0"/>
              <a:t>) </a:t>
            </a:r>
            <a:r>
              <a:rPr lang="en-US" sz="2000" dirty="0" smtClean="0"/>
              <a:t>yang </a:t>
            </a:r>
            <a:r>
              <a:rPr lang="en-US" sz="2000" dirty="0" err="1" smtClean="0"/>
              <a:t>mempunyai</a:t>
            </a:r>
            <a:r>
              <a:rPr lang="en-US" sz="2000" dirty="0" smtClean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menjalankan</a:t>
            </a:r>
            <a:r>
              <a:rPr lang="en-US" sz="2000" dirty="0"/>
              <a:t> program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</a:t>
            </a:r>
            <a:r>
              <a:rPr lang="en-US" sz="2000" dirty="0" err="1"/>
              <a:t>melalui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 – </a:t>
            </a:r>
            <a:r>
              <a:rPr lang="en-US" sz="2000" dirty="0" err="1"/>
              <a:t>komputer</a:t>
            </a:r>
            <a:r>
              <a:rPr lang="en-US" sz="2000" dirty="0"/>
              <a:t> yang </a:t>
            </a:r>
            <a:r>
              <a:rPr lang="en-US" sz="2000" dirty="0" err="1" smtClean="0"/>
              <a:t>terkoneksi</a:t>
            </a:r>
            <a:r>
              <a:rPr lang="en-US" sz="2000" dirty="0" smtClean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yang </a:t>
            </a:r>
            <a:r>
              <a:rPr lang="en-US" sz="2000" dirty="0" err="1"/>
              <a:t>sama</a:t>
            </a:r>
            <a:r>
              <a:rPr lang="en-US" sz="2000" dirty="0"/>
              <a:t>,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tak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smtClean="0"/>
              <a:t>yang </a:t>
            </a:r>
            <a:r>
              <a:rPr lang="en-US" sz="2000" dirty="0" err="1"/>
              <a:t>terkonekasi</a:t>
            </a:r>
            <a:r>
              <a:rPr lang="en-US" sz="2000" dirty="0"/>
              <a:t> </a:t>
            </a:r>
            <a:r>
              <a:rPr lang="en-US" sz="2000" dirty="0" err="1"/>
              <a:t>melalui</a:t>
            </a:r>
            <a:r>
              <a:rPr lang="en-US" sz="2000" dirty="0"/>
              <a:t> internet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cloud computing.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195" y="1830422"/>
            <a:ext cx="4496843" cy="46330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01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806</TotalTime>
  <Words>325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Agency FB</vt:lpstr>
      <vt:lpstr>Aharoni</vt:lpstr>
      <vt:lpstr>Arial</vt:lpstr>
      <vt:lpstr>Arial Black</vt:lpstr>
      <vt:lpstr>Arial Rounded MT Bold</vt:lpstr>
      <vt:lpstr>Britannic Bold</vt:lpstr>
      <vt:lpstr>Calibri</vt:lpstr>
      <vt:lpstr>Calibri Light</vt:lpstr>
      <vt:lpstr>Times New Roman</vt:lpstr>
      <vt:lpstr>Wingdings</vt:lpstr>
      <vt:lpstr>Celestial</vt:lpstr>
      <vt:lpstr>اَلسَّلاَمُ عَلَيْكُمْ وَرَحْمَةُ اللهِ وَبَرَكَاتُهُ</vt:lpstr>
      <vt:lpstr>Keamanan sistem operasi dan arsitektur software </vt:lpstr>
      <vt:lpstr>Keamanan Sistem Operasi</vt:lpstr>
      <vt:lpstr>Pada keamanan, terdapat 2 masalah penting :</vt:lpstr>
      <vt:lpstr> arsitektur software </vt:lpstr>
      <vt:lpstr>Fungsi-fungsi kernel</vt:lpstr>
      <vt:lpstr>Fungsi-fungsi kernel</vt:lpstr>
      <vt:lpstr>virtualisasi</vt:lpstr>
      <vt:lpstr>cloud computing</vt:lpstr>
      <vt:lpstr>grid computing</vt:lpstr>
      <vt:lpstr>thin client</vt:lpstr>
      <vt:lpstr>peer to peer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Keamanan sistem operasi dan arsitektur software</dc:title>
  <dc:creator>Hairul Umam</dc:creator>
  <cp:lastModifiedBy>Hairul Umam</cp:lastModifiedBy>
  <cp:revision>41</cp:revision>
  <dcterms:created xsi:type="dcterms:W3CDTF">2015-05-05T10:59:58Z</dcterms:created>
  <dcterms:modified xsi:type="dcterms:W3CDTF">2015-05-12T01:38:07Z</dcterms:modified>
</cp:coreProperties>
</file>