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63" r:id="rId5"/>
    <p:sldId id="264" r:id="rId6"/>
    <p:sldId id="265"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558"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20" name="Footer Placeholder 19"/>
          <p:cNvSpPr>
            <a:spLocks noGrp="1"/>
          </p:cNvSpPr>
          <p:nvPr>
            <p:ph type="ftr" sz="quarter" idx="11"/>
          </p:nvPr>
        </p:nvSpPr>
        <p:spPr/>
        <p:txBody>
          <a:bodyPr/>
          <a:lstStyle>
            <a:extLst/>
          </a:lstStyle>
          <a:p>
            <a:endParaRPr lang="id-ID"/>
          </a:p>
        </p:txBody>
      </p:sp>
      <p:sp>
        <p:nvSpPr>
          <p:cNvPr id="10" name="Slide Number Placeholder 9"/>
          <p:cNvSpPr>
            <a:spLocks noGrp="1"/>
          </p:cNvSpPr>
          <p:nvPr>
            <p:ph type="sldNum" sz="quarter" idx="12"/>
          </p:nvPr>
        </p:nvSpPr>
        <p:spPr/>
        <p:txBody>
          <a:bodyPr/>
          <a:lstStyle>
            <a:extLst/>
          </a:lstStyle>
          <a:p>
            <a:fld id="{9F628B78-88DE-4883-840D-1B4EA967C002}" type="slidenum">
              <a:rPr lang="id-ID" smtClean="0"/>
              <a:pPr/>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9F628B78-88DE-4883-840D-1B4EA967C002}"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9F628B78-88DE-4883-840D-1B4EA967C002}"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9F628B78-88DE-4883-840D-1B4EA967C002}"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9F628B78-88DE-4883-840D-1B4EA967C002}" type="slidenum">
              <a:rPr lang="id-ID" smtClean="0"/>
              <a:pPr/>
              <a:t>‹#›</a:t>
            </a:fld>
            <a:endParaRPr lang="id-ID"/>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9F628B78-88DE-4883-840D-1B4EA967C002}"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9F628B78-88DE-4883-840D-1B4EA967C002}"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9F628B78-88DE-4883-840D-1B4EA967C002}"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9F628B78-88DE-4883-840D-1B4EA967C002}" type="slidenum">
              <a:rPr lang="id-ID" smtClean="0"/>
              <a:pPr/>
              <a:t>‹#›</a:t>
            </a:fld>
            <a:endParaRPr lang="id-ID"/>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9F628B78-88DE-4883-840D-1B4EA967C002}"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A030D06-743D-4A5C-8E22-91AFFCF9534D}" type="datetimeFigureOut">
              <a:rPr lang="id-ID" smtClean="0"/>
              <a:pPr/>
              <a:t>11/06/2015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9F628B78-88DE-4883-840D-1B4EA967C002}" type="slidenum">
              <a:rPr lang="id-ID" smtClean="0"/>
              <a:pPr/>
              <a:t>‹#›</a:t>
            </a:fld>
            <a:endParaRPr lang="id-ID"/>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A030D06-743D-4A5C-8E22-91AFFCF9534D}" type="datetimeFigureOut">
              <a:rPr lang="id-ID" smtClean="0"/>
              <a:pPr/>
              <a:t>11/06/2015</a:t>
            </a:fld>
            <a:endParaRPr lang="id-ID"/>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id-ID"/>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F628B78-88DE-4883-840D-1B4EA967C002}" type="slidenum">
              <a:rPr lang="id-ID" smtClean="0"/>
              <a:pPr/>
              <a:t>‹#›</a:t>
            </a:fld>
            <a:endParaRPr lang="id-ID"/>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id.wikipedia.org/wiki/Bahasa_pemrograman" TargetMode="External"/><Relationship Id="rId7" Type="http://schemas.openxmlformats.org/officeDocument/2006/relationships/hyperlink" Target="http://id.wikipedia.org/wiki/Paradigma_pemrograman" TargetMode="External"/><Relationship Id="rId2" Type="http://schemas.openxmlformats.org/officeDocument/2006/relationships/hyperlink" Target="http://id.wikipedia.org/wiki/Komputer" TargetMode="External"/><Relationship Id="rId1" Type="http://schemas.openxmlformats.org/officeDocument/2006/relationships/slideLayout" Target="../slideLayouts/slideLayout6.xml"/><Relationship Id="rId6" Type="http://schemas.openxmlformats.org/officeDocument/2006/relationships/hyperlink" Target="http://id.wikipedia.org/wiki/Matematika" TargetMode="External"/><Relationship Id="rId5" Type="http://schemas.openxmlformats.org/officeDocument/2006/relationships/hyperlink" Target="http://id.wikipedia.org/wiki/Logika" TargetMode="External"/><Relationship Id="rId4" Type="http://schemas.openxmlformats.org/officeDocument/2006/relationships/hyperlink" Target="http://id.wikipedia.org/wiki/Algoritm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Programing Concept</a:t>
            </a:r>
            <a:endParaRPr lang="id-ID" dirty="0"/>
          </a:p>
        </p:txBody>
      </p:sp>
      <p:sp>
        <p:nvSpPr>
          <p:cNvPr id="3" name="Subtitle 2"/>
          <p:cNvSpPr>
            <a:spLocks noGrp="1"/>
          </p:cNvSpPr>
          <p:nvPr>
            <p:ph type="subTitle" idx="1"/>
          </p:nvPr>
        </p:nvSpPr>
        <p:spPr>
          <a:xfrm>
            <a:off x="1285852" y="2786058"/>
            <a:ext cx="7406640" cy="2143140"/>
          </a:xfrm>
        </p:spPr>
        <p:txBody>
          <a:bodyPr>
            <a:normAutofit lnSpcReduction="10000"/>
          </a:bodyPr>
          <a:lstStyle/>
          <a:p>
            <a:r>
              <a:rPr lang="id-ID" sz="2400" b="1" dirty="0" smtClean="0">
                <a:latin typeface="Times New Roman" pitchFamily="18" charset="0"/>
                <a:cs typeface="Times New Roman" pitchFamily="18" charset="0"/>
              </a:rPr>
              <a:t>Kelompok 13</a:t>
            </a:r>
          </a:p>
          <a:p>
            <a:endParaRPr lang="id-ID" sz="2400" b="1" dirty="0" smtClean="0">
              <a:latin typeface="Times New Roman" pitchFamily="18" charset="0"/>
              <a:cs typeface="Times New Roman" pitchFamily="18" charset="0"/>
            </a:endParaRPr>
          </a:p>
          <a:p>
            <a:r>
              <a:rPr lang="id-ID" sz="2400" b="1" dirty="0" smtClean="0">
                <a:latin typeface="Times New Roman" pitchFamily="18" charset="0"/>
                <a:cs typeface="Times New Roman" pitchFamily="18" charset="0"/>
              </a:rPr>
              <a:t>1310651032 JARNO HADI SUPRANYOTO </a:t>
            </a:r>
          </a:p>
          <a:p>
            <a:r>
              <a:rPr lang="id-ID" sz="2400" b="1" dirty="0" smtClean="0">
                <a:latin typeface="Times New Roman" pitchFamily="18" charset="0"/>
                <a:cs typeface="Times New Roman" pitchFamily="18" charset="0"/>
              </a:rPr>
              <a:t>1310651069 GEDE DONI ARIAWAN </a:t>
            </a:r>
          </a:p>
          <a:p>
            <a:r>
              <a:rPr lang="id-ID" sz="2400" b="1" dirty="0" smtClean="0">
                <a:latin typeface="Times New Roman" pitchFamily="18" charset="0"/>
                <a:cs typeface="Times New Roman" pitchFamily="18" charset="0"/>
              </a:rPr>
              <a:t>1310651104 TOMY ADY NURDIANSYAH </a:t>
            </a:r>
          </a:p>
          <a:p>
            <a:endParaRPr lang="id-ID" sz="2400" dirty="0">
              <a:latin typeface="Times New Roman" pitchFamily="18" charset="0"/>
              <a:cs typeface="Times New Roman" pitchFamily="18" charset="0"/>
            </a:endParaRP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226514"/>
          </a:xfrm>
        </p:spPr>
        <p:txBody>
          <a:bodyPr>
            <a:noAutofit/>
          </a:bodyPr>
          <a:lstStyle/>
          <a:p>
            <a:r>
              <a:rPr lang="id-ID" sz="2200" b="1" dirty="0" smtClean="0">
                <a:solidFill>
                  <a:schemeClr val="tx1"/>
                </a:solidFill>
              </a:rPr>
              <a:t>Pemrograman</a:t>
            </a:r>
            <a:r>
              <a:rPr lang="id-ID" sz="2200" dirty="0" smtClean="0">
                <a:solidFill>
                  <a:schemeClr val="tx1"/>
                </a:solidFill>
              </a:rPr>
              <a:t> adalah proses menulis, menguji dan memperbaiki (</a:t>
            </a:r>
            <a:r>
              <a:rPr lang="id-ID" sz="2200" i="1" dirty="0" smtClean="0">
                <a:solidFill>
                  <a:schemeClr val="tx1"/>
                </a:solidFill>
              </a:rPr>
              <a:t>debug</a:t>
            </a:r>
            <a:r>
              <a:rPr lang="id-ID" sz="2200" dirty="0" smtClean="0">
                <a:solidFill>
                  <a:schemeClr val="tx1"/>
                </a:solidFill>
              </a:rPr>
              <a:t>), dan memelihara kode yang membangun sebuah program </a:t>
            </a:r>
            <a:r>
              <a:rPr lang="id-ID" sz="2200" dirty="0" smtClean="0">
                <a:solidFill>
                  <a:schemeClr val="tx1"/>
                </a:solidFill>
                <a:hlinkClick r:id="rId2" tooltip="Komputer"/>
              </a:rPr>
              <a:t>komputer</a:t>
            </a:r>
            <a:r>
              <a:rPr lang="id-ID" sz="2200" dirty="0" smtClean="0">
                <a:solidFill>
                  <a:schemeClr val="tx1"/>
                </a:solidFill>
              </a:rPr>
              <a:t>. Kode ini ditulis dalam berbagai </a:t>
            </a:r>
            <a:r>
              <a:rPr lang="id-ID" sz="2200" dirty="0" smtClean="0">
                <a:solidFill>
                  <a:schemeClr val="tx1"/>
                </a:solidFill>
                <a:hlinkClick r:id="rId3" tooltip="Bahasa pemrograman"/>
              </a:rPr>
              <a:t>bahasa pemrograman</a:t>
            </a:r>
            <a:r>
              <a:rPr lang="id-ID" sz="2200" dirty="0" smtClean="0">
                <a:solidFill>
                  <a:schemeClr val="tx1"/>
                </a:solidFill>
              </a:rPr>
              <a:t>. </a:t>
            </a:r>
            <a:br>
              <a:rPr lang="id-ID" sz="2200" dirty="0" smtClean="0">
                <a:solidFill>
                  <a:schemeClr val="tx1"/>
                </a:solidFill>
              </a:rPr>
            </a:br>
            <a:r>
              <a:rPr lang="id-ID" sz="2200" dirty="0" smtClean="0">
                <a:solidFill>
                  <a:schemeClr val="tx1"/>
                </a:solidFill>
              </a:rPr>
              <a:t/>
            </a:r>
            <a:br>
              <a:rPr lang="id-ID" sz="2200" dirty="0" smtClean="0">
                <a:solidFill>
                  <a:schemeClr val="tx1"/>
                </a:solidFill>
              </a:rPr>
            </a:br>
            <a:r>
              <a:rPr lang="id-ID" sz="2200" dirty="0" smtClean="0">
                <a:solidFill>
                  <a:schemeClr val="tx1"/>
                </a:solidFill>
              </a:rPr>
              <a:t>Tujuan dari pemrograman adalah untuk memuat suatu program yang dapat melakukan suatu perhitungan atau 'pekerjaan' sesuai dengan keinginan si pemrogram (programmer). Untuk dapat melakukan pemrograman, diperlukan keterampilan dalam </a:t>
            </a:r>
            <a:r>
              <a:rPr lang="id-ID" sz="2200" dirty="0" smtClean="0">
                <a:solidFill>
                  <a:schemeClr val="tx1"/>
                </a:solidFill>
                <a:hlinkClick r:id="rId4" tooltip="Algoritma"/>
              </a:rPr>
              <a:t>algoritma</a:t>
            </a:r>
            <a:r>
              <a:rPr lang="id-ID" sz="2200" dirty="0" smtClean="0">
                <a:solidFill>
                  <a:schemeClr val="tx1"/>
                </a:solidFill>
              </a:rPr>
              <a:t>, </a:t>
            </a:r>
            <a:r>
              <a:rPr lang="id-ID" sz="2200" dirty="0" smtClean="0">
                <a:solidFill>
                  <a:schemeClr val="tx1"/>
                </a:solidFill>
                <a:hlinkClick r:id="rId5" tooltip="Logika"/>
              </a:rPr>
              <a:t>logika</a:t>
            </a:r>
            <a:r>
              <a:rPr lang="id-ID" sz="2200" dirty="0" smtClean="0">
                <a:solidFill>
                  <a:schemeClr val="tx1"/>
                </a:solidFill>
              </a:rPr>
              <a:t>, </a:t>
            </a:r>
            <a:r>
              <a:rPr lang="id-ID" sz="2200" dirty="0" smtClean="0">
                <a:solidFill>
                  <a:schemeClr val="tx1"/>
                </a:solidFill>
                <a:hlinkClick r:id="rId3" tooltip="Bahasa pemrograman"/>
              </a:rPr>
              <a:t>bahasa pemrograman</a:t>
            </a:r>
            <a:r>
              <a:rPr lang="id-ID" sz="2200" dirty="0" smtClean="0">
                <a:solidFill>
                  <a:schemeClr val="tx1"/>
                </a:solidFill>
              </a:rPr>
              <a:t>, dan di banyak kasus, pengetahuan-pengetahuan lain seperti </a:t>
            </a:r>
            <a:r>
              <a:rPr lang="id-ID" sz="2200" dirty="0" smtClean="0">
                <a:solidFill>
                  <a:schemeClr val="tx1"/>
                </a:solidFill>
                <a:hlinkClick r:id="rId6" tooltip="Matematika"/>
              </a:rPr>
              <a:t>matematika</a:t>
            </a:r>
            <a:r>
              <a:rPr lang="id-ID" sz="2200" dirty="0" smtClean="0">
                <a:solidFill>
                  <a:schemeClr val="tx1"/>
                </a:solidFill>
              </a:rPr>
              <a:t>.</a:t>
            </a:r>
            <a:br>
              <a:rPr lang="id-ID" sz="2200" dirty="0" smtClean="0">
                <a:solidFill>
                  <a:schemeClr val="tx1"/>
                </a:solidFill>
              </a:rPr>
            </a:br>
            <a:r>
              <a:rPr lang="id-ID" sz="2200" dirty="0" smtClean="0">
                <a:solidFill>
                  <a:schemeClr val="tx1"/>
                </a:solidFill>
              </a:rPr>
              <a:t/>
            </a:r>
            <a:br>
              <a:rPr lang="id-ID" sz="2200" dirty="0" smtClean="0">
                <a:solidFill>
                  <a:schemeClr val="tx1"/>
                </a:solidFill>
              </a:rPr>
            </a:br>
            <a:r>
              <a:rPr lang="id-ID" sz="2200" dirty="0" smtClean="0">
                <a:solidFill>
                  <a:schemeClr val="tx1"/>
                </a:solidFill>
              </a:rPr>
              <a:t>Pemrograman adalah sebuah seni dalam menggunakan satu atau lebih </a:t>
            </a:r>
            <a:r>
              <a:rPr lang="id-ID" sz="2200" dirty="0" smtClean="0">
                <a:solidFill>
                  <a:schemeClr val="tx1"/>
                </a:solidFill>
                <a:hlinkClick r:id="rId4" tooltip="Algoritma"/>
              </a:rPr>
              <a:t>algoritma</a:t>
            </a:r>
            <a:r>
              <a:rPr lang="id-ID" sz="2200" dirty="0" smtClean="0">
                <a:solidFill>
                  <a:schemeClr val="tx1"/>
                </a:solidFill>
              </a:rPr>
              <a:t> yang saling berhubungan dengan menggunakan sebuah </a:t>
            </a:r>
            <a:r>
              <a:rPr lang="id-ID" sz="2200" dirty="0" smtClean="0">
                <a:solidFill>
                  <a:schemeClr val="tx1"/>
                </a:solidFill>
                <a:hlinkClick r:id="rId3" tooltip="Bahasa pemrograman"/>
              </a:rPr>
              <a:t>bahasa pemrograman</a:t>
            </a:r>
            <a:r>
              <a:rPr lang="id-ID" sz="2200" dirty="0" smtClean="0">
                <a:solidFill>
                  <a:schemeClr val="tx1"/>
                </a:solidFill>
              </a:rPr>
              <a:t> tertentu sehingga menjadi sebuah program komputer. </a:t>
            </a:r>
            <a:r>
              <a:rPr lang="id-ID" sz="2200" dirty="0" smtClean="0">
                <a:solidFill>
                  <a:schemeClr val="tx1"/>
                </a:solidFill>
                <a:hlinkClick r:id="rId3" tooltip="Bahasa pemrograman"/>
              </a:rPr>
              <a:t>Bahasa pemrograman</a:t>
            </a:r>
            <a:r>
              <a:rPr lang="id-ID" sz="2200" dirty="0" smtClean="0">
                <a:solidFill>
                  <a:schemeClr val="tx1"/>
                </a:solidFill>
              </a:rPr>
              <a:t> yang berbeda mendukung gaya pemrograman yang berbeda pula. Gaya pemrograman ini biasa disebut </a:t>
            </a:r>
            <a:r>
              <a:rPr lang="id-ID" sz="2200" dirty="0" smtClean="0">
                <a:solidFill>
                  <a:schemeClr val="tx1"/>
                </a:solidFill>
                <a:hlinkClick r:id="rId7" tooltip="Paradigma pemrograman"/>
              </a:rPr>
              <a:t>paradigma pemrograman</a:t>
            </a:r>
            <a:r>
              <a:rPr lang="id-ID" sz="2200" dirty="0" smtClean="0">
                <a:solidFill>
                  <a:schemeClr val="tx1"/>
                </a:solidFill>
              </a:rPr>
              <a:t>.</a:t>
            </a:r>
            <a:br>
              <a:rPr lang="id-ID" sz="2200" dirty="0" smtClean="0">
                <a:solidFill>
                  <a:schemeClr val="tx1"/>
                </a:solidFill>
              </a:rPr>
            </a:br>
            <a:endParaRPr lang="id-ID" sz="2200" dirty="0">
              <a:solidFill>
                <a:schemeClr val="tx1"/>
              </a:solidFill>
            </a:endParaRPr>
          </a:p>
        </p:txBody>
      </p:sp>
    </p:spTree>
  </p:cSld>
  <p:clrMapOvr>
    <a:masterClrMapping/>
  </p:clrMapOvr>
  <p:transition spd="slow">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5940762"/>
          </a:xfrm>
        </p:spPr>
        <p:txBody>
          <a:bodyPr>
            <a:noAutofit/>
          </a:bodyPr>
          <a:lstStyle/>
          <a:p>
            <a:r>
              <a:rPr lang="id-ID" sz="2000" dirty="0" smtClean="0"/>
              <a:t>KONSEP PROGRAM</a:t>
            </a:r>
            <a:br>
              <a:rPr lang="id-ID" sz="2000" dirty="0" smtClean="0"/>
            </a:br>
            <a:r>
              <a:rPr lang="id-ID" sz="2000" dirty="0" smtClean="0"/>
              <a:t>I.            Konsep Umum :</a:t>
            </a:r>
            <a:br>
              <a:rPr lang="id-ID" sz="2000" dirty="0" smtClean="0"/>
            </a:br>
            <a:r>
              <a:rPr lang="id-ID" sz="2000" dirty="0" smtClean="0"/>
              <a:t>Pemrograman adalah urutan langkah ,prosedur atau tindakan yang harus dilakukan secara sistematis berencana dalam jangka waktu tertentuuntuk mencapai suatu tujuan yang di inginkan.</a:t>
            </a:r>
            <a:br>
              <a:rPr lang="id-ID" sz="2000" dirty="0" smtClean="0"/>
            </a:br>
            <a:r>
              <a:rPr lang="id-ID" sz="2000" dirty="0" smtClean="0"/>
              <a:t>II.            Konsep IT       :</a:t>
            </a:r>
            <a:br>
              <a:rPr lang="id-ID" sz="2000" dirty="0" smtClean="0"/>
            </a:br>
            <a:r>
              <a:rPr lang="id-ID" sz="2000" dirty="0" smtClean="0"/>
              <a:t>Pemrograman adalah urutan langkah prosedur yang di wujudkan dalam bentuk intruksi – intruksi pemrograman yang diberikan kepada computer tersebut dapat menjalankan suatu fungsi untuk memperoleh hasil yang di ingikan.</a:t>
            </a:r>
            <a:br>
              <a:rPr lang="id-ID" sz="2000" dirty="0" smtClean="0"/>
            </a:br>
            <a:endParaRPr lang="id-ID" sz="2000" dirty="0"/>
          </a:p>
        </p:txBody>
      </p:sp>
    </p:spTree>
  </p:cSld>
  <p:clrMapOvr>
    <a:masterClrMapping/>
  </p:clrMapOvr>
  <p:transition spd="slow">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3108" y="357166"/>
            <a:ext cx="5362751" cy="492443"/>
          </a:xfrm>
          <a:prstGeom prst="rect">
            <a:avLst/>
          </a:prstGeom>
        </p:spPr>
        <p:txBody>
          <a:bodyPr wrap="none">
            <a:spAutoFit/>
          </a:bodyPr>
          <a:lstStyle/>
          <a:p>
            <a:pPr algn="ctr"/>
            <a:r>
              <a:rPr lang="id-ID" sz="2600" b="1" dirty="0" smtClean="0">
                <a:latin typeface="Times New Roman" pitchFamily="18" charset="0"/>
                <a:cs typeface="Times New Roman" pitchFamily="18" charset="0"/>
              </a:rPr>
              <a:t>Konsep</a:t>
            </a:r>
            <a:r>
              <a:rPr lang="pt-BR" sz="2600" b="1" dirty="0" smtClean="0">
                <a:latin typeface="Times New Roman" pitchFamily="18" charset="0"/>
                <a:cs typeface="Times New Roman" pitchFamily="18" charset="0"/>
              </a:rPr>
              <a:t> </a:t>
            </a:r>
            <a:r>
              <a:rPr lang="pt-BR" sz="2600" b="1" dirty="0">
                <a:latin typeface="Times New Roman" pitchFamily="18" charset="0"/>
                <a:cs typeface="Times New Roman" pitchFamily="18" charset="0"/>
              </a:rPr>
              <a:t>Pemrograman ada 7 macam</a:t>
            </a:r>
            <a:endParaRPr lang="id-ID" sz="2600" b="1" dirty="0">
              <a:latin typeface="Times New Roman" pitchFamily="18" charset="0"/>
              <a:cs typeface="Times New Roman" pitchFamily="18" charset="0"/>
            </a:endParaRPr>
          </a:p>
        </p:txBody>
      </p:sp>
      <p:sp>
        <p:nvSpPr>
          <p:cNvPr id="6" name="Rectangle 5"/>
          <p:cNvSpPr/>
          <p:nvPr/>
        </p:nvSpPr>
        <p:spPr>
          <a:xfrm>
            <a:off x="785786" y="857232"/>
            <a:ext cx="4500594" cy="461665"/>
          </a:xfrm>
          <a:prstGeom prst="rect">
            <a:avLst/>
          </a:prstGeom>
        </p:spPr>
        <p:txBody>
          <a:bodyPr wrap="square">
            <a:spAutoFit/>
          </a:bodyPr>
          <a:lstStyle/>
          <a:p>
            <a:r>
              <a:rPr lang="id-ID" sz="2400" b="1" dirty="0" smtClean="0">
                <a:latin typeface="Times New Roman" pitchFamily="18" charset="0"/>
                <a:cs typeface="Times New Roman" pitchFamily="18" charset="0"/>
              </a:rPr>
              <a:t>1. </a:t>
            </a:r>
            <a:r>
              <a:rPr lang="id-ID" sz="2400" b="1" dirty="0">
                <a:latin typeface="Times New Roman" pitchFamily="18" charset="0"/>
                <a:cs typeface="Times New Roman" pitchFamily="18" charset="0"/>
              </a:rPr>
              <a:t> </a:t>
            </a:r>
            <a:r>
              <a:rPr lang="id-ID" sz="2400" b="1" dirty="0" smtClean="0">
                <a:latin typeface="Times New Roman" pitchFamily="18" charset="0"/>
                <a:cs typeface="Times New Roman" pitchFamily="18" charset="0"/>
              </a:rPr>
              <a:t>Pemrograman </a:t>
            </a:r>
            <a:r>
              <a:rPr lang="id-ID" sz="2400" b="1" dirty="0">
                <a:latin typeface="Times New Roman" pitchFamily="18" charset="0"/>
                <a:cs typeface="Times New Roman" pitchFamily="18" charset="0"/>
              </a:rPr>
              <a:t>Prosedural</a:t>
            </a:r>
            <a:endParaRPr lang="id-ID" sz="2400" dirty="0">
              <a:latin typeface="Times New Roman" pitchFamily="18" charset="0"/>
              <a:cs typeface="Times New Roman" pitchFamily="18" charset="0"/>
            </a:endParaRPr>
          </a:p>
        </p:txBody>
      </p:sp>
      <p:sp>
        <p:nvSpPr>
          <p:cNvPr id="7" name="Rectangle 6"/>
          <p:cNvSpPr/>
          <p:nvPr/>
        </p:nvSpPr>
        <p:spPr>
          <a:xfrm>
            <a:off x="983974" y="1365055"/>
            <a:ext cx="6520070" cy="1200329"/>
          </a:xfrm>
          <a:prstGeom prst="rect">
            <a:avLst/>
          </a:prstGeom>
        </p:spPr>
        <p:txBody>
          <a:bodyPr wrap="square">
            <a:spAutoFit/>
          </a:bodyPr>
          <a:lstStyle/>
          <a:p>
            <a:r>
              <a:rPr lang="id-ID" dirty="0">
                <a:latin typeface="Times New Roman" pitchFamily="18" charset="0"/>
                <a:cs typeface="Times New Roman" pitchFamily="18" charset="0"/>
              </a:rPr>
              <a:t>Definisi prosedural adalah :</a:t>
            </a:r>
          </a:p>
          <a:p>
            <a:pPr>
              <a:buFont typeface="+mj-lt"/>
              <a:buAutoNum type="arabicPeriod"/>
            </a:pPr>
            <a:r>
              <a:rPr lang="id-ID" dirty="0">
                <a:latin typeface="Times New Roman" pitchFamily="18" charset="0"/>
                <a:cs typeface="Times New Roman" pitchFamily="18" charset="0"/>
              </a:rPr>
              <a:t>Tahap-tahap kegiatan untuk menyelesaikan suatu aktivitas</a:t>
            </a:r>
          </a:p>
          <a:p>
            <a:pPr>
              <a:buFont typeface="+mj-lt"/>
              <a:buAutoNum type="arabicPeriod"/>
            </a:pPr>
            <a:r>
              <a:rPr lang="id-ID" dirty="0">
                <a:latin typeface="Times New Roman" pitchFamily="18" charset="0"/>
                <a:cs typeface="Times New Roman" pitchFamily="18" charset="0"/>
              </a:rPr>
              <a:t>Metode langkah demi langkah secara eksak dalam memecahkan suatu masalah.</a:t>
            </a:r>
            <a:endParaRPr lang="id-ID" dirty="0">
              <a:effectLst/>
              <a:latin typeface="Times New Roman" pitchFamily="18" charset="0"/>
              <a:cs typeface="Times New Roman" pitchFamily="18" charset="0"/>
            </a:endParaRPr>
          </a:p>
        </p:txBody>
      </p:sp>
      <p:sp>
        <p:nvSpPr>
          <p:cNvPr id="8" name="Rectangle 7"/>
          <p:cNvSpPr/>
          <p:nvPr/>
        </p:nvSpPr>
        <p:spPr>
          <a:xfrm>
            <a:off x="785786" y="2428868"/>
            <a:ext cx="4093428" cy="461665"/>
          </a:xfrm>
          <a:prstGeom prst="rect">
            <a:avLst/>
          </a:prstGeom>
        </p:spPr>
        <p:txBody>
          <a:bodyPr wrap="none">
            <a:spAutoFit/>
          </a:bodyPr>
          <a:lstStyle/>
          <a:p>
            <a:r>
              <a:rPr lang="id-ID" sz="2400" b="1" dirty="0" smtClean="0">
                <a:latin typeface="Times New Roman" pitchFamily="18" charset="0"/>
                <a:cs typeface="Times New Roman" pitchFamily="18" charset="0"/>
              </a:rPr>
              <a:t>2.  Pemrograman </a:t>
            </a:r>
            <a:r>
              <a:rPr lang="id-ID" sz="2400" b="1" dirty="0">
                <a:latin typeface="Times New Roman" pitchFamily="18" charset="0"/>
                <a:cs typeface="Times New Roman" pitchFamily="18" charset="0"/>
              </a:rPr>
              <a:t>Terstruktur</a:t>
            </a:r>
            <a:endParaRPr lang="id-ID" sz="2400" dirty="0">
              <a:latin typeface="Times New Roman" pitchFamily="18" charset="0"/>
              <a:cs typeface="Times New Roman" pitchFamily="18" charset="0"/>
            </a:endParaRPr>
          </a:p>
        </p:txBody>
      </p:sp>
      <p:sp>
        <p:nvSpPr>
          <p:cNvPr id="9" name="Rectangle 8"/>
          <p:cNvSpPr/>
          <p:nvPr/>
        </p:nvSpPr>
        <p:spPr>
          <a:xfrm>
            <a:off x="1000100" y="2857496"/>
            <a:ext cx="7076661" cy="1477328"/>
          </a:xfrm>
          <a:prstGeom prst="rect">
            <a:avLst/>
          </a:prstGeom>
        </p:spPr>
        <p:txBody>
          <a:bodyPr wrap="square">
            <a:spAutoFit/>
          </a:bodyPr>
          <a:lstStyle/>
          <a:p>
            <a:r>
              <a:rPr lang="id-ID" dirty="0" smtClean="0">
                <a:latin typeface="Times New Roman" pitchFamily="18" charset="0"/>
                <a:cs typeface="Times New Roman" pitchFamily="18" charset="0"/>
              </a:rPr>
              <a:t>Pemrograman terstruktur merrupakan suatu tindakan untuk membuat program yang berisi intruksi dalam bahasa komputer yang disusun secara logis dan sistematis supaya mudah di mengerti, dan mudah di modifikasi.</a:t>
            </a:r>
            <a:br>
              <a:rPr lang="id-ID" dirty="0" smtClean="0">
                <a:latin typeface="Times New Roman" pitchFamily="18" charset="0"/>
                <a:cs typeface="Times New Roman" pitchFamily="18" charset="0"/>
              </a:rPr>
            </a:br>
            <a:r>
              <a:rPr lang="id-ID" dirty="0" smtClean="0">
                <a:latin typeface="Times New Roman" pitchFamily="18" charset="0"/>
                <a:cs typeface="Times New Roman" pitchFamily="18" charset="0"/>
              </a:rPr>
              <a:t>Pemrograman terstruktur adalah bahasa pemrograman yang mendukung pembuatan program sebagai kumpulan prosedur.</a:t>
            </a:r>
            <a:endParaRPr lang="id-ID" dirty="0">
              <a:latin typeface="Times New Roman" pitchFamily="18" charset="0"/>
              <a:cs typeface="Times New Roman" pitchFamily="18" charset="0"/>
            </a:endParaRPr>
          </a:p>
        </p:txBody>
      </p:sp>
      <p:sp>
        <p:nvSpPr>
          <p:cNvPr id="2" name="Rectangle 1"/>
          <p:cNvSpPr/>
          <p:nvPr/>
        </p:nvSpPr>
        <p:spPr>
          <a:xfrm>
            <a:off x="793352" y="4326084"/>
            <a:ext cx="3699282" cy="461665"/>
          </a:xfrm>
          <a:prstGeom prst="rect">
            <a:avLst/>
          </a:prstGeom>
        </p:spPr>
        <p:txBody>
          <a:bodyPr wrap="none">
            <a:spAutoFit/>
          </a:bodyPr>
          <a:lstStyle/>
          <a:p>
            <a:r>
              <a:rPr lang="id-ID" sz="2400" b="1" dirty="0" smtClean="0">
                <a:latin typeface="Times New Roman" pitchFamily="18" charset="0"/>
                <a:cs typeface="Times New Roman" pitchFamily="18" charset="0"/>
              </a:rPr>
              <a:t>3.  Pemrograman </a:t>
            </a:r>
            <a:r>
              <a:rPr lang="id-ID" sz="2400" b="1" dirty="0">
                <a:latin typeface="Times New Roman" pitchFamily="18" charset="0"/>
                <a:cs typeface="Times New Roman" pitchFamily="18" charset="0"/>
              </a:rPr>
              <a:t>Modular</a:t>
            </a:r>
            <a:endParaRPr lang="id-ID" sz="2400" dirty="0">
              <a:latin typeface="Times New Roman" pitchFamily="18" charset="0"/>
              <a:cs typeface="Times New Roman" pitchFamily="18" charset="0"/>
            </a:endParaRPr>
          </a:p>
        </p:txBody>
      </p:sp>
      <p:sp>
        <p:nvSpPr>
          <p:cNvPr id="3" name="Rectangle 2"/>
          <p:cNvSpPr/>
          <p:nvPr/>
        </p:nvSpPr>
        <p:spPr>
          <a:xfrm>
            <a:off x="1000100" y="4786322"/>
            <a:ext cx="7185992" cy="646331"/>
          </a:xfrm>
          <a:prstGeom prst="rect">
            <a:avLst/>
          </a:prstGeom>
        </p:spPr>
        <p:txBody>
          <a:bodyPr wrap="square">
            <a:spAutoFit/>
          </a:bodyPr>
          <a:lstStyle/>
          <a:p>
            <a:r>
              <a:rPr lang="sv-SE" dirty="0">
                <a:latin typeface="Times New Roman" pitchFamily="18" charset="0"/>
                <a:cs typeface="Times New Roman" pitchFamily="18" charset="0"/>
              </a:rPr>
              <a:t>Dalam pemrograman modular, program dipecah-pecah ke dalam modul-modul, dimana setiap modul menunjukkan fungsi dan tugas tunggal</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107322250"/>
      </p:ext>
    </p:extLst>
  </p:cSld>
  <p:clrMapOvr>
    <a:masterClrMapping/>
  </p:clrMapOvr>
  <p:transition spd="slow">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474630"/>
            <a:ext cx="3991029" cy="461665"/>
          </a:xfrm>
          <a:prstGeom prst="rect">
            <a:avLst/>
          </a:prstGeom>
        </p:spPr>
        <p:txBody>
          <a:bodyPr wrap="none">
            <a:spAutoFit/>
          </a:bodyPr>
          <a:lstStyle/>
          <a:p>
            <a:r>
              <a:rPr lang="id-ID" sz="2400" b="1" dirty="0" smtClean="0">
                <a:latin typeface="Times New Roman" pitchFamily="18" charset="0"/>
                <a:cs typeface="Times New Roman" pitchFamily="18" charset="0"/>
              </a:rPr>
              <a:t>4.  Pemrograman </a:t>
            </a:r>
            <a:r>
              <a:rPr lang="id-ID" sz="2400" b="1" dirty="0">
                <a:latin typeface="Times New Roman" pitchFamily="18" charset="0"/>
                <a:cs typeface="Times New Roman" pitchFamily="18" charset="0"/>
              </a:rPr>
              <a:t>Fungsional</a:t>
            </a:r>
            <a:endParaRPr lang="id-ID" sz="2400" dirty="0">
              <a:latin typeface="Times New Roman" pitchFamily="18" charset="0"/>
              <a:cs typeface="Times New Roman" pitchFamily="18" charset="0"/>
            </a:endParaRPr>
          </a:p>
        </p:txBody>
      </p:sp>
      <p:sp>
        <p:nvSpPr>
          <p:cNvPr id="5" name="Rectangle 4"/>
          <p:cNvSpPr/>
          <p:nvPr/>
        </p:nvSpPr>
        <p:spPr>
          <a:xfrm>
            <a:off x="834887" y="997851"/>
            <a:ext cx="7305261" cy="646331"/>
          </a:xfrm>
          <a:prstGeom prst="rect">
            <a:avLst/>
          </a:prstGeom>
        </p:spPr>
        <p:txBody>
          <a:bodyPr wrap="square">
            <a:spAutoFit/>
          </a:bodyPr>
          <a:lstStyle/>
          <a:p>
            <a:r>
              <a:rPr lang="id-ID" dirty="0">
                <a:latin typeface="Times New Roman" pitchFamily="18" charset="0"/>
                <a:cs typeface="Times New Roman" pitchFamily="18" charset="0"/>
              </a:rPr>
              <a:t>Disebut bahasa pemrograman fungsional karena memang pada program seluruh kodenya berupa fungsi-fungsi.</a:t>
            </a:r>
          </a:p>
        </p:txBody>
      </p:sp>
      <p:sp>
        <p:nvSpPr>
          <p:cNvPr id="6" name="Rectangle 5"/>
          <p:cNvSpPr/>
          <p:nvPr/>
        </p:nvSpPr>
        <p:spPr>
          <a:xfrm>
            <a:off x="642910" y="1714488"/>
            <a:ext cx="5025799" cy="461665"/>
          </a:xfrm>
          <a:prstGeom prst="rect">
            <a:avLst/>
          </a:prstGeom>
        </p:spPr>
        <p:txBody>
          <a:bodyPr wrap="none">
            <a:spAutoFit/>
          </a:bodyPr>
          <a:lstStyle/>
          <a:p>
            <a:r>
              <a:rPr lang="id-ID" sz="2400" b="1" dirty="0" smtClean="0">
                <a:latin typeface="Times New Roman" pitchFamily="18" charset="0"/>
                <a:cs typeface="Times New Roman" pitchFamily="18" charset="0"/>
              </a:rPr>
              <a:t>5. Pemrograman </a:t>
            </a:r>
            <a:r>
              <a:rPr lang="id-ID" sz="2400" b="1" dirty="0">
                <a:latin typeface="Times New Roman" pitchFamily="18" charset="0"/>
                <a:cs typeface="Times New Roman" pitchFamily="18" charset="0"/>
              </a:rPr>
              <a:t>Berorientasi Obyek</a:t>
            </a:r>
            <a:endParaRPr lang="id-ID" sz="2400" dirty="0">
              <a:latin typeface="Times New Roman" pitchFamily="18" charset="0"/>
              <a:cs typeface="Times New Roman" pitchFamily="18" charset="0"/>
            </a:endParaRPr>
          </a:p>
        </p:txBody>
      </p:sp>
      <p:sp>
        <p:nvSpPr>
          <p:cNvPr id="7" name="Rectangle 6"/>
          <p:cNvSpPr/>
          <p:nvPr/>
        </p:nvSpPr>
        <p:spPr>
          <a:xfrm>
            <a:off x="857224" y="2143116"/>
            <a:ext cx="7146236" cy="923330"/>
          </a:xfrm>
          <a:prstGeom prst="rect">
            <a:avLst/>
          </a:prstGeom>
        </p:spPr>
        <p:txBody>
          <a:bodyPr wrap="square">
            <a:spAutoFit/>
          </a:bodyPr>
          <a:lstStyle/>
          <a:p>
            <a:r>
              <a:rPr lang="id-ID" dirty="0">
                <a:latin typeface="Times New Roman" pitchFamily="18" charset="0"/>
                <a:cs typeface="Times New Roman" pitchFamily="18" charset="0"/>
              </a:rPr>
              <a:t>Merupakan bahasa pemrograman yang mampu memanfaatkan obyek-obyek yang tersedia atau membuat suatu obyek tertentu dengan menggunakan bahasa pemrograman.</a:t>
            </a:r>
          </a:p>
        </p:txBody>
      </p:sp>
      <p:sp>
        <p:nvSpPr>
          <p:cNvPr id="8" name="Rectangle 7"/>
          <p:cNvSpPr/>
          <p:nvPr/>
        </p:nvSpPr>
        <p:spPr>
          <a:xfrm>
            <a:off x="618711" y="3056114"/>
            <a:ext cx="3281539" cy="461665"/>
          </a:xfrm>
          <a:prstGeom prst="rect">
            <a:avLst/>
          </a:prstGeom>
        </p:spPr>
        <p:txBody>
          <a:bodyPr wrap="none">
            <a:spAutoFit/>
          </a:bodyPr>
          <a:lstStyle/>
          <a:p>
            <a:r>
              <a:rPr lang="id-ID" sz="2400" b="1" dirty="0" smtClean="0">
                <a:latin typeface="Times New Roman" pitchFamily="18" charset="0"/>
                <a:cs typeface="Times New Roman" pitchFamily="18" charset="0"/>
              </a:rPr>
              <a:t>6. Pemrograman </a:t>
            </a:r>
            <a:r>
              <a:rPr lang="id-ID" sz="2400" b="1" dirty="0">
                <a:latin typeface="Times New Roman" pitchFamily="18" charset="0"/>
                <a:cs typeface="Times New Roman" pitchFamily="18" charset="0"/>
              </a:rPr>
              <a:t>Visual</a:t>
            </a:r>
            <a:endParaRPr lang="id-ID" sz="2400" dirty="0">
              <a:latin typeface="Times New Roman" pitchFamily="18" charset="0"/>
              <a:cs typeface="Times New Roman" pitchFamily="18" charset="0"/>
            </a:endParaRPr>
          </a:p>
        </p:txBody>
      </p:sp>
      <p:sp>
        <p:nvSpPr>
          <p:cNvPr id="9" name="Rectangle 8"/>
          <p:cNvSpPr/>
          <p:nvPr/>
        </p:nvSpPr>
        <p:spPr>
          <a:xfrm>
            <a:off x="857224" y="3500438"/>
            <a:ext cx="6846871" cy="1200329"/>
          </a:xfrm>
          <a:prstGeom prst="rect">
            <a:avLst/>
          </a:prstGeom>
        </p:spPr>
        <p:txBody>
          <a:bodyPr wrap="square">
            <a:spAutoFit/>
          </a:bodyPr>
          <a:lstStyle/>
          <a:p>
            <a:pPr>
              <a:buFont typeface="Arial" panose="020B0604020202020204" pitchFamily="34" charset="0"/>
              <a:buChar char="•"/>
            </a:pPr>
            <a:r>
              <a:rPr lang="id-ID" dirty="0">
                <a:latin typeface="Times New Roman" pitchFamily="18" charset="0"/>
                <a:cs typeface="Times New Roman" pitchFamily="18" charset="0"/>
              </a:rPr>
              <a:t>Penggunaan ekspresi visual (seperti grafik, gambar, atau ikon) dalam proses pemrograman</a:t>
            </a:r>
          </a:p>
          <a:p>
            <a:pPr>
              <a:buFont typeface="Arial" panose="020B0604020202020204" pitchFamily="34" charset="0"/>
              <a:buChar char="•"/>
            </a:pPr>
            <a:r>
              <a:rPr lang="id-ID" dirty="0">
                <a:latin typeface="Times New Roman" pitchFamily="18" charset="0"/>
                <a:cs typeface="Times New Roman" pitchFamily="18" charset="0"/>
              </a:rPr>
              <a:t>Mengacu pada aktivitas yang memungkinkan pengguna untuk membuat program dalam dua (atau lebih) dimensi</a:t>
            </a:r>
          </a:p>
        </p:txBody>
      </p:sp>
      <p:sp>
        <p:nvSpPr>
          <p:cNvPr id="10" name="Rectangle 9"/>
          <p:cNvSpPr/>
          <p:nvPr/>
        </p:nvSpPr>
        <p:spPr>
          <a:xfrm>
            <a:off x="642910" y="4643446"/>
            <a:ext cx="4135299" cy="461665"/>
          </a:xfrm>
          <a:prstGeom prst="rect">
            <a:avLst/>
          </a:prstGeom>
        </p:spPr>
        <p:txBody>
          <a:bodyPr wrap="none">
            <a:spAutoFit/>
          </a:bodyPr>
          <a:lstStyle/>
          <a:p>
            <a:r>
              <a:rPr lang="id-ID" sz="2400" b="1" dirty="0" smtClean="0">
                <a:latin typeface="Times New Roman" pitchFamily="18" charset="0"/>
                <a:cs typeface="Times New Roman" pitchFamily="18" charset="0"/>
              </a:rPr>
              <a:t>7. Pemrograman </a:t>
            </a:r>
            <a:r>
              <a:rPr lang="id-ID" sz="2400" b="1" dirty="0">
                <a:latin typeface="Times New Roman" pitchFamily="18" charset="0"/>
                <a:cs typeface="Times New Roman" pitchFamily="18" charset="0"/>
              </a:rPr>
              <a:t>Even-Driven</a:t>
            </a:r>
            <a:endParaRPr lang="id-ID" sz="2400" dirty="0">
              <a:latin typeface="Times New Roman" pitchFamily="18" charset="0"/>
              <a:cs typeface="Times New Roman" pitchFamily="18" charset="0"/>
            </a:endParaRPr>
          </a:p>
        </p:txBody>
      </p:sp>
      <p:sp>
        <p:nvSpPr>
          <p:cNvPr id="11" name="Rectangle 10"/>
          <p:cNvSpPr/>
          <p:nvPr/>
        </p:nvSpPr>
        <p:spPr>
          <a:xfrm>
            <a:off x="843953" y="5096418"/>
            <a:ext cx="6837804" cy="1200329"/>
          </a:xfrm>
          <a:prstGeom prst="rect">
            <a:avLst/>
          </a:prstGeom>
        </p:spPr>
        <p:txBody>
          <a:bodyPr wrap="square">
            <a:spAutoFit/>
          </a:bodyPr>
          <a:lstStyle/>
          <a:p>
            <a:r>
              <a:rPr lang="id-ID" dirty="0">
                <a:latin typeface="Times New Roman" pitchFamily="18" charset="0"/>
                <a:cs typeface="Times New Roman" pitchFamily="18" charset="0"/>
              </a:rPr>
              <a:t>Yaitu suatu proram yang pengeksekuesiannya di dasarkan atas kejadian (event) tetentu. Kejadian itu sendiri mempunyai kode program seendiri yang disimpan dalam sebuah fungsi (yang dirancang untuk melaksanakan tugas khusus)</a:t>
            </a:r>
          </a:p>
        </p:txBody>
      </p:sp>
    </p:spTree>
    <p:extLst>
      <p:ext uri="{BB962C8B-B14F-4D97-AF65-F5344CB8AC3E}">
        <p14:creationId xmlns:p14="http://schemas.microsoft.com/office/powerpoint/2010/main" val="818704293"/>
      </p:ext>
    </p:extLst>
  </p:cSld>
  <p:clrMapOvr>
    <a:masterClrMapping/>
  </p:clrMapOvr>
  <p:transition spd="slow">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57290" y="357166"/>
            <a:ext cx="6338681" cy="960092"/>
          </a:xfrm>
        </p:spPr>
        <p:txBody>
          <a:bodyPr>
            <a:normAutofit/>
          </a:bodyPr>
          <a:lstStyle/>
          <a:p>
            <a:r>
              <a:rPr lang="id-ID" sz="2400" b="1" dirty="0" smtClean="0">
                <a:latin typeface="Times New Roman" pitchFamily="18" charset="0"/>
                <a:cs typeface="Times New Roman" pitchFamily="18" charset="0"/>
              </a:rPr>
              <a:t>Kriteria  secara umum untuk program yang baik</a:t>
            </a:r>
            <a:endParaRPr lang="id-ID" sz="2400" b="1" dirty="0">
              <a:latin typeface="Times New Roman" pitchFamily="18" charset="0"/>
              <a:cs typeface="Times New Roman" pitchFamily="18" charset="0"/>
            </a:endParaRPr>
          </a:p>
        </p:txBody>
      </p:sp>
      <p:sp>
        <p:nvSpPr>
          <p:cNvPr id="5" name="Rectangle 4"/>
          <p:cNvSpPr/>
          <p:nvPr/>
        </p:nvSpPr>
        <p:spPr>
          <a:xfrm>
            <a:off x="1142976" y="1214422"/>
            <a:ext cx="7106478" cy="5632311"/>
          </a:xfrm>
          <a:prstGeom prst="rect">
            <a:avLst/>
          </a:prstGeom>
        </p:spPr>
        <p:txBody>
          <a:bodyPr wrap="square">
            <a:spAutoFit/>
          </a:bodyPr>
          <a:lstStyle/>
          <a:p>
            <a:r>
              <a:rPr lang="id-ID" b="1" dirty="0">
                <a:latin typeface="Times New Roman" pitchFamily="18" charset="0"/>
                <a:cs typeface="Times New Roman" pitchFamily="18" charset="0"/>
              </a:rPr>
              <a:t>Kemudahan untuk Verifikasi Program</a:t>
            </a:r>
          </a:p>
          <a:p>
            <a:r>
              <a:rPr lang="id-ID" dirty="0">
                <a:latin typeface="Times New Roman" pitchFamily="18" charset="0"/>
                <a:cs typeface="Times New Roman" pitchFamily="18" charset="0"/>
              </a:rPr>
              <a:t>Verifikasi program merupakan hal penting bagi sebuah program karena dengan verifikasi yang mudah maka satu program akan dengan mudah dibangun dan dikembangkan</a:t>
            </a:r>
            <a:r>
              <a:rPr lang="id-ID" dirty="0" smtClean="0">
                <a:latin typeface="Times New Roman" pitchFamily="18" charset="0"/>
                <a:cs typeface="Times New Roman" pitchFamily="18" charset="0"/>
              </a:rPr>
              <a:t>.</a:t>
            </a:r>
          </a:p>
          <a:p>
            <a:endParaRPr lang="id-ID" dirty="0">
              <a:latin typeface="Times New Roman" pitchFamily="18" charset="0"/>
              <a:cs typeface="Times New Roman" pitchFamily="18" charset="0"/>
            </a:endParaRPr>
          </a:p>
          <a:p>
            <a:r>
              <a:rPr lang="id-ID" b="1" dirty="0">
                <a:latin typeface="Times New Roman" pitchFamily="18" charset="0"/>
                <a:cs typeface="Times New Roman" pitchFamily="18" charset="0"/>
              </a:rPr>
              <a:t>Portabilitas Program</a:t>
            </a:r>
            <a:endParaRPr lang="id-ID" dirty="0">
              <a:latin typeface="Times New Roman" pitchFamily="18" charset="0"/>
              <a:cs typeface="Times New Roman" pitchFamily="18" charset="0"/>
            </a:endParaRPr>
          </a:p>
          <a:p>
            <a:r>
              <a:rPr lang="id-ID" dirty="0">
                <a:latin typeface="Times New Roman" pitchFamily="18" charset="0"/>
                <a:cs typeface="Times New Roman" pitchFamily="18" charset="0"/>
              </a:rPr>
              <a:t>Salah satu kriteria penting untuk proyek pemrograman adalah kemudahan program yang sudah jadi untuk dipindah-pindahkan dari komputer yang digunakan untuk membuat dan mengembangkan ke komputer lain yang akan menggunakannya</a:t>
            </a:r>
            <a:r>
              <a:rPr lang="id-ID" dirty="0" smtClean="0">
                <a:latin typeface="Times New Roman" pitchFamily="18" charset="0"/>
                <a:cs typeface="Times New Roman" pitchFamily="18" charset="0"/>
              </a:rPr>
              <a:t>.</a:t>
            </a:r>
          </a:p>
          <a:p>
            <a:endParaRPr lang="id-ID" dirty="0" smtClean="0">
              <a:latin typeface="Times New Roman" pitchFamily="18" charset="0"/>
              <a:cs typeface="Times New Roman" pitchFamily="18" charset="0"/>
            </a:endParaRPr>
          </a:p>
          <a:p>
            <a:r>
              <a:rPr lang="id-ID" b="1" dirty="0" smtClean="0">
                <a:latin typeface="Times New Roman" pitchFamily="18" charset="0"/>
                <a:cs typeface="Times New Roman" pitchFamily="18" charset="0"/>
              </a:rPr>
              <a:t>Biaya Penggunaan</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Biaya merupakan elemen penting dalam mengevaluasi suatu bahasa pemrograman.</a:t>
            </a:r>
          </a:p>
          <a:p>
            <a:r>
              <a:rPr lang="id-ID" dirty="0" smtClean="0">
                <a:latin typeface="Times New Roman" pitchFamily="18" charset="0"/>
                <a:cs typeface="Times New Roman" pitchFamily="18" charset="0"/>
              </a:rPr>
              <a:t>Ada beberapa biaya yang dapat diukur yaitu :</a:t>
            </a:r>
          </a:p>
          <a:p>
            <a:pPr>
              <a:buFont typeface="+mj-lt"/>
              <a:buAutoNum type="arabicPeriod"/>
            </a:pPr>
            <a:r>
              <a:rPr lang="id-ID" dirty="0" smtClean="0">
                <a:latin typeface="Times New Roman" pitchFamily="18" charset="0"/>
                <a:cs typeface="Times New Roman" pitchFamily="18" charset="0"/>
              </a:rPr>
              <a:t>Biaya Eksekusi Program</a:t>
            </a:r>
          </a:p>
          <a:p>
            <a:pPr>
              <a:buFont typeface="+mj-lt"/>
              <a:buAutoNum type="arabicPeriod"/>
            </a:pPr>
            <a:r>
              <a:rPr lang="id-ID" dirty="0" smtClean="0">
                <a:latin typeface="Times New Roman" pitchFamily="18" charset="0"/>
                <a:cs typeface="Times New Roman" pitchFamily="18" charset="0"/>
              </a:rPr>
              <a:t>Biaya Translasi/kompilasi Program</a:t>
            </a:r>
          </a:p>
          <a:p>
            <a:pPr>
              <a:buFont typeface="+mj-lt"/>
              <a:buAutoNum type="arabicPeriod"/>
            </a:pPr>
            <a:r>
              <a:rPr lang="id-ID" dirty="0" smtClean="0">
                <a:latin typeface="Times New Roman" pitchFamily="18" charset="0"/>
                <a:cs typeface="Times New Roman" pitchFamily="18" charset="0"/>
              </a:rPr>
              <a:t>Biaya Penciptaan, Testing dan Penggunaan Program</a:t>
            </a:r>
          </a:p>
          <a:p>
            <a:pPr>
              <a:buFont typeface="+mj-lt"/>
              <a:buAutoNum type="arabicPeriod"/>
            </a:pPr>
            <a:r>
              <a:rPr lang="id-ID" dirty="0" smtClean="0">
                <a:latin typeface="Times New Roman" pitchFamily="18" charset="0"/>
                <a:cs typeface="Times New Roman" pitchFamily="18" charset="0"/>
              </a:rPr>
              <a:t>Biaya Pemeliharaan Program </a:t>
            </a:r>
          </a:p>
          <a:p>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314534172"/>
      </p:ext>
    </p:extLst>
  </p:cSld>
  <p:clrMapOvr>
    <a:masterClrMapping/>
  </p:clrMapOvr>
  <p:transition spd="slow">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TotalTime>
  <Words>321</Words>
  <Application>Microsoft Office PowerPoint</Application>
  <PresentationFormat>On-screen Show (4:3)</PresentationFormat>
  <Paragraphs>40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Gill Sans MT</vt:lpstr>
      <vt:lpstr>Times New Roman</vt:lpstr>
      <vt:lpstr>Verdana</vt:lpstr>
      <vt:lpstr>Wingdings 2</vt:lpstr>
      <vt:lpstr>Solstice</vt:lpstr>
      <vt:lpstr>Programing Concept</vt:lpstr>
      <vt:lpstr>Pemrograman adalah proses menulis, menguji dan memperbaiki (debug), dan memelihara kode yang membangun sebuah program komputer. Kode ini ditulis dalam berbagai bahasa pemrograman.   Tujuan dari pemrograman adalah untuk memuat suatu program yang dapat melakukan suatu perhitungan atau 'pekerjaan' sesuai dengan keinginan si pemrogram (programmer). Untuk dapat melakukan pemrograman, diperlukan keterampilan dalam algoritma, logika, bahasa pemrograman, dan di banyak kasus, pengetahuan-pengetahuan lain seperti matematika.  Pemrograman adalah sebuah seni dalam menggunakan satu atau lebih algoritma yang saling berhubungan dengan menggunakan sebuah bahasa pemrograman tertentu sehingga menjadi sebuah program komputer. Bahasa pemrograman yang berbeda mendukung gaya pemrograman yang berbeda pula. Gaya pemrograman ini biasa disebut paradigma pemrograman. </vt:lpstr>
      <vt:lpstr>KONSEP PROGRAM I.            Konsep Umum : Pemrograman adalah urutan langkah ,prosedur atau tindakan yang harus dilakukan secara sistematis berencana dalam jangka waktu tertentuuntuk mencapai suatu tujuan yang di inginkan. II.            Konsep IT       : Pemrograman adalah urutan langkah prosedur yang di wujudkan dalam bentuk intruksi – intruksi pemrograman yang diberikan kepada computer tersebut dapat menjalankan suatu fungsi untuk memperoleh hasil yang di ingikan. </vt:lpstr>
      <vt:lpstr>PowerPoint Presentation</vt:lpstr>
      <vt:lpstr>PowerPoint Presentation</vt:lpstr>
      <vt:lpstr>Kriteria  secara umum untuk program yang baik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Concept</dc:title>
  <dc:creator>DONI</dc:creator>
  <cp:lastModifiedBy>Adi Djarno</cp:lastModifiedBy>
  <cp:revision>7</cp:revision>
  <dcterms:created xsi:type="dcterms:W3CDTF">2015-06-10T00:01:06Z</dcterms:created>
  <dcterms:modified xsi:type="dcterms:W3CDTF">2015-06-11T09:18:06Z</dcterms:modified>
</cp:coreProperties>
</file>