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2"/>
  </p:notesMasterIdLst>
  <p:sldIdLst>
    <p:sldId id="256" r:id="rId2"/>
    <p:sldId id="263" r:id="rId3"/>
    <p:sldId id="264" r:id="rId4"/>
    <p:sldId id="265" r:id="rId5"/>
    <p:sldId id="266" r:id="rId6"/>
    <p:sldId id="268" r:id="rId7"/>
    <p:sldId id="269" r:id="rId8"/>
    <p:sldId id="270" r:id="rId9"/>
    <p:sldId id="271" r:id="rId10"/>
    <p:sldId id="267" r:id="rId1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fi'" initials="R" lastIdx="1" clrIdx="0">
    <p:extLst>
      <p:ext uri="{19B8F6BF-5375-455C-9EA6-DF929625EA0E}">
        <p15:presenceInfo xmlns:p15="http://schemas.microsoft.com/office/powerpoint/2012/main" userId="Rof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3598" autoAdjust="0"/>
  </p:normalViewPr>
  <p:slideViewPr>
    <p:cSldViewPr snapToGrid="0">
      <p:cViewPr varScale="1">
        <p:scale>
          <a:sx n="63" d="100"/>
          <a:sy n="63" d="100"/>
        </p:scale>
        <p:origin x="10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04C52-9B85-435E-BB1F-330B1006D5F7}" type="datetimeFigureOut">
              <a:rPr lang="id-ID" smtClean="0"/>
              <a:t>20/05/2015</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CD547-6B41-4679-8A6F-F7A6711B0FF4}" type="slidenum">
              <a:rPr lang="id-ID" smtClean="0"/>
              <a:t>‹#›</a:t>
            </a:fld>
            <a:endParaRPr lang="id-ID"/>
          </a:p>
        </p:txBody>
      </p:sp>
    </p:spTree>
    <p:extLst>
      <p:ext uri="{BB962C8B-B14F-4D97-AF65-F5344CB8AC3E}">
        <p14:creationId xmlns:p14="http://schemas.microsoft.com/office/powerpoint/2010/main" val="3280610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dirty="0" smtClean="0">
                <a:latin typeface="Times New Roman" panose="02020603050405020304" pitchFamily="18" charset="0"/>
                <a:cs typeface="Times New Roman" panose="02020603050405020304" pitchFamily="18" charset="0"/>
              </a:rPr>
              <a:t>Perangkat ini bisa berupa fotografik seperti kamera foto atau kamera video, atau elektronik seperti kamera CCTV. </a:t>
            </a:r>
            <a:br>
              <a:rPr lang="id-ID" sz="1200" dirty="0" smtClean="0">
                <a:latin typeface="Times New Roman" panose="02020603050405020304" pitchFamily="18" charset="0"/>
                <a:cs typeface="Times New Roman" panose="02020603050405020304" pitchFamily="18" charset="0"/>
              </a:rPr>
            </a:br>
            <a:r>
              <a:rPr lang="id-ID" sz="1200" dirty="0" smtClean="0">
                <a:latin typeface="Times New Roman" panose="02020603050405020304" pitchFamily="18" charset="0"/>
                <a:cs typeface="Times New Roman" panose="02020603050405020304" pitchFamily="18" charset="0"/>
              </a:rPr>
              <a:t>CCTV dapat digunakan untuk memonitor peristiwa langsung yang terjadi di daerah yang jauh dari jangkauan penjaga, atau dapat digunakan bersama VCR sebagai metode yang efektif dalam biaya untuk merekam peristiwa.</a:t>
            </a:r>
            <a:br>
              <a:rPr lang="id-ID" sz="1200" dirty="0" smtClean="0">
                <a:latin typeface="Times New Roman" panose="02020603050405020304" pitchFamily="18" charset="0"/>
                <a:cs typeface="Times New Roman" panose="02020603050405020304" pitchFamily="18" charset="0"/>
              </a:rPr>
            </a:br>
            <a:r>
              <a:rPr lang="sv-SE" sz="1200" dirty="0" smtClean="0">
                <a:latin typeface="Times New Roman" panose="02020603050405020304" pitchFamily="18" charset="0"/>
                <a:cs typeface="Times New Roman" panose="02020603050405020304" pitchFamily="18" charset="0"/>
              </a:rPr>
              <a:t>Perlu diingat, bahwa memonitor peristiwa adalah tindakan pencegahan, dan merekam</a:t>
            </a:r>
            <a:r>
              <a:rPr lang="id-ID" sz="1200" dirty="0" smtClean="0">
                <a:latin typeface="Times New Roman" panose="02020603050405020304" pitchFamily="18" charset="0"/>
                <a:cs typeface="Times New Roman" panose="02020603050405020304" pitchFamily="18" charset="0"/>
              </a:rPr>
              <a:t> peristiwa dianggap sebagai tindakan pendeteksian.</a:t>
            </a:r>
            <a:endParaRPr lang="id-ID" dirty="0"/>
          </a:p>
        </p:txBody>
      </p:sp>
      <p:sp>
        <p:nvSpPr>
          <p:cNvPr id="4" name="Slide Number Placeholder 3"/>
          <p:cNvSpPr>
            <a:spLocks noGrp="1"/>
          </p:cNvSpPr>
          <p:nvPr>
            <p:ph type="sldNum" sz="quarter" idx="10"/>
          </p:nvPr>
        </p:nvSpPr>
        <p:spPr/>
        <p:txBody>
          <a:bodyPr/>
          <a:lstStyle/>
          <a:p>
            <a:fld id="{F76CD547-6B41-4679-8A6F-F7A6711B0FF4}" type="slidenum">
              <a:rPr lang="id-ID" smtClean="0"/>
              <a:t>6</a:t>
            </a:fld>
            <a:endParaRPr lang="id-ID"/>
          </a:p>
        </p:txBody>
      </p:sp>
    </p:spTree>
    <p:extLst>
      <p:ext uri="{BB962C8B-B14F-4D97-AF65-F5344CB8AC3E}">
        <p14:creationId xmlns:p14="http://schemas.microsoft.com/office/powerpoint/2010/main" val="1873898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dirty="0" smtClean="0">
                <a:latin typeface="Times New Roman" panose="02020603050405020304" pitchFamily="18" charset="0"/>
                <a:cs typeface="Times New Roman" panose="02020603050405020304" pitchFamily="18" charset="0"/>
              </a:rPr>
              <a:t>smard card ini biasa nya dihubungkan dengan perangkat pembaca</a:t>
            </a:r>
            <a:r>
              <a:rPr lang="id-ID" sz="1200" i="1" dirty="0" smtClean="0">
                <a:latin typeface="Times New Roman" panose="02020603050405020304" pitchFamily="18" charset="0"/>
                <a:cs typeface="Times New Roman" panose="02020603050405020304" pitchFamily="18" charset="0"/>
              </a:rPr>
              <a:t> (reader) </a:t>
            </a:r>
            <a:r>
              <a:rPr lang="id-ID" sz="1200" dirty="0" smtClean="0">
                <a:latin typeface="Times New Roman" panose="02020603050405020304" pitchFamily="18" charset="0"/>
                <a:cs typeface="Times New Roman" panose="02020603050405020304" pitchFamily="18" charset="0"/>
              </a:rPr>
              <a:t>dan aplikasi yang menyimpan data base pengguna nya.</a:t>
            </a:r>
            <a:br>
              <a:rPr lang="id-ID" sz="1200" dirty="0" smtClean="0">
                <a:latin typeface="Times New Roman" panose="02020603050405020304" pitchFamily="18" charset="0"/>
                <a:cs typeface="Times New Roman" panose="02020603050405020304" pitchFamily="18" charset="0"/>
              </a:rPr>
            </a:br>
            <a:endParaRPr lang="id-ID" sz="1200" dirty="0" smtClean="0">
              <a:latin typeface="Times New Roman" panose="02020603050405020304" pitchFamily="18" charset="0"/>
              <a:cs typeface="Times New Roman" panose="02020603050405020304" pitchFamily="18" charset="0"/>
            </a:endParaRPr>
          </a:p>
          <a:p>
            <a:r>
              <a:rPr lang="id-ID" sz="1200" dirty="0" smtClean="0">
                <a:latin typeface="Times New Roman" panose="02020603050405020304" pitchFamily="18" charset="0"/>
                <a:cs typeface="Times New Roman" panose="02020603050405020304" pitchFamily="18" charset="0"/>
              </a:rPr>
              <a:t>Microprocessor Card: Smart card ini mempunyai memory circuit dan microprocessor dalam satu chip. Semua akses ke kartu akan melalui microprocessor. Datanya sendiri baru bisa diakses jika telah melewati semacam </a:t>
            </a:r>
            <a:r>
              <a:rPr lang="id-ID" sz="1200" i="1" dirty="0" smtClean="0">
                <a:latin typeface="Times New Roman" panose="02020603050405020304" pitchFamily="18" charset="0"/>
                <a:cs typeface="Times New Roman" panose="02020603050405020304" pitchFamily="18" charset="0"/>
              </a:rPr>
              <a:t>security logic.</a:t>
            </a:r>
          </a:p>
          <a:p>
            <a:r>
              <a:rPr lang="id-ID" sz="1200" b="0" i="0" kern="1200" dirty="0" smtClean="0">
                <a:solidFill>
                  <a:schemeClr val="tx1"/>
                </a:solidFill>
                <a:effectLst/>
                <a:latin typeface="+mn-lt"/>
                <a:ea typeface="+mn-ea"/>
                <a:cs typeface="+mn-cs"/>
              </a:rPr>
              <a:t>Contact Card: Kartu ini merupakan versi awal dari smart card yang beredar di Eropa. Kartu ini adalah smart card yang mempunyai contact chip. Kartu ini harus dimasukkan ke reader untuk melakukan transaksi atau menyampaikan informasi dari kartu ke reader</a:t>
            </a:r>
          </a:p>
          <a:p>
            <a:r>
              <a:rPr lang="id-ID" sz="1200" dirty="0" smtClean="0"/>
              <a:t>Contactless Card: </a:t>
            </a:r>
            <a:r>
              <a:rPr lang="id-ID" sz="1200" b="0" i="0" kern="1200" dirty="0" smtClean="0">
                <a:solidFill>
                  <a:schemeClr val="tx1"/>
                </a:solidFill>
                <a:effectLst/>
                <a:latin typeface="+mn-lt"/>
                <a:ea typeface="+mn-ea"/>
                <a:cs typeface="+mn-cs"/>
              </a:rPr>
              <a:t>Kartu ini adalah jenis smart card yang menggunakan frekuensi radio (RF) untuk bertukar informasi. Jadi kartu ini tidak perlu kontak fisik ke reader/terminal untuk bertukar informasi. Kartu ini mengandung microcircuit yang tertutup di dalam kartu, sehingga kartu ini hanya perlu didekatkan dengan reader tanpa kontak langsung untuk bertukar informasi.</a:t>
            </a:r>
          </a:p>
          <a:p>
            <a:pPr marL="0" marR="0" indent="0" algn="l" defTabSz="914400" rtl="0" eaLnBrk="1" fontAlgn="auto" latinLnBrk="0" hangingPunct="1">
              <a:lnSpc>
                <a:spcPct val="100000"/>
              </a:lnSpc>
              <a:spcBef>
                <a:spcPts val="0"/>
              </a:spcBef>
              <a:spcAft>
                <a:spcPts val="0"/>
              </a:spcAft>
              <a:buClrTx/>
              <a:buSzTx/>
              <a:buFontTx/>
              <a:buNone/>
              <a:tabLst/>
              <a:defRPr/>
            </a:pPr>
            <a:r>
              <a:rPr lang="id-ID" sz="1200" b="0" i="0" kern="1200" dirty="0" smtClean="0">
                <a:solidFill>
                  <a:schemeClr val="tx1"/>
                </a:solidFill>
                <a:effectLst/>
                <a:latin typeface="+mn-lt"/>
                <a:ea typeface="+mn-ea"/>
                <a:cs typeface="+mn-cs"/>
              </a:rPr>
              <a:t>Hybrid Card: Smart card yang menggunakan dua teknologi yang ada di contact card dan contactless card. Sehingga terdapat alat contact dan antena dalam satu kartu. Kartunya sendiri ada yang menggunakan satu microprocesor dan ada juga yang menggunakan dua microprocessor. Kartu jenis ini dibuat untuk membuat pengguna bisa memakai kartunya di banyak aplikasi.</a:t>
            </a:r>
          </a:p>
          <a:p>
            <a:pPr marL="0" marR="0" indent="0" algn="l" defTabSz="914400" rtl="0" eaLnBrk="1" fontAlgn="auto" latinLnBrk="0" hangingPunct="1">
              <a:lnSpc>
                <a:spcPct val="100000"/>
              </a:lnSpc>
              <a:spcBef>
                <a:spcPts val="0"/>
              </a:spcBef>
              <a:spcAft>
                <a:spcPts val="0"/>
              </a:spcAft>
              <a:buClrTx/>
              <a:buSzTx/>
              <a:buFontTx/>
              <a:buNone/>
              <a:tabLst/>
              <a:defRPr/>
            </a:pPr>
            <a:endParaRPr lang="id-ID" sz="1200" b="0" i="0" kern="1200" dirty="0" smtClean="0">
              <a:solidFill>
                <a:schemeClr val="tx1"/>
              </a:solidFill>
              <a:effectLst/>
              <a:latin typeface="+mn-lt"/>
              <a:ea typeface="+mn-ea"/>
              <a:cs typeface="+mn-cs"/>
            </a:endParaRPr>
          </a:p>
          <a:p>
            <a:pPr fontAlgn="base"/>
            <a:r>
              <a:rPr lang="id-ID" sz="1200" b="0" i="0" kern="1200" dirty="0" smtClean="0">
                <a:solidFill>
                  <a:schemeClr val="tx1"/>
                </a:solidFill>
                <a:effectLst/>
                <a:latin typeface="+mn-lt"/>
                <a:ea typeface="+mn-ea"/>
                <a:cs typeface="+mn-cs"/>
              </a:rPr>
              <a:t>Ada 3 jenis memori pada smart card, yaitu:</a:t>
            </a:r>
          </a:p>
          <a:p>
            <a:pPr fontAlgn="base"/>
            <a:r>
              <a:rPr lang="id-ID" sz="1200" b="0" i="0" kern="1200" dirty="0" smtClean="0">
                <a:solidFill>
                  <a:schemeClr val="tx1"/>
                </a:solidFill>
                <a:effectLst/>
                <a:latin typeface="+mn-lt"/>
                <a:ea typeface="+mn-ea"/>
                <a:cs typeface="+mn-cs"/>
              </a:rPr>
              <a:t>ROM (</a:t>
            </a:r>
            <a:r>
              <a:rPr lang="id-ID" sz="1200" b="0" i="1" kern="1200" dirty="0" smtClean="0">
                <a:solidFill>
                  <a:schemeClr val="tx1"/>
                </a:solidFill>
                <a:effectLst/>
                <a:latin typeface="+mn-lt"/>
                <a:ea typeface="+mn-ea"/>
                <a:cs typeface="+mn-cs"/>
              </a:rPr>
              <a:t>Read Only Memory</a:t>
            </a:r>
            <a:r>
              <a:rPr lang="id-ID" sz="1200" b="0" i="0" kern="1200" dirty="0" smtClean="0">
                <a:solidFill>
                  <a:schemeClr val="tx1"/>
                </a:solidFill>
                <a:effectLst/>
                <a:latin typeface="+mn-lt"/>
                <a:ea typeface="+mn-ea"/>
                <a:cs typeface="+mn-cs"/>
              </a:rPr>
              <a:t>)  berfungsi untuk menyimpan program utama dan sifat nya permanen.</a:t>
            </a:r>
          </a:p>
          <a:p>
            <a:pPr fontAlgn="base"/>
            <a:r>
              <a:rPr lang="id-ID" sz="1200" b="0" i="0" kern="1200" dirty="0" smtClean="0">
                <a:solidFill>
                  <a:schemeClr val="tx1"/>
                </a:solidFill>
                <a:effectLst/>
                <a:latin typeface="+mn-lt"/>
                <a:ea typeface="+mn-ea"/>
                <a:cs typeface="+mn-cs"/>
              </a:rPr>
              <a:t>RAM (</a:t>
            </a:r>
            <a:r>
              <a:rPr lang="id-ID" sz="1200" b="0" i="1" kern="1200" dirty="0" smtClean="0">
                <a:solidFill>
                  <a:schemeClr val="tx1"/>
                </a:solidFill>
                <a:effectLst/>
                <a:latin typeface="+mn-lt"/>
                <a:ea typeface="+mn-ea"/>
                <a:cs typeface="+mn-cs"/>
              </a:rPr>
              <a:t>Random Access Memory</a:t>
            </a:r>
            <a:r>
              <a:rPr lang="id-ID" sz="1200" b="0" i="0" kern="1200" dirty="0" smtClean="0">
                <a:solidFill>
                  <a:schemeClr val="tx1"/>
                </a:solidFill>
                <a:effectLst/>
                <a:latin typeface="+mn-lt"/>
                <a:ea typeface="+mn-ea"/>
                <a:cs typeface="+mn-cs"/>
              </a:rPr>
              <a:t>) berfungsi untuk menyimpan data sementara, data yang disimpan didalamnya akan hilang jika kartu tersebut dicabut.</a:t>
            </a:r>
          </a:p>
          <a:p>
            <a:pPr fontAlgn="base"/>
            <a:r>
              <a:rPr lang="id-ID" sz="1200" b="0" i="0" kern="1200" dirty="0" smtClean="0">
                <a:solidFill>
                  <a:schemeClr val="tx1"/>
                </a:solidFill>
                <a:effectLst/>
                <a:latin typeface="+mn-lt"/>
                <a:ea typeface="+mn-ea"/>
                <a:cs typeface="+mn-cs"/>
              </a:rPr>
              <a:t>EEPROM (</a:t>
            </a:r>
            <a:r>
              <a:rPr lang="id-ID" sz="1200" b="0" i="1" kern="1200" dirty="0" smtClean="0">
                <a:solidFill>
                  <a:schemeClr val="tx1"/>
                </a:solidFill>
                <a:effectLst/>
                <a:latin typeface="+mn-lt"/>
                <a:ea typeface="+mn-ea"/>
                <a:cs typeface="+mn-cs"/>
              </a:rPr>
              <a:t>Electrically Erasable Programmable Read Only Memory</a:t>
            </a:r>
            <a:r>
              <a:rPr lang="id-ID" sz="1200" b="0" i="0" kern="1200" dirty="0" smtClean="0">
                <a:solidFill>
                  <a:schemeClr val="tx1"/>
                </a:solidFill>
                <a:effectLst/>
                <a:latin typeface="+mn-lt"/>
                <a:ea typeface="+mn-ea"/>
                <a:cs typeface="+mn-cs"/>
              </a:rPr>
              <a:t>) berfungsi untuk menyimpan data yang sewaktu-waktu bisa di ubah, seperti hal nya </a:t>
            </a:r>
            <a:r>
              <a:rPr lang="id-ID" sz="1200" b="0" i="1" kern="1200" dirty="0" smtClean="0">
                <a:solidFill>
                  <a:schemeClr val="tx1"/>
                </a:solidFill>
                <a:effectLst/>
                <a:latin typeface="+mn-lt"/>
                <a:ea typeface="+mn-ea"/>
                <a:cs typeface="+mn-cs"/>
              </a:rPr>
              <a:t>Flash Disk</a:t>
            </a:r>
            <a:r>
              <a:rPr lang="id-ID" sz="1200" b="0" i="0" kern="1200" dirty="0" smtClean="0">
                <a:solidFill>
                  <a:schemeClr val="tx1"/>
                </a:solidFill>
                <a:effectLst/>
                <a:latin typeface="+mn-lt"/>
                <a:ea typeface="+mn-ea"/>
                <a:cs typeface="+mn-cs"/>
              </a:rPr>
              <a:t> pada komputer.</a:t>
            </a:r>
          </a:p>
          <a:p>
            <a:pPr marL="0" marR="0" indent="0" algn="l" defTabSz="914400" rtl="0" eaLnBrk="1" fontAlgn="auto" latinLnBrk="0" hangingPunct="1">
              <a:lnSpc>
                <a:spcPct val="100000"/>
              </a:lnSpc>
              <a:spcBef>
                <a:spcPts val="0"/>
              </a:spcBef>
              <a:spcAft>
                <a:spcPts val="0"/>
              </a:spcAft>
              <a:buClrTx/>
              <a:buSzTx/>
              <a:buFontTx/>
              <a:buNone/>
              <a:tabLst/>
              <a:defRPr/>
            </a:pPr>
            <a:endParaRPr lang="id-ID" sz="1200" b="0" i="0" kern="1200" dirty="0" smtClean="0">
              <a:solidFill>
                <a:schemeClr val="tx1"/>
              </a:solidFill>
              <a:effectLst/>
              <a:latin typeface="+mn-lt"/>
              <a:ea typeface="+mn-ea"/>
              <a:cs typeface="+mn-cs"/>
            </a:endParaRPr>
          </a:p>
          <a:p>
            <a:endParaRPr lang="id-ID" sz="1200" b="0" i="0" kern="1200" dirty="0" smtClean="0">
              <a:solidFill>
                <a:schemeClr val="tx1"/>
              </a:solidFill>
              <a:effectLst/>
              <a:latin typeface="+mn-lt"/>
              <a:ea typeface="+mn-ea"/>
              <a:cs typeface="+mn-cs"/>
            </a:endParaRPr>
          </a:p>
          <a:p>
            <a:endParaRPr lang="id-ID" sz="1200" b="0" i="0" kern="1200" dirty="0" smtClean="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10"/>
          </p:nvPr>
        </p:nvSpPr>
        <p:spPr/>
        <p:txBody>
          <a:bodyPr/>
          <a:lstStyle/>
          <a:p>
            <a:fld id="{F76CD547-6B41-4679-8A6F-F7A6711B0FF4}" type="slidenum">
              <a:rPr lang="id-ID" smtClean="0"/>
              <a:t>7</a:t>
            </a:fld>
            <a:endParaRPr lang="id-ID"/>
          </a:p>
        </p:txBody>
      </p:sp>
    </p:spTree>
    <p:extLst>
      <p:ext uri="{BB962C8B-B14F-4D97-AF65-F5344CB8AC3E}">
        <p14:creationId xmlns:p14="http://schemas.microsoft.com/office/powerpoint/2010/main" val="3996086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kern="1200" dirty="0" smtClean="0">
                <a:solidFill>
                  <a:schemeClr val="tx1"/>
                </a:solidFill>
                <a:effectLst/>
                <a:latin typeface="+mn-lt"/>
                <a:ea typeface="+mn-ea"/>
                <a:cs typeface="+mn-cs"/>
              </a:rPr>
              <a:t>terdapat 2 parameter dalam sistem motion detection yaitu :</a:t>
            </a:r>
          </a:p>
          <a:p>
            <a:r>
              <a:rPr lang="id-ID" sz="1200" b="1" i="0" kern="1200" dirty="0" smtClean="0">
                <a:solidFill>
                  <a:schemeClr val="tx1"/>
                </a:solidFill>
                <a:effectLst/>
                <a:latin typeface="+mn-lt"/>
                <a:ea typeface="+mn-ea"/>
                <a:cs typeface="+mn-cs"/>
              </a:rPr>
              <a:t>1. Region</a:t>
            </a:r>
            <a:endParaRPr lang="id-ID" sz="1200" b="0" i="0" kern="1200" dirty="0" smtClean="0">
              <a:solidFill>
                <a:schemeClr val="tx1"/>
              </a:solidFill>
              <a:effectLst/>
              <a:latin typeface="+mn-lt"/>
              <a:ea typeface="+mn-ea"/>
              <a:cs typeface="+mn-cs"/>
            </a:endParaRPr>
          </a:p>
          <a:p>
            <a:r>
              <a:rPr lang="id-ID" sz="1200" b="0" i="0" kern="1200" dirty="0" smtClean="0">
                <a:solidFill>
                  <a:schemeClr val="tx1"/>
                </a:solidFill>
                <a:effectLst/>
                <a:latin typeface="+mn-lt"/>
                <a:ea typeface="+mn-ea"/>
                <a:cs typeface="+mn-cs"/>
              </a:rPr>
              <a:t>Dalam hal ini kita dapat menentukan wilayah atau area tertentu yang sedianya akan dijadikan acuan untuk mendeteksi adanya pergerakan. Di menu ini disediakan 3 motion region yang bisa anda atur dan sesuaikan dengan keinginan. </a:t>
            </a:r>
          </a:p>
          <a:p>
            <a:r>
              <a:rPr lang="id-ID" sz="1200" b="1" i="0" kern="1200" dirty="0" smtClean="0">
                <a:solidFill>
                  <a:schemeClr val="tx1"/>
                </a:solidFill>
                <a:effectLst/>
                <a:latin typeface="+mn-lt"/>
                <a:ea typeface="+mn-ea"/>
                <a:cs typeface="+mn-cs"/>
              </a:rPr>
              <a:t>2. Sensitivity</a:t>
            </a:r>
            <a:endParaRPr lang="id-ID" sz="1200" b="0" i="0" kern="1200" dirty="0" smtClean="0">
              <a:solidFill>
                <a:schemeClr val="tx1"/>
              </a:solidFill>
              <a:effectLst/>
              <a:latin typeface="+mn-lt"/>
              <a:ea typeface="+mn-ea"/>
              <a:cs typeface="+mn-cs"/>
            </a:endParaRPr>
          </a:p>
          <a:p>
            <a:r>
              <a:rPr lang="id-ID" sz="1200" b="0" i="0" kern="1200" dirty="0" smtClean="0">
                <a:solidFill>
                  <a:schemeClr val="tx1"/>
                </a:solidFill>
                <a:effectLst/>
                <a:latin typeface="+mn-lt"/>
                <a:ea typeface="+mn-ea"/>
                <a:cs typeface="+mn-cs"/>
              </a:rPr>
              <a:t>Semakin besar persentase nilai sensitivitas, maka akan semakin sensitif terhadap pergerakan apapun yang ada di depan kamera. Sebagai contoh anda meletakan network camera di depan ruang tamu yang tujuannya mematau pintu dan jendela, apabila terjadi sedikit gerakan dari korden karena tertiup angin makan otomatis hal itu akan memicu alarm (bukan sirine).</a:t>
            </a:r>
          </a:p>
          <a:p>
            <a:endParaRPr lang="id-ID" sz="1200" b="0" i="0" kern="1200" dirty="0" smtClean="0">
              <a:solidFill>
                <a:schemeClr val="tx1"/>
              </a:solidFill>
              <a:effectLst/>
              <a:latin typeface="+mn-lt"/>
              <a:ea typeface="+mn-ea"/>
              <a:cs typeface="+mn-cs"/>
            </a:endParaRPr>
          </a:p>
          <a:p>
            <a:r>
              <a:rPr lang="id-ID" sz="1200" b="0" i="0" kern="1200" dirty="0" smtClean="0">
                <a:solidFill>
                  <a:schemeClr val="tx1"/>
                </a:solidFill>
                <a:effectLst/>
                <a:latin typeface="+mn-lt"/>
                <a:ea typeface="+mn-ea"/>
                <a:cs typeface="+mn-cs"/>
              </a:rPr>
              <a:t>Setiap terjadi pergerakan atau terdeteksi adanya pegerakan di depan network camera, secara otomatis akan memicu alarm. Kemudian network camera dapat melakukan fungsi merekam atau mengcapture gambar dan selanjutnya dapat mingirim informasi tersebut ke FTP, Email, Samba Network maupub SD Card (sebagai penyimpanan lokal).</a:t>
            </a:r>
          </a:p>
          <a:p>
            <a:r>
              <a:rPr lang="id-ID" sz="1200" b="0" i="0" kern="1200" dirty="0" smtClean="0">
                <a:solidFill>
                  <a:schemeClr val="tx1"/>
                </a:solidFill>
                <a:effectLst/>
                <a:latin typeface="+mn-lt"/>
                <a:ea typeface="+mn-ea"/>
                <a:cs typeface="+mn-cs"/>
              </a:rPr>
              <a:t>- See more at: http://networkingpeopletogether.blogspot.com/2013/01/apa-yang-dimaksud-motion-detection.html#sthash.IOHfQ0BY.dpuf</a:t>
            </a:r>
          </a:p>
          <a:p>
            <a:endParaRPr lang="id-ID" sz="1200" b="0" i="0" kern="1200" dirty="0" smtClean="0">
              <a:solidFill>
                <a:schemeClr val="tx1"/>
              </a:solidFill>
              <a:effectLst/>
              <a:latin typeface="+mn-lt"/>
              <a:ea typeface="+mn-ea"/>
              <a:cs typeface="+mn-cs"/>
            </a:endParaRPr>
          </a:p>
          <a:p>
            <a:r>
              <a:rPr lang="id-ID" sz="1200" b="0" i="0" kern="1200" dirty="0" smtClean="0">
                <a:solidFill>
                  <a:schemeClr val="tx1"/>
                </a:solidFill>
                <a:effectLst/>
                <a:latin typeface="+mn-lt"/>
                <a:ea typeface="+mn-ea"/>
                <a:cs typeface="+mn-cs"/>
              </a:rPr>
              <a:t>Dari gambar menu diatas, ada istiliah parameter yang perlu anda ketahui :</a:t>
            </a:r>
          </a:p>
          <a:p>
            <a:r>
              <a:rPr lang="id-ID" sz="1200" b="1" i="0" kern="1200" dirty="0" smtClean="0">
                <a:solidFill>
                  <a:schemeClr val="tx1"/>
                </a:solidFill>
                <a:effectLst/>
                <a:latin typeface="+mn-lt"/>
                <a:ea typeface="+mn-ea"/>
                <a:cs typeface="+mn-cs"/>
              </a:rPr>
              <a:t>Motion Detection Interval </a:t>
            </a:r>
            <a:r>
              <a:rPr lang="id-ID" sz="1200" b="0" i="0" kern="1200" dirty="0" smtClean="0">
                <a:solidFill>
                  <a:schemeClr val="tx1"/>
                </a:solidFill>
                <a:effectLst/>
                <a:latin typeface="+mn-lt"/>
                <a:ea typeface="+mn-ea"/>
                <a:cs typeface="+mn-cs"/>
              </a:rPr>
              <a:t>yaitu</a:t>
            </a:r>
            <a:r>
              <a:rPr lang="id-ID" sz="1200" b="1" i="0" kern="1200" dirty="0" smtClean="0">
                <a:solidFill>
                  <a:schemeClr val="tx1"/>
                </a:solidFill>
                <a:effectLst/>
                <a:latin typeface="+mn-lt"/>
                <a:ea typeface="+mn-ea"/>
                <a:cs typeface="+mn-cs"/>
              </a:rPr>
              <a:t> </a:t>
            </a:r>
            <a:r>
              <a:rPr lang="id-ID" sz="1200" b="0" i="0" kern="1200" dirty="0" smtClean="0">
                <a:solidFill>
                  <a:schemeClr val="tx1"/>
                </a:solidFill>
                <a:effectLst/>
                <a:latin typeface="+mn-lt"/>
                <a:ea typeface="+mn-ea"/>
                <a:cs typeface="+mn-cs"/>
              </a:rPr>
              <a:t>Selang waktu mendeteksi pergerkan</a:t>
            </a:r>
          </a:p>
          <a:p>
            <a:r>
              <a:rPr lang="id-ID" sz="1200" b="1" i="0" kern="1200" dirty="0" smtClean="0">
                <a:solidFill>
                  <a:schemeClr val="tx1"/>
                </a:solidFill>
                <a:effectLst/>
                <a:latin typeface="+mn-lt"/>
                <a:ea typeface="+mn-ea"/>
                <a:cs typeface="+mn-cs"/>
              </a:rPr>
              <a:t>Pre-Recording Time </a:t>
            </a:r>
            <a:r>
              <a:rPr lang="id-ID" sz="1200" b="0" i="0" kern="1200" dirty="0" smtClean="0">
                <a:solidFill>
                  <a:schemeClr val="tx1"/>
                </a:solidFill>
                <a:effectLst/>
                <a:latin typeface="+mn-lt"/>
                <a:ea typeface="+mn-ea"/>
                <a:cs typeface="+mn-cs"/>
              </a:rPr>
              <a:t>yaitu lama waktu merekam sebelum terjadinya pergerakan</a:t>
            </a:r>
          </a:p>
          <a:p>
            <a:r>
              <a:rPr lang="id-ID" sz="1200" b="1" i="0" kern="1200" dirty="0" smtClean="0">
                <a:solidFill>
                  <a:schemeClr val="tx1"/>
                </a:solidFill>
                <a:effectLst/>
                <a:latin typeface="+mn-lt"/>
                <a:ea typeface="+mn-ea"/>
                <a:cs typeface="+mn-cs"/>
              </a:rPr>
              <a:t>Recording Time </a:t>
            </a:r>
            <a:r>
              <a:rPr lang="id-ID" sz="1200" b="0" i="0" kern="1200" dirty="0" smtClean="0">
                <a:solidFill>
                  <a:schemeClr val="tx1"/>
                </a:solidFill>
                <a:effectLst/>
                <a:latin typeface="+mn-lt"/>
                <a:ea typeface="+mn-ea"/>
                <a:cs typeface="+mn-cs"/>
              </a:rPr>
              <a:t>berfungsi menentukan lama waktu merekam saat terjadi gerakan</a:t>
            </a:r>
          </a:p>
          <a:p>
            <a:r>
              <a:rPr lang="id-ID" sz="1200" b="1" i="0" kern="1200" dirty="0" smtClean="0">
                <a:solidFill>
                  <a:schemeClr val="tx1"/>
                </a:solidFill>
                <a:effectLst/>
                <a:latin typeface="+mn-lt"/>
                <a:ea typeface="+mn-ea"/>
                <a:cs typeface="+mn-cs"/>
              </a:rPr>
              <a:t>Sending File Type </a:t>
            </a:r>
            <a:r>
              <a:rPr lang="id-ID" sz="1200" b="0" i="0" kern="1200" dirty="0" smtClean="0">
                <a:solidFill>
                  <a:schemeClr val="tx1"/>
                </a:solidFill>
                <a:effectLst/>
                <a:latin typeface="+mn-lt"/>
                <a:ea typeface="+mn-ea"/>
                <a:cs typeface="+mn-cs"/>
              </a:rPr>
              <a:t>berfungsi memilih tipe file rekaman yang ingin dikirim, bisa berupa JPEG dan video AVI</a:t>
            </a:r>
          </a:p>
          <a:p>
            <a:r>
              <a:rPr lang="id-ID" sz="1200" b="1" i="0" kern="1200" dirty="0" smtClean="0">
                <a:solidFill>
                  <a:schemeClr val="tx1"/>
                </a:solidFill>
                <a:effectLst/>
                <a:latin typeface="+mn-lt"/>
                <a:ea typeface="+mn-ea"/>
                <a:cs typeface="+mn-cs"/>
              </a:rPr>
              <a:t>Send snapshot file to FTP </a:t>
            </a:r>
            <a:r>
              <a:rPr lang="id-ID" sz="1200" b="0" i="0" kern="1200" dirty="0" smtClean="0">
                <a:solidFill>
                  <a:schemeClr val="tx1"/>
                </a:solidFill>
                <a:effectLst/>
                <a:latin typeface="+mn-lt"/>
                <a:ea typeface="+mn-ea"/>
                <a:cs typeface="+mn-cs"/>
              </a:rPr>
              <a:t>berfungsi untuk mengatifkan pengiriman hasil snapshot ke server FTP (File Transfer Protocol)</a:t>
            </a:r>
          </a:p>
          <a:p>
            <a:r>
              <a:rPr lang="id-ID" sz="1200" b="1" i="0" kern="1200" dirty="0" smtClean="0">
                <a:solidFill>
                  <a:schemeClr val="tx1"/>
                </a:solidFill>
                <a:effectLst/>
                <a:latin typeface="+mn-lt"/>
                <a:ea typeface="+mn-ea"/>
                <a:cs typeface="+mn-cs"/>
              </a:rPr>
              <a:t>Send snapshot file to email </a:t>
            </a:r>
            <a:r>
              <a:rPr lang="id-ID" sz="1200" b="0" i="0" kern="1200" dirty="0" smtClean="0">
                <a:solidFill>
                  <a:schemeClr val="tx1"/>
                </a:solidFill>
                <a:effectLst/>
                <a:latin typeface="+mn-lt"/>
                <a:ea typeface="+mn-ea"/>
                <a:cs typeface="+mn-cs"/>
              </a:rPr>
              <a:t>berfungsi untuk mengatifkan pengiriman hasil snapshot ke akun email anda, seperti yahoo, gmail dan lain-lain.</a:t>
            </a:r>
            <a:r>
              <a:rPr lang="id-ID" dirty="0" smtClean="0"/>
              <a:t/>
            </a:r>
            <a:br>
              <a:rPr lang="id-ID" dirty="0" smtClean="0"/>
            </a:br>
            <a:r>
              <a:rPr lang="id-ID" sz="1200" b="1" i="0" kern="1200" dirty="0" smtClean="0">
                <a:solidFill>
                  <a:schemeClr val="tx1"/>
                </a:solidFill>
                <a:effectLst/>
                <a:latin typeface="+mn-lt"/>
                <a:ea typeface="+mn-ea"/>
                <a:cs typeface="+mn-cs"/>
              </a:rPr>
              <a:t>Send snapshot file to SD Card </a:t>
            </a:r>
            <a:r>
              <a:rPr lang="id-ID" sz="1200" b="0" i="0" kern="1200" dirty="0" smtClean="0">
                <a:solidFill>
                  <a:schemeClr val="tx1"/>
                </a:solidFill>
                <a:effectLst/>
                <a:latin typeface="+mn-lt"/>
                <a:ea typeface="+mn-ea"/>
                <a:cs typeface="+mn-cs"/>
              </a:rPr>
              <a:t>berfungsi untuk mengatifkan pengiriman hasil snapshot ke SD Card.</a:t>
            </a:r>
          </a:p>
          <a:p>
            <a:r>
              <a:rPr lang="id-ID" sz="1200" b="0" i="0" kern="1200" dirty="0" smtClean="0">
                <a:solidFill>
                  <a:schemeClr val="tx1"/>
                </a:solidFill>
                <a:effectLst/>
                <a:latin typeface="+mn-lt"/>
                <a:ea typeface="+mn-ea"/>
                <a:cs typeface="+mn-cs"/>
              </a:rPr>
              <a:t>- See more at: http://networkingpeopletogether.blogspot.com/2013/01/apa-yang-dimaksud-motion-detection.html#sthash.IOHfQ0BY.dpuf</a:t>
            </a:r>
            <a:endParaRPr lang="id-ID" dirty="0"/>
          </a:p>
        </p:txBody>
      </p:sp>
      <p:sp>
        <p:nvSpPr>
          <p:cNvPr id="4" name="Slide Number Placeholder 3"/>
          <p:cNvSpPr>
            <a:spLocks noGrp="1"/>
          </p:cNvSpPr>
          <p:nvPr>
            <p:ph type="sldNum" sz="quarter" idx="10"/>
          </p:nvPr>
        </p:nvSpPr>
        <p:spPr/>
        <p:txBody>
          <a:bodyPr/>
          <a:lstStyle/>
          <a:p>
            <a:fld id="{F76CD547-6B41-4679-8A6F-F7A6711B0FF4}" type="slidenum">
              <a:rPr lang="id-ID" smtClean="0"/>
              <a:t>9</a:t>
            </a:fld>
            <a:endParaRPr lang="id-ID"/>
          </a:p>
        </p:txBody>
      </p:sp>
    </p:spTree>
    <p:extLst>
      <p:ext uri="{BB962C8B-B14F-4D97-AF65-F5344CB8AC3E}">
        <p14:creationId xmlns:p14="http://schemas.microsoft.com/office/powerpoint/2010/main" val="788747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9291B3-CA56-4334-9AF9-04C5C7AECBD4}" type="datetimeFigureOut">
              <a:rPr lang="id-ID" smtClean="0"/>
              <a:t>20/05/2015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3EA38C-23FD-49DE-8C6E-46018EE0B599}" type="slidenum">
              <a:rPr lang="id-ID" smtClean="0"/>
              <a:t>‹#›</a:t>
            </a:fld>
            <a:endParaRPr lang="id-ID"/>
          </a:p>
        </p:txBody>
      </p:sp>
    </p:spTree>
    <p:extLst>
      <p:ext uri="{BB962C8B-B14F-4D97-AF65-F5344CB8AC3E}">
        <p14:creationId xmlns:p14="http://schemas.microsoft.com/office/powerpoint/2010/main" val="2571732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9291B3-CA56-4334-9AF9-04C5C7AECBD4}" type="datetimeFigureOut">
              <a:rPr lang="id-ID" smtClean="0"/>
              <a:t>20/05/2015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03EA38C-23FD-49DE-8C6E-46018EE0B599}" type="slidenum">
              <a:rPr lang="id-ID" smtClean="0"/>
              <a:t>‹#›</a:t>
            </a:fld>
            <a:endParaRPr lang="id-ID"/>
          </a:p>
        </p:txBody>
      </p:sp>
    </p:spTree>
    <p:extLst>
      <p:ext uri="{BB962C8B-B14F-4D97-AF65-F5344CB8AC3E}">
        <p14:creationId xmlns:p14="http://schemas.microsoft.com/office/powerpoint/2010/main" val="856704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9291B3-CA56-4334-9AF9-04C5C7AECBD4}" type="datetimeFigureOut">
              <a:rPr lang="id-ID" smtClean="0"/>
              <a:t>20/05/2015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3EA38C-23FD-49DE-8C6E-46018EE0B599}" type="slidenum">
              <a:rPr lang="id-ID" smtClean="0"/>
              <a:t>‹#›</a:t>
            </a:fld>
            <a:endParaRPr lang="id-ID"/>
          </a:p>
        </p:txBody>
      </p:sp>
    </p:spTree>
    <p:extLst>
      <p:ext uri="{BB962C8B-B14F-4D97-AF65-F5344CB8AC3E}">
        <p14:creationId xmlns:p14="http://schemas.microsoft.com/office/powerpoint/2010/main" val="4127105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9291B3-CA56-4334-9AF9-04C5C7AECBD4}" type="datetimeFigureOut">
              <a:rPr lang="id-ID" smtClean="0"/>
              <a:t>20/05/2015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3EA38C-23FD-49DE-8C6E-46018EE0B599}" type="slidenum">
              <a:rPr lang="id-ID" smtClean="0"/>
              <a:t>‹#›</a:t>
            </a:fld>
            <a:endParaRPr lang="id-ID"/>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1224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9291B3-CA56-4334-9AF9-04C5C7AECBD4}" type="datetimeFigureOut">
              <a:rPr lang="id-ID" smtClean="0"/>
              <a:t>20/05/2015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3EA38C-23FD-49DE-8C6E-46018EE0B599}" type="slidenum">
              <a:rPr lang="id-ID" smtClean="0"/>
              <a:t>‹#›</a:t>
            </a:fld>
            <a:endParaRPr lang="id-ID"/>
          </a:p>
        </p:txBody>
      </p:sp>
    </p:spTree>
    <p:extLst>
      <p:ext uri="{BB962C8B-B14F-4D97-AF65-F5344CB8AC3E}">
        <p14:creationId xmlns:p14="http://schemas.microsoft.com/office/powerpoint/2010/main" val="2030062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9291B3-CA56-4334-9AF9-04C5C7AECBD4}" type="datetimeFigureOut">
              <a:rPr lang="id-ID" smtClean="0"/>
              <a:t>20/05/2015</a:t>
            </a:fld>
            <a:endParaRPr lang="id-ID"/>
          </a:p>
        </p:txBody>
      </p:sp>
      <p:sp>
        <p:nvSpPr>
          <p:cNvPr id="4"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3EA38C-23FD-49DE-8C6E-46018EE0B599}" type="slidenum">
              <a:rPr lang="id-ID" smtClean="0"/>
              <a:t>‹#›</a:t>
            </a:fld>
            <a:endParaRPr lang="id-ID"/>
          </a:p>
        </p:txBody>
      </p:sp>
    </p:spTree>
    <p:extLst>
      <p:ext uri="{BB962C8B-B14F-4D97-AF65-F5344CB8AC3E}">
        <p14:creationId xmlns:p14="http://schemas.microsoft.com/office/powerpoint/2010/main" val="1710531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9291B3-CA56-4334-9AF9-04C5C7AECBD4}" type="datetimeFigureOut">
              <a:rPr lang="id-ID" smtClean="0"/>
              <a:t>20/05/2015</a:t>
            </a:fld>
            <a:endParaRPr lang="id-ID"/>
          </a:p>
        </p:txBody>
      </p:sp>
      <p:sp>
        <p:nvSpPr>
          <p:cNvPr id="4"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3EA38C-23FD-49DE-8C6E-46018EE0B599}" type="slidenum">
              <a:rPr lang="id-ID" smtClean="0"/>
              <a:t>‹#›</a:t>
            </a:fld>
            <a:endParaRPr lang="id-ID"/>
          </a:p>
        </p:txBody>
      </p:sp>
    </p:spTree>
    <p:extLst>
      <p:ext uri="{BB962C8B-B14F-4D97-AF65-F5344CB8AC3E}">
        <p14:creationId xmlns:p14="http://schemas.microsoft.com/office/powerpoint/2010/main" val="606432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9291B3-CA56-4334-9AF9-04C5C7AECBD4}" type="datetimeFigureOut">
              <a:rPr lang="id-ID" smtClean="0"/>
              <a:t>20/05/2015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3EA38C-23FD-49DE-8C6E-46018EE0B599}" type="slidenum">
              <a:rPr lang="id-ID" smtClean="0"/>
              <a:t>‹#›</a:t>
            </a:fld>
            <a:endParaRPr lang="id-ID"/>
          </a:p>
        </p:txBody>
      </p:sp>
    </p:spTree>
    <p:extLst>
      <p:ext uri="{BB962C8B-B14F-4D97-AF65-F5344CB8AC3E}">
        <p14:creationId xmlns:p14="http://schemas.microsoft.com/office/powerpoint/2010/main" val="172725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9291B3-CA56-4334-9AF9-04C5C7AECBD4}" type="datetimeFigureOut">
              <a:rPr lang="id-ID" smtClean="0"/>
              <a:t>20/05/2015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3EA38C-23FD-49DE-8C6E-46018EE0B599}" type="slidenum">
              <a:rPr lang="id-ID" smtClean="0"/>
              <a:t>‹#›</a:t>
            </a:fld>
            <a:endParaRPr lang="id-ID"/>
          </a:p>
        </p:txBody>
      </p:sp>
    </p:spTree>
    <p:extLst>
      <p:ext uri="{BB962C8B-B14F-4D97-AF65-F5344CB8AC3E}">
        <p14:creationId xmlns:p14="http://schemas.microsoft.com/office/powerpoint/2010/main" val="180024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49291B3-CA56-4334-9AF9-04C5C7AECBD4}" type="datetimeFigureOut">
              <a:rPr lang="id-ID" smtClean="0"/>
              <a:t>20/05/2015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3EA38C-23FD-49DE-8C6E-46018EE0B599}" type="slidenum">
              <a:rPr lang="id-ID" smtClean="0"/>
              <a:t>‹#›</a:t>
            </a:fld>
            <a:endParaRPr lang="id-ID"/>
          </a:p>
        </p:txBody>
      </p:sp>
    </p:spTree>
    <p:extLst>
      <p:ext uri="{BB962C8B-B14F-4D97-AF65-F5344CB8AC3E}">
        <p14:creationId xmlns:p14="http://schemas.microsoft.com/office/powerpoint/2010/main" val="182801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9291B3-CA56-4334-9AF9-04C5C7AECBD4}" type="datetimeFigureOut">
              <a:rPr lang="id-ID" smtClean="0"/>
              <a:t>20/05/2015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3EA38C-23FD-49DE-8C6E-46018EE0B599}" type="slidenum">
              <a:rPr lang="id-ID" smtClean="0"/>
              <a:t>‹#›</a:t>
            </a:fld>
            <a:endParaRPr lang="id-ID"/>
          </a:p>
        </p:txBody>
      </p:sp>
    </p:spTree>
    <p:extLst>
      <p:ext uri="{BB962C8B-B14F-4D97-AF65-F5344CB8AC3E}">
        <p14:creationId xmlns:p14="http://schemas.microsoft.com/office/powerpoint/2010/main" val="2213688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9291B3-CA56-4334-9AF9-04C5C7AECBD4}" type="datetimeFigureOut">
              <a:rPr lang="id-ID" smtClean="0"/>
              <a:t>20/05/2015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03EA38C-23FD-49DE-8C6E-46018EE0B599}" type="slidenum">
              <a:rPr lang="id-ID" smtClean="0"/>
              <a:t>‹#›</a:t>
            </a:fld>
            <a:endParaRPr lang="id-ID"/>
          </a:p>
        </p:txBody>
      </p:sp>
    </p:spTree>
    <p:extLst>
      <p:ext uri="{BB962C8B-B14F-4D97-AF65-F5344CB8AC3E}">
        <p14:creationId xmlns:p14="http://schemas.microsoft.com/office/powerpoint/2010/main" val="268402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9291B3-CA56-4334-9AF9-04C5C7AECBD4}" type="datetimeFigureOut">
              <a:rPr lang="id-ID" smtClean="0"/>
              <a:t>20/05/2015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103EA38C-23FD-49DE-8C6E-46018EE0B599}" type="slidenum">
              <a:rPr lang="id-ID" smtClean="0"/>
              <a:t>‹#›</a:t>
            </a:fld>
            <a:endParaRPr lang="id-ID"/>
          </a:p>
        </p:txBody>
      </p:sp>
    </p:spTree>
    <p:extLst>
      <p:ext uri="{BB962C8B-B14F-4D97-AF65-F5344CB8AC3E}">
        <p14:creationId xmlns:p14="http://schemas.microsoft.com/office/powerpoint/2010/main" val="289624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49291B3-CA56-4334-9AF9-04C5C7AECBD4}" type="datetimeFigureOut">
              <a:rPr lang="id-ID" smtClean="0"/>
              <a:t>20/05/2015</a:t>
            </a:fld>
            <a:endParaRPr lang="id-ID"/>
          </a:p>
        </p:txBody>
      </p:sp>
      <p:sp>
        <p:nvSpPr>
          <p:cNvPr id="5" name="Footer Placeholder 3"/>
          <p:cNvSpPr>
            <a:spLocks noGrp="1"/>
          </p:cNvSpPr>
          <p:nvPr>
            <p:ph type="ftr" sz="quarter" idx="11"/>
          </p:nvPr>
        </p:nvSpPr>
        <p:spPr/>
        <p:txBody>
          <a:bodyPr/>
          <a:lstStyle/>
          <a:p>
            <a:endParaRPr lang="id-ID"/>
          </a:p>
        </p:txBody>
      </p:sp>
      <p:sp>
        <p:nvSpPr>
          <p:cNvPr id="6" name="Slide Number Placeholder 4"/>
          <p:cNvSpPr>
            <a:spLocks noGrp="1"/>
          </p:cNvSpPr>
          <p:nvPr>
            <p:ph type="sldNum" sz="quarter" idx="12"/>
          </p:nvPr>
        </p:nvSpPr>
        <p:spPr/>
        <p:txBody>
          <a:bodyPr/>
          <a:lstStyle/>
          <a:p>
            <a:fld id="{103EA38C-23FD-49DE-8C6E-46018EE0B599}" type="slidenum">
              <a:rPr lang="id-ID" smtClean="0"/>
              <a:t>‹#›</a:t>
            </a:fld>
            <a:endParaRPr lang="id-ID"/>
          </a:p>
        </p:txBody>
      </p:sp>
    </p:spTree>
    <p:extLst>
      <p:ext uri="{BB962C8B-B14F-4D97-AF65-F5344CB8AC3E}">
        <p14:creationId xmlns:p14="http://schemas.microsoft.com/office/powerpoint/2010/main" val="3677303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49291B3-CA56-4334-9AF9-04C5C7AECBD4}" type="datetimeFigureOut">
              <a:rPr lang="id-ID" smtClean="0"/>
              <a:t>20/05/2015</a:t>
            </a:fld>
            <a:endParaRPr lang="id-ID"/>
          </a:p>
        </p:txBody>
      </p:sp>
      <p:sp>
        <p:nvSpPr>
          <p:cNvPr id="5" name="Footer Placeholder 2"/>
          <p:cNvSpPr>
            <a:spLocks noGrp="1"/>
          </p:cNvSpPr>
          <p:nvPr>
            <p:ph type="ftr" sz="quarter" idx="11"/>
          </p:nvPr>
        </p:nvSpPr>
        <p:spPr/>
        <p:txBody>
          <a:bodyPr/>
          <a:lstStyle/>
          <a:p>
            <a:endParaRPr lang="id-ID"/>
          </a:p>
        </p:txBody>
      </p:sp>
      <p:sp>
        <p:nvSpPr>
          <p:cNvPr id="6" name="Slide Number Placeholder 3"/>
          <p:cNvSpPr>
            <a:spLocks noGrp="1"/>
          </p:cNvSpPr>
          <p:nvPr>
            <p:ph type="sldNum" sz="quarter" idx="12"/>
          </p:nvPr>
        </p:nvSpPr>
        <p:spPr/>
        <p:txBody>
          <a:bodyPr/>
          <a:lstStyle/>
          <a:p>
            <a:fld id="{103EA38C-23FD-49DE-8C6E-46018EE0B599}" type="slidenum">
              <a:rPr lang="id-ID" smtClean="0"/>
              <a:t>‹#›</a:t>
            </a:fld>
            <a:endParaRPr lang="id-ID"/>
          </a:p>
        </p:txBody>
      </p:sp>
    </p:spTree>
    <p:extLst>
      <p:ext uri="{BB962C8B-B14F-4D97-AF65-F5344CB8AC3E}">
        <p14:creationId xmlns:p14="http://schemas.microsoft.com/office/powerpoint/2010/main" val="1625259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49291B3-CA56-4334-9AF9-04C5C7AECBD4}" type="datetimeFigureOut">
              <a:rPr lang="id-ID" smtClean="0"/>
              <a:t>20/05/2015</a:t>
            </a:fld>
            <a:endParaRPr lang="id-ID"/>
          </a:p>
        </p:txBody>
      </p:sp>
      <p:sp>
        <p:nvSpPr>
          <p:cNvPr id="5" name="Footer Placeholder 5"/>
          <p:cNvSpPr>
            <a:spLocks noGrp="1"/>
          </p:cNvSpPr>
          <p:nvPr>
            <p:ph type="ftr" sz="quarter" idx="11"/>
          </p:nvPr>
        </p:nvSpPr>
        <p:spPr/>
        <p:txBody>
          <a:bodyPr/>
          <a:lstStyle/>
          <a:p>
            <a:endParaRPr lang="id-ID"/>
          </a:p>
        </p:txBody>
      </p:sp>
      <p:sp>
        <p:nvSpPr>
          <p:cNvPr id="6" name="Slide Number Placeholder 6"/>
          <p:cNvSpPr>
            <a:spLocks noGrp="1"/>
          </p:cNvSpPr>
          <p:nvPr>
            <p:ph type="sldNum" sz="quarter" idx="12"/>
          </p:nvPr>
        </p:nvSpPr>
        <p:spPr/>
        <p:txBody>
          <a:bodyPr/>
          <a:lstStyle/>
          <a:p>
            <a:fld id="{103EA38C-23FD-49DE-8C6E-46018EE0B599}" type="slidenum">
              <a:rPr lang="id-ID" smtClean="0"/>
              <a:t>‹#›</a:t>
            </a:fld>
            <a:endParaRPr lang="id-ID"/>
          </a:p>
        </p:txBody>
      </p:sp>
    </p:spTree>
    <p:extLst>
      <p:ext uri="{BB962C8B-B14F-4D97-AF65-F5344CB8AC3E}">
        <p14:creationId xmlns:p14="http://schemas.microsoft.com/office/powerpoint/2010/main" val="17504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9291B3-CA56-4334-9AF9-04C5C7AECBD4}" type="datetimeFigureOut">
              <a:rPr lang="id-ID" smtClean="0"/>
              <a:t>20/05/2015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03EA38C-23FD-49DE-8C6E-46018EE0B599}" type="slidenum">
              <a:rPr lang="id-ID" smtClean="0"/>
              <a:t>‹#›</a:t>
            </a:fld>
            <a:endParaRPr lang="id-ID"/>
          </a:p>
        </p:txBody>
      </p:sp>
    </p:spTree>
    <p:extLst>
      <p:ext uri="{BB962C8B-B14F-4D97-AF65-F5344CB8AC3E}">
        <p14:creationId xmlns:p14="http://schemas.microsoft.com/office/powerpoint/2010/main" val="58585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49291B3-CA56-4334-9AF9-04C5C7AECBD4}" type="datetimeFigureOut">
              <a:rPr lang="id-ID" smtClean="0"/>
              <a:t>20/05/2015</a:t>
            </a:fld>
            <a:endParaRPr lang="id-ID"/>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d-ID"/>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03EA38C-23FD-49DE-8C6E-46018EE0B599}" type="slidenum">
              <a:rPr lang="id-ID" smtClean="0"/>
              <a:t>‹#›</a:t>
            </a:fld>
            <a:endParaRPr lang="id-ID"/>
          </a:p>
        </p:txBody>
      </p:sp>
    </p:spTree>
    <p:extLst>
      <p:ext uri="{BB962C8B-B14F-4D97-AF65-F5344CB8AC3E}">
        <p14:creationId xmlns:p14="http://schemas.microsoft.com/office/powerpoint/2010/main" val="53770621"/>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1971567"/>
          </a:xfrm>
        </p:spPr>
        <p:txBody>
          <a:bodyPr>
            <a:normAutofit fontScale="90000"/>
          </a:bodyPr>
          <a:lstStyle/>
          <a:p>
            <a:pPr algn="ctr"/>
            <a:r>
              <a:rPr lang="id-ID" sz="2800" dirty="0" smtClean="0">
                <a:latin typeface="Times New Roman" panose="02020603050405020304" pitchFamily="18" charset="0"/>
                <a:cs typeface="Times New Roman" panose="02020603050405020304" pitchFamily="18" charset="0"/>
              </a:rPr>
              <a:t/>
            </a:r>
            <a:br>
              <a:rPr lang="id-ID" sz="2800" dirty="0" smtClean="0">
                <a:latin typeface="Times New Roman" panose="02020603050405020304" pitchFamily="18" charset="0"/>
                <a:cs typeface="Times New Roman" panose="02020603050405020304" pitchFamily="18" charset="0"/>
              </a:rPr>
            </a:br>
            <a:r>
              <a:rPr lang="id-ID" sz="2800" dirty="0">
                <a:latin typeface="Times New Roman" panose="02020603050405020304" pitchFamily="18" charset="0"/>
                <a:cs typeface="Times New Roman" panose="02020603050405020304" pitchFamily="18" charset="0"/>
              </a:rPr>
              <a:t/>
            </a:r>
            <a:br>
              <a:rPr lang="id-ID" sz="2800" dirty="0">
                <a:latin typeface="Times New Roman" panose="02020603050405020304" pitchFamily="18" charset="0"/>
                <a:cs typeface="Times New Roman" panose="02020603050405020304" pitchFamily="18" charset="0"/>
              </a:rPr>
            </a:br>
            <a:r>
              <a:rPr lang="id-ID" sz="2800" dirty="0" smtClean="0">
                <a:latin typeface="Times New Roman" panose="02020603050405020304" pitchFamily="18" charset="0"/>
                <a:cs typeface="Times New Roman" panose="02020603050405020304" pitchFamily="18" charset="0"/>
              </a:rPr>
              <a:t/>
            </a:r>
            <a:br>
              <a:rPr lang="id-ID" sz="2800" dirty="0" smtClean="0">
                <a:latin typeface="Times New Roman" panose="02020603050405020304" pitchFamily="18" charset="0"/>
                <a:cs typeface="Times New Roman" panose="02020603050405020304" pitchFamily="18" charset="0"/>
              </a:rPr>
            </a:br>
            <a:r>
              <a:rPr lang="id-ID" sz="2800" dirty="0">
                <a:latin typeface="Times New Roman" panose="02020603050405020304" pitchFamily="18" charset="0"/>
                <a:cs typeface="Times New Roman" panose="02020603050405020304" pitchFamily="18" charset="0"/>
              </a:rPr>
              <a:t/>
            </a:r>
            <a:br>
              <a:rPr lang="id-ID" sz="2800" dirty="0">
                <a:latin typeface="Times New Roman" panose="02020603050405020304" pitchFamily="18" charset="0"/>
                <a:cs typeface="Times New Roman" panose="02020603050405020304" pitchFamily="18" charset="0"/>
              </a:rPr>
            </a:br>
            <a:r>
              <a:rPr lang="id-ID" sz="2800" dirty="0" smtClean="0">
                <a:latin typeface="Times New Roman" panose="02020603050405020304" pitchFamily="18" charset="0"/>
                <a:cs typeface="Times New Roman" panose="02020603050405020304" pitchFamily="18" charset="0"/>
              </a:rPr>
              <a:t/>
            </a:r>
            <a:br>
              <a:rPr lang="id-ID" sz="2800" dirty="0" smtClean="0">
                <a:latin typeface="Times New Roman" panose="02020603050405020304" pitchFamily="18" charset="0"/>
                <a:cs typeface="Times New Roman" panose="02020603050405020304" pitchFamily="18" charset="0"/>
              </a:rPr>
            </a:br>
            <a:r>
              <a:rPr lang="id-ID" sz="2800" dirty="0">
                <a:latin typeface="Times New Roman" panose="02020603050405020304" pitchFamily="18" charset="0"/>
                <a:cs typeface="Times New Roman" panose="02020603050405020304" pitchFamily="18" charset="0"/>
              </a:rPr>
              <a:t/>
            </a:r>
            <a:br>
              <a:rPr lang="id-ID" sz="2800" dirty="0">
                <a:latin typeface="Times New Roman" panose="02020603050405020304" pitchFamily="18" charset="0"/>
                <a:cs typeface="Times New Roman" panose="02020603050405020304" pitchFamily="18" charset="0"/>
              </a:rPr>
            </a:br>
            <a:r>
              <a:rPr lang="id-ID" sz="2800" dirty="0" smtClean="0">
                <a:latin typeface="Times New Roman" panose="02020603050405020304" pitchFamily="18" charset="0"/>
                <a:cs typeface="Times New Roman" panose="02020603050405020304" pitchFamily="18" charset="0"/>
              </a:rPr>
              <a:t/>
            </a:r>
            <a:br>
              <a:rPr lang="id-ID" sz="2800" dirty="0" smtClean="0">
                <a:latin typeface="Times New Roman" panose="02020603050405020304" pitchFamily="18" charset="0"/>
                <a:cs typeface="Times New Roman" panose="02020603050405020304" pitchFamily="18" charset="0"/>
              </a:rPr>
            </a:br>
            <a:r>
              <a:rPr lang="id-ID" sz="2800" dirty="0">
                <a:latin typeface="Times New Roman" panose="02020603050405020304" pitchFamily="18" charset="0"/>
                <a:cs typeface="Times New Roman" panose="02020603050405020304" pitchFamily="18" charset="0"/>
              </a:rPr>
              <a:t/>
            </a:r>
            <a:br>
              <a:rPr lang="id-ID" sz="2800" dirty="0">
                <a:latin typeface="Times New Roman" panose="02020603050405020304" pitchFamily="18" charset="0"/>
                <a:cs typeface="Times New Roman" panose="02020603050405020304" pitchFamily="18" charset="0"/>
              </a:rPr>
            </a:br>
            <a:r>
              <a:rPr lang="id-ID" sz="2800" dirty="0" smtClean="0">
                <a:latin typeface="Times New Roman" panose="02020603050405020304" pitchFamily="18" charset="0"/>
                <a:cs typeface="Times New Roman" panose="02020603050405020304" pitchFamily="18" charset="0"/>
              </a:rPr>
              <a:t/>
            </a:r>
            <a:br>
              <a:rPr lang="id-ID" sz="2800" dirty="0" smtClean="0">
                <a:latin typeface="Times New Roman" panose="02020603050405020304" pitchFamily="18" charset="0"/>
                <a:cs typeface="Times New Roman" panose="02020603050405020304" pitchFamily="18" charset="0"/>
              </a:rPr>
            </a:br>
            <a:r>
              <a:rPr lang="id-ID" sz="2800" dirty="0">
                <a:latin typeface="Times New Roman" panose="02020603050405020304" pitchFamily="18" charset="0"/>
                <a:cs typeface="Times New Roman" panose="02020603050405020304" pitchFamily="18" charset="0"/>
              </a:rPr>
              <a:t/>
            </a:r>
            <a:br>
              <a:rPr lang="id-ID" sz="2800" dirty="0">
                <a:latin typeface="Times New Roman" panose="02020603050405020304" pitchFamily="18" charset="0"/>
                <a:cs typeface="Times New Roman" panose="02020603050405020304" pitchFamily="18" charset="0"/>
              </a:rPr>
            </a:br>
            <a:r>
              <a:rPr lang="id-ID" sz="2800" dirty="0" smtClean="0">
                <a:latin typeface="Times New Roman" panose="02020603050405020304" pitchFamily="18" charset="0"/>
                <a:cs typeface="Times New Roman" panose="02020603050405020304" pitchFamily="18" charset="0"/>
              </a:rPr>
              <a:t/>
            </a:r>
            <a:br>
              <a:rPr lang="id-ID" sz="2800" dirty="0" smtClean="0">
                <a:latin typeface="Times New Roman" panose="02020603050405020304" pitchFamily="18" charset="0"/>
                <a:cs typeface="Times New Roman" panose="02020603050405020304" pitchFamily="18" charset="0"/>
              </a:rPr>
            </a:br>
            <a:r>
              <a:rPr lang="id-ID" sz="2800" dirty="0">
                <a:latin typeface="Times New Roman" panose="02020603050405020304" pitchFamily="18" charset="0"/>
                <a:cs typeface="Times New Roman" panose="02020603050405020304" pitchFamily="18" charset="0"/>
              </a:rPr>
              <a:t/>
            </a:r>
            <a:br>
              <a:rPr lang="id-ID" sz="2800" dirty="0">
                <a:latin typeface="Times New Roman" panose="02020603050405020304" pitchFamily="18" charset="0"/>
                <a:cs typeface="Times New Roman" panose="02020603050405020304" pitchFamily="18" charset="0"/>
              </a:rPr>
            </a:br>
            <a:r>
              <a:rPr lang="id-ID" sz="2800" dirty="0" smtClean="0">
                <a:latin typeface="Times New Roman" panose="02020603050405020304" pitchFamily="18" charset="0"/>
                <a:cs typeface="Times New Roman" panose="02020603050405020304" pitchFamily="18" charset="0"/>
              </a:rPr>
              <a:t/>
            </a:r>
            <a:br>
              <a:rPr lang="id-ID" sz="2800" dirty="0" smtClean="0">
                <a:latin typeface="Times New Roman" panose="02020603050405020304" pitchFamily="18" charset="0"/>
                <a:cs typeface="Times New Roman" panose="02020603050405020304" pitchFamily="18" charset="0"/>
              </a:rPr>
            </a:br>
            <a:r>
              <a:rPr lang="id-ID" sz="2800" dirty="0">
                <a:latin typeface="Times New Roman" panose="02020603050405020304" pitchFamily="18" charset="0"/>
                <a:cs typeface="Times New Roman" panose="02020603050405020304" pitchFamily="18" charset="0"/>
              </a:rPr>
              <a:t/>
            </a:r>
            <a:br>
              <a:rPr lang="id-ID" sz="2800" dirty="0">
                <a:latin typeface="Times New Roman" panose="02020603050405020304" pitchFamily="18" charset="0"/>
                <a:cs typeface="Times New Roman" panose="02020603050405020304" pitchFamily="18" charset="0"/>
              </a:rPr>
            </a:br>
            <a:r>
              <a:rPr lang="id-ID" sz="2800" dirty="0" smtClean="0">
                <a:latin typeface="Times New Roman" panose="02020603050405020304" pitchFamily="18" charset="0"/>
                <a:cs typeface="Times New Roman" panose="02020603050405020304" pitchFamily="18" charset="0"/>
              </a:rPr>
              <a:t/>
            </a:r>
            <a:br>
              <a:rPr lang="id-ID" sz="2800" dirty="0" smtClean="0">
                <a:latin typeface="Times New Roman" panose="02020603050405020304" pitchFamily="18" charset="0"/>
                <a:cs typeface="Times New Roman" panose="02020603050405020304" pitchFamily="18" charset="0"/>
              </a:rPr>
            </a:br>
            <a:r>
              <a:rPr lang="id-ID" sz="2800" dirty="0">
                <a:latin typeface="Times New Roman" panose="02020603050405020304" pitchFamily="18" charset="0"/>
                <a:cs typeface="Times New Roman" panose="02020603050405020304" pitchFamily="18" charset="0"/>
              </a:rPr>
              <a:t/>
            </a:r>
            <a:br>
              <a:rPr lang="id-ID" sz="2800" dirty="0">
                <a:latin typeface="Times New Roman" panose="02020603050405020304" pitchFamily="18" charset="0"/>
                <a:cs typeface="Times New Roman" panose="02020603050405020304" pitchFamily="18" charset="0"/>
              </a:rPr>
            </a:br>
            <a:r>
              <a:rPr lang="id-ID" sz="4000" dirty="0" smtClean="0">
                <a:latin typeface="Times New Roman" panose="02020603050405020304" pitchFamily="18" charset="0"/>
                <a:cs typeface="Times New Roman" panose="02020603050405020304" pitchFamily="18" charset="0"/>
              </a:rPr>
              <a:t>P</a:t>
            </a:r>
            <a:r>
              <a:rPr lang="en-US" sz="4000" dirty="0" err="1" smtClean="0">
                <a:latin typeface="Times New Roman" panose="02020603050405020304" pitchFamily="18" charset="0"/>
                <a:cs typeface="Times New Roman" panose="02020603050405020304" pitchFamily="18" charset="0"/>
              </a:rPr>
              <a:t>erimeter</a:t>
            </a:r>
            <a:r>
              <a:rPr lang="en-US" sz="4000" dirty="0" smtClean="0">
                <a:latin typeface="Times New Roman" panose="02020603050405020304" pitchFamily="18" charset="0"/>
                <a:cs typeface="Times New Roman" panose="02020603050405020304" pitchFamily="18" charset="0"/>
              </a:rPr>
              <a:t> Defenses</a:t>
            </a:r>
            <a:r>
              <a:rPr lang="id-ID" sz="4000" dirty="0" smtClean="0">
                <a:latin typeface="Times New Roman" panose="02020603050405020304" pitchFamily="18" charset="0"/>
                <a:cs typeface="Times New Roman" panose="02020603050405020304" pitchFamily="18" charset="0"/>
              </a:rPr>
              <a:t/>
            </a:r>
            <a:br>
              <a:rPr lang="id-ID"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(CCTV, Smart Cards, Guard, motion detector</a:t>
            </a:r>
            <a:r>
              <a:rPr lang="en-US" sz="4000" dirty="0" smtClean="0">
                <a:latin typeface="Times New Roman" panose="02020603050405020304" pitchFamily="18" charset="0"/>
                <a:cs typeface="Times New Roman" panose="02020603050405020304" pitchFamily="18" charset="0"/>
              </a:rPr>
              <a:t>)</a:t>
            </a:r>
            <a:r>
              <a:rPr lang="id-ID" sz="4000" dirty="0" smtClean="0"/>
              <a:t/>
            </a:r>
            <a:br>
              <a:rPr lang="id-ID" sz="4000" dirty="0" smtClean="0"/>
            </a:br>
            <a:r>
              <a:rPr lang="id-ID" sz="1800" dirty="0"/>
              <a:t/>
            </a:r>
            <a:br>
              <a:rPr lang="id-ID" sz="1800" dirty="0"/>
            </a:br>
            <a:endParaRPr lang="id-ID"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1093940" y="4217086"/>
            <a:ext cx="6096000" cy="2031325"/>
          </a:xfrm>
          <a:prstGeom prst="rect">
            <a:avLst/>
          </a:prstGeom>
        </p:spPr>
        <p:txBody>
          <a:bodyPr>
            <a:spAutoFit/>
          </a:bodyPr>
          <a:lstStyle/>
          <a:p>
            <a:r>
              <a:rPr lang="id-ID" dirty="0"/>
              <a:t/>
            </a:r>
            <a:br>
              <a:rPr lang="id-ID" dirty="0"/>
            </a:br>
            <a:r>
              <a:rPr lang="id-ID" b="1" i="1" dirty="0" smtClean="0">
                <a:latin typeface="Times New Roman" panose="02020603050405020304" pitchFamily="18" charset="0"/>
                <a:cs typeface="Times New Roman" panose="02020603050405020304" pitchFamily="18" charset="0"/>
              </a:rPr>
              <a:t>Kelompok </a:t>
            </a:r>
            <a:r>
              <a:rPr lang="id-ID" b="1" i="1" dirty="0">
                <a:latin typeface="Times New Roman" panose="02020603050405020304" pitchFamily="18" charset="0"/>
                <a:cs typeface="Times New Roman" panose="02020603050405020304" pitchFamily="18" charset="0"/>
              </a:rPr>
              <a:t>4:</a:t>
            </a:r>
            <a:r>
              <a:rPr lang="id-ID" dirty="0">
                <a:latin typeface="Times New Roman" panose="02020603050405020304" pitchFamily="18" charset="0"/>
                <a:cs typeface="Times New Roman" panose="02020603050405020304" pitchFamily="18" charset="0"/>
              </a:rPr>
              <a:t/>
            </a:r>
            <a:br>
              <a:rPr lang="id-ID" dirty="0">
                <a:latin typeface="Times New Roman" panose="02020603050405020304" pitchFamily="18" charset="0"/>
                <a:cs typeface="Times New Roman" panose="02020603050405020304" pitchFamily="18" charset="0"/>
              </a:rPr>
            </a:br>
            <a:r>
              <a:rPr lang="id-ID" dirty="0">
                <a:latin typeface="Times New Roman" panose="02020603050405020304" pitchFamily="18" charset="0"/>
                <a:cs typeface="Times New Roman" panose="02020603050405020304" pitchFamily="18" charset="0"/>
              </a:rPr>
              <a:t/>
            </a:r>
            <a:br>
              <a:rPr lang="id-ID" dirty="0">
                <a:latin typeface="Times New Roman" panose="02020603050405020304" pitchFamily="18" charset="0"/>
                <a:cs typeface="Times New Roman" panose="02020603050405020304" pitchFamily="18" charset="0"/>
              </a:rPr>
            </a:br>
            <a:r>
              <a:rPr lang="id-ID" dirty="0" smtClean="0">
                <a:solidFill>
                  <a:srgbClr val="FFFF00"/>
                </a:solidFill>
                <a:latin typeface="Times New Roman" panose="02020603050405020304" pitchFamily="18" charset="0"/>
                <a:cs typeface="Times New Roman" panose="02020603050405020304" pitchFamily="18" charset="0"/>
              </a:rPr>
              <a:t>1310651004_UMI </a:t>
            </a:r>
            <a:r>
              <a:rPr lang="id-ID" dirty="0">
                <a:solidFill>
                  <a:srgbClr val="FFFF00"/>
                </a:solidFill>
                <a:latin typeface="Times New Roman" panose="02020603050405020304" pitchFamily="18" charset="0"/>
                <a:cs typeface="Times New Roman" panose="02020603050405020304" pitchFamily="18" charset="0"/>
              </a:rPr>
              <a:t>LATIFATUL ROFIAH </a:t>
            </a:r>
            <a:br>
              <a:rPr lang="id-ID" dirty="0">
                <a:solidFill>
                  <a:srgbClr val="FFFF00"/>
                </a:solidFill>
                <a:latin typeface="Times New Roman" panose="02020603050405020304" pitchFamily="18" charset="0"/>
                <a:cs typeface="Times New Roman" panose="02020603050405020304" pitchFamily="18" charset="0"/>
              </a:rPr>
            </a:br>
            <a:r>
              <a:rPr lang="id-ID" dirty="0" smtClean="0">
                <a:solidFill>
                  <a:srgbClr val="FFFF00"/>
                </a:solidFill>
                <a:latin typeface="Times New Roman" panose="02020603050405020304" pitchFamily="18" charset="0"/>
                <a:cs typeface="Times New Roman" panose="02020603050405020304" pitchFamily="18" charset="0"/>
              </a:rPr>
              <a:t>1310651045_WAWAN </a:t>
            </a:r>
            <a:r>
              <a:rPr lang="id-ID" dirty="0">
                <a:solidFill>
                  <a:srgbClr val="FFFF00"/>
                </a:solidFill>
                <a:latin typeface="Times New Roman" panose="02020603050405020304" pitchFamily="18" charset="0"/>
                <a:cs typeface="Times New Roman" panose="02020603050405020304" pitchFamily="18" charset="0"/>
              </a:rPr>
              <a:t>TOFIK </a:t>
            </a:r>
            <a:br>
              <a:rPr lang="id-ID" dirty="0">
                <a:solidFill>
                  <a:srgbClr val="FFFF00"/>
                </a:solidFill>
                <a:latin typeface="Times New Roman" panose="02020603050405020304" pitchFamily="18" charset="0"/>
                <a:cs typeface="Times New Roman" panose="02020603050405020304" pitchFamily="18" charset="0"/>
              </a:rPr>
            </a:br>
            <a:r>
              <a:rPr lang="id-ID" dirty="0" smtClean="0">
                <a:solidFill>
                  <a:srgbClr val="FFFF00"/>
                </a:solidFill>
                <a:latin typeface="Times New Roman" panose="02020603050405020304" pitchFamily="18" charset="0"/>
                <a:cs typeface="Times New Roman" panose="02020603050405020304" pitchFamily="18" charset="0"/>
              </a:rPr>
              <a:t>1310651194_RISKA </a:t>
            </a:r>
            <a:r>
              <a:rPr lang="id-ID" dirty="0">
                <a:solidFill>
                  <a:srgbClr val="FFFF00"/>
                </a:solidFill>
                <a:latin typeface="Times New Roman" panose="02020603050405020304" pitchFamily="18" charset="0"/>
                <a:cs typeface="Times New Roman" panose="02020603050405020304" pitchFamily="18" charset="0"/>
              </a:rPr>
              <a:t>NOVIA NUR DIANTI </a:t>
            </a:r>
            <a:br>
              <a:rPr lang="id-ID" dirty="0">
                <a:solidFill>
                  <a:srgbClr val="FFFF00"/>
                </a:solidFill>
                <a:latin typeface="Times New Roman" panose="02020603050405020304" pitchFamily="18" charset="0"/>
                <a:cs typeface="Times New Roman" panose="02020603050405020304" pitchFamily="18" charset="0"/>
              </a:rPr>
            </a:br>
            <a:r>
              <a:rPr lang="id-ID" dirty="0" smtClean="0">
                <a:solidFill>
                  <a:srgbClr val="FFFF00"/>
                </a:solidFill>
                <a:latin typeface="Times New Roman" panose="02020603050405020304" pitchFamily="18" charset="0"/>
                <a:cs typeface="Times New Roman" panose="02020603050405020304" pitchFamily="18" charset="0"/>
              </a:rPr>
              <a:t>1410651169_AGUS </a:t>
            </a:r>
            <a:r>
              <a:rPr lang="id-ID" dirty="0">
                <a:solidFill>
                  <a:srgbClr val="FFFF00"/>
                </a:solidFill>
                <a:latin typeface="Times New Roman" panose="02020603050405020304" pitchFamily="18" charset="0"/>
                <a:cs typeface="Times New Roman" panose="02020603050405020304" pitchFamily="18" charset="0"/>
              </a:rPr>
              <a:t>SALIM</a:t>
            </a:r>
            <a:endParaRPr lang="id-ID" dirty="0">
              <a:solidFill>
                <a:srgbClr val="FFFF00"/>
              </a:solidFill>
            </a:endParaRPr>
          </a:p>
        </p:txBody>
      </p:sp>
    </p:spTree>
    <p:extLst>
      <p:ext uri="{BB962C8B-B14F-4D97-AF65-F5344CB8AC3E}">
        <p14:creationId xmlns:p14="http://schemas.microsoft.com/office/powerpoint/2010/main" val="724917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algn="ctr"/>
            <a:r>
              <a:rPr lang="id-ID" sz="7200" dirty="0" smtClean="0"/>
              <a:t>TERIMAKASIH</a:t>
            </a:r>
            <a:endParaRPr lang="id-ID" sz="7200" dirty="0"/>
          </a:p>
        </p:txBody>
      </p:sp>
    </p:spTree>
    <p:extLst>
      <p:ext uri="{BB962C8B-B14F-4D97-AF65-F5344CB8AC3E}">
        <p14:creationId xmlns:p14="http://schemas.microsoft.com/office/powerpoint/2010/main" val="2974539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Apa itu </a:t>
            </a:r>
            <a:r>
              <a:rPr lang="id-ID" dirty="0"/>
              <a:t>Perimeter </a:t>
            </a:r>
            <a:r>
              <a:rPr lang="id-ID" dirty="0" smtClean="0"/>
              <a:t>defense...?</a:t>
            </a:r>
            <a:endParaRPr lang="id-ID" dirty="0"/>
          </a:p>
        </p:txBody>
      </p:sp>
      <p:sp>
        <p:nvSpPr>
          <p:cNvPr id="3" name="Content Placeholder 2"/>
          <p:cNvSpPr>
            <a:spLocks noGrp="1"/>
          </p:cNvSpPr>
          <p:nvPr>
            <p:ph idx="1"/>
          </p:nvPr>
        </p:nvSpPr>
        <p:spPr/>
        <p:txBody>
          <a:bodyPr/>
          <a:lstStyle/>
          <a:p>
            <a:r>
              <a:rPr lang="id-ID" dirty="0"/>
              <a:t>Perimeter </a:t>
            </a:r>
            <a:r>
              <a:rPr lang="id-ID" dirty="0" smtClean="0"/>
              <a:t>defense adalah </a:t>
            </a:r>
            <a:r>
              <a:rPr lang="id-ID" dirty="0"/>
              <a:t>seperangkat keamanan fisik dan kebijakan keamanan program yang memberikan tingkat perlindungan terhadap </a:t>
            </a:r>
            <a:r>
              <a:rPr lang="id-ID" dirty="0" smtClean="0"/>
              <a:t>zona yang rentan bahaya.</a:t>
            </a:r>
            <a:endParaRPr lang="id-ID" dirty="0"/>
          </a:p>
        </p:txBody>
      </p:sp>
    </p:spTree>
    <p:extLst>
      <p:ext uri="{BB962C8B-B14F-4D97-AF65-F5344CB8AC3E}">
        <p14:creationId xmlns:p14="http://schemas.microsoft.com/office/powerpoint/2010/main" val="2573312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smtClean="0"/>
              <a:t>Beberapa bidang </a:t>
            </a:r>
            <a:r>
              <a:rPr lang="id-ID" b="1" dirty="0" smtClean="0"/>
              <a:t>penerapan Perimeter defense</a:t>
            </a:r>
            <a:endParaRPr lang="id-ID" dirty="0"/>
          </a:p>
        </p:txBody>
      </p:sp>
      <p:sp>
        <p:nvSpPr>
          <p:cNvPr id="3" name="Content Placeholder 2"/>
          <p:cNvSpPr>
            <a:spLocks noGrp="1"/>
          </p:cNvSpPr>
          <p:nvPr>
            <p:ph idx="1"/>
          </p:nvPr>
        </p:nvSpPr>
        <p:spPr/>
        <p:txBody>
          <a:bodyPr>
            <a:normAutofit/>
          </a:bodyPr>
          <a:lstStyle/>
          <a:p>
            <a:r>
              <a:rPr lang="id-ID" b="1" dirty="0"/>
              <a:t>Fisik Access </a:t>
            </a:r>
            <a:r>
              <a:rPr lang="id-ID" b="1" dirty="0" smtClean="0"/>
              <a:t>Control</a:t>
            </a:r>
          </a:p>
          <a:p>
            <a:r>
              <a:rPr lang="id-ID" b="1" dirty="0"/>
              <a:t>Manajemen </a:t>
            </a:r>
            <a:r>
              <a:rPr lang="id-ID" b="1" dirty="0" smtClean="0"/>
              <a:t>perangkat</a:t>
            </a:r>
            <a:endParaRPr lang="id-ID" dirty="0"/>
          </a:p>
        </p:txBody>
      </p:sp>
    </p:spTree>
    <p:extLst>
      <p:ext uri="{BB962C8B-B14F-4D97-AF65-F5344CB8AC3E}">
        <p14:creationId xmlns:p14="http://schemas.microsoft.com/office/powerpoint/2010/main" val="1226900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Penerapannya</a:t>
            </a:r>
            <a:endParaRPr lang="id-ID" dirty="0"/>
          </a:p>
        </p:txBody>
      </p:sp>
      <p:sp>
        <p:nvSpPr>
          <p:cNvPr id="3" name="Content Placeholder 2"/>
          <p:cNvSpPr>
            <a:spLocks noGrp="1"/>
          </p:cNvSpPr>
          <p:nvPr>
            <p:ph idx="1"/>
          </p:nvPr>
        </p:nvSpPr>
        <p:spPr/>
        <p:txBody>
          <a:bodyPr/>
          <a:lstStyle/>
          <a:p>
            <a:r>
              <a:rPr lang="id-ID" dirty="0" smtClean="0"/>
              <a:t>Contoh 1</a:t>
            </a:r>
          </a:p>
          <a:p>
            <a:r>
              <a:rPr lang="id-ID" dirty="0" smtClean="0"/>
              <a:t>Beberapa </a:t>
            </a:r>
            <a:r>
              <a:rPr lang="id-ID" dirty="0"/>
              <a:t>parameter Perimeter Defenses termasuk menginstal perangkat keamanan di pintu masuk dan keluar ke zona aman dan memasang deteksi memantau </a:t>
            </a:r>
            <a:r>
              <a:rPr lang="id-ID" dirty="0" smtClean="0"/>
              <a:t>intruksi </a:t>
            </a:r>
            <a:r>
              <a:rPr lang="id-ID" dirty="0"/>
              <a:t>luar zona aman untuk memantau </a:t>
            </a:r>
            <a:r>
              <a:rPr lang="id-ID" dirty="0" smtClean="0"/>
              <a:t>zona(ruang pantau cctv).</a:t>
            </a:r>
          </a:p>
          <a:p>
            <a:r>
              <a:rPr lang="id-ID" dirty="0" smtClean="0"/>
              <a:t>Contoh 2</a:t>
            </a:r>
            <a:endParaRPr lang="id-ID" dirty="0"/>
          </a:p>
          <a:p>
            <a:r>
              <a:rPr lang="id-ID" dirty="0"/>
              <a:t>Perimeter Defenses </a:t>
            </a:r>
            <a:r>
              <a:rPr lang="id-ID" dirty="0" smtClean="0"/>
              <a:t>akan melindungi server penting dan memantau zona khusus yang </a:t>
            </a:r>
            <a:r>
              <a:rPr lang="id-ID" dirty="0"/>
              <a:t>telah </a:t>
            </a:r>
            <a:r>
              <a:rPr lang="id-ID" dirty="0" smtClean="0"/>
              <a:t>disetting </a:t>
            </a:r>
            <a:r>
              <a:rPr lang="id-ID" dirty="0"/>
              <a:t>untuk menghilangkan </a:t>
            </a:r>
            <a:r>
              <a:rPr lang="id-ID" dirty="0" smtClean="0"/>
              <a:t>celah </a:t>
            </a:r>
            <a:r>
              <a:rPr lang="id-ID" dirty="0"/>
              <a:t>keamanan dan untuk menutup </a:t>
            </a:r>
            <a:r>
              <a:rPr lang="id-ID" dirty="0" smtClean="0"/>
              <a:t>layanan yang rentan dengan </a:t>
            </a:r>
            <a:r>
              <a:rPr lang="id-ID" dirty="0"/>
              <a:t>akses ke zona aman </a:t>
            </a:r>
            <a:r>
              <a:rPr lang="id-ID" dirty="0" smtClean="0"/>
              <a:t>yang dibatasi </a:t>
            </a:r>
            <a:r>
              <a:rPr lang="id-ID" dirty="0"/>
              <a:t>untuk satu set </a:t>
            </a:r>
            <a:r>
              <a:rPr lang="id-ID" dirty="0" smtClean="0"/>
              <a:t>dikonfigurasi.</a:t>
            </a:r>
            <a:endParaRPr lang="id-ID" dirty="0"/>
          </a:p>
        </p:txBody>
      </p:sp>
    </p:spTree>
    <p:extLst>
      <p:ext uri="{BB962C8B-B14F-4D97-AF65-F5344CB8AC3E}">
        <p14:creationId xmlns:p14="http://schemas.microsoft.com/office/powerpoint/2010/main" val="2984211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Beberapa alat yang menerapkan Perimeter defense</a:t>
            </a:r>
            <a:endParaRPr lang="id-ID" dirty="0"/>
          </a:p>
        </p:txBody>
      </p:sp>
      <p:sp>
        <p:nvSpPr>
          <p:cNvPr id="3" name="Content Placeholder 2"/>
          <p:cNvSpPr>
            <a:spLocks noGrp="1"/>
          </p:cNvSpPr>
          <p:nvPr>
            <p:ph idx="1"/>
          </p:nvPr>
        </p:nvSpPr>
        <p:spPr/>
        <p:txBody>
          <a:bodyPr>
            <a:normAutofit/>
          </a:bodyPr>
          <a:lstStyle/>
          <a:p>
            <a:r>
              <a:rPr lang="id-ID" dirty="0">
                <a:latin typeface="Times New Roman" panose="02020603050405020304" pitchFamily="18" charset="0"/>
                <a:cs typeface="Times New Roman" panose="02020603050405020304" pitchFamily="18" charset="0"/>
              </a:rPr>
              <a:t>CCTV (</a:t>
            </a:r>
            <a:r>
              <a:rPr lang="id-ID" i="1" dirty="0">
                <a:latin typeface="Times New Roman" panose="02020603050405020304" pitchFamily="18" charset="0"/>
                <a:cs typeface="Times New Roman" panose="02020603050405020304" pitchFamily="18" charset="0"/>
              </a:rPr>
              <a:t>Closed-Circuit Television</a:t>
            </a:r>
            <a:r>
              <a:rPr lang="id-ID" dirty="0" smtClean="0">
                <a:latin typeface="Times New Roman" panose="02020603050405020304" pitchFamily="18" charset="0"/>
                <a:cs typeface="Times New Roman" panose="02020603050405020304" pitchFamily="18" charset="0"/>
              </a:rPr>
              <a:t>)</a:t>
            </a:r>
          </a:p>
          <a:p>
            <a:r>
              <a:rPr lang="id-ID" dirty="0">
                <a:latin typeface="Times New Roman" panose="02020603050405020304" pitchFamily="18" charset="0"/>
                <a:cs typeface="Times New Roman" panose="02020603050405020304" pitchFamily="18" charset="0"/>
              </a:rPr>
              <a:t>SMART </a:t>
            </a:r>
            <a:r>
              <a:rPr lang="id-ID" dirty="0" smtClean="0">
                <a:latin typeface="Times New Roman" panose="02020603050405020304" pitchFamily="18" charset="0"/>
                <a:cs typeface="Times New Roman" panose="02020603050405020304" pitchFamily="18" charset="0"/>
              </a:rPr>
              <a:t>CARD</a:t>
            </a:r>
          </a:p>
          <a:p>
            <a:r>
              <a:rPr lang="id-ID" dirty="0"/>
              <a:t>DETEKTOR </a:t>
            </a:r>
            <a:r>
              <a:rPr lang="id-ID" dirty="0" smtClean="0"/>
              <a:t>GERAK</a:t>
            </a:r>
          </a:p>
          <a:p>
            <a:r>
              <a:rPr lang="id-ID" dirty="0" smtClean="0">
                <a:latin typeface="Times New Roman" panose="02020603050405020304" pitchFamily="18" charset="0"/>
                <a:cs typeface="Times New Roman" panose="02020603050405020304" pitchFamily="18" charset="0"/>
              </a:rPr>
              <a:t>Dll.</a:t>
            </a:r>
          </a:p>
          <a:p>
            <a:endParaRPr lang="id-ID" dirty="0"/>
          </a:p>
        </p:txBody>
      </p:sp>
    </p:spTree>
    <p:extLst>
      <p:ext uri="{BB962C8B-B14F-4D97-AF65-F5344CB8AC3E}">
        <p14:creationId xmlns:p14="http://schemas.microsoft.com/office/powerpoint/2010/main" val="170235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78049" cy="5978562"/>
          </a:xfrm>
        </p:spPr>
        <p:txBody>
          <a:bodyPr/>
          <a:lstStyle/>
          <a:p>
            <a:r>
              <a:rPr lang="id-ID" sz="3200" dirty="0" smtClean="0">
                <a:latin typeface="Times New Roman" panose="02020603050405020304" pitchFamily="18" charset="0"/>
                <a:cs typeface="Times New Roman" panose="02020603050405020304" pitchFamily="18" charset="0"/>
              </a:rPr>
              <a:t>CCTV </a:t>
            </a:r>
            <a:r>
              <a:rPr lang="id-ID" sz="3200" b="1" dirty="0" smtClean="0">
                <a:latin typeface="Times New Roman" panose="02020603050405020304" pitchFamily="18" charset="0"/>
                <a:cs typeface="Times New Roman" panose="02020603050405020304" pitchFamily="18" charset="0"/>
              </a:rPr>
              <a:t>(</a:t>
            </a:r>
            <a:r>
              <a:rPr lang="id-ID" sz="3200" b="1" i="1" dirty="0">
                <a:latin typeface="Times New Roman" panose="02020603050405020304" pitchFamily="18" charset="0"/>
                <a:cs typeface="Times New Roman" panose="02020603050405020304" pitchFamily="18" charset="0"/>
              </a:rPr>
              <a:t>Closed-Circuit Television</a:t>
            </a:r>
            <a:r>
              <a:rPr lang="id-ID" sz="3200" b="1" dirty="0" smtClean="0">
                <a:latin typeface="Times New Roman" panose="02020603050405020304" pitchFamily="18" charset="0"/>
                <a:cs typeface="Times New Roman" panose="02020603050405020304" pitchFamily="18" charset="0"/>
              </a:rPr>
              <a:t>)</a:t>
            </a:r>
            <a:br>
              <a:rPr lang="id-ID" sz="3200" b="1" dirty="0" smtClean="0">
                <a:latin typeface="Times New Roman" panose="02020603050405020304" pitchFamily="18" charset="0"/>
                <a:cs typeface="Times New Roman" panose="02020603050405020304" pitchFamily="18" charset="0"/>
              </a:rPr>
            </a:br>
            <a:r>
              <a:rPr lang="id-ID" sz="2400" b="1" dirty="0">
                <a:latin typeface="Times New Roman" panose="02020603050405020304" pitchFamily="18" charset="0"/>
                <a:cs typeface="Times New Roman" panose="02020603050405020304" pitchFamily="18" charset="0"/>
              </a:rPr>
              <a:t/>
            </a:r>
            <a:br>
              <a:rPr lang="id-ID" sz="2400" b="1" dirty="0">
                <a:latin typeface="Times New Roman" panose="02020603050405020304" pitchFamily="18" charset="0"/>
                <a:cs typeface="Times New Roman" panose="02020603050405020304" pitchFamily="18" charset="0"/>
              </a:rPr>
            </a:br>
            <a:r>
              <a:rPr lang="id-ID" sz="2800" dirty="0">
                <a:latin typeface="Times New Roman" panose="02020603050405020304" pitchFamily="18" charset="0"/>
                <a:cs typeface="Times New Roman" panose="02020603050405020304" pitchFamily="18" charset="0"/>
              </a:rPr>
              <a:t>Pengawasan visual atau perangkat perekam seperti CCTV digunakan sebagai </a:t>
            </a:r>
            <a:r>
              <a:rPr lang="id-ID" sz="2800" dirty="0" smtClean="0">
                <a:latin typeface="Times New Roman" panose="02020603050405020304" pitchFamily="18" charset="0"/>
                <a:cs typeface="Times New Roman" panose="02020603050405020304" pitchFamily="18" charset="0"/>
              </a:rPr>
              <a:t>tambahan penjaga </a:t>
            </a:r>
            <a:r>
              <a:rPr lang="id-ID" sz="2800" dirty="0">
                <a:latin typeface="Times New Roman" panose="02020603050405020304" pitchFamily="18" charset="0"/>
                <a:cs typeface="Times New Roman" panose="02020603050405020304" pitchFamily="18" charset="0"/>
              </a:rPr>
              <a:t>untuk meningkatkan kemampuan pengawasan dan merekam peristiwa </a:t>
            </a:r>
            <a:r>
              <a:rPr lang="id-ID" sz="2800" dirty="0" smtClean="0">
                <a:latin typeface="Times New Roman" panose="02020603050405020304" pitchFamily="18" charset="0"/>
                <a:cs typeface="Times New Roman" panose="02020603050405020304" pitchFamily="18" charset="0"/>
              </a:rPr>
              <a:t>untuk analisis </a:t>
            </a:r>
            <a:r>
              <a:rPr lang="id-ID" sz="2800" dirty="0">
                <a:latin typeface="Times New Roman" panose="02020603050405020304" pitchFamily="18" charset="0"/>
                <a:cs typeface="Times New Roman" panose="02020603050405020304" pitchFamily="18" charset="0"/>
              </a:rPr>
              <a:t>di masa depan atau untuk kepentingan bukti kejahatan dan penuntutan. </a:t>
            </a:r>
            <a:r>
              <a:rPr lang="id-ID" sz="2800" dirty="0" smtClean="0">
                <a:latin typeface="Times New Roman" panose="02020603050405020304" pitchFamily="18" charset="0"/>
                <a:cs typeface="Times New Roman" panose="02020603050405020304" pitchFamily="18" charset="0"/>
              </a:rPr>
              <a:t/>
            </a:r>
            <a:br>
              <a:rPr lang="id-ID" sz="2800" dirty="0" smtClean="0">
                <a:latin typeface="Times New Roman" panose="02020603050405020304" pitchFamily="18" charset="0"/>
                <a:cs typeface="Times New Roman" panose="02020603050405020304" pitchFamily="18" charset="0"/>
              </a:rPr>
            </a:br>
            <a:endParaRPr lang="id-ID"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9153676"/>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57518"/>
            <a:ext cx="9793289" cy="5826162"/>
          </a:xfrm>
        </p:spPr>
        <p:txBody>
          <a:bodyPr/>
          <a:lstStyle/>
          <a:p>
            <a:pPr fontAlgn="base"/>
            <a:r>
              <a:rPr lang="id-ID" sz="3200" dirty="0" smtClean="0">
                <a:latin typeface="Times New Roman" panose="02020603050405020304" pitchFamily="18" charset="0"/>
                <a:cs typeface="Times New Roman" panose="02020603050405020304" pitchFamily="18" charset="0"/>
              </a:rPr>
              <a:t>SMART CARD</a:t>
            </a:r>
            <a:br>
              <a:rPr lang="id-ID" sz="3200" dirty="0" smtClean="0">
                <a:latin typeface="Times New Roman" panose="02020603050405020304" pitchFamily="18" charset="0"/>
                <a:cs typeface="Times New Roman" panose="02020603050405020304" pitchFamily="18" charset="0"/>
              </a:rPr>
            </a:br>
            <a:r>
              <a:rPr lang="id-ID" sz="2000" dirty="0" smtClean="0">
                <a:latin typeface="Times New Roman" panose="02020603050405020304" pitchFamily="18" charset="0"/>
                <a:cs typeface="Times New Roman" panose="02020603050405020304" pitchFamily="18" charset="0"/>
              </a:rPr>
              <a:t/>
            </a:r>
            <a:br>
              <a:rPr lang="id-ID" sz="2000" dirty="0" smtClean="0">
                <a:latin typeface="Times New Roman" panose="02020603050405020304" pitchFamily="18" charset="0"/>
                <a:cs typeface="Times New Roman" panose="02020603050405020304" pitchFamily="18" charset="0"/>
              </a:rPr>
            </a:br>
            <a:r>
              <a:rPr lang="id-ID" sz="2800" dirty="0">
                <a:latin typeface="Times New Roman" panose="02020603050405020304" pitchFamily="18" charset="0"/>
                <a:cs typeface="Times New Roman" panose="02020603050405020304" pitchFamily="18" charset="0"/>
              </a:rPr>
              <a:t>adalah kartu plastik terbuat dari PVC yang didalamnya terpasang </a:t>
            </a:r>
            <a:r>
              <a:rPr lang="id-ID" sz="2800" i="1" dirty="0">
                <a:latin typeface="Times New Roman" panose="02020603050405020304" pitchFamily="18" charset="0"/>
                <a:cs typeface="Times New Roman" panose="02020603050405020304" pitchFamily="18" charset="0"/>
              </a:rPr>
              <a:t>CHIP Processor,</a:t>
            </a:r>
            <a:r>
              <a:rPr lang="id-ID" sz="2800" dirty="0">
                <a:latin typeface="Times New Roman" panose="02020603050405020304" pitchFamily="18" charset="0"/>
                <a:cs typeface="Times New Roman" panose="02020603050405020304" pitchFamily="18" charset="0"/>
              </a:rPr>
              <a:t>fungsinya sebagai pengenal atau identitas. </a:t>
            </a:r>
            <a:r>
              <a:rPr lang="id-ID" sz="2800" dirty="0" smtClean="0">
                <a:latin typeface="Times New Roman" panose="02020603050405020304" pitchFamily="18" charset="0"/>
                <a:cs typeface="Times New Roman" panose="02020603050405020304" pitchFamily="18" charset="0"/>
              </a:rPr>
              <a:t/>
            </a:r>
            <a:br>
              <a:rPr lang="id-ID" sz="2800" dirty="0" smtClean="0">
                <a:latin typeface="Times New Roman" panose="02020603050405020304" pitchFamily="18" charset="0"/>
                <a:cs typeface="Times New Roman" panose="02020603050405020304" pitchFamily="18" charset="0"/>
              </a:rPr>
            </a:br>
            <a:r>
              <a:rPr lang="id-ID" sz="2800" dirty="0" smtClean="0">
                <a:latin typeface="Times New Roman" panose="02020603050405020304" pitchFamily="18" charset="0"/>
                <a:cs typeface="Times New Roman" panose="02020603050405020304" pitchFamily="18" charset="0"/>
              </a:rPr>
              <a:t/>
            </a:r>
            <a:br>
              <a:rPr lang="id-ID" sz="2800" dirty="0" smtClean="0">
                <a:latin typeface="Times New Roman" panose="02020603050405020304" pitchFamily="18" charset="0"/>
                <a:cs typeface="Times New Roman" panose="02020603050405020304" pitchFamily="18" charset="0"/>
              </a:rPr>
            </a:br>
            <a:r>
              <a:rPr lang="id-ID" sz="2800" dirty="0" smtClean="0">
                <a:latin typeface="Times New Roman" panose="02020603050405020304" pitchFamily="18" charset="0"/>
                <a:cs typeface="Times New Roman" panose="02020603050405020304" pitchFamily="18" charset="0"/>
              </a:rPr>
              <a:t>Ada </a:t>
            </a:r>
            <a:r>
              <a:rPr lang="id-ID" sz="2800" dirty="0">
                <a:latin typeface="Times New Roman" panose="02020603050405020304" pitchFamily="18" charset="0"/>
                <a:cs typeface="Times New Roman" panose="02020603050405020304" pitchFamily="18" charset="0"/>
              </a:rPr>
              <a:t>beberapa macam smartcard yang dikelompokkan berdasakan fungsi, mekanisme akses, dan karakteristik fisik, yaitu </a:t>
            </a:r>
            <a:r>
              <a:rPr lang="id-ID" sz="2800" dirty="0" smtClean="0">
                <a:latin typeface="Times New Roman" panose="02020603050405020304" pitchFamily="18" charset="0"/>
                <a:cs typeface="Times New Roman" panose="02020603050405020304" pitchFamily="18" charset="0"/>
              </a:rPr>
              <a:t>:</a:t>
            </a:r>
            <a:br>
              <a:rPr lang="id-ID" sz="2800" dirty="0" smtClean="0">
                <a:latin typeface="Times New Roman" panose="02020603050405020304" pitchFamily="18" charset="0"/>
                <a:cs typeface="Times New Roman" panose="02020603050405020304" pitchFamily="18" charset="0"/>
              </a:rPr>
            </a:br>
            <a:r>
              <a:rPr lang="id-ID" sz="2800" dirty="0" smtClean="0">
                <a:latin typeface="Times New Roman" panose="02020603050405020304" pitchFamily="18" charset="0"/>
                <a:cs typeface="Times New Roman" panose="02020603050405020304" pitchFamily="18" charset="0"/>
              </a:rPr>
              <a:t>1. Microprocessor </a:t>
            </a:r>
            <a:r>
              <a:rPr lang="id-ID" sz="2800" dirty="0">
                <a:latin typeface="Times New Roman" panose="02020603050405020304" pitchFamily="18" charset="0"/>
                <a:cs typeface="Times New Roman" panose="02020603050405020304" pitchFamily="18" charset="0"/>
              </a:rPr>
              <a:t>Card</a:t>
            </a:r>
            <a:br>
              <a:rPr lang="id-ID" sz="2800" dirty="0">
                <a:latin typeface="Times New Roman" panose="02020603050405020304" pitchFamily="18" charset="0"/>
                <a:cs typeface="Times New Roman" panose="02020603050405020304" pitchFamily="18" charset="0"/>
              </a:rPr>
            </a:br>
            <a:r>
              <a:rPr lang="id-ID" sz="2800" dirty="0" smtClean="0">
                <a:latin typeface="Times New Roman" panose="02020603050405020304" pitchFamily="18" charset="0"/>
                <a:cs typeface="Times New Roman" panose="02020603050405020304" pitchFamily="18" charset="0"/>
              </a:rPr>
              <a:t>2. </a:t>
            </a:r>
            <a:r>
              <a:rPr lang="id-ID" sz="2800" dirty="0"/>
              <a:t>Contact </a:t>
            </a:r>
            <a:r>
              <a:rPr lang="id-ID" sz="2800" dirty="0" smtClean="0"/>
              <a:t>Card</a:t>
            </a:r>
            <a:br>
              <a:rPr lang="id-ID" sz="2800" dirty="0" smtClean="0"/>
            </a:br>
            <a:r>
              <a:rPr lang="id-ID" sz="2800" dirty="0" smtClean="0"/>
              <a:t>3. </a:t>
            </a:r>
            <a:r>
              <a:rPr lang="id-ID" sz="2800" dirty="0"/>
              <a:t>Contactless Card</a:t>
            </a:r>
            <a:br>
              <a:rPr lang="id-ID" sz="2800" dirty="0"/>
            </a:br>
            <a:r>
              <a:rPr lang="id-ID" sz="2800" dirty="0" smtClean="0"/>
              <a:t>4. </a:t>
            </a:r>
            <a:r>
              <a:rPr lang="id-ID" sz="2800" dirty="0"/>
              <a:t>Hybrid Card</a:t>
            </a:r>
            <a:r>
              <a:rPr lang="id-ID" sz="2000" dirty="0"/>
              <a:t/>
            </a:r>
            <a:br>
              <a:rPr lang="id-ID" sz="2000" dirty="0"/>
            </a:br>
            <a:r>
              <a:rPr lang="id-ID" sz="2000" dirty="0"/>
              <a:t/>
            </a:r>
            <a:br>
              <a:rPr lang="id-ID" sz="2000" dirty="0"/>
            </a:br>
            <a:r>
              <a:rPr lang="id-ID" sz="2000" i="1" dirty="0" smtClean="0">
                <a:latin typeface="Times New Roman" panose="02020603050405020304" pitchFamily="18" charset="0"/>
                <a:cs typeface="Times New Roman" panose="02020603050405020304" pitchFamily="18" charset="0"/>
              </a:rPr>
              <a:t/>
            </a:r>
            <a:br>
              <a:rPr lang="id-ID" sz="2000" i="1" dirty="0" smtClean="0">
                <a:latin typeface="Times New Roman" panose="02020603050405020304" pitchFamily="18" charset="0"/>
                <a:cs typeface="Times New Roman" panose="02020603050405020304" pitchFamily="18" charset="0"/>
              </a:rPr>
            </a:br>
            <a:r>
              <a:rPr lang="id-ID" sz="2000" dirty="0">
                <a:latin typeface="Times New Roman" panose="02020603050405020304" pitchFamily="18" charset="0"/>
                <a:cs typeface="Times New Roman" panose="02020603050405020304" pitchFamily="18" charset="0"/>
              </a:rPr>
              <a:t/>
            </a:r>
            <a:br>
              <a:rPr lang="id-ID" sz="2000" dirty="0">
                <a:latin typeface="Times New Roman" panose="02020603050405020304" pitchFamily="18" charset="0"/>
                <a:cs typeface="Times New Roman" panose="02020603050405020304" pitchFamily="18" charset="0"/>
              </a:rPr>
            </a:br>
            <a:endParaRPr lang="id-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617161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62809" cy="5597562"/>
          </a:xfrm>
        </p:spPr>
        <p:txBody>
          <a:bodyPr/>
          <a:lstStyle/>
          <a:p>
            <a:r>
              <a:rPr lang="id-ID" sz="3200" dirty="0" smtClean="0">
                <a:latin typeface="Times New Roman" panose="02020603050405020304" pitchFamily="18" charset="0"/>
                <a:cs typeface="Times New Roman" panose="02020603050405020304" pitchFamily="18" charset="0"/>
              </a:rPr>
              <a:t>GUARD</a:t>
            </a:r>
            <a:br>
              <a:rPr lang="id-ID" sz="3200" dirty="0" smtClean="0">
                <a:latin typeface="Times New Roman" panose="02020603050405020304" pitchFamily="18" charset="0"/>
                <a:cs typeface="Times New Roman" panose="02020603050405020304" pitchFamily="18" charset="0"/>
              </a:rPr>
            </a:br>
            <a:r>
              <a:rPr lang="id-ID" sz="2400" dirty="0" smtClean="0">
                <a:latin typeface="Times New Roman" panose="02020603050405020304" pitchFamily="18" charset="0"/>
                <a:cs typeface="Times New Roman" panose="02020603050405020304" pitchFamily="18" charset="0"/>
              </a:rPr>
              <a:t/>
            </a:r>
            <a:br>
              <a:rPr lang="id-ID" sz="2400" dirty="0" smtClean="0">
                <a:latin typeface="Times New Roman" panose="02020603050405020304" pitchFamily="18" charset="0"/>
                <a:cs typeface="Times New Roman" panose="02020603050405020304" pitchFamily="18" charset="0"/>
              </a:rPr>
            </a:br>
            <a:r>
              <a:rPr lang="id-ID" sz="2800" dirty="0" smtClean="0">
                <a:latin typeface="Times New Roman" panose="02020603050405020304" pitchFamily="18" charset="0"/>
                <a:cs typeface="Times New Roman" panose="02020603050405020304" pitchFamily="18" charset="0"/>
              </a:rPr>
              <a:t>guard bisa dikatakan seperti pertahanan</a:t>
            </a:r>
            <a:br>
              <a:rPr lang="id-ID"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Data Guard </a:t>
            </a:r>
            <a:r>
              <a:rPr lang="en-US" sz="2800" dirty="0" err="1">
                <a:latin typeface="Times New Roman" panose="02020603050405020304" pitchFamily="18" charset="0"/>
                <a:cs typeface="Times New Roman" panose="02020603050405020304" pitchFamily="18" charset="0"/>
              </a:rPr>
              <a:t>bekerja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dengan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cara</a:t>
            </a:r>
            <a:r>
              <a:rPr lang="en-US" sz="2800" dirty="0">
                <a:latin typeface="Times New Roman" panose="02020603050405020304" pitchFamily="18" charset="0"/>
                <a:cs typeface="Times New Roman" panose="02020603050405020304" pitchFamily="18" charset="0"/>
              </a:rPr>
              <a:t> :</a:t>
            </a:r>
            <a:r>
              <a:rPr lang="id-ID" sz="2800" dirty="0">
                <a:latin typeface="Times New Roman" panose="02020603050405020304" pitchFamily="18" charset="0"/>
                <a:cs typeface="Times New Roman" panose="02020603050405020304" pitchFamily="18" charset="0"/>
              </a:rPr>
              <a:t/>
            </a:r>
            <a:br>
              <a:rPr lang="id-ID"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 </a:t>
            </a:r>
            <a:r>
              <a:rPr lang="en-US" sz="2800" dirty="0" err="1">
                <a:latin typeface="Times New Roman" panose="02020603050405020304" pitchFamily="18" charset="0"/>
                <a:cs typeface="Times New Roman" panose="02020603050405020304" pitchFamily="18" charset="0"/>
              </a:rPr>
              <a:t>ada</a:t>
            </a:r>
            <a:r>
              <a:rPr lang="en-US" sz="2800" dirty="0">
                <a:latin typeface="Times New Roman" panose="02020603050405020304" pitchFamily="18" charset="0"/>
                <a:cs typeface="Times New Roman" panose="02020603050405020304" pitchFamily="18" charset="0"/>
              </a:rPr>
              <a:t> 2 server primary (A) &amp; standby (B)</a:t>
            </a:r>
            <a:r>
              <a:rPr lang="id-ID" sz="2800" dirty="0">
                <a:latin typeface="Times New Roman" panose="02020603050405020304" pitchFamily="18" charset="0"/>
                <a:cs typeface="Times New Roman" panose="02020603050405020304" pitchFamily="18" charset="0"/>
              </a:rPr>
              <a:t/>
            </a:r>
            <a:br>
              <a:rPr lang="id-ID"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b. </a:t>
            </a:r>
            <a:r>
              <a:rPr lang="en-US" sz="2800" dirty="0" err="1">
                <a:latin typeface="Times New Roman" panose="02020603050405020304" pitchFamily="18" charset="0"/>
                <a:cs typeface="Times New Roman" panose="02020603050405020304" pitchFamily="18" charset="0"/>
              </a:rPr>
              <a:t>jika</a:t>
            </a:r>
            <a:r>
              <a:rPr lang="en-US" sz="2800" dirty="0">
                <a:latin typeface="Times New Roman" panose="02020603050405020304" pitchFamily="18" charset="0"/>
                <a:cs typeface="Times New Roman" panose="02020603050405020304" pitchFamily="18" charset="0"/>
              </a:rPr>
              <a:t> server primary (A) error, standby (B) </a:t>
            </a:r>
            <a:r>
              <a:rPr lang="en-US" sz="2800" dirty="0" err="1">
                <a:latin typeface="Times New Roman" panose="02020603050405020304" pitchFamily="18" charset="0"/>
                <a:cs typeface="Times New Roman" panose="02020603050405020304" pitchFamily="18" charset="0"/>
              </a:rPr>
              <a:t>menjadi</a:t>
            </a:r>
            <a:r>
              <a:rPr lang="en-US" sz="2800" dirty="0">
                <a:latin typeface="Times New Roman" panose="02020603050405020304" pitchFamily="18" charset="0"/>
                <a:cs typeface="Times New Roman" panose="02020603050405020304" pitchFamily="18" charset="0"/>
              </a:rPr>
              <a:t> primary</a:t>
            </a:r>
            <a:r>
              <a:rPr lang="id-ID" sz="2800" dirty="0">
                <a:latin typeface="Times New Roman" panose="02020603050405020304" pitchFamily="18" charset="0"/>
                <a:cs typeface="Times New Roman" panose="02020603050405020304" pitchFamily="18" charset="0"/>
              </a:rPr>
              <a:t/>
            </a:r>
            <a:br>
              <a:rPr lang="id-ID"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membutuhkan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waktu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beberapa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saat</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detik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untuk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mengaktifkan</a:t>
            </a:r>
            <a:r>
              <a:rPr lang="id-ID" sz="2800" dirty="0">
                <a:latin typeface="Times New Roman" panose="02020603050405020304" pitchFamily="18" charset="0"/>
                <a:cs typeface="Times New Roman" panose="02020603050405020304" pitchFamily="18" charset="0"/>
              </a:rPr>
              <a:t/>
            </a:r>
            <a:br>
              <a:rPr lang="id-ID"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standby </a:t>
            </a:r>
            <a:r>
              <a:rPr lang="en-US" sz="2800" dirty="0" err="1">
                <a:latin typeface="Times New Roman" panose="02020603050405020304" pitchFamily="18" charset="0"/>
                <a:cs typeface="Times New Roman" panose="02020603050405020304" pitchFamily="18" charset="0"/>
              </a:rPr>
              <a:t>menjadi</a:t>
            </a:r>
            <a:r>
              <a:rPr lang="en-US" sz="2800" dirty="0">
                <a:latin typeface="Times New Roman" panose="02020603050405020304" pitchFamily="18" charset="0"/>
                <a:cs typeface="Times New Roman" panose="02020603050405020304" pitchFamily="18" charset="0"/>
              </a:rPr>
              <a:t> primary</a:t>
            </a:r>
            <a:r>
              <a:rPr lang="id-ID" sz="2800" dirty="0">
                <a:latin typeface="Times New Roman" panose="02020603050405020304" pitchFamily="18" charset="0"/>
                <a:cs typeface="Times New Roman" panose="02020603050405020304" pitchFamily="18" charset="0"/>
              </a:rPr>
              <a:t/>
            </a:r>
            <a:br>
              <a:rPr lang="id-ID"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 </a:t>
            </a:r>
            <a:r>
              <a:rPr lang="en-US" sz="2800" dirty="0" err="1">
                <a:latin typeface="Times New Roman" panose="02020603050405020304" pitchFamily="18" charset="0"/>
                <a:cs typeface="Times New Roman" panose="02020603050405020304" pitchFamily="18" charset="0"/>
              </a:rPr>
              <a:t>setelah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diperbaiki</a:t>
            </a:r>
            <a:r>
              <a:rPr lang="en-US" sz="2800" dirty="0">
                <a:latin typeface="Times New Roman" panose="02020603050405020304" pitchFamily="18" charset="0"/>
                <a:cs typeface="Times New Roman" panose="02020603050405020304" pitchFamily="18" charset="0"/>
              </a:rPr>
              <a:t> (A) </a:t>
            </a:r>
            <a:r>
              <a:rPr lang="en-US" sz="2800" dirty="0" err="1">
                <a:latin typeface="Times New Roman" panose="02020603050405020304" pitchFamily="18" charset="0"/>
                <a:cs typeface="Times New Roman" panose="02020603050405020304" pitchFamily="18" charset="0"/>
              </a:rPr>
              <a:t>dapat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menjadi</a:t>
            </a:r>
            <a:r>
              <a:rPr lang="en-US" sz="2800" dirty="0">
                <a:latin typeface="Times New Roman" panose="02020603050405020304" pitchFamily="18" charset="0"/>
                <a:cs typeface="Times New Roman" panose="02020603050405020304" pitchFamily="18" charset="0"/>
              </a:rPr>
              <a:t> primary </a:t>
            </a:r>
            <a:r>
              <a:rPr lang="en-US" sz="2800" dirty="0" err="1">
                <a:latin typeface="Times New Roman" panose="02020603050405020304" pitchFamily="18" charset="0"/>
                <a:cs typeface="Times New Roman" panose="02020603050405020304" pitchFamily="18" charset="0"/>
              </a:rPr>
              <a:t>lagi</a:t>
            </a:r>
            <a:r>
              <a:rPr lang="id-ID" sz="2800" dirty="0">
                <a:latin typeface="Times New Roman" panose="02020603050405020304" pitchFamily="18" charset="0"/>
                <a:cs typeface="Times New Roman" panose="02020603050405020304" pitchFamily="18" charset="0"/>
              </a:rPr>
              <a:t/>
            </a:r>
            <a:br>
              <a:rPr lang="id-ID" sz="2800" dirty="0">
                <a:latin typeface="Times New Roman" panose="02020603050405020304" pitchFamily="18" charset="0"/>
                <a:cs typeface="Times New Roman" panose="02020603050405020304" pitchFamily="18" charset="0"/>
              </a:rPr>
            </a:br>
            <a:endParaRPr lang="id-ID"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1918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08529" cy="5902362"/>
          </a:xfrm>
        </p:spPr>
        <p:txBody>
          <a:bodyPr/>
          <a:lstStyle/>
          <a:p>
            <a:r>
              <a:rPr lang="id-ID" sz="3200" dirty="0" smtClean="0">
                <a:latin typeface="Times New Roman" panose="02020603050405020304" pitchFamily="18" charset="0"/>
                <a:cs typeface="Times New Roman" panose="02020603050405020304" pitchFamily="18" charset="0"/>
              </a:rPr>
              <a:t>MOTION DETECTOR</a:t>
            </a:r>
            <a:br>
              <a:rPr lang="id-ID" sz="3200" dirty="0" smtClean="0">
                <a:latin typeface="Times New Roman" panose="02020603050405020304" pitchFamily="18" charset="0"/>
                <a:cs typeface="Times New Roman" panose="02020603050405020304" pitchFamily="18" charset="0"/>
              </a:rPr>
            </a:br>
            <a:r>
              <a:rPr lang="id-ID" sz="2800" dirty="0">
                <a:latin typeface="Times New Roman" panose="02020603050405020304" pitchFamily="18" charset="0"/>
                <a:cs typeface="Times New Roman" panose="02020603050405020304" pitchFamily="18" charset="0"/>
              </a:rPr>
              <a:t/>
            </a:r>
            <a:br>
              <a:rPr lang="id-ID" sz="2800" dirty="0">
                <a:latin typeface="Times New Roman" panose="02020603050405020304" pitchFamily="18" charset="0"/>
                <a:cs typeface="Times New Roman" panose="02020603050405020304" pitchFamily="18" charset="0"/>
              </a:rPr>
            </a:br>
            <a:r>
              <a:rPr lang="id-ID" sz="2800" dirty="0">
                <a:latin typeface="Times New Roman" panose="02020603050405020304" pitchFamily="18" charset="0"/>
                <a:cs typeface="Times New Roman" panose="02020603050405020304" pitchFamily="18" charset="0"/>
              </a:rPr>
              <a:t>Motion detection adalah sebuah fitur video analisis yang berfungsi untuk mendeteksi adanya pergerakan (orang, mobil, dan lain-lain) dan hampir dimiliki berbagai merek IP camera atau network camera</a:t>
            </a:r>
            <a:r>
              <a:rPr lang="id-ID" sz="2800" dirty="0" smtClean="0">
                <a:latin typeface="Times New Roman" panose="02020603050405020304" pitchFamily="18" charset="0"/>
                <a:cs typeface="Times New Roman" panose="02020603050405020304" pitchFamily="18" charset="0"/>
              </a:rPr>
              <a:t>.</a:t>
            </a:r>
            <a:br>
              <a:rPr lang="id-ID" sz="2800" dirty="0" smtClean="0">
                <a:latin typeface="Times New Roman" panose="02020603050405020304" pitchFamily="18" charset="0"/>
                <a:cs typeface="Times New Roman" panose="02020603050405020304" pitchFamily="18" charset="0"/>
              </a:rPr>
            </a:br>
            <a:r>
              <a:rPr lang="id-ID" sz="2800" dirty="0" smtClean="0">
                <a:latin typeface="Times New Roman" panose="02020603050405020304" pitchFamily="18" charset="0"/>
                <a:cs typeface="Times New Roman" panose="02020603050405020304" pitchFamily="18" charset="0"/>
              </a:rPr>
              <a:t/>
            </a:r>
            <a:br>
              <a:rPr lang="id-ID" sz="2800" dirty="0" smtClean="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terdapat</a:t>
            </a:r>
            <a:r>
              <a:rPr lang="en-US" sz="2800" dirty="0">
                <a:latin typeface="Times New Roman" panose="02020603050405020304" pitchFamily="18" charset="0"/>
                <a:cs typeface="Times New Roman" panose="02020603050405020304" pitchFamily="18" charset="0"/>
              </a:rPr>
              <a:t> 2 parameter </a:t>
            </a:r>
            <a:r>
              <a:rPr lang="en-US" sz="2800" dirty="0" err="1">
                <a:latin typeface="Times New Roman" panose="02020603050405020304" pitchFamily="18" charset="0"/>
                <a:cs typeface="Times New Roman" panose="02020603050405020304" pitchFamily="18" charset="0"/>
              </a:rPr>
              <a:t>dalam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sistem</a:t>
            </a:r>
            <a:r>
              <a:rPr lang="en-US" sz="2800" dirty="0">
                <a:latin typeface="Times New Roman" panose="02020603050405020304" pitchFamily="18" charset="0"/>
                <a:cs typeface="Times New Roman" panose="02020603050405020304" pitchFamily="18" charset="0"/>
              </a:rPr>
              <a:t> motion detection </a:t>
            </a:r>
            <a:r>
              <a:rPr lang="en-US" sz="2800" dirty="0" err="1">
                <a:latin typeface="Times New Roman" panose="02020603050405020304" pitchFamily="18" charset="0"/>
                <a:cs typeface="Times New Roman" panose="02020603050405020304" pitchFamily="18" charset="0"/>
              </a:rPr>
              <a:t>yaitu</a:t>
            </a: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 Region</a:t>
            </a:r>
            <a:br>
              <a:rPr lang="en-US" sz="2800" dirty="0">
                <a:latin typeface="Times New Roman" panose="02020603050405020304" pitchFamily="18" charset="0"/>
                <a:cs typeface="Times New Roman" panose="02020603050405020304" pitchFamily="18" charset="0"/>
              </a:rPr>
            </a:br>
            <a:r>
              <a:rPr lang="id-ID" sz="2800" dirty="0">
                <a:latin typeface="Times New Roman" panose="02020603050405020304" pitchFamily="18" charset="0"/>
                <a:cs typeface="Times New Roman" panose="02020603050405020304" pitchFamily="18" charset="0"/>
              </a:rPr>
              <a:t>2. Sensitivity</a:t>
            </a:r>
          </a:p>
        </p:txBody>
      </p:sp>
    </p:spTree>
    <p:extLst>
      <p:ext uri="{BB962C8B-B14F-4D97-AF65-F5344CB8AC3E}">
        <p14:creationId xmlns:p14="http://schemas.microsoft.com/office/powerpoint/2010/main" val="5460679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145</TotalTime>
  <Words>212</Words>
  <Application>Microsoft Office PowerPoint</Application>
  <PresentationFormat>Widescreen</PresentationFormat>
  <Paragraphs>55</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Times New Roman</vt:lpstr>
      <vt:lpstr>Wingdings 3</vt:lpstr>
      <vt:lpstr>Ion</vt:lpstr>
      <vt:lpstr>                Perimeter Defenses  (CCTV, Smart Cards, Guard, motion detector)  </vt:lpstr>
      <vt:lpstr>Apa itu Perimeter defense...?</vt:lpstr>
      <vt:lpstr>Beberapa bidang penerapan Perimeter defense</vt:lpstr>
      <vt:lpstr>Contoh Penerapannya</vt:lpstr>
      <vt:lpstr>Beberapa alat yang menerapkan Perimeter defense</vt:lpstr>
      <vt:lpstr>CCTV (Closed-Circuit Television)  Pengawasan visual atau perangkat perekam seperti CCTV digunakan sebagai tambahan penjaga untuk meningkatkan kemampuan pengawasan dan merekam peristiwa untuk analisis di masa depan atau untuk kepentingan bukti kejahatan dan penuntutan.  </vt:lpstr>
      <vt:lpstr>SMART CARD  adalah kartu plastik terbuat dari PVC yang didalamnya terpasang CHIP Processor,fungsinya sebagai pengenal atau identitas.   Ada beberapa macam smartcard yang dikelompokkan berdasakan fungsi, mekanisme akses, dan karakteristik fisik, yaitu : 1. Microprocessor Card 2. Contact Card 3. Contactless Card 4. Hybrid Card    </vt:lpstr>
      <vt:lpstr>GUARD  guard bisa dikatakan seperti pertahanan Data Guard bekerja dengan cara :  a. ada 2 server primary (A) &amp; standby (B)  b. jika server primary (A) error, standby (B) menjadi primary  membutuhkan waktu beberapa saat / detik untuk mengaktifkan  standby menjadi primary  c. setelah diperbaiki (A) dapat menjadi primary lagi </vt:lpstr>
      <vt:lpstr>MOTION DETECTOR  Motion detection adalah sebuah fitur video analisis yang berfungsi untuk mendeteksi adanya pergerakan (orang, mobil, dan lain-lain) dan hampir dimiliki berbagai merek IP camera atau network camera.  terdapat 2 parameter dalam sistem motion detection yaitu : 1. Region 2. Sensitivity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Perimeter Defenses  (CCTV, Smart Cards, Guard, motion detector)           Kelompok 4:  1310651004  UMI LATIFATUL ROFIAH  1310651045  WAWAN TOFIK  1310651194  RISKA NOVIA NUR DIANTI  1410651169  AGUS SALIM</dc:title>
  <dc:creator>Rofi'</dc:creator>
  <cp:lastModifiedBy>Awan</cp:lastModifiedBy>
  <cp:revision>19</cp:revision>
  <dcterms:created xsi:type="dcterms:W3CDTF">2015-05-10T10:14:29Z</dcterms:created>
  <dcterms:modified xsi:type="dcterms:W3CDTF">2015-05-20T00:46:06Z</dcterms:modified>
</cp:coreProperties>
</file>