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3" r:id="rId3"/>
    <p:sldId id="275" r:id="rId4"/>
    <p:sldId id="286" r:id="rId5"/>
    <p:sldId id="276" r:id="rId6"/>
    <p:sldId id="277" r:id="rId7"/>
    <p:sldId id="278" r:id="rId8"/>
    <p:sldId id="287" r:id="rId9"/>
    <p:sldId id="279" r:id="rId10"/>
    <p:sldId id="280" r:id="rId11"/>
    <p:sldId id="281" r:id="rId12"/>
    <p:sldId id="282" r:id="rId13"/>
    <p:sldId id="283" r:id="rId14"/>
    <p:sldId id="284" r:id="rId15"/>
    <p:sldId id="285" r:id="rId16"/>
    <p:sldId id="288" r:id="rId17"/>
    <p:sldId id="289" r:id="rId18"/>
    <p:sldId id="290" r:id="rId19"/>
    <p:sldId id="291" r:id="rId20"/>
    <p:sldId id="274"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50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386" y="-2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BAAA21F8-8DC6-4A1A-AF68-187EEFECFFB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AA21F8-8DC6-4A1A-AF68-187EEFECFFB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AAA21F8-8DC6-4A1A-AF68-187EEFECFFBE}"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715E85-66F0-477C-954B-6532ADC2D99B}" type="datetimeFigureOut">
              <a:rPr lang="id-ID" smtClean="0"/>
              <a:pPr/>
              <a:t>19/04/2012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BAAA21F8-8DC6-4A1A-AF68-187EEFECFFBE}"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715E85-66F0-477C-954B-6532ADC2D99B}" type="datetimeFigureOut">
              <a:rPr lang="id-ID" smtClean="0"/>
              <a:pPr/>
              <a:t>19/04/2012</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AA21F8-8DC6-4A1A-AF68-187EEFECFFBE}"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476672"/>
            <a:ext cx="7772400" cy="2160240"/>
          </a:xfrm>
        </p:spPr>
        <p:txBody>
          <a:bodyPr/>
          <a:lstStyle/>
          <a:p>
            <a:r>
              <a:rPr lang="id-ID" dirty="0" smtClean="0"/>
              <a:t>Chapter </a:t>
            </a:r>
            <a:r>
              <a:rPr lang="id-ID" dirty="0" smtClean="0"/>
              <a:t>7</a:t>
            </a:r>
            <a:endParaRPr lang="id-ID" dirty="0"/>
          </a:p>
        </p:txBody>
      </p:sp>
      <p:sp>
        <p:nvSpPr>
          <p:cNvPr id="3" name="Subtitle 2"/>
          <p:cNvSpPr>
            <a:spLocks noGrp="1"/>
          </p:cNvSpPr>
          <p:nvPr>
            <p:ph type="subTitle" idx="1"/>
          </p:nvPr>
        </p:nvSpPr>
        <p:spPr>
          <a:xfrm>
            <a:off x="755576" y="3717032"/>
            <a:ext cx="7772400" cy="1584176"/>
          </a:xfrm>
        </p:spPr>
        <p:txBody>
          <a:bodyPr>
            <a:normAutofit/>
          </a:bodyPr>
          <a:lstStyle/>
          <a:p>
            <a:r>
              <a:rPr lang="id-ID" sz="2800" b="1" dirty="0" smtClean="0">
                <a:solidFill>
                  <a:schemeClr val="accent6">
                    <a:lumMod val="50000"/>
                  </a:schemeClr>
                </a:solidFill>
                <a:latin typeface="Calibri" pitchFamily="34" charset="0"/>
                <a:cs typeface="Calibri" pitchFamily="34" charset="0"/>
              </a:rPr>
              <a:t>DASAR – DASAR PEMROSESAN KOMPUTER</a:t>
            </a:r>
            <a:endParaRPr lang="id-ID" sz="2800" b="1" dirty="0">
              <a:solidFill>
                <a:schemeClr val="accent6">
                  <a:lumMod val="50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fontScale="90000"/>
          </a:bodyPr>
          <a:lstStyle/>
          <a:p>
            <a:pPr algn="ctr"/>
            <a:r>
              <a:rPr lang="id-ID" dirty="0" smtClean="0"/>
              <a:t>PENYIMPANAN DPT DIPINDAHKAN</a:t>
            </a:r>
            <a:endParaRPr lang="id-ID" dirty="0"/>
          </a:p>
        </p:txBody>
      </p:sp>
      <p:sp>
        <p:nvSpPr>
          <p:cNvPr id="3" name="Content Placeholder 2"/>
          <p:cNvSpPr>
            <a:spLocks noGrp="1"/>
          </p:cNvSpPr>
          <p:nvPr>
            <p:ph idx="1"/>
          </p:nvPr>
        </p:nvSpPr>
        <p:spPr>
          <a:xfrm>
            <a:off x="457200" y="2204864"/>
            <a:ext cx="8229600" cy="4119736"/>
          </a:xfrm>
        </p:spPr>
        <p:txBody>
          <a:bodyPr>
            <a:normAutofit/>
          </a:bodyPr>
          <a:lstStyle/>
          <a:p>
            <a:pPr marL="0" indent="0">
              <a:buNone/>
            </a:pPr>
            <a:r>
              <a:rPr lang="id-ID" sz="2400" dirty="0" smtClean="0">
                <a:latin typeface="Calibri" pitchFamily="34" charset="0"/>
                <a:cs typeface="Calibri" pitchFamily="34" charset="0"/>
              </a:rPr>
              <a:t>Penyimpanan yang dapat dipindahkan dan digunakan ke komputer lain, diantaranya :</a:t>
            </a:r>
          </a:p>
          <a:p>
            <a:pPr marL="625475" indent="-352425">
              <a:buAutoNum type="arabicPeriod"/>
            </a:pPr>
            <a:r>
              <a:rPr lang="id-ID" sz="2400" dirty="0" smtClean="0">
                <a:latin typeface="Calibri" pitchFamily="34" charset="0"/>
                <a:cs typeface="Calibri" pitchFamily="34" charset="0"/>
              </a:rPr>
              <a:t>Compact </a:t>
            </a:r>
            <a:r>
              <a:rPr lang="id-ID" sz="2400" dirty="0" smtClean="0">
                <a:latin typeface="Calibri" pitchFamily="34" charset="0"/>
                <a:cs typeface="Calibri" pitchFamily="34" charset="0"/>
              </a:rPr>
              <a:t>Disk (CD) – tempat penyimpanan data yang dapat dibaca tetapi ntidak dapt ditulis diatasnya.</a:t>
            </a:r>
          </a:p>
          <a:p>
            <a:pPr marL="625475" indent="-352425">
              <a:buAutoNum type="arabicPeriod"/>
            </a:pPr>
            <a:r>
              <a:rPr lang="id-ID" sz="2400" dirty="0" smtClean="0">
                <a:latin typeface="Calibri" pitchFamily="34" charset="0"/>
                <a:cs typeface="Calibri" pitchFamily="34" charset="0"/>
              </a:rPr>
              <a:t>Digital Versatile Disc (DVD) – dapat menyimpan dari 5GB sampai 20 GB </a:t>
            </a:r>
            <a:r>
              <a:rPr lang="id-ID" sz="2400" dirty="0" smtClean="0">
                <a:latin typeface="Calibri" pitchFamily="34" charset="0"/>
                <a:cs typeface="Calibri" pitchFamily="34" charset="0"/>
              </a:rPr>
              <a:t>data</a:t>
            </a:r>
          </a:p>
          <a:p>
            <a:pPr marL="625475" indent="-352425">
              <a:buAutoNum type="arabicPeriod"/>
            </a:pPr>
            <a:r>
              <a:rPr lang="id-ID" sz="2400" dirty="0" smtClean="0">
                <a:latin typeface="Calibri" pitchFamily="34" charset="0"/>
                <a:cs typeface="Calibri" pitchFamily="34" charset="0"/>
              </a:rPr>
              <a:t>Floopy Disk</a:t>
            </a:r>
          </a:p>
          <a:p>
            <a:pPr marL="625475" indent="-352425">
              <a:buAutoNum type="arabicPeriod"/>
            </a:pPr>
            <a:r>
              <a:rPr lang="id-ID" sz="2400" dirty="0" smtClean="0">
                <a:latin typeface="Calibri" pitchFamily="34" charset="0"/>
                <a:cs typeface="Calibri" pitchFamily="34" charset="0"/>
              </a:rPr>
              <a:t>Flask Disk</a:t>
            </a:r>
            <a:endParaRPr lang="id-ID" sz="2400" dirty="0" smtClean="0">
              <a:latin typeface="Calibri" pitchFamily="34" charset="0"/>
              <a:cs typeface="Calibri" pitchFamily="34" charset="0"/>
            </a:endParaRPr>
          </a:p>
          <a:p>
            <a:pPr>
              <a:buNone/>
            </a:pPr>
            <a:endParaRPr lang="id-ID" sz="2400" dirty="0">
              <a:latin typeface="Calibri" pitchFamily="34" charset="0"/>
              <a:cs typeface="Calibri" pitchFamily="34" charset="0"/>
            </a:endParaRPr>
          </a:p>
        </p:txBody>
      </p:sp>
      <p:sp>
        <p:nvSpPr>
          <p:cNvPr id="5" name="TextBox 4"/>
          <p:cNvSpPr txBox="1"/>
          <p:nvPr/>
        </p:nvSpPr>
        <p:spPr>
          <a:xfrm>
            <a:off x="5652120" y="1700808"/>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pPr algn="ctr"/>
            <a:r>
              <a:rPr lang="id-ID" sz="4800" dirty="0" smtClean="0"/>
              <a:t>ALAT – ALAT INPUT</a:t>
            </a:r>
            <a:endParaRPr lang="id-ID" sz="4800" dirty="0"/>
          </a:p>
        </p:txBody>
      </p:sp>
      <p:sp>
        <p:nvSpPr>
          <p:cNvPr id="3" name="Content Placeholder 2"/>
          <p:cNvSpPr>
            <a:spLocks noGrp="1"/>
          </p:cNvSpPr>
          <p:nvPr>
            <p:ph idx="1"/>
          </p:nvPr>
        </p:nvSpPr>
        <p:spPr>
          <a:xfrm>
            <a:off x="457200" y="2276872"/>
            <a:ext cx="8229600" cy="4047728"/>
          </a:xfrm>
        </p:spPr>
        <p:txBody>
          <a:bodyPr>
            <a:normAutofit/>
          </a:bodyPr>
          <a:lstStyle/>
          <a:p>
            <a:pPr>
              <a:buFont typeface="Wingdings" pitchFamily="2" charset="2"/>
              <a:buChar char="§"/>
            </a:pPr>
            <a:r>
              <a:rPr lang="id-ID" sz="2400" dirty="0" smtClean="0">
                <a:latin typeface="+mj-lt"/>
              </a:rPr>
              <a:t>Data yang dimasukkan oleh manusia atau human-captured input, bisa melalui : keyboard, mouse komputer atau sentuhan jari di layar dan bicara melalui mikrofon.</a:t>
            </a:r>
          </a:p>
          <a:p>
            <a:pPr>
              <a:buFont typeface="Wingdings" pitchFamily="2" charset="2"/>
              <a:buChar char="§"/>
            </a:pPr>
            <a:r>
              <a:rPr lang="id-ID" sz="2400" dirty="0" smtClean="0">
                <a:latin typeface="+mj-lt"/>
              </a:rPr>
              <a:t>Kendalanya sangat lambat dan umumnya tidak mencapai tingkat akurasi tinggi.</a:t>
            </a:r>
          </a:p>
          <a:p>
            <a:pPr>
              <a:buFont typeface="Wingdings" pitchFamily="2" charset="2"/>
              <a:buChar char="§"/>
            </a:pPr>
            <a:r>
              <a:rPr lang="id-ID" sz="2400" dirty="0" smtClean="0">
                <a:latin typeface="+mj-lt"/>
              </a:rPr>
              <a:t>Data yang dimasukkan oleh mesin atau machine-captured input, mempunyai tingkat akurasi yang lebih tinggi dibandingkan data yang dimasukkan manusia.</a:t>
            </a:r>
          </a:p>
          <a:p>
            <a:pPr>
              <a:buFont typeface="Wingdings" pitchFamily="2" charset="2"/>
              <a:buChar char="§"/>
            </a:pPr>
            <a:r>
              <a:rPr lang="id-ID" sz="2400" dirty="0" smtClean="0">
                <a:latin typeface="+mj-lt"/>
              </a:rPr>
              <a:t>Salah satunya adalah pemakaian bar code yaang dicantumkan dari suatu produk.</a:t>
            </a:r>
            <a:endParaRPr lang="id-ID" sz="2400" dirty="0">
              <a:latin typeface="+mj-lt"/>
            </a:endParaRPr>
          </a:p>
        </p:txBody>
      </p:sp>
      <p:sp>
        <p:nvSpPr>
          <p:cNvPr id="4" name="TextBox 3"/>
          <p:cNvSpPr txBox="1"/>
          <p:nvPr/>
        </p:nvSpPr>
        <p:spPr>
          <a:xfrm>
            <a:off x="5652120" y="1700808"/>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864096"/>
          </a:xfrm>
        </p:spPr>
        <p:txBody>
          <a:bodyPr>
            <a:normAutofit/>
          </a:bodyPr>
          <a:lstStyle/>
          <a:p>
            <a:pPr algn="ctr"/>
            <a:r>
              <a:rPr lang="id-ID" sz="4800" dirty="0" smtClean="0"/>
              <a:t>ALAT – ALAT OUTPUT</a:t>
            </a:r>
            <a:endParaRPr lang="id-ID" sz="4800" dirty="0"/>
          </a:p>
        </p:txBody>
      </p:sp>
      <p:sp>
        <p:nvSpPr>
          <p:cNvPr id="3" name="Content Placeholder 2"/>
          <p:cNvSpPr>
            <a:spLocks noGrp="1"/>
          </p:cNvSpPr>
          <p:nvPr>
            <p:ph idx="1"/>
          </p:nvPr>
        </p:nvSpPr>
        <p:spPr>
          <a:xfrm>
            <a:off x="457200" y="1916832"/>
            <a:ext cx="8229600" cy="4407768"/>
          </a:xfrm>
        </p:spPr>
        <p:txBody>
          <a:bodyPr>
            <a:normAutofit lnSpcReduction="10000"/>
          </a:bodyPr>
          <a:lstStyle/>
          <a:p>
            <a:pPr>
              <a:buFont typeface="Wingdings" pitchFamily="2" charset="2"/>
              <a:buChar char="§"/>
            </a:pPr>
            <a:r>
              <a:rPr lang="id-ID" sz="2400" dirty="0" smtClean="0">
                <a:latin typeface="+mj-lt"/>
              </a:rPr>
              <a:t>Alat output yang bisa dibaca oleh manusia adalah monitor dan printer. </a:t>
            </a:r>
          </a:p>
          <a:p>
            <a:pPr>
              <a:buFont typeface="Wingdings" pitchFamily="2" charset="2"/>
              <a:buChar char="§"/>
            </a:pPr>
            <a:r>
              <a:rPr lang="id-ID" sz="2400" dirty="0" smtClean="0">
                <a:latin typeface="+mj-lt"/>
              </a:rPr>
              <a:t>Perkembangan Monitor dimulai dari :</a:t>
            </a:r>
          </a:p>
          <a:p>
            <a:pPr marL="625475" indent="-368300">
              <a:buAutoNum type="arabicPeriod"/>
            </a:pPr>
            <a:r>
              <a:rPr lang="id-ID" sz="2400" dirty="0" smtClean="0">
                <a:latin typeface="+mj-lt"/>
              </a:rPr>
              <a:t>CGA (Color Graphic Adapter) dengan 16 warna</a:t>
            </a:r>
          </a:p>
          <a:p>
            <a:pPr marL="625475" indent="-352425">
              <a:buAutoNum type="arabicPeriod"/>
            </a:pPr>
            <a:r>
              <a:rPr lang="id-ID" sz="2400" dirty="0" smtClean="0">
                <a:latin typeface="+mj-lt"/>
              </a:rPr>
              <a:t>EGA (Enhanced Graphic Adapter) dengan 64 warna</a:t>
            </a:r>
          </a:p>
          <a:p>
            <a:pPr marL="625475" indent="-352425">
              <a:buAutoNum type="arabicPeriod"/>
            </a:pPr>
            <a:r>
              <a:rPr lang="id-ID" sz="2400" dirty="0" smtClean="0">
                <a:latin typeface="+mj-lt"/>
              </a:rPr>
              <a:t>VGA (Video Graphics Array) dengan 256 warna diperkenalkan tahun 1987.</a:t>
            </a:r>
          </a:p>
          <a:p>
            <a:pPr marL="273050" indent="-273050">
              <a:buFont typeface="Wingdings" pitchFamily="2" charset="2"/>
              <a:buChar char="§"/>
            </a:pPr>
            <a:r>
              <a:rPr lang="id-ID" sz="2400" dirty="0" smtClean="0">
                <a:latin typeface="+mj-lt"/>
              </a:rPr>
              <a:t>Perkembangan Printer dimulai dari : </a:t>
            </a:r>
          </a:p>
          <a:p>
            <a:pPr marL="625475" indent="-352425">
              <a:buAutoNum type="arabicPeriod"/>
            </a:pPr>
            <a:r>
              <a:rPr lang="id-ID" sz="2400" dirty="0" smtClean="0">
                <a:latin typeface="+mj-lt"/>
              </a:rPr>
              <a:t>Impact printer – menghasilkan 100 – 500 karakter / detik</a:t>
            </a:r>
          </a:p>
          <a:p>
            <a:pPr marL="625475" indent="-352425">
              <a:buAutoNum type="arabicPeriod"/>
            </a:pPr>
            <a:r>
              <a:rPr lang="id-ID" sz="2400" dirty="0" smtClean="0">
                <a:latin typeface="+mj-lt"/>
              </a:rPr>
              <a:t>Nonimpact printer – contohnya printer laser dan printer ink-jet, menghasilkan 300 – 1.200 karakter / detik</a:t>
            </a:r>
            <a:endParaRPr lang="id-ID" sz="2400" dirty="0">
              <a:latin typeface="+mj-lt"/>
            </a:endParaRPr>
          </a:p>
        </p:txBody>
      </p:sp>
      <p:sp>
        <p:nvSpPr>
          <p:cNvPr id="4" name="TextBox 3"/>
          <p:cNvSpPr txBox="1"/>
          <p:nvPr/>
        </p:nvSpPr>
        <p:spPr>
          <a:xfrm>
            <a:off x="5580112" y="1484784"/>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pPr algn="ctr"/>
            <a:r>
              <a:rPr lang="id-ID" sz="4800" dirty="0" smtClean="0"/>
              <a:t>MULTIMEDIA</a:t>
            </a:r>
            <a:endParaRPr lang="id-ID" sz="4800" dirty="0"/>
          </a:p>
        </p:txBody>
      </p:sp>
      <p:sp>
        <p:nvSpPr>
          <p:cNvPr id="3" name="Content Placeholder 2"/>
          <p:cNvSpPr>
            <a:spLocks noGrp="1"/>
          </p:cNvSpPr>
          <p:nvPr>
            <p:ph idx="1"/>
          </p:nvPr>
        </p:nvSpPr>
        <p:spPr>
          <a:xfrm>
            <a:off x="457200" y="2132856"/>
            <a:ext cx="8229600" cy="4191744"/>
          </a:xfrm>
        </p:spPr>
        <p:txBody>
          <a:bodyPr>
            <a:normAutofit/>
          </a:bodyPr>
          <a:lstStyle/>
          <a:p>
            <a:pPr>
              <a:buFont typeface="Wingdings" pitchFamily="2" charset="2"/>
              <a:buChar char="§"/>
            </a:pPr>
            <a:r>
              <a:rPr lang="id-ID" sz="2400" dirty="0" smtClean="0">
                <a:latin typeface="+mj-lt"/>
              </a:rPr>
              <a:t>Kemampuan multimedia mempunyai benyak kendala terutama pada suara dan gambar serta ruang penyimpanan dan tenaga prosesor yang lebih besar daripada teks.</a:t>
            </a:r>
          </a:p>
          <a:p>
            <a:pPr>
              <a:buFont typeface="Wingdings" pitchFamily="2" charset="2"/>
              <a:buChar char="§"/>
            </a:pPr>
            <a:r>
              <a:rPr lang="id-ID" sz="2400" dirty="0" smtClean="0">
                <a:latin typeface="+mj-lt"/>
              </a:rPr>
              <a:t>Tahun 1990.an merupakan kemajuan multimedia menjadi lebih praktis dengan tersedianya drive CD murah, pengeras suara dan prosesor dengan kecepatan lebih dari 300 MHz.</a:t>
            </a:r>
            <a:endParaRPr lang="id-ID" sz="2400" dirty="0">
              <a:latin typeface="+mj-lt"/>
            </a:endParaRPr>
          </a:p>
        </p:txBody>
      </p:sp>
      <p:sp>
        <p:nvSpPr>
          <p:cNvPr id="4" name="TextBox 3"/>
          <p:cNvSpPr txBox="1"/>
          <p:nvPr/>
        </p:nvSpPr>
        <p:spPr>
          <a:xfrm>
            <a:off x="5652120" y="1700808"/>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a:bodyPr>
          <a:lstStyle/>
          <a:p>
            <a:pPr algn="ctr"/>
            <a:r>
              <a:rPr lang="id-ID" sz="4800" dirty="0" smtClean="0"/>
              <a:t>PERANGKAT LUNAK</a:t>
            </a:r>
            <a:endParaRPr lang="id-ID" sz="4800" dirty="0"/>
          </a:p>
        </p:txBody>
      </p:sp>
      <p:sp>
        <p:nvSpPr>
          <p:cNvPr id="3" name="Content Placeholder 2"/>
          <p:cNvSpPr>
            <a:spLocks noGrp="1"/>
          </p:cNvSpPr>
          <p:nvPr>
            <p:ph idx="1"/>
          </p:nvPr>
        </p:nvSpPr>
        <p:spPr>
          <a:xfrm>
            <a:off x="467544" y="1988840"/>
            <a:ext cx="8229600" cy="4389120"/>
          </a:xfrm>
        </p:spPr>
        <p:txBody>
          <a:bodyPr>
            <a:normAutofit/>
          </a:bodyPr>
          <a:lstStyle/>
          <a:p>
            <a:pPr marL="449263" indent="-449263">
              <a:buAutoNum type="arabicPeriod"/>
            </a:pPr>
            <a:r>
              <a:rPr lang="id-ID" sz="2400" dirty="0" smtClean="0">
                <a:latin typeface="+mj-lt"/>
              </a:rPr>
              <a:t>Perangkat </a:t>
            </a:r>
            <a:r>
              <a:rPr lang="id-ID" sz="2400" dirty="0" smtClean="0">
                <a:latin typeface="+mj-lt"/>
              </a:rPr>
              <a:t>lunak </a:t>
            </a:r>
            <a:r>
              <a:rPr lang="id-ID" sz="2400" dirty="0" smtClean="0">
                <a:latin typeface="+mj-lt"/>
              </a:rPr>
              <a:t>sistem, melaksanakan tugas yang berhubungan dengan perangkat keras dan bukan aplikasi yang dilaksanakan perusahaan. Jenis – jenisnya :</a:t>
            </a:r>
          </a:p>
          <a:p>
            <a:pPr marL="625475" indent="-176213">
              <a:buNone/>
            </a:pPr>
            <a:r>
              <a:rPr lang="id-ID" sz="2400" dirty="0" smtClean="0">
                <a:latin typeface="+mj-lt"/>
              </a:rPr>
              <a:t>-  Sistem </a:t>
            </a:r>
            <a:r>
              <a:rPr lang="id-ID" sz="2400" dirty="0" smtClean="0">
                <a:latin typeface="+mj-lt"/>
              </a:rPr>
              <a:t>operasi, program </a:t>
            </a:r>
            <a:r>
              <a:rPr lang="id-ID" sz="2400" dirty="0" smtClean="0">
                <a:latin typeface="+mj-lt"/>
              </a:rPr>
              <a:t>utility, penerjemah </a:t>
            </a:r>
            <a:r>
              <a:rPr lang="id-ID" sz="2400" dirty="0" smtClean="0">
                <a:latin typeface="+mj-lt"/>
              </a:rPr>
              <a:t>bahasa komputer, </a:t>
            </a:r>
            <a:r>
              <a:rPr lang="id-ID" sz="2400" dirty="0" smtClean="0">
                <a:latin typeface="+mj-lt"/>
              </a:rPr>
              <a:t>bahasa generasi </a:t>
            </a:r>
            <a:r>
              <a:rPr lang="id-ID" sz="2400" dirty="0" smtClean="0">
                <a:latin typeface="+mj-lt"/>
              </a:rPr>
              <a:t>keempat</a:t>
            </a:r>
          </a:p>
          <a:p>
            <a:pPr marL="457200" indent="-457200">
              <a:buFont typeface="+mj-lt"/>
              <a:buAutoNum type="arabicPeriod" startAt="2"/>
            </a:pPr>
            <a:r>
              <a:rPr lang="id-ID" sz="2400" dirty="0" smtClean="0">
                <a:latin typeface="+mj-lt"/>
              </a:rPr>
              <a:t>Perangkat </a:t>
            </a:r>
            <a:r>
              <a:rPr lang="id-ID" sz="2400" dirty="0" smtClean="0">
                <a:latin typeface="+mj-lt"/>
              </a:rPr>
              <a:t>lunak </a:t>
            </a:r>
            <a:r>
              <a:rPr lang="id-ID" sz="2400" dirty="0" smtClean="0">
                <a:latin typeface="+mj-lt"/>
              </a:rPr>
              <a:t>aplikasi, memproses data perusahaan. Ada dua jenis dasar, yaitu :</a:t>
            </a:r>
            <a:endParaRPr lang="id-ID" sz="2400" dirty="0" smtClean="0">
              <a:latin typeface="+mj-lt"/>
            </a:endParaRPr>
          </a:p>
          <a:p>
            <a:pPr marL="625475" indent="-176213">
              <a:buNone/>
            </a:pPr>
            <a:r>
              <a:rPr lang="id-ID" sz="2400" dirty="0" smtClean="0">
                <a:latin typeface="+mj-lt"/>
              </a:rPr>
              <a:t>-  </a:t>
            </a:r>
            <a:r>
              <a:rPr lang="fi-FI" sz="2400" dirty="0" smtClean="0">
                <a:latin typeface="+mj-lt"/>
              </a:rPr>
              <a:t>Aplikasi jadi</a:t>
            </a:r>
            <a:r>
              <a:rPr lang="id-ID" sz="2400" dirty="0" smtClean="0">
                <a:latin typeface="+mj-lt"/>
              </a:rPr>
              <a:t> yang diproduksi oleh pemasok dan dijual kepada pemakai.</a:t>
            </a:r>
            <a:r>
              <a:rPr lang="fi-FI" sz="2400" dirty="0" smtClean="0">
                <a:latin typeface="+mj-lt"/>
              </a:rPr>
              <a:t> </a:t>
            </a:r>
            <a:r>
              <a:rPr lang="id-ID" sz="2400" dirty="0" smtClean="0">
                <a:latin typeface="+mj-lt"/>
              </a:rPr>
              <a:t>Aplikasi </a:t>
            </a:r>
            <a:r>
              <a:rPr lang="fi-FI" sz="2400" dirty="0" smtClean="0">
                <a:latin typeface="+mj-lt"/>
              </a:rPr>
              <a:t>pesanan</a:t>
            </a:r>
            <a:r>
              <a:rPr lang="id-ID" sz="2400" dirty="0" smtClean="0">
                <a:latin typeface="+mj-lt"/>
              </a:rPr>
              <a:t> berupa pemenuhan program yang diinginkan melalui pembuatan aplikasi baru.</a:t>
            </a:r>
            <a:endParaRPr lang="fi-FI" sz="2400" dirty="0" smtClean="0">
              <a:latin typeface="+mj-lt"/>
            </a:endParaRPr>
          </a:p>
          <a:p>
            <a:pPr>
              <a:buNone/>
            </a:pPr>
            <a:endParaRPr lang="id-ID" sz="24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80696"/>
          </a:xfrm>
        </p:spPr>
        <p:txBody>
          <a:bodyPr>
            <a:normAutofit fontScale="90000"/>
          </a:bodyPr>
          <a:lstStyle/>
          <a:p>
            <a:pPr algn="ctr"/>
            <a:r>
              <a:rPr lang="id-ID" dirty="0" smtClean="0"/>
              <a:t>Perangkat Lunak Sistem</a:t>
            </a:r>
            <a:endParaRPr lang="id-ID" dirty="0"/>
          </a:p>
        </p:txBody>
      </p:sp>
      <p:sp>
        <p:nvSpPr>
          <p:cNvPr id="4" name="Rectangle 5"/>
          <p:cNvSpPr>
            <a:spLocks noGrp="1" noChangeArrowheads="1"/>
          </p:cNvSpPr>
          <p:nvPr>
            <p:ph idx="1"/>
          </p:nvPr>
        </p:nvSpPr>
        <p:spPr>
          <a:xfrm>
            <a:off x="457200" y="1484785"/>
            <a:ext cx="8229600" cy="4839816"/>
          </a:xfrm>
          <a:noFill/>
          <a:ln/>
        </p:spPr>
        <p:txBody>
          <a:bodyPr>
            <a:noAutofit/>
          </a:bodyPr>
          <a:lstStyle/>
          <a:p>
            <a:pPr marL="352425" indent="-352425">
              <a:lnSpc>
                <a:spcPct val="80000"/>
              </a:lnSpc>
              <a:buFont typeface="+mj-lt"/>
              <a:buAutoNum type="arabicPeriod"/>
            </a:pPr>
            <a:r>
              <a:rPr lang="id-ID" sz="2000" dirty="0" smtClean="0">
                <a:latin typeface="Calibri" pitchFamily="34" charset="0"/>
                <a:cs typeface="Calibri" pitchFamily="34" charset="0"/>
              </a:rPr>
              <a:t>Sistim </a:t>
            </a:r>
            <a:r>
              <a:rPr lang="id-ID" sz="2000" dirty="0">
                <a:latin typeface="Calibri" pitchFamily="34" charset="0"/>
                <a:cs typeface="Calibri" pitchFamily="34" charset="0"/>
              </a:rPr>
              <a:t>Operasi (</a:t>
            </a:r>
            <a:r>
              <a:rPr lang="id-ID" sz="2000" i="1" dirty="0">
                <a:latin typeface="Calibri" pitchFamily="34" charset="0"/>
                <a:cs typeface="Calibri" pitchFamily="34" charset="0"/>
              </a:rPr>
              <a:t>Operating </a:t>
            </a:r>
            <a:r>
              <a:rPr lang="id-ID" sz="2000" i="1" dirty="0" smtClean="0">
                <a:latin typeface="Calibri" pitchFamily="34" charset="0"/>
                <a:cs typeface="Calibri" pitchFamily="34" charset="0"/>
              </a:rPr>
              <a:t>system</a:t>
            </a:r>
            <a:r>
              <a:rPr lang="id-ID" sz="2000" dirty="0" smtClean="0">
                <a:latin typeface="Calibri" pitchFamily="34" charset="0"/>
                <a:cs typeface="Calibri" pitchFamily="34" charset="0"/>
              </a:rPr>
              <a:t>) - Mengelola </a:t>
            </a:r>
            <a:r>
              <a:rPr lang="id-ID" sz="2000" dirty="0">
                <a:latin typeface="Calibri" pitchFamily="34" charset="0"/>
                <a:cs typeface="Calibri" pitchFamily="34" charset="0"/>
              </a:rPr>
              <a:t>proses komputer, berfungsi sebagai interface antara pemakai</a:t>
            </a:r>
          </a:p>
          <a:p>
            <a:pPr marL="722313" indent="-369888">
              <a:lnSpc>
                <a:spcPct val="80000"/>
              </a:lnSpc>
              <a:buFont typeface="Wingdings" pitchFamily="2" charset="2"/>
              <a:buChar char="§"/>
            </a:pPr>
            <a:r>
              <a:rPr lang="id-ID" sz="2000" dirty="0" smtClean="0">
                <a:latin typeface="Calibri" pitchFamily="34" charset="0"/>
                <a:cs typeface="Calibri" pitchFamily="34" charset="0"/>
              </a:rPr>
              <a:t>Menjadwalkan </a:t>
            </a:r>
            <a:r>
              <a:rPr lang="id-ID" sz="2000" dirty="0">
                <a:latin typeface="Calibri" pitchFamily="34" charset="0"/>
                <a:cs typeface="Calibri" pitchFamily="34" charset="0"/>
              </a:rPr>
              <a:t>Tugas.</a:t>
            </a:r>
          </a:p>
          <a:p>
            <a:pPr marL="722313" indent="-369888">
              <a:lnSpc>
                <a:spcPct val="80000"/>
              </a:lnSpc>
              <a:buFont typeface="Wingdings" pitchFamily="2" charset="2"/>
              <a:buChar char="§"/>
            </a:pPr>
            <a:r>
              <a:rPr lang="id-ID" sz="2000" dirty="0" smtClean="0">
                <a:latin typeface="Calibri" pitchFamily="34" charset="0"/>
                <a:cs typeface="Calibri" pitchFamily="34" charset="0"/>
              </a:rPr>
              <a:t>Mengelola </a:t>
            </a:r>
            <a:r>
              <a:rPr lang="id-ID" sz="2000" dirty="0">
                <a:latin typeface="Calibri" pitchFamily="34" charset="0"/>
                <a:cs typeface="Calibri" pitchFamily="34" charset="0"/>
              </a:rPr>
              <a:t>sumber daya perangkat keras dan perangkat lunak</a:t>
            </a:r>
          </a:p>
          <a:p>
            <a:pPr marL="722313" indent="-369888">
              <a:lnSpc>
                <a:spcPct val="80000"/>
              </a:lnSpc>
              <a:buFont typeface="Wingdings" pitchFamily="2" charset="2"/>
              <a:buChar char="§"/>
            </a:pPr>
            <a:r>
              <a:rPr lang="id-ID" sz="2000" dirty="0" smtClean="0">
                <a:latin typeface="Calibri" pitchFamily="34" charset="0"/>
                <a:cs typeface="Calibri" pitchFamily="34" charset="0"/>
              </a:rPr>
              <a:t>Menjaga </a:t>
            </a:r>
            <a:r>
              <a:rPr lang="id-ID" sz="2000" dirty="0">
                <a:latin typeface="Calibri" pitchFamily="34" charset="0"/>
                <a:cs typeface="Calibri" pitchFamily="34" charset="0"/>
              </a:rPr>
              <a:t>keamanan sistim</a:t>
            </a:r>
          </a:p>
          <a:p>
            <a:pPr marL="722313" indent="-369888">
              <a:lnSpc>
                <a:spcPct val="80000"/>
              </a:lnSpc>
              <a:buFont typeface="Wingdings" pitchFamily="2" charset="2"/>
              <a:buChar char="§"/>
            </a:pPr>
            <a:r>
              <a:rPr lang="id-ID" sz="2000" dirty="0" smtClean="0">
                <a:latin typeface="Calibri" pitchFamily="34" charset="0"/>
                <a:cs typeface="Calibri" pitchFamily="34" charset="0"/>
              </a:rPr>
              <a:t>Memungkinkan </a:t>
            </a:r>
            <a:r>
              <a:rPr lang="id-ID" sz="2000" dirty="0">
                <a:latin typeface="Calibri" pitchFamily="34" charset="0"/>
                <a:cs typeface="Calibri" pitchFamily="34" charset="0"/>
              </a:rPr>
              <a:t>pembagian sumberdaya untuk beberapa pemakai</a:t>
            </a:r>
          </a:p>
          <a:p>
            <a:pPr marL="722313" indent="-369888">
              <a:lnSpc>
                <a:spcPct val="80000"/>
              </a:lnSpc>
              <a:buFont typeface="Wingdings" pitchFamily="2" charset="2"/>
              <a:buChar char="§"/>
            </a:pPr>
            <a:r>
              <a:rPr lang="id-ID" sz="2000" dirty="0" smtClean="0">
                <a:latin typeface="Calibri" pitchFamily="34" charset="0"/>
                <a:cs typeface="Calibri" pitchFamily="34" charset="0"/>
              </a:rPr>
              <a:t>Menangani </a:t>
            </a:r>
            <a:r>
              <a:rPr lang="id-ID" sz="2000" dirty="0">
                <a:latin typeface="Calibri" pitchFamily="34" charset="0"/>
                <a:cs typeface="Calibri" pitchFamily="34" charset="0"/>
              </a:rPr>
              <a:t>interrupt (menunda sementara satu program agar </a:t>
            </a:r>
            <a:r>
              <a:rPr lang="id-ID" sz="2000" dirty="0" smtClean="0">
                <a:latin typeface="Calibri" pitchFamily="34" charset="0"/>
                <a:cs typeface="Calibri" pitchFamily="34" charset="0"/>
              </a:rPr>
              <a:t>program yang </a:t>
            </a:r>
            <a:r>
              <a:rPr lang="id-ID" sz="2000" dirty="0">
                <a:latin typeface="Calibri" pitchFamily="34" charset="0"/>
                <a:cs typeface="Calibri" pitchFamily="34" charset="0"/>
              </a:rPr>
              <a:t>lain dapat dijalankan)</a:t>
            </a:r>
          </a:p>
          <a:p>
            <a:pPr marL="722313" indent="-369888">
              <a:lnSpc>
                <a:spcPct val="80000"/>
              </a:lnSpc>
              <a:buFont typeface="Wingdings" pitchFamily="2" charset="2"/>
              <a:buChar char="§"/>
            </a:pPr>
            <a:r>
              <a:rPr lang="id-ID" sz="2000" dirty="0" smtClean="0">
                <a:latin typeface="Calibri" pitchFamily="34" charset="0"/>
                <a:cs typeface="Calibri" pitchFamily="34" charset="0"/>
              </a:rPr>
              <a:t>Menyimpan </a:t>
            </a:r>
            <a:r>
              <a:rPr lang="id-ID" sz="2000" dirty="0">
                <a:latin typeface="Calibri" pitchFamily="34" charset="0"/>
                <a:cs typeface="Calibri" pitchFamily="34" charset="0"/>
              </a:rPr>
              <a:t>catatan pemakaian</a:t>
            </a:r>
          </a:p>
          <a:p>
            <a:pPr marL="352425" indent="-352425">
              <a:lnSpc>
                <a:spcPct val="80000"/>
              </a:lnSpc>
              <a:buFont typeface="+mj-lt"/>
              <a:buAutoNum type="arabicPeriod" startAt="2"/>
            </a:pPr>
            <a:r>
              <a:rPr lang="id-ID" sz="2000" dirty="0" smtClean="0">
                <a:latin typeface="Calibri" pitchFamily="34" charset="0"/>
                <a:cs typeface="Calibri" pitchFamily="34" charset="0"/>
              </a:rPr>
              <a:t>Program Utility</a:t>
            </a:r>
          </a:p>
          <a:p>
            <a:pPr marL="722313" indent="-369888">
              <a:lnSpc>
                <a:spcPct val="80000"/>
              </a:lnSpc>
              <a:buFont typeface="Wingdings" pitchFamily="2" charset="2"/>
              <a:buChar char="§"/>
            </a:pPr>
            <a:r>
              <a:rPr lang="id-ID" sz="2000" dirty="0" smtClean="0">
                <a:latin typeface="Calibri" pitchFamily="34" charset="0"/>
                <a:cs typeface="Calibri" pitchFamily="34" charset="0"/>
              </a:rPr>
              <a:t>Memungkinkan </a:t>
            </a:r>
            <a:r>
              <a:rPr lang="id-ID" sz="2000" dirty="0">
                <a:latin typeface="Calibri" pitchFamily="34" charset="0"/>
                <a:cs typeface="Calibri" pitchFamily="34" charset="0"/>
              </a:rPr>
              <a:t>pemakai untuk melaksanakan operasi pemrosesan data </a:t>
            </a:r>
            <a:r>
              <a:rPr lang="id-ID" sz="2000" dirty="0" smtClean="0">
                <a:latin typeface="Calibri" pitchFamily="34" charset="0"/>
                <a:cs typeface="Calibri" pitchFamily="34" charset="0"/>
              </a:rPr>
              <a:t>dasar </a:t>
            </a:r>
            <a:r>
              <a:rPr lang="id-ID" sz="2000" dirty="0">
                <a:latin typeface="Calibri" pitchFamily="34" charset="0"/>
                <a:cs typeface="Calibri" pitchFamily="34" charset="0"/>
              </a:rPr>
              <a:t>tertentu yang tidak unik pada satu aplikasi pemakaian tertentu.</a:t>
            </a:r>
          </a:p>
          <a:p>
            <a:pPr marL="722313" indent="-369888">
              <a:lnSpc>
                <a:spcPct val="80000"/>
              </a:lnSpc>
              <a:buFont typeface="Wingdings" pitchFamily="2" charset="2"/>
              <a:buChar char="§"/>
            </a:pPr>
            <a:r>
              <a:rPr lang="id-ID" sz="2000" dirty="0" smtClean="0">
                <a:latin typeface="Calibri" pitchFamily="34" charset="0"/>
                <a:cs typeface="Calibri" pitchFamily="34" charset="0"/>
              </a:rPr>
              <a:t>Memungkinkan </a:t>
            </a:r>
            <a:r>
              <a:rPr lang="id-ID" sz="2000" dirty="0">
                <a:latin typeface="Calibri" pitchFamily="34" charset="0"/>
                <a:cs typeface="Calibri" pitchFamily="34" charset="0"/>
              </a:rPr>
              <a:t>pemakai untuk mengcopy file, menghapus file, mengurutkan isi </a:t>
            </a:r>
            <a:r>
              <a:rPr lang="id-ID" sz="2000" dirty="0" smtClean="0">
                <a:latin typeface="Calibri" pitchFamily="34" charset="0"/>
                <a:cs typeface="Calibri" pitchFamily="34" charset="0"/>
              </a:rPr>
              <a:t>file, mengabungkan </a:t>
            </a:r>
            <a:r>
              <a:rPr lang="id-ID" sz="2000" dirty="0">
                <a:latin typeface="Calibri" pitchFamily="34" charset="0"/>
                <a:cs typeface="Calibri" pitchFamily="34" charset="0"/>
              </a:rPr>
              <a:t>2 file atau lebih, menyiapkan pemakaian media penyimpanan yang dapat </a:t>
            </a:r>
            <a:r>
              <a:rPr lang="id-ID" sz="2000" dirty="0" smtClean="0">
                <a:latin typeface="Calibri" pitchFamily="34" charset="0"/>
                <a:cs typeface="Calibri" pitchFamily="34" charset="0"/>
              </a:rPr>
              <a:t> </a:t>
            </a:r>
            <a:r>
              <a:rPr lang="id-ID" sz="2000" dirty="0">
                <a:latin typeface="Calibri" pitchFamily="34" charset="0"/>
                <a:cs typeface="Calibri" pitchFamily="34" charset="0"/>
              </a:rPr>
              <a:t>dipindahkan</a:t>
            </a:r>
            <a:r>
              <a:rPr lang="id-ID" sz="2000" b="1" dirty="0">
                <a:latin typeface="Calibri" pitchFamily="34" charset="0"/>
                <a:cs typeface="Calibri"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a:xfrm>
            <a:off x="457200" y="1772816"/>
            <a:ext cx="8229600" cy="4551784"/>
          </a:xfrm>
          <a:noFill/>
          <a:ln/>
        </p:spPr>
        <p:txBody>
          <a:bodyPr>
            <a:normAutofit/>
          </a:bodyPr>
          <a:lstStyle/>
          <a:p>
            <a:pPr marL="352425" indent="-352425">
              <a:buFont typeface="+mj-lt"/>
              <a:buAutoNum type="arabicPeriod" startAt="3"/>
            </a:pPr>
            <a:r>
              <a:rPr lang="id-ID" sz="2400" dirty="0">
                <a:latin typeface="Calibri" pitchFamily="34" charset="0"/>
                <a:cs typeface="Calibri" pitchFamily="34" charset="0"/>
              </a:rPr>
              <a:t>Penerjemah Bahasa (</a:t>
            </a:r>
            <a:r>
              <a:rPr lang="id-ID" sz="2400" i="1" dirty="0">
                <a:latin typeface="Calibri" pitchFamily="34" charset="0"/>
                <a:cs typeface="Calibri" pitchFamily="34" charset="0"/>
              </a:rPr>
              <a:t>language translator</a:t>
            </a:r>
            <a:r>
              <a:rPr lang="id-ID" sz="2400" dirty="0">
                <a:latin typeface="Calibri" pitchFamily="34" charset="0"/>
                <a:cs typeface="Calibri" pitchFamily="34" charset="0"/>
              </a:rPr>
              <a:t>)</a:t>
            </a:r>
          </a:p>
          <a:p>
            <a:pPr marL="722313" indent="-369888">
              <a:buFont typeface="Wingdings" pitchFamily="2" charset="2"/>
              <a:buChar char="§"/>
            </a:pPr>
            <a:r>
              <a:rPr lang="id-ID" sz="2400" dirty="0" smtClean="0">
                <a:latin typeface="Calibri" pitchFamily="34" charset="0"/>
                <a:cs typeface="Calibri" pitchFamily="34" charset="0"/>
              </a:rPr>
              <a:t>Mengubah </a:t>
            </a:r>
            <a:r>
              <a:rPr lang="id-ID" sz="2400" dirty="0">
                <a:latin typeface="Calibri" pitchFamily="34" charset="0"/>
                <a:cs typeface="Calibri" pitchFamily="34" charset="0"/>
              </a:rPr>
              <a:t>instruksi programer menjadi instruksi komputer</a:t>
            </a:r>
          </a:p>
          <a:p>
            <a:pPr marL="722313" indent="-369888">
              <a:buFont typeface="Wingdings" pitchFamily="2" charset="2"/>
              <a:buChar char="§"/>
            </a:pPr>
            <a:r>
              <a:rPr lang="id-ID" sz="2400" dirty="0" smtClean="0">
                <a:latin typeface="Calibri" pitchFamily="34" charset="0"/>
                <a:cs typeface="Calibri" pitchFamily="34" charset="0"/>
              </a:rPr>
              <a:t>Bahasa tingkat tinggi diterjemahkan ke bahasa sederhana.</a:t>
            </a:r>
          </a:p>
          <a:p>
            <a:pPr marL="722313" indent="-369888">
              <a:buFont typeface="Wingdings" pitchFamily="2" charset="2"/>
              <a:buChar char="§"/>
            </a:pPr>
            <a:r>
              <a:rPr lang="id-ID" sz="2400" dirty="0" smtClean="0">
                <a:latin typeface="Calibri" pitchFamily="34" charset="0"/>
                <a:cs typeface="Calibri" pitchFamily="34" charset="0"/>
              </a:rPr>
              <a:t>Perangkat Lunak dapat dikategorikan dalam generasi-generasi :</a:t>
            </a:r>
          </a:p>
          <a:p>
            <a:pPr marL="1074738" indent="-352425">
              <a:buFont typeface="Courier New" pitchFamily="49" charset="0"/>
              <a:buChar char="o"/>
              <a:tabLst>
                <a:tab pos="1074738" algn="l"/>
              </a:tabLst>
            </a:pPr>
            <a:r>
              <a:rPr lang="id-ID" sz="2400" dirty="0" smtClean="0">
                <a:latin typeface="Calibri" pitchFamily="34" charset="0"/>
                <a:cs typeface="Calibri" pitchFamily="34" charset="0"/>
              </a:rPr>
              <a:t>Bahasa </a:t>
            </a:r>
            <a:r>
              <a:rPr lang="id-ID" sz="2400" dirty="0">
                <a:latin typeface="Calibri" pitchFamily="34" charset="0"/>
                <a:cs typeface="Calibri" pitchFamily="34" charset="0"/>
              </a:rPr>
              <a:t>Generasi Pertama -- Bahasa Mesin</a:t>
            </a:r>
          </a:p>
          <a:p>
            <a:pPr marL="1074738" indent="-352425">
              <a:buFont typeface="Courier New" pitchFamily="49" charset="0"/>
              <a:buChar char="o"/>
              <a:tabLst>
                <a:tab pos="1074738" algn="l"/>
              </a:tabLst>
            </a:pPr>
            <a:r>
              <a:rPr lang="id-ID" sz="2400" dirty="0" smtClean="0">
                <a:latin typeface="Calibri" pitchFamily="34" charset="0"/>
                <a:cs typeface="Calibri" pitchFamily="34" charset="0"/>
              </a:rPr>
              <a:t>Bahasa Generasi Kedua -- Assembler</a:t>
            </a:r>
          </a:p>
          <a:p>
            <a:pPr marL="1074738" indent="-352425">
              <a:buFont typeface="Courier New" pitchFamily="49" charset="0"/>
              <a:buChar char="o"/>
              <a:tabLst>
                <a:tab pos="1074738" algn="l"/>
              </a:tabLst>
            </a:pPr>
            <a:r>
              <a:rPr lang="id-ID" sz="2400" dirty="0" smtClean="0">
                <a:latin typeface="Calibri" pitchFamily="34" charset="0"/>
                <a:cs typeface="Calibri" pitchFamily="34" charset="0"/>
              </a:rPr>
              <a:t>Bahasa Generasi Ketiga -- Compiler dan Interpreter</a:t>
            </a:r>
          </a:p>
          <a:p>
            <a:pPr marL="1074738" indent="-352425">
              <a:buFont typeface="Courier New" pitchFamily="49" charset="0"/>
              <a:buChar char="o"/>
              <a:tabLst>
                <a:tab pos="1074738" algn="l"/>
              </a:tabLst>
            </a:pPr>
            <a:r>
              <a:rPr lang="id-ID" sz="2400" dirty="0" smtClean="0">
                <a:latin typeface="Calibri" pitchFamily="34" charset="0"/>
                <a:cs typeface="Calibri" pitchFamily="34" charset="0"/>
              </a:rPr>
              <a:t>Bahasa </a:t>
            </a:r>
            <a:r>
              <a:rPr lang="id-ID" sz="2400" dirty="0">
                <a:latin typeface="Calibri" pitchFamily="34" charset="0"/>
                <a:cs typeface="Calibri" pitchFamily="34" charset="0"/>
              </a:rPr>
              <a:t>Generasi Keempat -- Bahasa Alamiah (4GL)</a:t>
            </a:r>
          </a:p>
          <a:p>
            <a:pPr>
              <a:buFont typeface="Wingdings" pitchFamily="2" charset="2"/>
              <a:buNone/>
            </a:pPr>
            <a:endParaRPr lang="id-ID" sz="2400" dirty="0">
              <a:latin typeface="Calibri" pitchFamily="34" charset="0"/>
              <a:cs typeface="Calibri" pitchFamily="34" charset="0"/>
            </a:endParaRPr>
          </a:p>
        </p:txBody>
      </p:sp>
      <p:sp>
        <p:nvSpPr>
          <p:cNvPr id="5" name="Title 1"/>
          <p:cNvSpPr>
            <a:spLocks noGrp="1"/>
          </p:cNvSpPr>
          <p:nvPr>
            <p:ph type="title"/>
          </p:nvPr>
        </p:nvSpPr>
        <p:spPr>
          <a:xfrm>
            <a:off x="457200" y="704088"/>
            <a:ext cx="8229600" cy="636680"/>
          </a:xfrm>
        </p:spPr>
        <p:txBody>
          <a:bodyPr>
            <a:normAutofit fontScale="90000"/>
          </a:bodyPr>
          <a:lstStyle/>
          <a:p>
            <a:pPr algn="ctr"/>
            <a:r>
              <a:rPr lang="id-ID" dirty="0" smtClean="0"/>
              <a:t>Perangkat Lunak Sistem</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149600" y="2490788"/>
            <a:ext cx="2921000" cy="1181100"/>
          </a:xfrm>
          <a:prstGeom prst="rect">
            <a:avLst/>
          </a:prstGeom>
          <a:solidFill>
            <a:schemeClr val="accent1">
              <a:lumMod val="20000"/>
              <a:lumOff val="80000"/>
            </a:schemeClr>
          </a:solidFill>
          <a:ln w="50800">
            <a:solidFill>
              <a:schemeClr val="accent1"/>
            </a:solidFill>
            <a:miter lim="800000"/>
            <a:headEnd/>
            <a:tailEnd/>
          </a:ln>
          <a:effectLst/>
        </p:spPr>
        <p:txBody>
          <a:bodyPr wrap="none" anchor="ctr"/>
          <a:lstStyle/>
          <a:p>
            <a:endParaRPr lang="id-ID"/>
          </a:p>
        </p:txBody>
      </p:sp>
      <p:sp>
        <p:nvSpPr>
          <p:cNvPr id="5" name="Rectangle 3"/>
          <p:cNvSpPr>
            <a:spLocks noChangeArrowheads="1"/>
          </p:cNvSpPr>
          <p:nvPr/>
        </p:nvSpPr>
        <p:spPr bwMode="auto">
          <a:xfrm>
            <a:off x="3195638" y="908050"/>
            <a:ext cx="2921000" cy="823913"/>
          </a:xfrm>
          <a:prstGeom prst="rect">
            <a:avLst/>
          </a:prstGeom>
          <a:solidFill>
            <a:schemeClr val="accent2">
              <a:lumMod val="20000"/>
              <a:lumOff val="80000"/>
            </a:schemeClr>
          </a:solidFill>
          <a:ln w="50800">
            <a:solidFill>
              <a:schemeClr val="accent1"/>
            </a:solidFill>
            <a:miter lim="800000"/>
            <a:headEnd/>
            <a:tailEnd/>
          </a:ln>
          <a:effectLst/>
        </p:spPr>
        <p:txBody>
          <a:bodyPr wrap="none" lIns="90488" tIns="44450" rIns="90488" bIns="44450" anchor="ctr"/>
          <a:lstStyle/>
          <a:p>
            <a:r>
              <a:rPr lang="en-US" sz="2400"/>
              <a:t> </a:t>
            </a:r>
          </a:p>
        </p:txBody>
      </p:sp>
      <p:sp>
        <p:nvSpPr>
          <p:cNvPr id="6"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id-ID"/>
          </a:p>
        </p:txBody>
      </p:sp>
      <p:sp>
        <p:nvSpPr>
          <p:cNvPr id="7"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id-ID"/>
          </a:p>
        </p:txBody>
      </p:sp>
      <p:sp>
        <p:nvSpPr>
          <p:cNvPr id="8" name="Rectangle 6"/>
          <p:cNvSpPr>
            <a:spLocks noChangeArrowheads="1"/>
          </p:cNvSpPr>
          <p:nvPr/>
        </p:nvSpPr>
        <p:spPr bwMode="auto">
          <a:xfrm>
            <a:off x="3275856" y="908720"/>
            <a:ext cx="2752725" cy="705321"/>
          </a:xfrm>
          <a:prstGeom prst="rect">
            <a:avLst/>
          </a:prstGeom>
          <a:noFill/>
          <a:ln w="12700">
            <a:noFill/>
            <a:miter lim="800000"/>
            <a:headEnd/>
            <a:tailEnd/>
          </a:ln>
          <a:effectLst/>
        </p:spPr>
        <p:txBody>
          <a:bodyPr wrap="square" lIns="90488" tIns="44450" rIns="90488" bIns="44450">
            <a:spAutoFit/>
          </a:bodyPr>
          <a:lstStyle/>
          <a:p>
            <a:pPr algn="ctr"/>
            <a:endParaRPr lang="id-ID" sz="2000" dirty="0">
              <a:latin typeface="Comic Sans MS" pitchFamily="66" charset="0"/>
            </a:endParaRPr>
          </a:p>
          <a:p>
            <a:pPr algn="ctr"/>
            <a:r>
              <a:rPr lang="id-ID" sz="2000" dirty="0">
                <a:latin typeface="Comic Sans MS" pitchFamily="66" charset="0"/>
              </a:rPr>
              <a:t>Program Asal</a:t>
            </a:r>
            <a:endParaRPr lang="en-US" sz="2000" dirty="0">
              <a:latin typeface="Comic Sans MS" pitchFamily="66" charset="0"/>
            </a:endParaRPr>
          </a:p>
        </p:txBody>
      </p:sp>
      <p:sp>
        <p:nvSpPr>
          <p:cNvPr id="9" name="AutoShape 7"/>
          <p:cNvSpPr>
            <a:spLocks noChangeArrowheads="1"/>
          </p:cNvSpPr>
          <p:nvPr/>
        </p:nvSpPr>
        <p:spPr bwMode="auto">
          <a:xfrm rot="16200000" flipH="1">
            <a:off x="4321175" y="1985963"/>
            <a:ext cx="577850" cy="381000"/>
          </a:xfrm>
          <a:prstGeom prst="rightArrow">
            <a:avLst>
              <a:gd name="adj1" fmla="val 50000"/>
              <a:gd name="adj2" fmla="val 75840"/>
            </a:avLst>
          </a:prstGeom>
          <a:solidFill>
            <a:schemeClr val="accent1"/>
          </a:solidFill>
          <a:ln w="12700">
            <a:noFill/>
            <a:miter lim="800000"/>
            <a:headEnd/>
            <a:tailEnd/>
          </a:ln>
          <a:effectLst/>
        </p:spPr>
        <p:txBody>
          <a:bodyPr wrap="none" anchor="ctr"/>
          <a:lstStyle/>
          <a:p>
            <a:endParaRPr lang="id-ID"/>
          </a:p>
        </p:txBody>
      </p:sp>
      <p:sp>
        <p:nvSpPr>
          <p:cNvPr id="11" name="AutoShape 9"/>
          <p:cNvSpPr>
            <a:spLocks noChangeArrowheads="1"/>
          </p:cNvSpPr>
          <p:nvPr/>
        </p:nvSpPr>
        <p:spPr bwMode="auto">
          <a:xfrm rot="16200000" flipH="1">
            <a:off x="4284662" y="3832226"/>
            <a:ext cx="650875" cy="381000"/>
          </a:xfrm>
          <a:prstGeom prst="rightArrow">
            <a:avLst>
              <a:gd name="adj1" fmla="val 50000"/>
              <a:gd name="adj2" fmla="val 85425"/>
            </a:avLst>
          </a:prstGeom>
          <a:solidFill>
            <a:schemeClr val="accent1"/>
          </a:solidFill>
          <a:ln w="12700">
            <a:noFill/>
            <a:miter lim="800000"/>
            <a:headEnd/>
            <a:tailEnd/>
          </a:ln>
          <a:effectLst/>
        </p:spPr>
        <p:txBody>
          <a:bodyPr wrap="none" anchor="ctr"/>
          <a:lstStyle/>
          <a:p>
            <a:endParaRPr lang="id-ID"/>
          </a:p>
        </p:txBody>
      </p:sp>
      <p:sp>
        <p:nvSpPr>
          <p:cNvPr id="12" name="Rectangle 10"/>
          <p:cNvSpPr>
            <a:spLocks noChangeArrowheads="1"/>
          </p:cNvSpPr>
          <p:nvPr/>
        </p:nvSpPr>
        <p:spPr bwMode="auto">
          <a:xfrm>
            <a:off x="3149600" y="4375150"/>
            <a:ext cx="2921000" cy="1254125"/>
          </a:xfrm>
          <a:prstGeom prst="rect">
            <a:avLst/>
          </a:prstGeom>
          <a:solidFill>
            <a:schemeClr val="accent1">
              <a:lumMod val="20000"/>
              <a:lumOff val="80000"/>
            </a:schemeClr>
          </a:solidFill>
          <a:ln w="50800">
            <a:solidFill>
              <a:schemeClr val="accent1"/>
            </a:solidFill>
            <a:miter lim="800000"/>
            <a:headEnd/>
            <a:tailEnd/>
          </a:ln>
          <a:effectLst/>
        </p:spPr>
        <p:txBody>
          <a:bodyPr wrap="none" anchor="ctr"/>
          <a:lstStyle/>
          <a:p>
            <a:endParaRPr lang="id-ID"/>
          </a:p>
        </p:txBody>
      </p:sp>
      <p:sp>
        <p:nvSpPr>
          <p:cNvPr id="14" name="AutoShape 12"/>
          <p:cNvSpPr>
            <a:spLocks noChangeArrowheads="1"/>
          </p:cNvSpPr>
          <p:nvPr/>
        </p:nvSpPr>
        <p:spPr bwMode="auto">
          <a:xfrm>
            <a:off x="7035800" y="4375150"/>
            <a:ext cx="2006600" cy="1254125"/>
          </a:xfrm>
          <a:prstGeom prst="parallelogram">
            <a:avLst>
              <a:gd name="adj" fmla="val 39993"/>
            </a:avLst>
          </a:prstGeom>
          <a:solidFill>
            <a:schemeClr val="tx1"/>
          </a:solidFill>
          <a:ln w="50800">
            <a:solidFill>
              <a:schemeClr val="accent1"/>
            </a:solidFill>
            <a:miter lim="800000"/>
            <a:headEnd/>
            <a:tailEnd/>
          </a:ln>
          <a:effectLst/>
        </p:spPr>
        <p:txBody>
          <a:bodyPr wrap="none" anchor="ctr"/>
          <a:lstStyle/>
          <a:p>
            <a:endParaRPr lang="id-ID"/>
          </a:p>
        </p:txBody>
      </p:sp>
      <p:sp>
        <p:nvSpPr>
          <p:cNvPr id="15" name="AutoShape 13"/>
          <p:cNvSpPr>
            <a:spLocks noChangeArrowheads="1"/>
          </p:cNvSpPr>
          <p:nvPr/>
        </p:nvSpPr>
        <p:spPr bwMode="auto">
          <a:xfrm>
            <a:off x="101600" y="4375150"/>
            <a:ext cx="2159000" cy="1254125"/>
          </a:xfrm>
          <a:prstGeom prst="parallelogram">
            <a:avLst>
              <a:gd name="adj" fmla="val 43030"/>
            </a:avLst>
          </a:prstGeom>
          <a:solidFill>
            <a:schemeClr val="tx1"/>
          </a:solidFill>
          <a:ln w="50800">
            <a:solidFill>
              <a:schemeClr val="accent1"/>
            </a:solidFill>
            <a:miter lim="800000"/>
            <a:headEnd/>
            <a:tailEnd/>
          </a:ln>
          <a:effectLst/>
        </p:spPr>
        <p:txBody>
          <a:bodyPr wrap="none" anchor="ctr"/>
          <a:lstStyle/>
          <a:p>
            <a:endParaRPr lang="id-ID"/>
          </a:p>
        </p:txBody>
      </p:sp>
      <p:sp>
        <p:nvSpPr>
          <p:cNvPr id="16" name="AutoShape 14"/>
          <p:cNvSpPr>
            <a:spLocks noChangeArrowheads="1"/>
          </p:cNvSpPr>
          <p:nvPr/>
        </p:nvSpPr>
        <p:spPr bwMode="auto">
          <a:xfrm>
            <a:off x="1981200" y="4929188"/>
            <a:ext cx="1143000" cy="217487"/>
          </a:xfrm>
          <a:prstGeom prst="rightArrow">
            <a:avLst>
              <a:gd name="adj1" fmla="val 50000"/>
              <a:gd name="adj2" fmla="val 262799"/>
            </a:avLst>
          </a:prstGeom>
          <a:solidFill>
            <a:schemeClr val="tx1"/>
          </a:solidFill>
          <a:ln w="12700">
            <a:noFill/>
            <a:miter lim="800000"/>
            <a:headEnd/>
            <a:tailEnd/>
          </a:ln>
          <a:effectLst/>
        </p:spPr>
        <p:txBody>
          <a:bodyPr wrap="none" anchor="ctr"/>
          <a:lstStyle/>
          <a:p>
            <a:endParaRPr lang="id-ID"/>
          </a:p>
        </p:txBody>
      </p:sp>
      <p:sp>
        <p:nvSpPr>
          <p:cNvPr id="17" name="AutoShape 15"/>
          <p:cNvSpPr>
            <a:spLocks noChangeArrowheads="1"/>
          </p:cNvSpPr>
          <p:nvPr/>
        </p:nvSpPr>
        <p:spPr bwMode="auto">
          <a:xfrm>
            <a:off x="6096000" y="4929188"/>
            <a:ext cx="1143000" cy="217487"/>
          </a:xfrm>
          <a:prstGeom prst="rightArrow">
            <a:avLst>
              <a:gd name="adj1" fmla="val 50000"/>
              <a:gd name="adj2" fmla="val 262799"/>
            </a:avLst>
          </a:prstGeom>
          <a:solidFill>
            <a:schemeClr val="tx1"/>
          </a:solidFill>
          <a:ln w="12700">
            <a:noFill/>
            <a:miter lim="800000"/>
            <a:headEnd/>
            <a:tailEnd/>
          </a:ln>
          <a:effectLst/>
        </p:spPr>
        <p:txBody>
          <a:bodyPr wrap="none" anchor="ctr"/>
          <a:lstStyle/>
          <a:p>
            <a:endParaRPr lang="id-ID"/>
          </a:p>
        </p:txBody>
      </p:sp>
      <p:sp>
        <p:nvSpPr>
          <p:cNvPr id="18" name="Rectangle 16"/>
          <p:cNvSpPr>
            <a:spLocks noChangeArrowheads="1"/>
          </p:cNvSpPr>
          <p:nvPr/>
        </p:nvSpPr>
        <p:spPr bwMode="auto">
          <a:xfrm>
            <a:off x="628650" y="4618038"/>
            <a:ext cx="269875" cy="466725"/>
          </a:xfrm>
          <a:prstGeom prst="rect">
            <a:avLst/>
          </a:prstGeom>
          <a:solidFill>
            <a:schemeClr val="tx1"/>
          </a:solidFill>
          <a:ln w="12700">
            <a:noFill/>
            <a:miter lim="800000"/>
            <a:headEnd/>
            <a:tailEnd/>
          </a:ln>
          <a:effectLst/>
        </p:spPr>
        <p:txBody>
          <a:bodyPr wrap="none" lIns="90488" tIns="44450" rIns="90488" bIns="44450">
            <a:spAutoFit/>
          </a:bodyPr>
          <a:lstStyle/>
          <a:p>
            <a:r>
              <a:rPr lang="en-US" sz="2400">
                <a:solidFill>
                  <a:srgbClr val="414141"/>
                </a:solidFill>
              </a:rPr>
              <a:t> </a:t>
            </a:r>
          </a:p>
        </p:txBody>
      </p:sp>
      <p:sp>
        <p:nvSpPr>
          <p:cNvPr id="19" name="Rectangle 17"/>
          <p:cNvSpPr>
            <a:spLocks noChangeArrowheads="1"/>
          </p:cNvSpPr>
          <p:nvPr/>
        </p:nvSpPr>
        <p:spPr bwMode="auto">
          <a:xfrm>
            <a:off x="949325" y="4624388"/>
            <a:ext cx="692150" cy="782637"/>
          </a:xfrm>
          <a:prstGeom prst="rect">
            <a:avLst/>
          </a:prstGeom>
          <a:solidFill>
            <a:schemeClr val="tx1"/>
          </a:solidFill>
          <a:ln w="12700">
            <a:noFill/>
            <a:miter lim="800000"/>
            <a:headEnd/>
            <a:tailEnd/>
          </a:ln>
          <a:effectLst/>
        </p:spPr>
        <p:txBody>
          <a:bodyPr wrap="none" anchor="ctr"/>
          <a:lstStyle/>
          <a:p>
            <a:endParaRPr lang="id-ID"/>
          </a:p>
        </p:txBody>
      </p:sp>
      <p:sp>
        <p:nvSpPr>
          <p:cNvPr id="20" name="Rectangle 18"/>
          <p:cNvSpPr>
            <a:spLocks noChangeArrowheads="1"/>
          </p:cNvSpPr>
          <p:nvPr/>
        </p:nvSpPr>
        <p:spPr bwMode="auto">
          <a:xfrm>
            <a:off x="7567613" y="4689475"/>
            <a:ext cx="1022350" cy="393700"/>
          </a:xfrm>
          <a:prstGeom prst="rect">
            <a:avLst/>
          </a:prstGeom>
          <a:solidFill>
            <a:schemeClr val="tx1"/>
          </a:solidFill>
          <a:ln w="12700">
            <a:noFill/>
            <a:miter lim="800000"/>
            <a:headEnd/>
            <a:tailEnd/>
          </a:ln>
          <a:effectLst/>
        </p:spPr>
        <p:txBody>
          <a:bodyPr wrap="none" lIns="90488" tIns="44450" rIns="90488" bIns="44450">
            <a:spAutoFit/>
          </a:bodyPr>
          <a:lstStyle/>
          <a:p>
            <a:r>
              <a:rPr lang="en-US" sz="2000">
                <a:solidFill>
                  <a:schemeClr val="bg2"/>
                </a:solidFill>
                <a:latin typeface="Comic Sans MS" pitchFamily="66" charset="0"/>
              </a:rPr>
              <a:t>Output</a:t>
            </a:r>
          </a:p>
        </p:txBody>
      </p:sp>
      <p:sp>
        <p:nvSpPr>
          <p:cNvPr id="21" name="Rectangle 19"/>
          <p:cNvSpPr>
            <a:spLocks noChangeArrowheads="1"/>
          </p:cNvSpPr>
          <p:nvPr/>
        </p:nvSpPr>
        <p:spPr bwMode="auto">
          <a:xfrm>
            <a:off x="801688" y="4545013"/>
            <a:ext cx="839787" cy="698500"/>
          </a:xfrm>
          <a:prstGeom prst="rect">
            <a:avLst/>
          </a:prstGeom>
          <a:solidFill>
            <a:schemeClr val="tx1"/>
          </a:solidFill>
          <a:ln w="12700">
            <a:noFill/>
            <a:miter lim="800000"/>
            <a:headEnd/>
            <a:tailEnd/>
          </a:ln>
          <a:effectLst/>
        </p:spPr>
        <p:txBody>
          <a:bodyPr wrap="none" lIns="90488" tIns="44450" rIns="90488" bIns="44450">
            <a:spAutoFit/>
          </a:bodyPr>
          <a:lstStyle/>
          <a:p>
            <a:r>
              <a:rPr lang="en-US" sz="2000">
                <a:solidFill>
                  <a:schemeClr val="bg2"/>
                </a:solidFill>
                <a:latin typeface="Comic Sans MS" pitchFamily="66" charset="0"/>
              </a:rPr>
              <a:t>Input</a:t>
            </a:r>
          </a:p>
          <a:p>
            <a:r>
              <a:rPr lang="en-US" sz="2000">
                <a:solidFill>
                  <a:schemeClr val="bg2"/>
                </a:solidFill>
                <a:latin typeface="Comic Sans MS" pitchFamily="66" charset="0"/>
              </a:rPr>
              <a:t>Data</a:t>
            </a:r>
          </a:p>
        </p:txBody>
      </p:sp>
      <p:sp>
        <p:nvSpPr>
          <p:cNvPr id="22" name="Rectangle 20"/>
          <p:cNvSpPr>
            <a:spLocks noChangeArrowheads="1"/>
          </p:cNvSpPr>
          <p:nvPr/>
        </p:nvSpPr>
        <p:spPr bwMode="auto">
          <a:xfrm>
            <a:off x="436563" y="53975"/>
            <a:ext cx="8348662" cy="515938"/>
          </a:xfrm>
          <a:prstGeom prst="rect">
            <a:avLst/>
          </a:prstGeom>
          <a:noFill/>
          <a:ln w="12700">
            <a:noFill/>
            <a:miter lim="800000"/>
            <a:headEnd/>
            <a:tailEnd/>
          </a:ln>
          <a:effectLst/>
        </p:spPr>
        <p:txBody>
          <a:bodyPr wrap="none" lIns="90488" tIns="44450" rIns="90488" bIns="44450">
            <a:spAutoFit/>
          </a:bodyPr>
          <a:lstStyle/>
          <a:p>
            <a:pPr algn="l"/>
            <a:r>
              <a:rPr lang="id-ID" sz="2800" b="1">
                <a:solidFill>
                  <a:schemeClr val="tx2"/>
                </a:solidFill>
                <a:latin typeface="Comic Sans MS" pitchFamily="66" charset="0"/>
              </a:rPr>
              <a:t>Program Diterjemahkan Sebelum Data Diproses</a:t>
            </a:r>
            <a:endParaRPr lang="en-US" sz="2800" b="1">
              <a:solidFill>
                <a:schemeClr val="tx2"/>
              </a:solidFill>
              <a:latin typeface="Comic Sans MS" pitchFamily="66" charset="0"/>
            </a:endParaRPr>
          </a:p>
        </p:txBody>
      </p:sp>
      <p:sp>
        <p:nvSpPr>
          <p:cNvPr id="23" name="Rectangle 21"/>
          <p:cNvSpPr>
            <a:spLocks noChangeArrowheads="1"/>
          </p:cNvSpPr>
          <p:nvPr/>
        </p:nvSpPr>
        <p:spPr bwMode="auto">
          <a:xfrm>
            <a:off x="2493963" y="2736850"/>
            <a:ext cx="398462" cy="515938"/>
          </a:xfrm>
          <a:prstGeom prst="rect">
            <a:avLst/>
          </a:prstGeom>
          <a:noFill/>
          <a:ln w="12700">
            <a:noFill/>
            <a:miter lim="800000"/>
            <a:headEnd/>
            <a:tailEnd/>
          </a:ln>
          <a:effectLst/>
        </p:spPr>
        <p:txBody>
          <a:bodyPr wrap="none" lIns="90488" tIns="44450" rIns="90488" bIns="44450">
            <a:spAutoFit/>
          </a:bodyPr>
          <a:lstStyle/>
          <a:p>
            <a:pPr algn="l"/>
            <a:r>
              <a:rPr lang="en-US" sz="2800" b="1">
                <a:latin typeface="Comic Sans MS" pitchFamily="66" charset="0"/>
              </a:rPr>
              <a:t>1</a:t>
            </a:r>
          </a:p>
        </p:txBody>
      </p:sp>
      <p:sp>
        <p:nvSpPr>
          <p:cNvPr id="24" name="Rectangle 22"/>
          <p:cNvSpPr>
            <a:spLocks noChangeArrowheads="1"/>
          </p:cNvSpPr>
          <p:nvPr/>
        </p:nvSpPr>
        <p:spPr bwMode="auto">
          <a:xfrm>
            <a:off x="2493963" y="4348163"/>
            <a:ext cx="422275" cy="515937"/>
          </a:xfrm>
          <a:prstGeom prst="rect">
            <a:avLst/>
          </a:prstGeom>
          <a:noFill/>
          <a:ln w="12700">
            <a:noFill/>
            <a:miter lim="800000"/>
            <a:headEnd/>
            <a:tailEnd/>
          </a:ln>
          <a:effectLst/>
        </p:spPr>
        <p:txBody>
          <a:bodyPr lIns="90488" tIns="44450" rIns="90488" bIns="44450">
            <a:spAutoFit/>
          </a:bodyPr>
          <a:lstStyle/>
          <a:p>
            <a:pPr algn="l"/>
            <a:r>
              <a:rPr lang="en-US" sz="2800" b="1">
                <a:latin typeface="Comic Sans MS" pitchFamily="66" charset="0"/>
              </a:rPr>
              <a:t>2</a:t>
            </a:r>
          </a:p>
        </p:txBody>
      </p:sp>
      <p:sp>
        <p:nvSpPr>
          <p:cNvPr id="25" name="Text Box 23"/>
          <p:cNvSpPr txBox="1">
            <a:spLocks noChangeArrowheads="1"/>
          </p:cNvSpPr>
          <p:nvPr/>
        </p:nvSpPr>
        <p:spPr bwMode="auto">
          <a:xfrm>
            <a:off x="8080375" y="6219825"/>
            <a:ext cx="509588" cy="304800"/>
          </a:xfrm>
          <a:prstGeom prst="rect">
            <a:avLst/>
          </a:prstGeom>
          <a:noFill/>
          <a:ln w="12700">
            <a:noFill/>
            <a:miter lim="800000"/>
            <a:headEnd/>
            <a:tailEnd/>
          </a:ln>
          <a:effectLst/>
        </p:spPr>
        <p:txBody>
          <a:bodyPr wrap="none" anchor="ctr">
            <a:spAutoFit/>
          </a:bodyPr>
          <a:lstStyle/>
          <a:p>
            <a:r>
              <a:rPr lang="en-US" sz="1400"/>
              <a:t>8-</a:t>
            </a:r>
            <a:fld id="{E3A0B303-3416-4A6F-A769-B0FE393A0E18}" type="slidenum">
              <a:rPr lang="en-US" sz="1400"/>
              <a:pPr/>
              <a:t>17</a:t>
            </a:fld>
            <a:endParaRPr lang="en-US" sz="1400"/>
          </a:p>
        </p:txBody>
      </p:sp>
      <p:sp>
        <p:nvSpPr>
          <p:cNvPr id="26" name="TextBox 25"/>
          <p:cNvSpPr txBox="1"/>
          <p:nvPr/>
        </p:nvSpPr>
        <p:spPr>
          <a:xfrm>
            <a:off x="3419872" y="2852936"/>
            <a:ext cx="2520280" cy="400110"/>
          </a:xfrm>
          <a:prstGeom prst="rect">
            <a:avLst/>
          </a:prstGeom>
          <a:noFill/>
        </p:spPr>
        <p:txBody>
          <a:bodyPr wrap="square" rtlCol="0">
            <a:spAutoFit/>
          </a:bodyPr>
          <a:lstStyle/>
          <a:p>
            <a:pPr algn="ctr"/>
            <a:r>
              <a:rPr lang="id-ID" sz="2000" dirty="0" smtClean="0">
                <a:latin typeface="Comic Sans MS" pitchFamily="66" charset="0"/>
              </a:rPr>
              <a:t>Menerjemahkan</a:t>
            </a:r>
            <a:endParaRPr lang="id-ID" sz="2000" dirty="0">
              <a:latin typeface="Comic Sans MS" pitchFamily="66" charset="0"/>
            </a:endParaRPr>
          </a:p>
        </p:txBody>
      </p:sp>
      <p:sp>
        <p:nvSpPr>
          <p:cNvPr id="27" name="TextBox 26"/>
          <p:cNvSpPr txBox="1"/>
          <p:nvPr/>
        </p:nvSpPr>
        <p:spPr>
          <a:xfrm>
            <a:off x="3491880" y="4581128"/>
            <a:ext cx="2232248" cy="1015663"/>
          </a:xfrm>
          <a:prstGeom prst="rect">
            <a:avLst/>
          </a:prstGeom>
          <a:noFill/>
        </p:spPr>
        <p:txBody>
          <a:bodyPr wrap="square" rtlCol="0">
            <a:spAutoFit/>
          </a:bodyPr>
          <a:lstStyle/>
          <a:p>
            <a:pPr algn="ctr"/>
            <a:r>
              <a:rPr lang="id-ID" sz="2000" dirty="0" smtClean="0">
                <a:latin typeface="Comic Sans MS" pitchFamily="66" charset="0"/>
              </a:rPr>
              <a:t>Program</a:t>
            </a:r>
          </a:p>
          <a:p>
            <a:pPr algn="ctr"/>
            <a:r>
              <a:rPr lang="id-ID" sz="2000" dirty="0" smtClean="0">
                <a:latin typeface="Comic Sans MS" pitchFamily="66" charset="0"/>
              </a:rPr>
              <a:t>Tujuan</a:t>
            </a:r>
            <a:endParaRPr lang="en-US" sz="2000" dirty="0" smtClean="0">
              <a:latin typeface="Comic Sans MS" pitchFamily="66" charset="0"/>
            </a:endParaRPr>
          </a:p>
          <a:p>
            <a:endParaRPr lang="id-ID"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a:noFill/>
          <a:ln/>
        </p:spPr>
        <p:txBody>
          <a:bodyPr>
            <a:noAutofit/>
          </a:bodyPr>
          <a:lstStyle/>
          <a:p>
            <a:pPr>
              <a:buFont typeface="Wingdings" pitchFamily="2" charset="2"/>
              <a:buChar char="§"/>
            </a:pPr>
            <a:r>
              <a:rPr lang="id-ID" sz="2400" dirty="0">
                <a:latin typeface="+mj-lt"/>
              </a:rPr>
              <a:t>Perusahaan membutuhkan pembuat program untuk menghasilkan aplikasi (penerapannya).</a:t>
            </a:r>
          </a:p>
          <a:p>
            <a:pPr>
              <a:buFont typeface="Wingdings" pitchFamily="2" charset="2"/>
              <a:buNone/>
            </a:pPr>
            <a:r>
              <a:rPr lang="id-ID" sz="2400" dirty="0">
                <a:latin typeface="+mj-lt"/>
              </a:rPr>
              <a:t>     - Pegawai-pegawai perusahaan</a:t>
            </a:r>
          </a:p>
          <a:p>
            <a:pPr>
              <a:buFont typeface="Wingdings" pitchFamily="2" charset="2"/>
              <a:buNone/>
            </a:pPr>
            <a:r>
              <a:rPr lang="id-ID" sz="2400" dirty="0">
                <a:latin typeface="+mj-lt"/>
              </a:rPr>
              <a:t>     - Konsultan</a:t>
            </a:r>
          </a:p>
          <a:p>
            <a:pPr>
              <a:buFont typeface="Wingdings" pitchFamily="2" charset="2"/>
              <a:buNone/>
            </a:pPr>
            <a:r>
              <a:rPr lang="id-ID" sz="2400" dirty="0">
                <a:latin typeface="+mj-lt"/>
              </a:rPr>
              <a:t>     - Kontrak dengan perusahaan lain</a:t>
            </a:r>
          </a:p>
          <a:p>
            <a:pPr>
              <a:buFont typeface="Wingdings" pitchFamily="2" charset="2"/>
              <a:buChar char="§"/>
            </a:pPr>
            <a:r>
              <a:rPr lang="id-ID" sz="2400" dirty="0" smtClean="0">
                <a:latin typeface="+mj-lt"/>
              </a:rPr>
              <a:t>Intuisi </a:t>
            </a:r>
            <a:r>
              <a:rPr lang="id-ID" sz="2400" dirty="0">
                <a:latin typeface="+mj-lt"/>
              </a:rPr>
              <a:t>perangkat lunak yang sederhana merupakan kemudahan bagi pemakai.</a:t>
            </a:r>
          </a:p>
          <a:p>
            <a:pPr>
              <a:buFont typeface="Wingdings" pitchFamily="2" charset="2"/>
              <a:buChar char="§"/>
            </a:pPr>
            <a:r>
              <a:rPr lang="id-ID" sz="2400" dirty="0" smtClean="0">
                <a:latin typeface="+mj-lt"/>
              </a:rPr>
              <a:t>Para </a:t>
            </a:r>
            <a:r>
              <a:rPr lang="id-ID" sz="2400" dirty="0">
                <a:latin typeface="+mj-lt"/>
              </a:rPr>
              <a:t>pemakai perusahaan mempunyai keahlian didaerah mereka.</a:t>
            </a:r>
          </a:p>
          <a:p>
            <a:pPr>
              <a:buFont typeface="Wingdings" pitchFamily="2" charset="2"/>
              <a:buNone/>
            </a:pPr>
            <a:r>
              <a:rPr lang="id-ID" sz="2400" dirty="0">
                <a:latin typeface="+mj-lt"/>
              </a:rPr>
              <a:t>     - Untuk bekerja dibutuhkan ahli-ahli tehnik</a:t>
            </a:r>
          </a:p>
          <a:p>
            <a:pPr>
              <a:buFont typeface="Wingdings" pitchFamily="2" charset="2"/>
              <a:buChar char="§"/>
            </a:pPr>
            <a:endParaRPr lang="en-US" sz="2400" dirty="0">
              <a:latin typeface="+mj-lt"/>
            </a:endParaRPr>
          </a:p>
        </p:txBody>
      </p:sp>
      <p:sp>
        <p:nvSpPr>
          <p:cNvPr id="5" name="Rectangle 4"/>
          <p:cNvSpPr>
            <a:spLocks noGrp="1" noChangeArrowheads="1"/>
          </p:cNvSpPr>
          <p:nvPr>
            <p:ph type="title"/>
          </p:nvPr>
        </p:nvSpPr>
        <p:spPr>
          <a:noFill/>
          <a:ln/>
        </p:spPr>
        <p:txBody>
          <a:bodyPr anchor="b"/>
          <a:lstStyle/>
          <a:p>
            <a:pPr algn="ctr"/>
            <a:r>
              <a:rPr lang="id-ID" sz="3600" dirty="0"/>
              <a:t>Mencapai Kemudahan bagi Pemakai Perangkat Lunak</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a:xfrm>
            <a:off x="467544" y="2060848"/>
            <a:ext cx="8229600" cy="4389120"/>
          </a:xfrm>
          <a:noFill/>
          <a:ln/>
        </p:spPr>
        <p:txBody>
          <a:bodyPr>
            <a:normAutofit/>
          </a:bodyPr>
          <a:lstStyle/>
          <a:p>
            <a:pPr>
              <a:buFont typeface="Wingdings" pitchFamily="2" charset="2"/>
              <a:buChar char="§"/>
            </a:pPr>
            <a:r>
              <a:rPr lang="id-ID" sz="2400" dirty="0">
                <a:latin typeface="+mj-lt"/>
              </a:rPr>
              <a:t>Perangkat lunak berubah hampir secepat perangkat keras.</a:t>
            </a:r>
          </a:p>
          <a:p>
            <a:pPr>
              <a:buFont typeface="Wingdings" pitchFamily="2" charset="2"/>
              <a:buNone/>
            </a:pPr>
            <a:r>
              <a:rPr lang="id-ID" sz="2400" dirty="0">
                <a:latin typeface="+mj-lt"/>
              </a:rPr>
              <a:t>     - Para ahli Sistim Informasi secara berkala saling  </a:t>
            </a:r>
          </a:p>
          <a:p>
            <a:pPr>
              <a:buFont typeface="Wingdings" pitchFamily="2" charset="2"/>
              <a:buNone/>
            </a:pPr>
            <a:r>
              <a:rPr lang="id-ID" sz="2400" dirty="0">
                <a:latin typeface="+mj-lt"/>
              </a:rPr>
              <a:t>       berhubungan menyangkut tentang sistim informasi terbaru.</a:t>
            </a:r>
          </a:p>
          <a:p>
            <a:pPr>
              <a:buFont typeface="Wingdings" pitchFamily="2" charset="2"/>
              <a:buNone/>
            </a:pPr>
            <a:r>
              <a:rPr lang="id-ID" sz="2400" dirty="0">
                <a:latin typeface="+mj-lt"/>
              </a:rPr>
              <a:t>     - Kelompok profesional dalam pertemuan.</a:t>
            </a:r>
          </a:p>
          <a:p>
            <a:pPr>
              <a:buFont typeface="Wingdings" pitchFamily="2" charset="2"/>
              <a:buNone/>
            </a:pPr>
            <a:endParaRPr lang="id-ID" sz="2400" dirty="0">
              <a:latin typeface="+mj-lt"/>
            </a:endParaRPr>
          </a:p>
          <a:p>
            <a:pPr>
              <a:buFont typeface="Wingdings" pitchFamily="2" charset="2"/>
              <a:buChar char="§"/>
            </a:pPr>
            <a:r>
              <a:rPr lang="id-ID" sz="2400" dirty="0">
                <a:latin typeface="+mj-lt"/>
              </a:rPr>
              <a:t>Perubahan pelaku bisnis.</a:t>
            </a:r>
            <a:endParaRPr lang="en-US" sz="2400" dirty="0">
              <a:latin typeface="+mj-lt"/>
            </a:endParaRPr>
          </a:p>
          <a:p>
            <a:endParaRPr lang="en-US" sz="2400" dirty="0">
              <a:latin typeface="+mj-lt"/>
            </a:endParaRPr>
          </a:p>
        </p:txBody>
      </p:sp>
      <p:sp>
        <p:nvSpPr>
          <p:cNvPr id="5" name="Rectangle 4"/>
          <p:cNvSpPr>
            <a:spLocks noGrp="1" noChangeArrowheads="1"/>
          </p:cNvSpPr>
          <p:nvPr>
            <p:ph type="title"/>
          </p:nvPr>
        </p:nvSpPr>
        <p:spPr>
          <a:xfrm>
            <a:off x="457200" y="704088"/>
            <a:ext cx="8229600" cy="852704"/>
          </a:xfrm>
          <a:noFill/>
          <a:ln/>
        </p:spPr>
        <p:txBody>
          <a:bodyPr anchor="b"/>
          <a:lstStyle/>
          <a:p>
            <a:pPr algn="ctr"/>
            <a:r>
              <a:rPr lang="id-ID" sz="4000" dirty="0"/>
              <a:t>Perubahan Perangkat Lunak</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04088"/>
            <a:ext cx="8229600" cy="852704"/>
          </a:xfrm>
        </p:spPr>
        <p:txBody>
          <a:bodyPr>
            <a:normAutofit/>
          </a:bodyPr>
          <a:lstStyle/>
          <a:p>
            <a:pPr algn="ctr"/>
            <a:r>
              <a:rPr lang="id-ID" sz="4800" dirty="0" smtClean="0"/>
              <a:t>SEJARAH KOMPUTER</a:t>
            </a:r>
            <a:endParaRPr lang="id-ID" sz="4800" dirty="0"/>
          </a:p>
        </p:txBody>
      </p:sp>
      <p:sp>
        <p:nvSpPr>
          <p:cNvPr id="8" name="Rectangle 3"/>
          <p:cNvSpPr>
            <a:spLocks noGrp="1" noChangeArrowheads="1"/>
          </p:cNvSpPr>
          <p:nvPr>
            <p:ph idx="1"/>
          </p:nvPr>
        </p:nvSpPr>
        <p:spPr>
          <a:xfrm>
            <a:off x="457200" y="1772816"/>
            <a:ext cx="8229600" cy="4551784"/>
          </a:xfrm>
        </p:spPr>
        <p:txBody>
          <a:bodyPr>
            <a:normAutofit/>
          </a:bodyPr>
          <a:lstStyle/>
          <a:p>
            <a:pPr>
              <a:buFont typeface="Wingdings" pitchFamily="2" charset="2"/>
              <a:buChar char="§"/>
            </a:pPr>
            <a:r>
              <a:rPr lang="id-ID" sz="2200" dirty="0">
                <a:latin typeface="Calibri" pitchFamily="34" charset="0"/>
                <a:cs typeface="Calibri" pitchFamily="34" charset="0"/>
              </a:rPr>
              <a:t>ENIAC </a:t>
            </a:r>
            <a:r>
              <a:rPr lang="id-ID" sz="2200" dirty="0" smtClean="0">
                <a:latin typeface="Calibri" pitchFamily="34" charset="0"/>
                <a:cs typeface="Calibri" pitchFamily="34" charset="0"/>
              </a:rPr>
              <a:t> </a:t>
            </a:r>
            <a:r>
              <a:rPr lang="id-ID" sz="2200" dirty="0" smtClean="0">
                <a:latin typeface="Calibri" pitchFamily="34" charset="0"/>
                <a:cs typeface="Calibri" pitchFamily="34" charset="0"/>
              </a:rPr>
              <a:t>(Electrica Numerical Integrator and Computer) – 1946 dikembangkan oleh John W. Mauchly dan J. Presper Eckert.</a:t>
            </a:r>
            <a:endParaRPr lang="id-ID" sz="2200" dirty="0">
              <a:latin typeface="Calibri" pitchFamily="34" charset="0"/>
              <a:cs typeface="Calibri" pitchFamily="34" charset="0"/>
            </a:endParaRPr>
          </a:p>
          <a:p>
            <a:pPr>
              <a:buFont typeface="Wingdings" pitchFamily="2" charset="2"/>
              <a:buChar char="§"/>
            </a:pPr>
            <a:r>
              <a:rPr lang="id-ID" sz="2200" dirty="0" smtClean="0">
                <a:latin typeface="Calibri" pitchFamily="34" charset="0"/>
                <a:cs typeface="Calibri" pitchFamily="34" charset="0"/>
              </a:rPr>
              <a:t>UNIVAC </a:t>
            </a:r>
            <a:r>
              <a:rPr lang="id-ID" sz="2200" dirty="0">
                <a:latin typeface="Calibri" pitchFamily="34" charset="0"/>
                <a:cs typeface="Calibri" pitchFamily="34" charset="0"/>
              </a:rPr>
              <a:t>I                                                                                            </a:t>
            </a:r>
            <a:endParaRPr lang="id-ID" sz="2200" dirty="0" smtClean="0">
              <a:latin typeface="Calibri" pitchFamily="34" charset="0"/>
              <a:cs typeface="Calibri" pitchFamily="34" charset="0"/>
            </a:endParaRPr>
          </a:p>
          <a:p>
            <a:pPr marL="273050" indent="0">
              <a:buNone/>
            </a:pPr>
            <a:r>
              <a:rPr lang="id-ID" sz="2200" dirty="0" smtClean="0">
                <a:latin typeface="Calibri" pitchFamily="34" charset="0"/>
                <a:cs typeface="Calibri" pitchFamily="34" charset="0"/>
              </a:rPr>
              <a:t>Pertama </a:t>
            </a:r>
            <a:r>
              <a:rPr lang="id-ID" sz="2200" dirty="0">
                <a:latin typeface="Calibri" pitchFamily="34" charset="0"/>
                <a:cs typeface="Calibri" pitchFamily="34" charset="0"/>
              </a:rPr>
              <a:t>dijual tahun </a:t>
            </a:r>
            <a:r>
              <a:rPr lang="id-ID" sz="2200" dirty="0" smtClean="0">
                <a:latin typeface="Calibri" pitchFamily="34" charset="0"/>
                <a:cs typeface="Calibri" pitchFamily="34" charset="0"/>
              </a:rPr>
              <a:t>1951 </a:t>
            </a:r>
            <a:r>
              <a:rPr lang="id-ID" sz="2200" dirty="0">
                <a:latin typeface="Calibri" pitchFamily="34" charset="0"/>
                <a:cs typeface="Calibri" pitchFamily="34" charset="0"/>
              </a:rPr>
              <a:t>untuk Biro/Kantor Sensus</a:t>
            </a:r>
            <a:r>
              <a:rPr lang="id-ID" sz="2200" dirty="0" smtClean="0">
                <a:latin typeface="Calibri" pitchFamily="34" charset="0"/>
                <a:cs typeface="Calibri" pitchFamily="34" charset="0"/>
              </a:rPr>
              <a:t>. Komputer awal ini berfokus pada tugas tunggal yang diminta oleh sang pemakai dan disebut </a:t>
            </a:r>
            <a:r>
              <a:rPr lang="id-ID" sz="2200" i="1" dirty="0" smtClean="0">
                <a:latin typeface="Calibri" pitchFamily="34" charset="0"/>
                <a:cs typeface="Calibri" pitchFamily="34" charset="0"/>
              </a:rPr>
              <a:t>mainframe</a:t>
            </a:r>
            <a:r>
              <a:rPr lang="id-ID" sz="2200" dirty="0" smtClean="0">
                <a:latin typeface="Calibri" pitchFamily="34" charset="0"/>
                <a:cs typeface="Calibri" pitchFamily="34" charset="0"/>
              </a:rPr>
              <a:t> . Mainframe sampai saai ini dipakai untuk menggambarkan kompute besar, berlokasi terpusat yang dipakai perusahaan besar.</a:t>
            </a:r>
            <a:endParaRPr lang="id-ID" sz="2200" dirty="0">
              <a:latin typeface="Calibri" pitchFamily="34" charset="0"/>
              <a:cs typeface="Calibri" pitchFamily="34" charset="0"/>
            </a:endParaRPr>
          </a:p>
          <a:p>
            <a:pPr>
              <a:buFont typeface="Wingdings" pitchFamily="2" charset="2"/>
              <a:buChar char="§"/>
            </a:pPr>
            <a:r>
              <a:rPr lang="id-ID" sz="2200" dirty="0" smtClean="0">
                <a:latin typeface="Calibri" pitchFamily="34" charset="0"/>
                <a:cs typeface="Calibri" pitchFamily="34" charset="0"/>
              </a:rPr>
              <a:t>Tahun 1960.an IBM merevolusi industri komputer dengan memperkenalkan IBM System/360.  Merupakan komputer pertama ynag dapat melaksanakan berbagai tugas dari berbagai pemakai secara serempak.</a:t>
            </a:r>
            <a:endParaRPr lang="id-ID" sz="2200" dirty="0">
              <a:latin typeface="Calibri" pitchFamily="34" charset="0"/>
              <a:cs typeface="Calibri" pitchFamily="34" charset="0"/>
            </a:endParaRPr>
          </a:p>
          <a:p>
            <a:pPr>
              <a:buFont typeface="Wingdings" pitchFamily="2" charset="2"/>
              <a:buNone/>
            </a:pPr>
            <a:endParaRPr lang="id-ID" sz="2200" dirty="0">
              <a:latin typeface="Calibri" pitchFamily="34" charset="0"/>
              <a:cs typeface="Calibri" pitchFamily="34" charset="0"/>
            </a:endParaRPr>
          </a:p>
          <a:p>
            <a:pPr>
              <a:buNone/>
            </a:pPr>
            <a:endParaRPr lang="id-ID" sz="2200" dirty="0">
              <a:latin typeface="Calibri" pitchFamily="34" charset="0"/>
              <a:cs typeface="Calibri" pitchFamily="34" charset="0"/>
            </a:endParaRPr>
          </a:p>
          <a:p>
            <a:pPr>
              <a:buFont typeface="Wingdings" pitchFamily="2" charset="2"/>
              <a:buNone/>
            </a:pPr>
            <a:endParaRPr lang="id-ID"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id-ID" dirty="0" smtClean="0"/>
          </a:p>
          <a:p>
            <a:pPr>
              <a:buNone/>
            </a:pPr>
            <a:endParaRPr lang="id-ID" dirty="0" smtClean="0"/>
          </a:p>
          <a:p>
            <a:pPr>
              <a:buNone/>
            </a:pPr>
            <a:endParaRPr lang="id-ID" dirty="0" smtClean="0"/>
          </a:p>
          <a:p>
            <a:pPr algn="ctr">
              <a:buNone/>
            </a:pPr>
            <a:r>
              <a:rPr lang="id-ID" dirty="0" smtClean="0"/>
              <a:t>S E L E S A I</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pPr algn="ctr"/>
            <a:r>
              <a:rPr lang="id-ID" sz="4800" dirty="0" smtClean="0"/>
              <a:t>SEJARAH KOMPUTER</a:t>
            </a:r>
            <a:endParaRPr lang="id-ID" sz="4800" dirty="0"/>
          </a:p>
        </p:txBody>
      </p:sp>
      <p:sp>
        <p:nvSpPr>
          <p:cNvPr id="3" name="Content Placeholder 2"/>
          <p:cNvSpPr>
            <a:spLocks noGrp="1"/>
          </p:cNvSpPr>
          <p:nvPr>
            <p:ph idx="1"/>
          </p:nvPr>
        </p:nvSpPr>
        <p:spPr>
          <a:xfrm>
            <a:off x="457200" y="1844824"/>
            <a:ext cx="8229600" cy="4479776"/>
          </a:xfrm>
        </p:spPr>
        <p:txBody>
          <a:bodyPr>
            <a:normAutofit/>
          </a:bodyPr>
          <a:lstStyle/>
          <a:p>
            <a:pPr>
              <a:buFont typeface="Wingdings" pitchFamily="2" charset="2"/>
              <a:buChar char="§"/>
            </a:pPr>
            <a:r>
              <a:rPr lang="id-ID" sz="2400" dirty="0" smtClean="0">
                <a:latin typeface="+mj-lt"/>
              </a:rPr>
              <a:t>Minicomputer merupakan komputer hasil inovasi yang jauh lebih kecil dan lebih murah daripada mainframe.</a:t>
            </a:r>
          </a:p>
          <a:p>
            <a:pPr>
              <a:buFont typeface="Wingdings" pitchFamily="2" charset="2"/>
              <a:buChar char="§"/>
            </a:pPr>
            <a:r>
              <a:rPr lang="id-ID" sz="2400" dirty="0" smtClean="0">
                <a:latin typeface="+mj-lt"/>
              </a:rPr>
              <a:t>Tahun 1982, IBM memperkenalkan Personal Computer (PC ).  Istilah Perconal Computer masih digunakan sampai saat ini, bersama dengan komputer mikro (mikrocomputer) untuk menggambarkan komputer yang kecil, relatif murah dan penuh daya yang digunakan baik untuk bisnis maupun pemakaian pribadi.</a:t>
            </a:r>
            <a:endParaRPr lang="id-ID"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id-ID"/>
          </a:p>
        </p:txBody>
      </p:sp>
      <p:sp>
        <p:nvSpPr>
          <p:cNvPr id="30"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id-ID"/>
          </a:p>
        </p:txBody>
      </p:sp>
      <p:sp>
        <p:nvSpPr>
          <p:cNvPr id="31" name="Rectangle 4"/>
          <p:cNvSpPr>
            <a:spLocks noChangeArrowheads="1"/>
          </p:cNvSpPr>
          <p:nvPr/>
        </p:nvSpPr>
        <p:spPr bwMode="auto">
          <a:xfrm>
            <a:off x="2537520" y="1210345"/>
            <a:ext cx="4102100" cy="5016500"/>
          </a:xfrm>
          <a:prstGeom prst="rect">
            <a:avLst/>
          </a:prstGeom>
          <a:solidFill>
            <a:schemeClr val="bg2"/>
          </a:solidFill>
          <a:ln w="12700">
            <a:solidFill>
              <a:schemeClr val="tx1"/>
            </a:solidFill>
            <a:miter lim="800000"/>
            <a:headEnd/>
            <a:tailEnd/>
          </a:ln>
          <a:effectLst/>
        </p:spPr>
        <p:txBody>
          <a:bodyPr wrap="none" anchor="ctr"/>
          <a:lstStyle/>
          <a:p>
            <a:endParaRPr lang="id-ID"/>
          </a:p>
        </p:txBody>
      </p:sp>
      <p:sp>
        <p:nvSpPr>
          <p:cNvPr id="32" name="Rectangle 5"/>
          <p:cNvSpPr>
            <a:spLocks noChangeArrowheads="1"/>
          </p:cNvSpPr>
          <p:nvPr/>
        </p:nvSpPr>
        <p:spPr bwMode="auto">
          <a:xfrm>
            <a:off x="3147120" y="1972345"/>
            <a:ext cx="2806700" cy="825500"/>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algn="ctr"/>
            <a:r>
              <a:rPr lang="id-ID" sz="2000" dirty="0">
                <a:latin typeface="Comic Sans MS" pitchFamily="66" charset="0"/>
              </a:rPr>
              <a:t>Unit Pengendali</a:t>
            </a:r>
            <a:endParaRPr lang="en-US" sz="2000" dirty="0">
              <a:latin typeface="Comic Sans MS" pitchFamily="66" charset="0"/>
            </a:endParaRPr>
          </a:p>
        </p:txBody>
      </p:sp>
      <p:sp>
        <p:nvSpPr>
          <p:cNvPr id="33" name="Rectangle 6"/>
          <p:cNvSpPr>
            <a:spLocks noChangeArrowheads="1"/>
          </p:cNvSpPr>
          <p:nvPr/>
        </p:nvSpPr>
        <p:spPr bwMode="auto">
          <a:xfrm>
            <a:off x="3147120" y="5020345"/>
            <a:ext cx="2806700" cy="825500"/>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algn="ctr"/>
            <a:r>
              <a:rPr lang="id-ID" sz="2000" dirty="0">
                <a:latin typeface="Comic Sans MS" pitchFamily="66" charset="0"/>
              </a:rPr>
              <a:t>Unit </a:t>
            </a:r>
          </a:p>
          <a:p>
            <a:pPr algn="ctr"/>
            <a:r>
              <a:rPr lang="id-ID" sz="2000" dirty="0">
                <a:latin typeface="Comic Sans MS" pitchFamily="66" charset="0"/>
              </a:rPr>
              <a:t>Aritmatika &amp; Logika</a:t>
            </a:r>
            <a:endParaRPr lang="en-US" sz="2000" dirty="0">
              <a:latin typeface="Comic Sans MS" pitchFamily="66" charset="0"/>
            </a:endParaRPr>
          </a:p>
        </p:txBody>
      </p:sp>
      <p:sp>
        <p:nvSpPr>
          <p:cNvPr id="34" name="Rectangle 7"/>
          <p:cNvSpPr>
            <a:spLocks noChangeArrowheads="1"/>
          </p:cNvSpPr>
          <p:nvPr/>
        </p:nvSpPr>
        <p:spPr bwMode="auto">
          <a:xfrm>
            <a:off x="3147120" y="3496345"/>
            <a:ext cx="2806700" cy="825500"/>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algn="ctr"/>
            <a:r>
              <a:rPr lang="id-ID" sz="2000" dirty="0">
                <a:latin typeface="Comic Sans MS" pitchFamily="66" charset="0"/>
              </a:rPr>
              <a:t>Unit Penyimpanan</a:t>
            </a:r>
          </a:p>
          <a:p>
            <a:pPr algn="ctr"/>
            <a:r>
              <a:rPr lang="id-ID" sz="2000" dirty="0">
                <a:latin typeface="Comic Sans MS" pitchFamily="66" charset="0"/>
              </a:rPr>
              <a:t>Primer</a:t>
            </a:r>
            <a:endParaRPr lang="en-US" sz="2000" dirty="0">
              <a:latin typeface="Comic Sans MS" pitchFamily="66" charset="0"/>
            </a:endParaRPr>
          </a:p>
        </p:txBody>
      </p:sp>
      <p:sp>
        <p:nvSpPr>
          <p:cNvPr id="35" name="Line 8"/>
          <p:cNvSpPr>
            <a:spLocks noChangeShapeType="1"/>
          </p:cNvSpPr>
          <p:nvPr/>
        </p:nvSpPr>
        <p:spPr bwMode="auto">
          <a:xfrm>
            <a:off x="4512370" y="2816895"/>
            <a:ext cx="0" cy="660400"/>
          </a:xfrm>
          <a:prstGeom prst="line">
            <a:avLst/>
          </a:prstGeom>
          <a:noFill/>
          <a:ln w="25400">
            <a:solidFill>
              <a:schemeClr val="tx1"/>
            </a:solidFill>
            <a:round/>
            <a:headEnd type="triangle" w="med" len="med"/>
            <a:tailEnd type="triangle" w="med" len="med"/>
          </a:ln>
          <a:effectLst/>
        </p:spPr>
        <p:txBody>
          <a:bodyPr wrap="none" anchor="ctr"/>
          <a:lstStyle/>
          <a:p>
            <a:endParaRPr lang="id-ID"/>
          </a:p>
        </p:txBody>
      </p:sp>
      <p:sp>
        <p:nvSpPr>
          <p:cNvPr id="36" name="Line 9"/>
          <p:cNvSpPr>
            <a:spLocks noChangeShapeType="1"/>
          </p:cNvSpPr>
          <p:nvPr/>
        </p:nvSpPr>
        <p:spPr bwMode="auto">
          <a:xfrm>
            <a:off x="4512370" y="4340895"/>
            <a:ext cx="0" cy="660400"/>
          </a:xfrm>
          <a:prstGeom prst="line">
            <a:avLst/>
          </a:prstGeom>
          <a:noFill/>
          <a:ln w="25400">
            <a:solidFill>
              <a:schemeClr val="tx1"/>
            </a:solidFill>
            <a:round/>
            <a:headEnd type="triangle" w="med" len="med"/>
            <a:tailEnd type="triangle" w="med" len="med"/>
          </a:ln>
          <a:effectLst/>
        </p:spPr>
        <p:txBody>
          <a:bodyPr wrap="none" anchor="ctr"/>
          <a:lstStyle/>
          <a:p>
            <a:endParaRPr lang="id-ID"/>
          </a:p>
        </p:txBody>
      </p:sp>
      <p:sp>
        <p:nvSpPr>
          <p:cNvPr id="37" name="Line 10"/>
          <p:cNvSpPr>
            <a:spLocks noChangeShapeType="1"/>
          </p:cNvSpPr>
          <p:nvPr/>
        </p:nvSpPr>
        <p:spPr bwMode="auto">
          <a:xfrm>
            <a:off x="1934270" y="3870995"/>
            <a:ext cx="1193800" cy="0"/>
          </a:xfrm>
          <a:prstGeom prst="line">
            <a:avLst/>
          </a:prstGeom>
          <a:noFill/>
          <a:ln w="25400">
            <a:solidFill>
              <a:schemeClr val="tx1"/>
            </a:solidFill>
            <a:round/>
            <a:headEnd/>
            <a:tailEnd type="triangle" w="med" len="med"/>
          </a:ln>
          <a:effectLst/>
        </p:spPr>
        <p:txBody>
          <a:bodyPr wrap="none" anchor="ctr"/>
          <a:lstStyle/>
          <a:p>
            <a:endParaRPr lang="id-ID"/>
          </a:p>
        </p:txBody>
      </p:sp>
      <p:sp>
        <p:nvSpPr>
          <p:cNvPr id="38" name="Line 11"/>
          <p:cNvSpPr>
            <a:spLocks noChangeShapeType="1"/>
          </p:cNvSpPr>
          <p:nvPr/>
        </p:nvSpPr>
        <p:spPr bwMode="auto">
          <a:xfrm>
            <a:off x="5972870" y="3870995"/>
            <a:ext cx="1193800" cy="0"/>
          </a:xfrm>
          <a:prstGeom prst="line">
            <a:avLst/>
          </a:prstGeom>
          <a:noFill/>
          <a:ln w="25400">
            <a:solidFill>
              <a:schemeClr val="tx1"/>
            </a:solidFill>
            <a:round/>
            <a:headEnd/>
            <a:tailEnd type="triangle" w="med" len="med"/>
          </a:ln>
          <a:effectLst/>
        </p:spPr>
        <p:txBody>
          <a:bodyPr wrap="none" anchor="ctr"/>
          <a:lstStyle/>
          <a:p>
            <a:endParaRPr lang="id-ID"/>
          </a:p>
        </p:txBody>
      </p:sp>
      <p:sp>
        <p:nvSpPr>
          <p:cNvPr id="39" name="Line 12"/>
          <p:cNvSpPr>
            <a:spLocks noChangeShapeType="1"/>
          </p:cNvSpPr>
          <p:nvPr/>
        </p:nvSpPr>
        <p:spPr bwMode="auto">
          <a:xfrm>
            <a:off x="7255570" y="4791745"/>
            <a:ext cx="0" cy="1358900"/>
          </a:xfrm>
          <a:prstGeom prst="line">
            <a:avLst/>
          </a:prstGeom>
          <a:noFill/>
          <a:ln w="12700">
            <a:solidFill>
              <a:schemeClr val="tx1"/>
            </a:solidFill>
            <a:round/>
            <a:headEnd/>
            <a:tailEnd/>
          </a:ln>
          <a:effectLst/>
        </p:spPr>
        <p:txBody>
          <a:bodyPr wrap="none" anchor="ctr"/>
          <a:lstStyle/>
          <a:p>
            <a:endParaRPr lang="id-ID"/>
          </a:p>
        </p:txBody>
      </p:sp>
      <p:sp>
        <p:nvSpPr>
          <p:cNvPr id="40" name="Arc 13"/>
          <p:cNvSpPr>
            <a:spLocks/>
          </p:cNvSpPr>
          <p:nvPr/>
        </p:nvSpPr>
        <p:spPr bwMode="auto">
          <a:xfrm>
            <a:off x="7865170" y="6156995"/>
            <a:ext cx="603250" cy="2222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chemeClr val="accent1"/>
          </a:solidFill>
          <a:ln w="12700" cap="rnd">
            <a:solidFill>
              <a:schemeClr val="tx1"/>
            </a:solidFill>
            <a:round/>
            <a:headEnd/>
            <a:tailEnd/>
          </a:ln>
          <a:effectLst/>
        </p:spPr>
        <p:txBody>
          <a:bodyPr wrap="none" anchor="ctr"/>
          <a:lstStyle/>
          <a:p>
            <a:endParaRPr lang="id-ID"/>
          </a:p>
        </p:txBody>
      </p:sp>
      <p:sp>
        <p:nvSpPr>
          <p:cNvPr id="41" name="Line 14"/>
          <p:cNvSpPr>
            <a:spLocks noChangeShapeType="1"/>
          </p:cNvSpPr>
          <p:nvPr/>
        </p:nvSpPr>
        <p:spPr bwMode="auto">
          <a:xfrm>
            <a:off x="5274370" y="4340895"/>
            <a:ext cx="0" cy="355600"/>
          </a:xfrm>
          <a:prstGeom prst="line">
            <a:avLst/>
          </a:prstGeom>
          <a:noFill/>
          <a:ln w="25400">
            <a:solidFill>
              <a:schemeClr val="tx1"/>
            </a:solidFill>
            <a:round/>
            <a:headEnd type="triangle" w="med" len="med"/>
            <a:tailEnd/>
          </a:ln>
          <a:effectLst/>
        </p:spPr>
        <p:txBody>
          <a:bodyPr wrap="none" anchor="ctr"/>
          <a:lstStyle/>
          <a:p>
            <a:endParaRPr lang="id-ID"/>
          </a:p>
        </p:txBody>
      </p:sp>
      <p:sp>
        <p:nvSpPr>
          <p:cNvPr id="42" name="Line 15"/>
          <p:cNvSpPr>
            <a:spLocks noChangeShapeType="1"/>
          </p:cNvSpPr>
          <p:nvPr/>
        </p:nvSpPr>
        <p:spPr bwMode="auto">
          <a:xfrm>
            <a:off x="5287070" y="4709195"/>
            <a:ext cx="2108200" cy="0"/>
          </a:xfrm>
          <a:prstGeom prst="line">
            <a:avLst/>
          </a:prstGeom>
          <a:noFill/>
          <a:ln w="25400">
            <a:solidFill>
              <a:schemeClr val="tx1"/>
            </a:solidFill>
            <a:round/>
            <a:headEnd/>
            <a:tailEnd type="triangle" w="med" len="med"/>
          </a:ln>
          <a:effectLst/>
        </p:spPr>
        <p:txBody>
          <a:bodyPr wrap="none" anchor="ctr"/>
          <a:lstStyle/>
          <a:p>
            <a:endParaRPr lang="id-ID"/>
          </a:p>
        </p:txBody>
      </p:sp>
      <p:sp>
        <p:nvSpPr>
          <p:cNvPr id="43" name="Rectangle 16"/>
          <p:cNvSpPr>
            <a:spLocks noChangeArrowheads="1"/>
          </p:cNvSpPr>
          <p:nvPr/>
        </p:nvSpPr>
        <p:spPr bwMode="auto">
          <a:xfrm>
            <a:off x="3017952" y="1177008"/>
            <a:ext cx="3074561" cy="705321"/>
          </a:xfrm>
          <a:prstGeom prst="rect">
            <a:avLst/>
          </a:prstGeom>
          <a:noFill/>
          <a:ln w="12700">
            <a:noFill/>
            <a:miter lim="800000"/>
            <a:headEnd/>
            <a:tailEnd/>
          </a:ln>
          <a:effectLst/>
        </p:spPr>
        <p:txBody>
          <a:bodyPr wrap="none" lIns="90488" tIns="44450" rIns="90488" bIns="44450">
            <a:spAutoFit/>
          </a:bodyPr>
          <a:lstStyle/>
          <a:p>
            <a:pPr algn="ctr"/>
            <a:r>
              <a:rPr lang="en-US" sz="2000" b="1" dirty="0">
                <a:latin typeface="Comic Sans MS" pitchFamily="66" charset="0"/>
              </a:rPr>
              <a:t>Central Processing Unit</a:t>
            </a:r>
          </a:p>
          <a:p>
            <a:pPr algn="ctr"/>
            <a:r>
              <a:rPr lang="en-US" sz="2000" b="1" dirty="0">
                <a:latin typeface="Comic Sans MS" pitchFamily="66" charset="0"/>
              </a:rPr>
              <a:t>(CPU)</a:t>
            </a:r>
          </a:p>
        </p:txBody>
      </p:sp>
      <p:sp>
        <p:nvSpPr>
          <p:cNvPr id="44" name="Arc 17"/>
          <p:cNvSpPr>
            <a:spLocks/>
          </p:cNvSpPr>
          <p:nvPr/>
        </p:nvSpPr>
        <p:spPr bwMode="auto">
          <a:xfrm>
            <a:off x="7265095" y="6156995"/>
            <a:ext cx="603250" cy="222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chemeClr val="accent1"/>
          </a:solidFill>
          <a:ln w="12700" cap="rnd">
            <a:solidFill>
              <a:schemeClr val="tx1"/>
            </a:solidFill>
            <a:round/>
            <a:headEnd/>
            <a:tailEnd/>
          </a:ln>
          <a:effectLst/>
        </p:spPr>
        <p:txBody>
          <a:bodyPr wrap="none" anchor="ctr"/>
          <a:lstStyle/>
          <a:p>
            <a:endParaRPr lang="id-ID"/>
          </a:p>
        </p:txBody>
      </p:sp>
      <p:sp>
        <p:nvSpPr>
          <p:cNvPr id="45" name="Rectangle 18"/>
          <p:cNvSpPr>
            <a:spLocks noChangeArrowheads="1"/>
          </p:cNvSpPr>
          <p:nvPr/>
        </p:nvSpPr>
        <p:spPr bwMode="auto">
          <a:xfrm>
            <a:off x="376933" y="908720"/>
            <a:ext cx="1863725" cy="819150"/>
          </a:xfrm>
          <a:prstGeom prst="rect">
            <a:avLst/>
          </a:prstGeom>
          <a:noFill/>
          <a:ln w="12700">
            <a:noFill/>
            <a:miter lim="800000"/>
            <a:headEnd/>
            <a:tailEnd/>
          </a:ln>
          <a:effectLst/>
        </p:spPr>
        <p:txBody>
          <a:bodyPr wrap="none" lIns="90488" tIns="44450" rIns="90488" bIns="44450">
            <a:spAutoFit/>
          </a:bodyPr>
          <a:lstStyle/>
          <a:p>
            <a:pPr algn="l"/>
            <a:r>
              <a:rPr lang="id-ID" sz="2400" b="1">
                <a:solidFill>
                  <a:schemeClr val="tx2"/>
                </a:solidFill>
                <a:latin typeface="Comic Sans MS" pitchFamily="66" charset="0"/>
              </a:rPr>
              <a:t>SKEMA</a:t>
            </a:r>
          </a:p>
          <a:p>
            <a:pPr algn="l"/>
            <a:r>
              <a:rPr lang="id-ID" sz="2400" b="1">
                <a:solidFill>
                  <a:schemeClr val="tx2"/>
                </a:solidFill>
                <a:latin typeface="Comic Sans MS" pitchFamily="66" charset="0"/>
              </a:rPr>
              <a:t>KOMPUTER</a:t>
            </a:r>
            <a:endParaRPr lang="en-US" sz="2400" b="1">
              <a:solidFill>
                <a:schemeClr val="tx2"/>
              </a:solidFill>
              <a:latin typeface="Comic Sans MS" pitchFamily="66" charset="0"/>
            </a:endParaRPr>
          </a:p>
        </p:txBody>
      </p:sp>
      <p:sp>
        <p:nvSpPr>
          <p:cNvPr id="46" name="AutoShape 19"/>
          <p:cNvSpPr>
            <a:spLocks noChangeArrowheads="1"/>
          </p:cNvSpPr>
          <p:nvPr/>
        </p:nvSpPr>
        <p:spPr bwMode="auto">
          <a:xfrm>
            <a:off x="251520" y="3420145"/>
            <a:ext cx="1892300" cy="901700"/>
          </a:xfrm>
          <a:prstGeom prst="parallelogram">
            <a:avLst>
              <a:gd name="adj" fmla="val 52241"/>
            </a:avLst>
          </a:prstGeom>
          <a:solidFill>
            <a:schemeClr val="accent5">
              <a:lumMod val="20000"/>
              <a:lumOff val="80000"/>
            </a:schemeClr>
          </a:solidFill>
          <a:ln w="12700">
            <a:solidFill>
              <a:schemeClr val="tx1"/>
            </a:solidFill>
            <a:miter lim="800000"/>
            <a:headEnd/>
            <a:tailEnd/>
          </a:ln>
          <a:effectLst/>
        </p:spPr>
        <p:txBody>
          <a:bodyPr wrap="none" anchor="ctr"/>
          <a:lstStyle/>
          <a:p>
            <a:endParaRPr lang="id-ID" dirty="0"/>
          </a:p>
        </p:txBody>
      </p:sp>
      <p:sp>
        <p:nvSpPr>
          <p:cNvPr id="47" name="Rectangle 20"/>
          <p:cNvSpPr>
            <a:spLocks noChangeArrowheads="1"/>
          </p:cNvSpPr>
          <p:nvPr/>
        </p:nvSpPr>
        <p:spPr bwMode="auto">
          <a:xfrm>
            <a:off x="529333" y="3690020"/>
            <a:ext cx="1364157" cy="366767"/>
          </a:xfrm>
          <a:prstGeom prst="rect">
            <a:avLst/>
          </a:prstGeom>
          <a:noFill/>
          <a:ln w="12700">
            <a:noFill/>
            <a:miter lim="800000"/>
            <a:headEnd/>
            <a:tailEnd/>
          </a:ln>
          <a:effectLst/>
        </p:spPr>
        <p:txBody>
          <a:bodyPr wrap="none" lIns="90488" tIns="44450" rIns="90488" bIns="44450">
            <a:spAutoFit/>
          </a:bodyPr>
          <a:lstStyle/>
          <a:p>
            <a:pPr algn="l"/>
            <a:r>
              <a:rPr lang="en-US" sz="1800" dirty="0">
                <a:latin typeface="Comic Sans MS" pitchFamily="66" charset="0"/>
              </a:rPr>
              <a:t>Input Data</a:t>
            </a:r>
          </a:p>
        </p:txBody>
      </p:sp>
      <p:sp>
        <p:nvSpPr>
          <p:cNvPr id="48" name="AutoShape 21"/>
          <p:cNvSpPr>
            <a:spLocks noChangeArrowheads="1"/>
          </p:cNvSpPr>
          <p:nvPr/>
        </p:nvSpPr>
        <p:spPr bwMode="auto">
          <a:xfrm>
            <a:off x="6957120" y="3420145"/>
            <a:ext cx="1968500" cy="977900"/>
          </a:xfrm>
          <a:prstGeom prst="parallelogram">
            <a:avLst>
              <a:gd name="adj" fmla="val 50110"/>
            </a:avLst>
          </a:prstGeom>
          <a:solidFill>
            <a:schemeClr val="accent5">
              <a:lumMod val="20000"/>
              <a:lumOff val="80000"/>
            </a:schemeClr>
          </a:solidFill>
          <a:ln w="12700">
            <a:solidFill>
              <a:schemeClr val="tx1"/>
            </a:solidFill>
            <a:miter lim="800000"/>
            <a:headEnd/>
            <a:tailEnd/>
          </a:ln>
          <a:effectLst/>
        </p:spPr>
        <p:txBody>
          <a:bodyPr wrap="none" anchor="ctr"/>
          <a:lstStyle/>
          <a:p>
            <a:endParaRPr lang="id-ID"/>
          </a:p>
        </p:txBody>
      </p:sp>
      <p:sp>
        <p:nvSpPr>
          <p:cNvPr id="49" name="Rectangle 22"/>
          <p:cNvSpPr>
            <a:spLocks noChangeArrowheads="1"/>
          </p:cNvSpPr>
          <p:nvPr/>
        </p:nvSpPr>
        <p:spPr bwMode="auto">
          <a:xfrm>
            <a:off x="7234933" y="3537620"/>
            <a:ext cx="1460337" cy="643766"/>
          </a:xfrm>
          <a:prstGeom prst="rect">
            <a:avLst/>
          </a:prstGeom>
          <a:noFill/>
          <a:ln w="12700">
            <a:noFill/>
            <a:miter lim="800000"/>
            <a:headEnd/>
            <a:tailEnd/>
          </a:ln>
          <a:effectLst/>
        </p:spPr>
        <p:txBody>
          <a:bodyPr wrap="none" lIns="90488" tIns="44450" rIns="90488" bIns="44450">
            <a:spAutoFit/>
          </a:bodyPr>
          <a:lstStyle/>
          <a:p>
            <a:pPr algn="l"/>
            <a:r>
              <a:rPr lang="id-ID" sz="1800" dirty="0">
                <a:latin typeface="Comic Sans MS" pitchFamily="66" charset="0"/>
              </a:rPr>
              <a:t>   Informasi</a:t>
            </a:r>
          </a:p>
          <a:p>
            <a:pPr algn="l"/>
            <a:r>
              <a:rPr lang="id-ID" sz="1800" dirty="0">
                <a:latin typeface="Comic Sans MS" pitchFamily="66" charset="0"/>
              </a:rPr>
              <a:t>   output</a:t>
            </a:r>
            <a:endParaRPr lang="en-US" sz="1800" dirty="0">
              <a:latin typeface="Comic Sans MS" pitchFamily="66" charset="0"/>
            </a:endParaRPr>
          </a:p>
        </p:txBody>
      </p:sp>
      <p:sp>
        <p:nvSpPr>
          <p:cNvPr id="50" name="Rectangle 23"/>
          <p:cNvSpPr>
            <a:spLocks noChangeArrowheads="1"/>
          </p:cNvSpPr>
          <p:nvPr/>
        </p:nvSpPr>
        <p:spPr bwMode="auto">
          <a:xfrm>
            <a:off x="7255570" y="4937795"/>
            <a:ext cx="1219200" cy="1295400"/>
          </a:xfrm>
          <a:prstGeom prst="rect">
            <a:avLst/>
          </a:prstGeom>
          <a:solidFill>
            <a:schemeClr val="accent1"/>
          </a:solidFill>
          <a:ln w="12700">
            <a:noFill/>
            <a:miter lim="800000"/>
            <a:headEnd/>
            <a:tailEnd/>
          </a:ln>
          <a:effectLst/>
        </p:spPr>
        <p:txBody>
          <a:bodyPr wrap="none" anchor="ctr"/>
          <a:lstStyle/>
          <a:p>
            <a:endParaRPr lang="id-ID"/>
          </a:p>
        </p:txBody>
      </p:sp>
      <p:sp>
        <p:nvSpPr>
          <p:cNvPr id="51" name="Oval 24"/>
          <p:cNvSpPr>
            <a:spLocks noChangeArrowheads="1"/>
          </p:cNvSpPr>
          <p:nvPr/>
        </p:nvSpPr>
        <p:spPr bwMode="auto">
          <a:xfrm>
            <a:off x="7263508" y="4715545"/>
            <a:ext cx="1204912" cy="368300"/>
          </a:xfrm>
          <a:prstGeom prst="ellipse">
            <a:avLst/>
          </a:prstGeom>
          <a:solidFill>
            <a:schemeClr val="accent1"/>
          </a:solidFill>
          <a:ln w="12700">
            <a:solidFill>
              <a:schemeClr val="tx1"/>
            </a:solidFill>
            <a:round/>
            <a:headEnd/>
            <a:tailEnd/>
          </a:ln>
          <a:effectLst/>
        </p:spPr>
        <p:txBody>
          <a:bodyPr wrap="none" anchor="ctr"/>
          <a:lstStyle/>
          <a:p>
            <a:endParaRPr lang="id-ID"/>
          </a:p>
        </p:txBody>
      </p:sp>
      <p:sp>
        <p:nvSpPr>
          <p:cNvPr id="52" name="Rectangle 25"/>
          <p:cNvSpPr>
            <a:spLocks noChangeArrowheads="1"/>
          </p:cNvSpPr>
          <p:nvPr/>
        </p:nvSpPr>
        <p:spPr bwMode="auto">
          <a:xfrm>
            <a:off x="7166670" y="5214020"/>
            <a:ext cx="1514475" cy="736099"/>
          </a:xfrm>
          <a:prstGeom prst="rect">
            <a:avLst/>
          </a:prstGeom>
          <a:noFill/>
          <a:ln w="12700">
            <a:noFill/>
            <a:miter lim="800000"/>
            <a:headEnd/>
            <a:tailEnd/>
          </a:ln>
          <a:effectLst/>
        </p:spPr>
        <p:txBody>
          <a:bodyPr lIns="90488" tIns="44450" rIns="90488" bIns="44450">
            <a:spAutoFit/>
          </a:bodyPr>
          <a:lstStyle/>
          <a:p>
            <a:pPr algn="ctr"/>
            <a:r>
              <a:rPr lang="id-ID" sz="1400" b="1" dirty="0">
                <a:latin typeface="Comic Sans MS" pitchFamily="66" charset="0"/>
              </a:rPr>
              <a:t>Unit</a:t>
            </a:r>
          </a:p>
          <a:p>
            <a:pPr algn="ctr"/>
            <a:r>
              <a:rPr lang="id-ID" sz="1400" b="1" dirty="0">
                <a:latin typeface="Comic Sans MS" pitchFamily="66" charset="0"/>
              </a:rPr>
              <a:t>Penyimpanan</a:t>
            </a:r>
          </a:p>
          <a:p>
            <a:pPr algn="ctr"/>
            <a:r>
              <a:rPr lang="id-ID" sz="1400" b="1" dirty="0">
                <a:latin typeface="Comic Sans MS" pitchFamily="66" charset="0"/>
              </a:rPr>
              <a:t>Sekunder</a:t>
            </a:r>
            <a:endParaRPr lang="en-US" sz="1400" b="1" dirty="0">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pPr algn="ctr"/>
            <a:r>
              <a:rPr lang="id-ID" sz="4800" dirty="0" smtClean="0"/>
              <a:t>PERANGKAT KERAS KOMPUTER</a:t>
            </a:r>
            <a:endParaRPr lang="id-ID" sz="4800" dirty="0"/>
          </a:p>
        </p:txBody>
      </p:sp>
      <p:sp>
        <p:nvSpPr>
          <p:cNvPr id="3" name="Content Placeholder 2"/>
          <p:cNvSpPr>
            <a:spLocks noGrp="1"/>
          </p:cNvSpPr>
          <p:nvPr>
            <p:ph idx="1"/>
          </p:nvPr>
        </p:nvSpPr>
        <p:spPr/>
        <p:txBody>
          <a:bodyPr>
            <a:noAutofit/>
          </a:bodyPr>
          <a:lstStyle/>
          <a:p>
            <a:pPr marL="730250" indent="-457200">
              <a:buFont typeface="+mj-lt"/>
              <a:buAutoNum type="arabicPeriod"/>
            </a:pPr>
            <a:r>
              <a:rPr lang="id-ID" sz="2400" dirty="0" smtClean="0">
                <a:latin typeface="+mj-lt"/>
              </a:rPr>
              <a:t>Processor</a:t>
            </a:r>
          </a:p>
          <a:p>
            <a:pPr marL="730250" indent="-457200">
              <a:buFont typeface="+mj-lt"/>
              <a:buAutoNum type="arabicPeriod"/>
            </a:pPr>
            <a:r>
              <a:rPr lang="id-ID" sz="2400" dirty="0" smtClean="0">
                <a:latin typeface="+mj-lt"/>
              </a:rPr>
              <a:t>Memory</a:t>
            </a:r>
            <a:endParaRPr lang="id-ID" sz="2400" dirty="0" smtClean="0">
              <a:latin typeface="+mj-lt"/>
            </a:endParaRPr>
          </a:p>
          <a:p>
            <a:pPr marL="730250" indent="-457200">
              <a:buFont typeface="+mj-lt"/>
              <a:buAutoNum type="arabicPeriod"/>
            </a:pPr>
            <a:r>
              <a:rPr lang="id-ID" sz="2400" dirty="0" smtClean="0">
                <a:latin typeface="+mj-lt"/>
              </a:rPr>
              <a:t>Penyimpanan </a:t>
            </a:r>
            <a:r>
              <a:rPr lang="id-ID" sz="2400" dirty="0" smtClean="0">
                <a:latin typeface="+mj-lt"/>
              </a:rPr>
              <a:t>permanen (Harddisk)</a:t>
            </a:r>
          </a:p>
          <a:p>
            <a:pPr marL="730250" indent="-457200">
              <a:buFont typeface="+mj-lt"/>
              <a:buAutoNum type="arabicPeriod"/>
            </a:pPr>
            <a:r>
              <a:rPr lang="id-ID" sz="2400" dirty="0" smtClean="0">
                <a:latin typeface="+mj-lt"/>
              </a:rPr>
              <a:t>Penyimpanan </a:t>
            </a:r>
            <a:r>
              <a:rPr lang="id-ID" sz="2400" dirty="0" smtClean="0">
                <a:latin typeface="+mj-lt"/>
              </a:rPr>
              <a:t>dapat dipindahkan</a:t>
            </a:r>
          </a:p>
          <a:p>
            <a:pPr marL="1082675" indent="-360363">
              <a:buNone/>
            </a:pPr>
            <a:r>
              <a:rPr lang="id-ID" sz="2400" dirty="0" smtClean="0">
                <a:latin typeface="+mj-lt"/>
              </a:rPr>
              <a:t>-  Floppy </a:t>
            </a:r>
            <a:r>
              <a:rPr lang="id-ID" sz="2400" dirty="0" smtClean="0">
                <a:latin typeface="+mj-lt"/>
              </a:rPr>
              <a:t>disk, CD, DVD, Zip disk, Flask disk</a:t>
            </a:r>
          </a:p>
          <a:p>
            <a:pPr marL="730250" indent="-457200">
              <a:buFont typeface="+mj-lt"/>
              <a:buAutoNum type="arabicPeriod" startAt="5"/>
            </a:pPr>
            <a:r>
              <a:rPr lang="id-ID" sz="2400" dirty="0" smtClean="0">
                <a:latin typeface="+mj-lt"/>
              </a:rPr>
              <a:t>Alat-alat </a:t>
            </a:r>
            <a:r>
              <a:rPr lang="id-ID" sz="2400" dirty="0" smtClean="0">
                <a:latin typeface="+mj-lt"/>
              </a:rPr>
              <a:t>input</a:t>
            </a:r>
          </a:p>
          <a:p>
            <a:pPr marL="1082675" indent="-360363">
              <a:buNone/>
            </a:pPr>
            <a:r>
              <a:rPr lang="id-ID" sz="2400" dirty="0" smtClean="0">
                <a:latin typeface="+mj-lt"/>
              </a:rPr>
              <a:t>-  </a:t>
            </a:r>
            <a:r>
              <a:rPr lang="en-US" sz="2400" dirty="0" smtClean="0">
                <a:latin typeface="+mj-lt"/>
              </a:rPr>
              <a:t>Keyboard</a:t>
            </a:r>
            <a:r>
              <a:rPr lang="en-US" sz="2400" dirty="0" smtClean="0">
                <a:latin typeface="+mj-lt"/>
              </a:rPr>
              <a:t>, mouse, microphone, barcode reader</a:t>
            </a:r>
          </a:p>
          <a:p>
            <a:pPr marL="730250" indent="-457200">
              <a:buFont typeface="+mj-lt"/>
              <a:buAutoNum type="arabicPeriod" startAt="6"/>
            </a:pPr>
            <a:r>
              <a:rPr lang="id-ID" sz="2400" dirty="0" smtClean="0">
                <a:latin typeface="+mj-lt"/>
              </a:rPr>
              <a:t>Alat-alat </a:t>
            </a:r>
            <a:r>
              <a:rPr lang="id-ID" sz="2400" dirty="0" smtClean="0">
                <a:latin typeface="+mj-lt"/>
              </a:rPr>
              <a:t>output</a:t>
            </a:r>
          </a:p>
          <a:p>
            <a:pPr marL="1082675" indent="-360363">
              <a:buNone/>
            </a:pPr>
            <a:r>
              <a:rPr lang="id-ID" sz="2400" dirty="0" smtClean="0">
                <a:latin typeface="+mj-lt"/>
              </a:rPr>
              <a:t>-  Monitor</a:t>
            </a:r>
            <a:r>
              <a:rPr lang="id-ID" sz="2400" dirty="0" smtClean="0">
                <a:latin typeface="+mj-lt"/>
              </a:rPr>
              <a:t>, printer</a:t>
            </a:r>
          </a:p>
          <a:p>
            <a:pPr marL="730250" indent="-457200">
              <a:buFont typeface="+mj-lt"/>
              <a:buAutoNum type="arabicPeriod" startAt="7"/>
            </a:pPr>
            <a:r>
              <a:rPr lang="id-ID" sz="2400" dirty="0" smtClean="0">
                <a:latin typeface="+mj-lt"/>
              </a:rPr>
              <a:t>Multimedia</a:t>
            </a:r>
            <a:endParaRPr lang="id-ID" sz="2400" dirty="0" smtClean="0">
              <a:latin typeface="+mj-lt"/>
            </a:endParaRPr>
          </a:p>
          <a:p>
            <a:pPr marL="457200" indent="-457200">
              <a:buFont typeface="+mj-lt"/>
              <a:buAutoNum type="arabicPeriod" startAt="7"/>
            </a:pPr>
            <a:endParaRPr lang="id-ID" sz="2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4864"/>
            <a:ext cx="8229600" cy="4119736"/>
          </a:xfrm>
        </p:spPr>
        <p:txBody>
          <a:bodyPr>
            <a:normAutofit/>
          </a:bodyPr>
          <a:lstStyle/>
          <a:p>
            <a:pPr>
              <a:buFont typeface="Wingdings" pitchFamily="2" charset="2"/>
              <a:buChar char="§"/>
            </a:pPr>
            <a:r>
              <a:rPr lang="id-ID" sz="2400" dirty="0" smtClean="0">
                <a:latin typeface="+mj-lt"/>
              </a:rPr>
              <a:t>Processor adalah unit utama tempat pemrosesan dilakukan. Disebut juga CPU atau Central Processing Unit. </a:t>
            </a:r>
          </a:p>
          <a:p>
            <a:pPr>
              <a:buFont typeface="Wingdings" pitchFamily="2" charset="2"/>
              <a:buChar char="§"/>
            </a:pPr>
            <a:r>
              <a:rPr lang="id-ID" sz="2400" b="1" dirty="0" smtClean="0">
                <a:latin typeface="+mj-lt"/>
              </a:rPr>
              <a:t>Kecepatan Prosesor </a:t>
            </a:r>
            <a:r>
              <a:rPr lang="id-ID" sz="2400" dirty="0" smtClean="0">
                <a:latin typeface="+mj-lt"/>
              </a:rPr>
              <a:t>diukur dengan jumlah siklus yang terjadi per detik atau hertz. Tiap siklus adalah satu kesempatan untuk suatu tindakan seperti menambah dua bilangan atau membandingkan dua karakter.</a:t>
            </a:r>
          </a:p>
          <a:p>
            <a:pPr>
              <a:buFont typeface="Wingdings" pitchFamily="2" charset="2"/>
              <a:buChar char="§"/>
            </a:pPr>
            <a:r>
              <a:rPr lang="id-ID" sz="2400" b="1" dirty="0" smtClean="0">
                <a:latin typeface="+mj-lt"/>
              </a:rPr>
              <a:t>Ukuran Kata</a:t>
            </a:r>
            <a:r>
              <a:rPr lang="id-ID" sz="2400" dirty="0" smtClean="0">
                <a:latin typeface="+mj-lt"/>
              </a:rPr>
              <a:t>. Dalam komputer, satu bit adalah satu nilai tunggal nol atau satu. Satu kata (word) adalah ukuran berapa banyak bit dapat dipindahkan dalam satu siklus prosesor. </a:t>
            </a:r>
          </a:p>
        </p:txBody>
      </p:sp>
      <p:sp>
        <p:nvSpPr>
          <p:cNvPr id="4" name="Title 1"/>
          <p:cNvSpPr>
            <a:spLocks noGrp="1"/>
          </p:cNvSpPr>
          <p:nvPr>
            <p:ph type="title"/>
          </p:nvPr>
        </p:nvSpPr>
        <p:spPr>
          <a:xfrm>
            <a:off x="457200" y="704088"/>
            <a:ext cx="8229600" cy="924712"/>
          </a:xfrm>
        </p:spPr>
        <p:txBody>
          <a:bodyPr>
            <a:normAutofit/>
          </a:bodyPr>
          <a:lstStyle/>
          <a:p>
            <a:pPr algn="ctr"/>
            <a:r>
              <a:rPr lang="id-ID" sz="4800" dirty="0" smtClean="0"/>
              <a:t>PROCESSOR</a:t>
            </a:r>
            <a:endParaRPr lang="id-ID" sz="4800" dirty="0"/>
          </a:p>
        </p:txBody>
      </p:sp>
      <p:sp>
        <p:nvSpPr>
          <p:cNvPr id="5" name="TextBox 4"/>
          <p:cNvSpPr txBox="1"/>
          <p:nvPr/>
        </p:nvSpPr>
        <p:spPr>
          <a:xfrm>
            <a:off x="5652120" y="1700808"/>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8229600" cy="4551784"/>
          </a:xfrm>
        </p:spPr>
        <p:txBody>
          <a:bodyPr>
            <a:normAutofit/>
          </a:bodyPr>
          <a:lstStyle/>
          <a:p>
            <a:pPr>
              <a:buFont typeface="Wingdings" pitchFamily="2" charset="2"/>
              <a:buChar char="§"/>
            </a:pPr>
            <a:r>
              <a:rPr lang="id-ID" sz="2400" dirty="0" smtClean="0">
                <a:latin typeface="+mj-lt"/>
              </a:rPr>
              <a:t>Memori biasa disebut juga Penyimpanan Primer (primary storage), mengacu pada area penyimpanan tempat data yang sedang diproses dan instruksi program yang sedang dilakukan.</a:t>
            </a:r>
          </a:p>
          <a:p>
            <a:pPr>
              <a:buFont typeface="Wingdings" pitchFamily="2" charset="2"/>
              <a:buChar char="§"/>
            </a:pPr>
            <a:r>
              <a:rPr lang="id-ID" sz="2400" dirty="0" smtClean="0">
                <a:latin typeface="+mj-lt"/>
              </a:rPr>
              <a:t>Secondary Storage atau penyimpanan sekunder adalah memori pada suatu alat penyimpanan yang terpisah dari papan sirkuit prosesor.</a:t>
            </a:r>
            <a:endParaRPr lang="id-ID" sz="2400" dirty="0" smtClean="0">
              <a:latin typeface="+mj-lt"/>
            </a:endParaRPr>
          </a:p>
          <a:p>
            <a:pPr>
              <a:buFont typeface="Wingdings" pitchFamily="2" charset="2"/>
              <a:buChar char="§"/>
            </a:pPr>
            <a:r>
              <a:rPr lang="id-ID" sz="2400" dirty="0" smtClean="0">
                <a:latin typeface="+mj-lt"/>
              </a:rPr>
              <a:t>ROM atau Read-only Memory menyimpan memori yang digunakan oleh sistem operasi dan prosesor saat komputer dinyalakan.</a:t>
            </a:r>
            <a:endParaRPr lang="id-ID" sz="2400" dirty="0">
              <a:latin typeface="+mj-lt"/>
            </a:endParaRPr>
          </a:p>
        </p:txBody>
      </p:sp>
      <p:sp>
        <p:nvSpPr>
          <p:cNvPr id="7" name="Title 1"/>
          <p:cNvSpPr>
            <a:spLocks noGrp="1"/>
          </p:cNvSpPr>
          <p:nvPr>
            <p:ph type="title"/>
          </p:nvPr>
        </p:nvSpPr>
        <p:spPr>
          <a:xfrm>
            <a:off x="467544" y="476672"/>
            <a:ext cx="8229600" cy="924712"/>
          </a:xfrm>
        </p:spPr>
        <p:txBody>
          <a:bodyPr>
            <a:normAutofit/>
          </a:bodyPr>
          <a:lstStyle/>
          <a:p>
            <a:pPr algn="ctr"/>
            <a:r>
              <a:rPr lang="id-ID" sz="4800" dirty="0" smtClean="0"/>
              <a:t>M</a:t>
            </a:r>
            <a:r>
              <a:rPr lang="id-ID" sz="4800" dirty="0" smtClean="0"/>
              <a:t>EMORY</a:t>
            </a:r>
            <a:endParaRPr lang="id-ID" sz="4800" dirty="0"/>
          </a:p>
        </p:txBody>
      </p:sp>
      <p:sp>
        <p:nvSpPr>
          <p:cNvPr id="8" name="TextBox 7"/>
          <p:cNvSpPr txBox="1"/>
          <p:nvPr/>
        </p:nvSpPr>
        <p:spPr>
          <a:xfrm>
            <a:off x="5652120" y="1340768"/>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92088"/>
          </a:xfrm>
        </p:spPr>
        <p:txBody>
          <a:bodyPr>
            <a:normAutofit/>
          </a:bodyPr>
          <a:lstStyle/>
          <a:p>
            <a:pPr algn="ctr"/>
            <a:r>
              <a:rPr lang="id-ID" sz="4800" dirty="0" smtClean="0"/>
              <a:t>TIPE – TIPE MEMORI</a:t>
            </a:r>
            <a:endParaRPr lang="id-ID" sz="4800" dirty="0"/>
          </a:p>
        </p:txBody>
      </p:sp>
      <p:sp>
        <p:nvSpPr>
          <p:cNvPr id="4" name="Rectangle 3"/>
          <p:cNvSpPr>
            <a:spLocks noGrp="1" noChangeArrowheads="1"/>
          </p:cNvSpPr>
          <p:nvPr>
            <p:ph idx="1"/>
          </p:nvPr>
        </p:nvSpPr>
        <p:spPr>
          <a:xfrm>
            <a:off x="457200" y="1484783"/>
            <a:ext cx="8229600" cy="4839817"/>
          </a:xfrm>
        </p:spPr>
        <p:txBody>
          <a:bodyPr>
            <a:noAutofit/>
          </a:bodyPr>
          <a:lstStyle/>
          <a:p>
            <a:pPr>
              <a:buFont typeface="Wingdings" pitchFamily="2" charset="2"/>
              <a:buChar char="§"/>
            </a:pPr>
            <a:r>
              <a:rPr lang="id-ID" sz="2000" dirty="0">
                <a:latin typeface="Calibri" pitchFamily="34" charset="0"/>
                <a:cs typeface="Calibri" pitchFamily="34" charset="0"/>
              </a:rPr>
              <a:t>RAM – Random Access Memori</a:t>
            </a:r>
          </a:p>
          <a:p>
            <a:pPr>
              <a:buFont typeface="Wingdings" pitchFamily="2" charset="2"/>
              <a:buNone/>
            </a:pPr>
            <a:r>
              <a:rPr lang="id-ID" sz="2000" dirty="0">
                <a:latin typeface="Calibri" pitchFamily="34" charset="0"/>
                <a:cs typeface="Calibri" pitchFamily="34" charset="0"/>
              </a:rPr>
              <a:t>     - Program Komputer dan data dimuat  ke dalam RAM.</a:t>
            </a:r>
          </a:p>
          <a:p>
            <a:pPr>
              <a:buFont typeface="Wingdings" pitchFamily="2" charset="2"/>
              <a:buNone/>
            </a:pPr>
            <a:r>
              <a:rPr lang="id-ID" sz="2000" dirty="0">
                <a:latin typeface="Calibri" pitchFamily="34" charset="0"/>
                <a:cs typeface="Calibri" pitchFamily="34" charset="0"/>
              </a:rPr>
              <a:t>     - Untuk dieksekusi oleh prosesor komputer.</a:t>
            </a:r>
          </a:p>
          <a:p>
            <a:pPr>
              <a:buFont typeface="Wingdings" pitchFamily="2" charset="2"/>
              <a:buChar char="§"/>
            </a:pPr>
            <a:r>
              <a:rPr lang="id-ID" sz="2000" dirty="0" smtClean="0">
                <a:latin typeface="Calibri" pitchFamily="34" charset="0"/>
                <a:cs typeface="Calibri" pitchFamily="34" charset="0"/>
              </a:rPr>
              <a:t>ROM </a:t>
            </a:r>
            <a:r>
              <a:rPr lang="id-ID" sz="2000" dirty="0">
                <a:latin typeface="Calibri" pitchFamily="34" charset="0"/>
                <a:cs typeface="Calibri" pitchFamily="34" charset="0"/>
              </a:rPr>
              <a:t>– Read Only Memori (Memori yang hanya bisa dibaca)</a:t>
            </a:r>
          </a:p>
          <a:p>
            <a:pPr>
              <a:buFont typeface="Wingdings" pitchFamily="2" charset="2"/>
              <a:buNone/>
            </a:pPr>
            <a:r>
              <a:rPr lang="id-ID" sz="2000" dirty="0">
                <a:latin typeface="Calibri" pitchFamily="34" charset="0"/>
                <a:cs typeface="Calibri" pitchFamily="34" charset="0"/>
              </a:rPr>
              <a:t>     - Informasi yang digunakan oleh sistim operasi dan </a:t>
            </a:r>
            <a:r>
              <a:rPr lang="id-ID" sz="2000" dirty="0" smtClean="0">
                <a:latin typeface="Calibri" pitchFamily="34" charset="0"/>
                <a:cs typeface="Calibri" pitchFamily="34" charset="0"/>
              </a:rPr>
              <a:t>prosesor ketika komputer </a:t>
            </a:r>
            <a:r>
              <a:rPr lang="id-ID" sz="2000" dirty="0">
                <a:latin typeface="Calibri" pitchFamily="34" charset="0"/>
                <a:cs typeface="Calibri" pitchFamily="34" charset="0"/>
              </a:rPr>
              <a:t>dihidupkan.</a:t>
            </a:r>
          </a:p>
          <a:p>
            <a:pPr>
              <a:buFont typeface="Wingdings" pitchFamily="2" charset="2"/>
              <a:buChar char="§"/>
            </a:pPr>
            <a:r>
              <a:rPr lang="id-ID" sz="2000" dirty="0" smtClean="0">
                <a:latin typeface="Calibri" pitchFamily="34" charset="0"/>
                <a:cs typeface="Calibri" pitchFamily="34" charset="0"/>
              </a:rPr>
              <a:t>DRAM </a:t>
            </a:r>
            <a:r>
              <a:rPr lang="id-ID" sz="2000" dirty="0">
                <a:latin typeface="Calibri" pitchFamily="34" charset="0"/>
                <a:cs typeface="Calibri" pitchFamily="34" charset="0"/>
              </a:rPr>
              <a:t>– Dynamic Ram (Ram Dinamis)</a:t>
            </a:r>
          </a:p>
          <a:p>
            <a:pPr>
              <a:buFont typeface="Wingdings" pitchFamily="2" charset="2"/>
              <a:buNone/>
            </a:pPr>
            <a:r>
              <a:rPr lang="id-ID" sz="2000" dirty="0">
                <a:latin typeface="Calibri" pitchFamily="34" charset="0"/>
                <a:cs typeface="Calibri" pitchFamily="34" charset="0"/>
              </a:rPr>
              <a:t>     - Mengijinkan pendaftaran data dan meningkatkan </a:t>
            </a:r>
            <a:r>
              <a:rPr lang="id-ID" sz="2000" dirty="0" smtClean="0">
                <a:latin typeface="Calibri" pitchFamily="34" charset="0"/>
                <a:cs typeface="Calibri" pitchFamily="34" charset="0"/>
              </a:rPr>
              <a:t>eksistensi </a:t>
            </a:r>
            <a:r>
              <a:rPr lang="id-ID" sz="2000" dirty="0">
                <a:latin typeface="Calibri" pitchFamily="34" charset="0"/>
                <a:cs typeface="Calibri" pitchFamily="34" charset="0"/>
              </a:rPr>
              <a:t>dari RAM</a:t>
            </a:r>
            <a:r>
              <a:rPr lang="id-ID" sz="2000" dirty="0" smtClean="0">
                <a:latin typeface="Calibri" pitchFamily="34" charset="0"/>
                <a:cs typeface="Calibri" pitchFamily="34" charset="0"/>
              </a:rPr>
              <a:t>.</a:t>
            </a:r>
          </a:p>
          <a:p>
            <a:pPr>
              <a:buFont typeface="Wingdings" pitchFamily="2" charset="2"/>
              <a:buChar char="§"/>
            </a:pPr>
            <a:r>
              <a:rPr lang="id-ID" sz="2000" dirty="0" smtClean="0">
                <a:latin typeface="Calibri" pitchFamily="34" charset="0"/>
                <a:cs typeface="Calibri" pitchFamily="34" charset="0"/>
              </a:rPr>
              <a:t>SDRAM – Synchronous DRAM</a:t>
            </a:r>
          </a:p>
          <a:p>
            <a:pPr>
              <a:buFont typeface="Wingdings" pitchFamily="2" charset="2"/>
              <a:buNone/>
            </a:pPr>
            <a:r>
              <a:rPr lang="id-ID" sz="2000" dirty="0" smtClean="0">
                <a:latin typeface="Calibri" pitchFamily="34" charset="0"/>
                <a:cs typeface="Calibri" pitchFamily="34" charset="0"/>
              </a:rPr>
              <a:t>     - Lebih cepat dari memori, karena menyamakan </a:t>
            </a:r>
            <a:r>
              <a:rPr lang="id-ID" sz="2000" dirty="0" smtClean="0">
                <a:latin typeface="Calibri" pitchFamily="34" charset="0"/>
                <a:cs typeface="Calibri" pitchFamily="34" charset="0"/>
              </a:rPr>
              <a:t>putaranya </a:t>
            </a:r>
            <a:r>
              <a:rPr lang="id-ID" sz="2000" dirty="0" smtClean="0">
                <a:latin typeface="Calibri" pitchFamily="34" charset="0"/>
                <a:cs typeface="Calibri" pitchFamily="34" charset="0"/>
              </a:rPr>
              <a:t>dengan prosesor.</a:t>
            </a:r>
          </a:p>
          <a:p>
            <a:pPr>
              <a:buFont typeface="Wingdings" pitchFamily="2" charset="2"/>
              <a:buChar char="§"/>
            </a:pPr>
            <a:r>
              <a:rPr lang="id-ID" sz="2000" dirty="0" smtClean="0">
                <a:latin typeface="Calibri" pitchFamily="34" charset="0"/>
                <a:cs typeface="Calibri" pitchFamily="34" charset="0"/>
              </a:rPr>
              <a:t>SIMM </a:t>
            </a:r>
            <a:r>
              <a:rPr lang="id-ID" sz="2000" dirty="0" smtClean="0">
                <a:latin typeface="Calibri" pitchFamily="34" charset="0"/>
                <a:cs typeface="Calibri" pitchFamily="34" charset="0"/>
              </a:rPr>
              <a:t>– Single in-line memory module</a:t>
            </a:r>
          </a:p>
          <a:p>
            <a:pPr>
              <a:buFont typeface="Wingdings" pitchFamily="2" charset="2"/>
              <a:buNone/>
            </a:pPr>
            <a:r>
              <a:rPr lang="id-ID" sz="2000" dirty="0" smtClean="0">
                <a:latin typeface="Calibri" pitchFamily="34" charset="0"/>
                <a:cs typeface="Calibri" pitchFamily="34" charset="0"/>
              </a:rPr>
              <a:t>     - Memegang 9 kartu memori dan memindahkan 32 bit </a:t>
            </a:r>
            <a:r>
              <a:rPr lang="id-ID" sz="2000" dirty="0" smtClean="0">
                <a:latin typeface="Calibri" pitchFamily="34" charset="0"/>
                <a:cs typeface="Calibri" pitchFamily="34" charset="0"/>
              </a:rPr>
              <a:t>data </a:t>
            </a:r>
            <a:r>
              <a:rPr lang="id-ID" sz="2000" dirty="0" smtClean="0">
                <a:latin typeface="Calibri" pitchFamily="34" charset="0"/>
                <a:cs typeface="Calibri" pitchFamily="34" charset="0"/>
              </a:rPr>
              <a:t>perputaran.</a:t>
            </a:r>
          </a:p>
          <a:p>
            <a:pPr>
              <a:buFont typeface="Wingdings" pitchFamily="2" charset="2"/>
              <a:buNone/>
            </a:pPr>
            <a:endParaRPr lang="en-US" sz="2000"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4864"/>
            <a:ext cx="8229600" cy="4119736"/>
          </a:xfrm>
        </p:spPr>
        <p:txBody>
          <a:bodyPr>
            <a:normAutofit/>
          </a:bodyPr>
          <a:lstStyle/>
          <a:p>
            <a:pPr>
              <a:buFont typeface="Wingdings" pitchFamily="2" charset="2"/>
              <a:buChar char="§"/>
            </a:pPr>
            <a:r>
              <a:rPr lang="id-ID" sz="2200" dirty="0" smtClean="0">
                <a:latin typeface="+mj-lt"/>
              </a:rPr>
              <a:t>Media Penyimpanan biasanya berbentuk pita atau disk. Perangkat keras yang membaca dan menulis ke media itu disebut drive.</a:t>
            </a:r>
          </a:p>
          <a:p>
            <a:pPr>
              <a:buFont typeface="Wingdings" pitchFamily="2" charset="2"/>
              <a:buChar char="§"/>
            </a:pPr>
            <a:r>
              <a:rPr lang="id-ID" sz="2200" dirty="0" smtClean="0">
                <a:latin typeface="+mj-lt"/>
              </a:rPr>
              <a:t>Penyimpanan bisa berupa :</a:t>
            </a:r>
          </a:p>
          <a:p>
            <a:pPr marL="625475" indent="-352425">
              <a:buAutoNum type="arabicPeriod"/>
            </a:pPr>
            <a:r>
              <a:rPr lang="id-ID" sz="2200" dirty="0" smtClean="0">
                <a:latin typeface="+mj-lt"/>
              </a:rPr>
              <a:t>A</a:t>
            </a:r>
            <a:r>
              <a:rPr lang="id-ID" sz="2200" dirty="0" smtClean="0">
                <a:latin typeface="+mj-lt"/>
              </a:rPr>
              <a:t>kses acak (randon access) – disk komputer, CD musik.</a:t>
            </a:r>
          </a:p>
          <a:p>
            <a:pPr marL="625475" indent="-352425">
              <a:buAutoNum type="arabicPeriod"/>
            </a:pPr>
            <a:r>
              <a:rPr lang="id-ID" sz="2200" dirty="0" smtClean="0">
                <a:latin typeface="+mj-lt"/>
              </a:rPr>
              <a:t>B</a:t>
            </a:r>
            <a:r>
              <a:rPr lang="id-ID" sz="2200" dirty="0" smtClean="0">
                <a:latin typeface="+mj-lt"/>
              </a:rPr>
              <a:t>erurutan (sequential access storage) – menyimpan data dlm sebuah format dimana saat kita ingin membaca file ke 99 maka harus melewati file sebelumnya.</a:t>
            </a:r>
          </a:p>
        </p:txBody>
      </p:sp>
      <p:sp>
        <p:nvSpPr>
          <p:cNvPr id="4" name="Title 1"/>
          <p:cNvSpPr>
            <a:spLocks noGrp="1"/>
          </p:cNvSpPr>
          <p:nvPr>
            <p:ph type="title"/>
          </p:nvPr>
        </p:nvSpPr>
        <p:spPr>
          <a:xfrm>
            <a:off x="457200" y="704088"/>
            <a:ext cx="8229600" cy="996720"/>
          </a:xfrm>
        </p:spPr>
        <p:txBody>
          <a:bodyPr>
            <a:normAutofit/>
          </a:bodyPr>
          <a:lstStyle/>
          <a:p>
            <a:pPr algn="ctr"/>
            <a:r>
              <a:rPr lang="id-ID" sz="4800" dirty="0" smtClean="0"/>
              <a:t>PENYIMPANAN PERMANEN</a:t>
            </a:r>
            <a:endParaRPr lang="id-ID" sz="4800" dirty="0"/>
          </a:p>
        </p:txBody>
      </p:sp>
      <p:sp>
        <p:nvSpPr>
          <p:cNvPr id="5" name="TextBox 4"/>
          <p:cNvSpPr txBox="1"/>
          <p:nvPr/>
        </p:nvSpPr>
        <p:spPr>
          <a:xfrm>
            <a:off x="5652120" y="1700808"/>
            <a:ext cx="2880320" cy="400110"/>
          </a:xfrm>
          <a:prstGeom prst="rect">
            <a:avLst/>
          </a:prstGeom>
          <a:noFill/>
        </p:spPr>
        <p:txBody>
          <a:bodyPr wrap="square" rtlCol="0">
            <a:spAutoFit/>
          </a:bodyPr>
          <a:lstStyle/>
          <a:p>
            <a:pPr algn="r"/>
            <a:r>
              <a:rPr lang="id-ID" sz="2000" i="1" dirty="0" smtClean="0">
                <a:latin typeface="+mj-lt"/>
              </a:rPr>
              <a:t>lanjutan</a:t>
            </a:r>
            <a:endParaRPr lang="id-ID" sz="2000" i="1"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7959</TotalTime>
  <Words>1168</Words>
  <Application>Microsoft Office PowerPoint</Application>
  <PresentationFormat>On-screen Show (4:3)</PresentationFormat>
  <Paragraphs>150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Chapter 7</vt:lpstr>
      <vt:lpstr>SEJARAH KOMPUTER</vt:lpstr>
      <vt:lpstr>SEJARAH KOMPUTER</vt:lpstr>
      <vt:lpstr>Slide 4</vt:lpstr>
      <vt:lpstr>PERANGKAT KERAS KOMPUTER</vt:lpstr>
      <vt:lpstr>PROCESSOR</vt:lpstr>
      <vt:lpstr>MEMORY</vt:lpstr>
      <vt:lpstr>TIPE – TIPE MEMORI</vt:lpstr>
      <vt:lpstr>PENYIMPANAN PERMANEN</vt:lpstr>
      <vt:lpstr>PENYIMPANAN DPT DIPINDAHKAN</vt:lpstr>
      <vt:lpstr>ALAT – ALAT INPUT</vt:lpstr>
      <vt:lpstr>ALAT – ALAT OUTPUT</vt:lpstr>
      <vt:lpstr>MULTIMEDIA</vt:lpstr>
      <vt:lpstr>PERANGKAT LUNAK</vt:lpstr>
      <vt:lpstr>Perangkat Lunak Sistem</vt:lpstr>
      <vt:lpstr>Perangkat Lunak Sistem</vt:lpstr>
      <vt:lpstr>Slide 17</vt:lpstr>
      <vt:lpstr>Mencapai Kemudahan bagi Pemakai Perangkat Lunak</vt:lpstr>
      <vt:lpstr>Perubahan Perangkat Lunak</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ibu</dc:creator>
  <cp:lastModifiedBy>ayah</cp:lastModifiedBy>
  <cp:revision>224</cp:revision>
  <dcterms:created xsi:type="dcterms:W3CDTF">2012-03-05T03:08:04Z</dcterms:created>
  <dcterms:modified xsi:type="dcterms:W3CDTF">2012-04-22T20:33:13Z</dcterms:modified>
</cp:coreProperties>
</file>