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8.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3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3.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3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36.xml" ContentType="application/vnd.openxmlformats-officedocument.presentationml.notesSlide+xml"/>
  <Override PartName="/ppt/tags/tag104.xml" ContentType="application/vnd.openxmlformats-officedocument.presentationml.tags+xml"/>
  <Override PartName="/ppt/notesSlides/notesSlide37.xml" ContentType="application/vnd.openxmlformats-officedocument.presentationml.notesSlide+xml"/>
  <Override PartName="/ppt/tags/tag105.xml" ContentType="application/vnd.openxmlformats-officedocument.presentationml.tags+xml"/>
  <Override PartName="/ppt/notesSlides/notesSlide38.xml" ContentType="application/vnd.openxmlformats-officedocument.presentationml.notesSlide+xml"/>
  <Override PartName="/ppt/tags/tag106.xml" ContentType="application/vnd.openxmlformats-officedocument.presentationml.tags+xml"/>
  <Override PartName="/ppt/notesSlides/notesSlide39.xml" ContentType="application/vnd.openxmlformats-officedocument.presentationml.notesSlide+xml"/>
  <Override PartName="/ppt/tags/tag107.xml" ContentType="application/vnd.openxmlformats-officedocument.presentationml.tags+xml"/>
  <Override PartName="/ppt/notesSlides/notesSlide40.xml" ContentType="application/vnd.openxmlformats-officedocument.presentationml.notesSlide+xml"/>
  <Override PartName="/ppt/tags/tag108.xml" ContentType="application/vnd.openxmlformats-officedocument.presentationml.tags+xml"/>
  <Override PartName="/ppt/notesSlides/notesSlide41.xml" ContentType="application/vnd.openxmlformats-officedocument.presentationml.notesSlide+xml"/>
  <Override PartName="/ppt/tags/tag109.xml" ContentType="application/vnd.openxmlformats-officedocument.presentationml.tags+xml"/>
  <Override PartName="/ppt/notesSlides/notesSlide42.xml" ContentType="application/vnd.openxmlformats-officedocument.presentationml.notesSlide+xml"/>
  <Override PartName="/ppt/tags/tag110.xml" ContentType="application/vnd.openxmlformats-officedocument.presentationml.tags+xml"/>
  <Override PartName="/ppt/notesSlides/notesSlide43.xml" ContentType="application/vnd.openxmlformats-officedocument.presentationml.notesSlide+xml"/>
  <Override PartName="/ppt/tags/tag111.xml" ContentType="application/vnd.openxmlformats-officedocument.presentationml.tags+xml"/>
  <Override PartName="/ppt/notesSlides/notesSlide44.xml" ContentType="application/vnd.openxmlformats-officedocument.presentationml.notesSlide+xml"/>
  <Override PartName="/ppt/tags/tag112.xml" ContentType="application/vnd.openxmlformats-officedocument.presentationml.tags+xml"/>
  <Override PartName="/ppt/notesSlides/notesSlide45.xml" ContentType="application/vnd.openxmlformats-officedocument.presentationml.notesSlide+xml"/>
  <Override PartName="/ppt/tags/tag113.xml" ContentType="application/vnd.openxmlformats-officedocument.presentationml.tags+xml"/>
  <Override PartName="/ppt/notesSlides/notesSlide46.xml" ContentType="application/vnd.openxmlformats-officedocument.presentationml.notesSlide+xml"/>
  <Override PartName="/ppt/tags/tag114.xml" ContentType="application/vnd.openxmlformats-officedocument.presentationml.tags+xml"/>
  <Override PartName="/ppt/notesSlides/notesSlide47.xml" ContentType="application/vnd.openxmlformats-officedocument.presentationml.notesSlide+xml"/>
  <Override PartName="/ppt/tags/tag115.xml" ContentType="application/vnd.openxmlformats-officedocument.presentationml.tags+xml"/>
  <Override PartName="/ppt/notesSlides/notesSlide48.xml" ContentType="application/vnd.openxmlformats-officedocument.presentationml.notesSlide+xml"/>
  <Override PartName="/ppt/tags/tag116.xml" ContentType="application/vnd.openxmlformats-officedocument.presentationml.tags+xml"/>
  <Override PartName="/ppt/notesSlides/notesSlide49.xml" ContentType="application/vnd.openxmlformats-officedocument.presentationml.notesSlide+xml"/>
  <Override PartName="/ppt/tags/tag117.xml" ContentType="application/vnd.openxmlformats-officedocument.presentationml.tags+xml"/>
  <Override PartName="/ppt/notesSlides/notesSlide50.xml" ContentType="application/vnd.openxmlformats-officedocument.presentationml.notesSlide+xml"/>
  <Override PartName="/ppt/tags/tag118.xml" ContentType="application/vnd.openxmlformats-officedocument.presentationml.tags+xml"/>
  <Override PartName="/ppt/notesSlides/notesSlide51.xml" ContentType="application/vnd.openxmlformats-officedocument.presentationml.notesSlide+xml"/>
  <Override PartName="/ppt/tags/tag119.xml" ContentType="application/vnd.openxmlformats-officedocument.presentationml.tags+xml"/>
  <Override PartName="/ppt/notesSlides/notesSlide52.xml" ContentType="application/vnd.openxmlformats-officedocument.presentationml.notesSlide+xml"/>
  <Override PartName="/ppt/tags/tag120.xml" ContentType="application/vnd.openxmlformats-officedocument.presentationml.tags+xml"/>
  <Override PartName="/ppt/notesSlides/notesSlide53.xml" ContentType="application/vnd.openxmlformats-officedocument.presentationml.notesSlide+xml"/>
  <Override PartName="/ppt/tags/tag121.xml" ContentType="application/vnd.openxmlformats-officedocument.presentationml.tags+xml"/>
  <Override PartName="/ppt/notesSlides/notesSlide54.xml" ContentType="application/vnd.openxmlformats-officedocument.presentationml.notesSlide+xml"/>
  <Override PartName="/ppt/tags/tag122.xml" ContentType="application/vnd.openxmlformats-officedocument.presentationml.tags+xml"/>
  <Override PartName="/ppt/notesSlides/notesSlide55.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56.xml" ContentType="application/vnd.openxmlformats-officedocument.presentationml.notesSlide+xml"/>
  <Override PartName="/ppt/tags/tag125.xml" ContentType="application/vnd.openxmlformats-officedocument.presentationml.tags+xml"/>
  <Override PartName="/ppt/notesSlides/notesSlide57.xml" ContentType="application/vnd.openxmlformats-officedocument.presentationml.notesSlide+xml"/>
  <Override PartName="/ppt/tags/tag126.xml" ContentType="application/vnd.openxmlformats-officedocument.presentationml.tags+xml"/>
  <Override PartName="/ppt/notesSlides/notesSlide58.xml" ContentType="application/vnd.openxmlformats-officedocument.presentationml.notesSlide+xml"/>
  <Override PartName="/ppt/tags/tag127.xml" ContentType="application/vnd.openxmlformats-officedocument.presentationml.tags+xml"/>
  <Override PartName="/ppt/notesSlides/notesSlide59.xml" ContentType="application/vnd.openxmlformats-officedocument.presentationml.notesSlide+xml"/>
  <Override PartName="/ppt/tags/tag128.xml" ContentType="application/vnd.openxmlformats-officedocument.presentationml.tags+xml"/>
  <Override PartName="/ppt/notesSlides/notesSlide60.xml" ContentType="application/vnd.openxmlformats-officedocument.presentationml.notesSlide+xml"/>
  <Override PartName="/ppt/tags/tag129.xml" ContentType="application/vnd.openxmlformats-officedocument.presentationml.tags+xml"/>
  <Override PartName="/ppt/notesSlides/notesSlide61.xml" ContentType="application/vnd.openxmlformats-officedocument.presentationml.notesSlide+xml"/>
  <Override PartName="/ppt/tags/tag130.xml" ContentType="application/vnd.openxmlformats-officedocument.presentationml.tags+xml"/>
  <Override PartName="/ppt/notesSlides/notesSlide62.xml" ContentType="application/vnd.openxmlformats-officedocument.presentationml.notesSlide+xml"/>
  <Override PartName="/ppt/tags/tag131.xml" ContentType="application/vnd.openxmlformats-officedocument.presentationml.tags+xml"/>
  <Override PartName="/ppt/notesSlides/notesSlide63.xml" ContentType="application/vnd.openxmlformats-officedocument.presentationml.notesSlide+xml"/>
  <Override PartName="/ppt/tags/tag132.xml" ContentType="application/vnd.openxmlformats-officedocument.presentationml.tags+xml"/>
  <Override PartName="/ppt/notesSlides/notesSlide64.xml" ContentType="application/vnd.openxmlformats-officedocument.presentationml.notesSlide+xml"/>
  <Override PartName="/ppt/tags/tag133.xml" ContentType="application/vnd.openxmlformats-officedocument.presentationml.tags+xml"/>
  <Override PartName="/ppt/notesSlides/notesSlide65.xml" ContentType="application/vnd.openxmlformats-officedocument.presentationml.notesSlide+xml"/>
  <Override PartName="/ppt/tags/tag134.xml" ContentType="application/vnd.openxmlformats-officedocument.presentationml.tags+xml"/>
  <Override PartName="/ppt/notesSlides/notesSlide66.xml" ContentType="application/vnd.openxmlformats-officedocument.presentationml.notesSlide+xml"/>
  <Override PartName="/ppt/tags/tag135.xml" ContentType="application/vnd.openxmlformats-officedocument.presentationml.tags+xml"/>
  <Override PartName="/ppt/notesSlides/notesSlide67.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68.xml" ContentType="application/vnd.openxmlformats-officedocument.presentationml.notesSlide+xml"/>
  <Override PartName="/ppt/tags/tag138.xml" ContentType="application/vnd.openxmlformats-officedocument.presentationml.tags+xml"/>
  <Override PartName="/ppt/notesSlides/notesSlide69.xml" ContentType="application/vnd.openxmlformats-officedocument.presentationml.notesSlide+xml"/>
  <Override PartName="/ppt/tags/tag139.xml" ContentType="application/vnd.openxmlformats-officedocument.presentationml.tags+xml"/>
  <Override PartName="/ppt/notesSlides/notesSlide70.xml" ContentType="application/vnd.openxmlformats-officedocument.presentationml.notesSlide+xml"/>
  <Override PartName="/ppt/tags/tag140.xml" ContentType="application/vnd.openxmlformats-officedocument.presentationml.tags+xml"/>
  <Override PartName="/ppt/notesSlides/notesSlide71.xml" ContentType="application/vnd.openxmlformats-officedocument.presentationml.notesSlide+xml"/>
  <Override PartName="/ppt/tags/tag141.xml" ContentType="application/vnd.openxmlformats-officedocument.presentationml.tags+xml"/>
  <Override PartName="/ppt/notesSlides/notesSlide72.xml" ContentType="application/vnd.openxmlformats-officedocument.presentationml.notesSlide+xml"/>
  <Override PartName="/ppt/tags/tag142.xml" ContentType="application/vnd.openxmlformats-officedocument.presentationml.tags+xml"/>
  <Override PartName="/ppt/notesSlides/notesSlide73.xml" ContentType="application/vnd.openxmlformats-officedocument.presentationml.notesSlide+xml"/>
  <Override PartName="/ppt/tags/tag143.xml" ContentType="application/vnd.openxmlformats-officedocument.presentationml.tags+xml"/>
  <Override PartName="/ppt/notesSlides/notesSlide74.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75.xml" ContentType="application/vnd.openxmlformats-officedocument.presentationml.notesSlide+xml"/>
  <Override PartName="/ppt/tags/tag146.xml" ContentType="application/vnd.openxmlformats-officedocument.presentationml.tags+xml"/>
  <Override PartName="/ppt/notesSlides/notesSlide76.xml" ContentType="application/vnd.openxmlformats-officedocument.presentationml.notesSlide+xml"/>
  <Override PartName="/ppt/tags/tag147.xml" ContentType="application/vnd.openxmlformats-officedocument.presentationml.tags+xml"/>
  <Override PartName="/ppt/notesSlides/notesSlide77.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notesMasterIdLst>
    <p:notesMasterId r:id="rId168"/>
  </p:notesMasterIdLst>
  <p:sldIdLst>
    <p:sldId id="256" r:id="rId2"/>
    <p:sldId id="275" r:id="rId3"/>
    <p:sldId id="276" r:id="rId4"/>
    <p:sldId id="436" r:id="rId5"/>
    <p:sldId id="437" r:id="rId6"/>
    <p:sldId id="438" r:id="rId7"/>
    <p:sldId id="439" r:id="rId8"/>
    <p:sldId id="269" r:id="rId9"/>
    <p:sldId id="257" r:id="rId10"/>
    <p:sldId id="287" r:id="rId11"/>
    <p:sldId id="288" r:id="rId12"/>
    <p:sldId id="301" r:id="rId13"/>
    <p:sldId id="291" r:id="rId14"/>
    <p:sldId id="358"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 id="464" r:id="rId39"/>
    <p:sldId id="465" r:id="rId40"/>
    <p:sldId id="466" r:id="rId41"/>
    <p:sldId id="467" r:id="rId42"/>
    <p:sldId id="468" r:id="rId43"/>
    <p:sldId id="469" r:id="rId44"/>
    <p:sldId id="470" r:id="rId45"/>
    <p:sldId id="440" r:id="rId46"/>
    <p:sldId id="292" r:id="rId47"/>
    <p:sldId id="293" r:id="rId48"/>
    <p:sldId id="541" r:id="rId49"/>
    <p:sldId id="471" r:id="rId50"/>
    <p:sldId id="472" r:id="rId51"/>
    <p:sldId id="473" r:id="rId52"/>
    <p:sldId id="474" r:id="rId53"/>
    <p:sldId id="475" r:id="rId54"/>
    <p:sldId id="476" r:id="rId55"/>
    <p:sldId id="477" r:id="rId56"/>
    <p:sldId id="478" r:id="rId57"/>
    <p:sldId id="479" r:id="rId58"/>
    <p:sldId id="480" r:id="rId59"/>
    <p:sldId id="481" r:id="rId60"/>
    <p:sldId id="482" r:id="rId61"/>
    <p:sldId id="483" r:id="rId62"/>
    <p:sldId id="484" r:id="rId63"/>
    <p:sldId id="485" r:id="rId64"/>
    <p:sldId id="492" r:id="rId65"/>
    <p:sldId id="493" r:id="rId66"/>
    <p:sldId id="499" r:id="rId67"/>
    <p:sldId id="500" r:id="rId68"/>
    <p:sldId id="501" r:id="rId69"/>
    <p:sldId id="502" r:id="rId70"/>
    <p:sldId id="503" r:id="rId71"/>
    <p:sldId id="504" r:id="rId72"/>
    <p:sldId id="505" r:id="rId73"/>
    <p:sldId id="506" r:id="rId74"/>
    <p:sldId id="507" r:id="rId75"/>
    <p:sldId id="508" r:id="rId76"/>
    <p:sldId id="509" r:id="rId77"/>
    <p:sldId id="510" r:id="rId78"/>
    <p:sldId id="511" r:id="rId79"/>
    <p:sldId id="512" r:id="rId80"/>
    <p:sldId id="513" r:id="rId81"/>
    <p:sldId id="517" r:id="rId82"/>
    <p:sldId id="518" r:id="rId83"/>
    <p:sldId id="525" r:id="rId84"/>
    <p:sldId id="526" r:id="rId85"/>
    <p:sldId id="527" r:id="rId86"/>
    <p:sldId id="532" r:id="rId87"/>
    <p:sldId id="533" r:id="rId88"/>
    <p:sldId id="534" r:id="rId89"/>
    <p:sldId id="535" r:id="rId90"/>
    <p:sldId id="536" r:id="rId91"/>
    <p:sldId id="537" r:id="rId92"/>
    <p:sldId id="538" r:id="rId93"/>
    <p:sldId id="539" r:id="rId94"/>
    <p:sldId id="540" r:id="rId95"/>
    <p:sldId id="542" r:id="rId96"/>
    <p:sldId id="543" r:id="rId97"/>
    <p:sldId id="544" r:id="rId98"/>
    <p:sldId id="545" r:id="rId99"/>
    <p:sldId id="546" r:id="rId100"/>
    <p:sldId id="547" r:id="rId101"/>
    <p:sldId id="550" r:id="rId102"/>
    <p:sldId id="552" r:id="rId103"/>
    <p:sldId id="555" r:id="rId104"/>
    <p:sldId id="556" r:id="rId105"/>
    <p:sldId id="559" r:id="rId106"/>
    <p:sldId id="561" r:id="rId107"/>
    <p:sldId id="562" r:id="rId108"/>
    <p:sldId id="563" r:id="rId109"/>
    <p:sldId id="564" r:id="rId110"/>
    <p:sldId id="566" r:id="rId111"/>
    <p:sldId id="567" r:id="rId112"/>
    <p:sldId id="568" r:id="rId113"/>
    <p:sldId id="569" r:id="rId114"/>
    <p:sldId id="572" r:id="rId115"/>
    <p:sldId id="573" r:id="rId116"/>
    <p:sldId id="574" r:id="rId117"/>
    <p:sldId id="575" r:id="rId118"/>
    <p:sldId id="576" r:id="rId119"/>
    <p:sldId id="577" r:id="rId120"/>
    <p:sldId id="578" r:id="rId121"/>
    <p:sldId id="579" r:id="rId122"/>
    <p:sldId id="580" r:id="rId123"/>
    <p:sldId id="581" r:id="rId124"/>
    <p:sldId id="582" r:id="rId125"/>
    <p:sldId id="583" r:id="rId126"/>
    <p:sldId id="584" r:id="rId127"/>
    <p:sldId id="585" r:id="rId128"/>
    <p:sldId id="586" r:id="rId129"/>
    <p:sldId id="588" r:id="rId130"/>
    <p:sldId id="589" r:id="rId131"/>
    <p:sldId id="590" r:id="rId132"/>
    <p:sldId id="592" r:id="rId133"/>
    <p:sldId id="593" r:id="rId134"/>
    <p:sldId id="594" r:id="rId135"/>
    <p:sldId id="595" r:id="rId136"/>
    <p:sldId id="596" r:id="rId137"/>
    <p:sldId id="597" r:id="rId138"/>
    <p:sldId id="598" r:id="rId139"/>
    <p:sldId id="599" r:id="rId140"/>
    <p:sldId id="600" r:id="rId141"/>
    <p:sldId id="602" r:id="rId142"/>
    <p:sldId id="603" r:id="rId143"/>
    <p:sldId id="604" r:id="rId144"/>
    <p:sldId id="605" r:id="rId145"/>
    <p:sldId id="606" r:id="rId146"/>
    <p:sldId id="608" r:id="rId147"/>
    <p:sldId id="610" r:id="rId148"/>
    <p:sldId id="611" r:id="rId149"/>
    <p:sldId id="612" r:id="rId150"/>
    <p:sldId id="613" r:id="rId151"/>
    <p:sldId id="614" r:id="rId152"/>
    <p:sldId id="615" r:id="rId153"/>
    <p:sldId id="616" r:id="rId154"/>
    <p:sldId id="617" r:id="rId155"/>
    <p:sldId id="619" r:id="rId156"/>
    <p:sldId id="620" r:id="rId157"/>
    <p:sldId id="621" r:id="rId158"/>
    <p:sldId id="622" r:id="rId159"/>
    <p:sldId id="623" r:id="rId160"/>
    <p:sldId id="624" r:id="rId161"/>
    <p:sldId id="626" r:id="rId162"/>
    <p:sldId id="627" r:id="rId163"/>
    <p:sldId id="628" r:id="rId164"/>
    <p:sldId id="630" r:id="rId165"/>
    <p:sldId id="643" r:id="rId166"/>
    <p:sldId id="290" r:id="rId16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96" autoAdjust="0"/>
  </p:normalViewPr>
  <p:slideViewPr>
    <p:cSldViewPr>
      <p:cViewPr>
        <p:scale>
          <a:sx n="90" d="100"/>
          <a:sy n="90" d="100"/>
        </p:scale>
        <p:origin x="-160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313340227507756"/>
          <c:y val="2.3255813953488372E-2"/>
          <c:w val="0.86866597724922445"/>
          <c:h val="0.66596194503171247"/>
        </c:manualLayout>
      </c:layout>
      <c:barChart>
        <c:barDir val="col"/>
        <c:grouping val="clustered"/>
        <c:varyColors val="0"/>
        <c:ser>
          <c:idx val="0"/>
          <c:order val="0"/>
          <c:tx>
            <c:strRef>
              <c:f>Sheet1!$A$2</c:f>
              <c:strCache>
                <c:ptCount val="1"/>
                <c:pt idx="0">
                  <c:v>Source: DEET</c:v>
                </c:pt>
              </c:strCache>
            </c:strRef>
          </c:tx>
          <c:spPr>
            <a:solidFill>
              <a:schemeClr val="accent3"/>
            </a:solidFill>
            <a:ln w="25400" cap="flat" cmpd="sng" algn="ctr">
              <a:noFill/>
              <a:prstDash val="solid"/>
            </a:ln>
            <a:effectLst/>
          </c:spPr>
          <c:invertIfNegative val="0"/>
          <c:cat>
            <c:strRef>
              <c:f>Sheet1!$B$1:$K$1</c:f>
              <c:strCache>
                <c:ptCount val="10"/>
                <c:pt idx="0">
                  <c:v>UNSW</c:v>
                </c:pt>
                <c:pt idx="1">
                  <c:v>UniSA</c:v>
                </c:pt>
                <c:pt idx="2">
                  <c:v>Edith Cowan</c:v>
                </c:pt>
                <c:pt idx="3">
                  <c:v>Southern Cross</c:v>
                </c:pt>
                <c:pt idx="4">
                  <c:v>Central Queensland</c:v>
                </c:pt>
                <c:pt idx="5">
                  <c:v>Monash</c:v>
                </c:pt>
                <c:pt idx="6">
                  <c:v>New England</c:v>
                </c:pt>
                <c:pt idx="7">
                  <c:v>Deakin</c:v>
                </c:pt>
                <c:pt idx="8">
                  <c:v>Southern Queensland</c:v>
                </c:pt>
                <c:pt idx="9">
                  <c:v>Charles Sturt</c:v>
                </c:pt>
              </c:strCache>
            </c:strRef>
          </c:cat>
          <c:val>
            <c:numRef>
              <c:f>Sheet1!$B$2:$K$2</c:f>
              <c:numCache>
                <c:formatCode>#,##0</c:formatCode>
                <c:ptCount val="10"/>
                <c:pt idx="0">
                  <c:v>4270</c:v>
                </c:pt>
                <c:pt idx="1">
                  <c:v>4428</c:v>
                </c:pt>
                <c:pt idx="2">
                  <c:v>4571</c:v>
                </c:pt>
                <c:pt idx="3">
                  <c:v>4726</c:v>
                </c:pt>
                <c:pt idx="4">
                  <c:v>7238</c:v>
                </c:pt>
                <c:pt idx="5">
                  <c:v>9676</c:v>
                </c:pt>
                <c:pt idx="6">
                  <c:v>13955</c:v>
                </c:pt>
                <c:pt idx="7">
                  <c:v>14126</c:v>
                </c:pt>
                <c:pt idx="8">
                  <c:v>18446</c:v>
                </c:pt>
                <c:pt idx="9">
                  <c:v>28871</c:v>
                </c:pt>
              </c:numCache>
            </c:numRef>
          </c:val>
        </c:ser>
        <c:ser>
          <c:idx val="1"/>
          <c:order val="1"/>
          <c:tx>
            <c:strRef>
              <c:f>Sheet1!$A$3</c:f>
              <c:strCache>
                <c:ptCount val="1"/>
              </c:strCache>
            </c:strRef>
          </c:tx>
          <c:invertIfNegative val="0"/>
          <c:cat>
            <c:strRef>
              <c:f>Sheet1!$B$1:$K$1</c:f>
              <c:strCache>
                <c:ptCount val="10"/>
                <c:pt idx="0">
                  <c:v>UNSW</c:v>
                </c:pt>
                <c:pt idx="1">
                  <c:v>UniSA</c:v>
                </c:pt>
                <c:pt idx="2">
                  <c:v>Edith Cowan</c:v>
                </c:pt>
                <c:pt idx="3">
                  <c:v>Southern Cross</c:v>
                </c:pt>
                <c:pt idx="4">
                  <c:v>Central Queensland</c:v>
                </c:pt>
                <c:pt idx="5">
                  <c:v>Monash</c:v>
                </c:pt>
                <c:pt idx="6">
                  <c:v>New England</c:v>
                </c:pt>
                <c:pt idx="7">
                  <c:v>Deakin</c:v>
                </c:pt>
                <c:pt idx="8">
                  <c:v>Southern Queensland</c:v>
                </c:pt>
                <c:pt idx="9">
                  <c:v>Charles Sturt</c:v>
                </c:pt>
              </c:strCache>
            </c:strRef>
          </c:cat>
          <c:val>
            <c:numRef>
              <c:f>Sheet1!$B$3:$K$3</c:f>
              <c:numCache>
                <c:formatCode>General</c:formatCode>
                <c:ptCount val="10"/>
              </c:numCache>
            </c:numRef>
          </c:val>
        </c:ser>
        <c:ser>
          <c:idx val="2"/>
          <c:order val="2"/>
          <c:tx>
            <c:strRef>
              <c:f>Sheet1!$A$4</c:f>
              <c:strCache>
                <c:ptCount val="1"/>
              </c:strCache>
            </c:strRef>
          </c:tx>
          <c:invertIfNegative val="0"/>
          <c:cat>
            <c:strRef>
              <c:f>Sheet1!$B$1:$K$1</c:f>
              <c:strCache>
                <c:ptCount val="10"/>
                <c:pt idx="0">
                  <c:v>UNSW</c:v>
                </c:pt>
                <c:pt idx="1">
                  <c:v>UniSA</c:v>
                </c:pt>
                <c:pt idx="2">
                  <c:v>Edith Cowan</c:v>
                </c:pt>
                <c:pt idx="3">
                  <c:v>Southern Cross</c:v>
                </c:pt>
                <c:pt idx="4">
                  <c:v>Central Queensland</c:v>
                </c:pt>
                <c:pt idx="5">
                  <c:v>Monash</c:v>
                </c:pt>
                <c:pt idx="6">
                  <c:v>New England</c:v>
                </c:pt>
                <c:pt idx="7">
                  <c:v>Deakin</c:v>
                </c:pt>
                <c:pt idx="8">
                  <c:v>Southern Queensland</c:v>
                </c:pt>
                <c:pt idx="9">
                  <c:v>Charles Sturt</c:v>
                </c:pt>
              </c:strCache>
            </c:strRef>
          </c:cat>
          <c:val>
            <c:numRef>
              <c:f>Sheet1!$B$4:$K$4</c:f>
              <c:numCache>
                <c:formatCode>General</c:formatCode>
                <c:ptCount val="10"/>
              </c:numCache>
            </c:numRef>
          </c:val>
        </c:ser>
        <c:dLbls>
          <c:showLegendKey val="0"/>
          <c:showVal val="0"/>
          <c:showCatName val="0"/>
          <c:showSerName val="0"/>
          <c:showPercent val="0"/>
          <c:showBubbleSize val="0"/>
        </c:dLbls>
        <c:gapWidth val="50"/>
        <c:axId val="37962880"/>
        <c:axId val="37964416"/>
      </c:barChart>
      <c:catAx>
        <c:axId val="37962880"/>
        <c:scaling>
          <c:orientation val="minMax"/>
        </c:scaling>
        <c:delete val="0"/>
        <c:axPos val="b"/>
        <c:numFmt formatCode="General" sourceLinked="1"/>
        <c:majorTickMark val="out"/>
        <c:minorTickMark val="none"/>
        <c:tickLblPos val="low"/>
        <c:txPr>
          <a:bodyPr rot="-2700000" vert="horz"/>
          <a:lstStyle/>
          <a:p>
            <a:pPr>
              <a:defRPr>
                <a:solidFill>
                  <a:schemeClr val="bg1"/>
                </a:solidFill>
              </a:defRPr>
            </a:pPr>
            <a:endParaRPr lang="en-US"/>
          </a:p>
        </c:txPr>
        <c:crossAx val="37964416"/>
        <c:crosses val="autoZero"/>
        <c:auto val="1"/>
        <c:lblAlgn val="ctr"/>
        <c:lblOffset val="100"/>
        <c:noMultiLvlLbl val="0"/>
      </c:catAx>
      <c:valAx>
        <c:axId val="37964416"/>
        <c:scaling>
          <c:orientation val="minMax"/>
        </c:scaling>
        <c:delete val="0"/>
        <c:axPos val="l"/>
        <c:majorGridlines/>
        <c:numFmt formatCode="#,##0" sourceLinked="1"/>
        <c:majorTickMark val="out"/>
        <c:minorTickMark val="none"/>
        <c:tickLblPos val="nextTo"/>
        <c:txPr>
          <a:bodyPr rot="0" vert="horz"/>
          <a:lstStyle/>
          <a:p>
            <a:pPr>
              <a:defRPr>
                <a:solidFill>
                  <a:schemeClr val="bg1"/>
                </a:solidFill>
              </a:defRPr>
            </a:pPr>
            <a:endParaRPr lang="en-US"/>
          </a:p>
        </c:txPr>
        <c:crossAx val="379628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barChart>
        <c:barDir val="col"/>
        <c:grouping val="clustered"/>
        <c:varyColors val="0"/>
        <c:ser>
          <c:idx val="0"/>
          <c:order val="0"/>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Microsoft PowerPoint]Sheet1'!$A$2:$A$8</c:f>
              <c:strCache>
                <c:ptCount val="7"/>
                <c:pt idx="0">
                  <c:v>Charles Sturt University</c:v>
                </c:pt>
                <c:pt idx="1">
                  <c:v>University of Technology, Sydney</c:v>
                </c:pt>
                <c:pt idx="2">
                  <c:v>RMIT</c:v>
                </c:pt>
                <c:pt idx="3">
                  <c:v>Monash University</c:v>
                </c:pt>
                <c:pt idx="4">
                  <c:v>QUT</c:v>
                </c:pt>
                <c:pt idx="5">
                  <c:v>Swinburne </c:v>
                </c:pt>
                <c:pt idx="6">
                  <c:v>Curtin University of Technology</c:v>
                </c:pt>
              </c:strCache>
            </c:strRef>
          </c:cat>
          <c:val>
            <c:numRef>
              <c:f>'[Chart in Microsoft PowerPoint]Sheet1'!$B$2:$B$8</c:f>
              <c:numCache>
                <c:formatCode>General</c:formatCode>
                <c:ptCount val="7"/>
                <c:pt idx="0">
                  <c:v>504</c:v>
                </c:pt>
                <c:pt idx="1">
                  <c:v>377</c:v>
                </c:pt>
                <c:pt idx="2">
                  <c:v>338</c:v>
                </c:pt>
                <c:pt idx="3">
                  <c:v>315</c:v>
                </c:pt>
                <c:pt idx="4">
                  <c:v>257</c:v>
                </c:pt>
                <c:pt idx="5">
                  <c:v>200</c:v>
                </c:pt>
                <c:pt idx="6">
                  <c:v>182</c:v>
                </c:pt>
              </c:numCache>
            </c:numRef>
          </c:val>
        </c:ser>
        <c:dLbls>
          <c:showLegendKey val="0"/>
          <c:showVal val="0"/>
          <c:showCatName val="0"/>
          <c:showSerName val="0"/>
          <c:showPercent val="0"/>
          <c:showBubbleSize val="0"/>
        </c:dLbls>
        <c:gapWidth val="150"/>
        <c:axId val="8787072"/>
        <c:axId val="8788608"/>
      </c:barChart>
      <c:catAx>
        <c:axId val="8787072"/>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8788608"/>
        <c:crosses val="autoZero"/>
        <c:auto val="1"/>
        <c:lblAlgn val="ctr"/>
        <c:lblOffset val="100"/>
        <c:noMultiLvlLbl val="0"/>
      </c:catAx>
      <c:valAx>
        <c:axId val="8788608"/>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8787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0149E2F-2CB5-4D59-84B0-04879ED8588A}" type="datetimeFigureOut">
              <a:rPr lang="en-AU" smtClean="0"/>
              <a:t>24/07/2013</a:t>
            </a:fld>
            <a:endParaRPr lang="en-AU"/>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A730C47-4C5C-4C22-BB51-4820E66EB06A}" type="slidenum">
              <a:rPr lang="en-AU" smtClean="0"/>
              <a:t>‹#›</a:t>
            </a:fld>
            <a:endParaRPr lang="en-AU"/>
          </a:p>
        </p:txBody>
      </p:sp>
    </p:spTree>
    <p:extLst>
      <p:ext uri="{BB962C8B-B14F-4D97-AF65-F5344CB8AC3E}">
        <p14:creationId xmlns:p14="http://schemas.microsoft.com/office/powerpoint/2010/main" val="1742148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11A04174-63E9-47B0-ACF3-40F562EF6511}" type="slidenum">
              <a:rPr lang="en-US" smtClean="0"/>
              <a:pPr>
                <a:defRPr/>
              </a:pPr>
              <a:t>4</a:t>
            </a:fld>
            <a:endParaRPr lang="en-US"/>
          </a:p>
        </p:txBody>
      </p:sp>
    </p:spTree>
    <p:extLst>
      <p:ext uri="{BB962C8B-B14F-4D97-AF65-F5344CB8AC3E}">
        <p14:creationId xmlns:p14="http://schemas.microsoft.com/office/powerpoint/2010/main" val="3233912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AAE86-C499-41CC-99FF-B4278049D3B1}" type="slidenum">
              <a:rPr lang="en-US"/>
              <a:pPr/>
              <a:t>15</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1) Note that “disaster” is defined by the business, and may not include actual destruction of capabilities.</a:t>
            </a:r>
          </a:p>
        </p:txBody>
      </p:sp>
    </p:spTree>
    <p:extLst>
      <p:ext uri="{BB962C8B-B14F-4D97-AF65-F5344CB8AC3E}">
        <p14:creationId xmlns:p14="http://schemas.microsoft.com/office/powerpoint/2010/main" val="630400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A6F3D-E5FE-4AF5-AC06-0F0365FFD8D7}" type="slidenum">
              <a:rPr lang="en-US"/>
              <a:pPr/>
              <a:t>17</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dirty="0"/>
              <a:t>Example: a disaster for a small business that depends on its web presence might be an errant backhoe operator cutting a fiber optic line.</a:t>
            </a:r>
          </a:p>
          <a:p>
            <a:r>
              <a:rPr lang="en-US" dirty="0"/>
              <a:t>Example: Similarly, if the ISP hosting the web site for that business goes out of business and there is no plan to recover, that might be a disaster.</a:t>
            </a:r>
          </a:p>
          <a:p>
            <a:r>
              <a:rPr lang="en-US" dirty="0"/>
              <a:t>Example: a plane landing on </a:t>
            </a:r>
            <a:r>
              <a:rPr lang="en-US" dirty="0" err="1" smtClean="0"/>
              <a:t>Wagga</a:t>
            </a:r>
            <a:r>
              <a:rPr lang="en-US" dirty="0" smtClean="0"/>
              <a:t> would </a:t>
            </a:r>
            <a:r>
              <a:rPr lang="en-US" dirty="0"/>
              <a:t>be a disaster for </a:t>
            </a:r>
            <a:r>
              <a:rPr lang="en-US" dirty="0" smtClean="0"/>
              <a:t>CSU</a:t>
            </a:r>
            <a:endParaRPr lang="en-US" dirty="0"/>
          </a:p>
        </p:txBody>
      </p:sp>
    </p:spTree>
    <p:extLst>
      <p:ext uri="{BB962C8B-B14F-4D97-AF65-F5344CB8AC3E}">
        <p14:creationId xmlns:p14="http://schemas.microsoft.com/office/powerpoint/2010/main" val="1133542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AB6E84-10A0-4A69-A940-C4A9F9CD47A4}" type="slidenum">
              <a:rPr lang="en-US"/>
              <a:pPr/>
              <a:t>18</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If you have sensitive or confidential data, your DRP must preserve its confidentiality.</a:t>
            </a:r>
          </a:p>
          <a:p>
            <a:endParaRPr lang="en-US"/>
          </a:p>
          <a:p>
            <a:r>
              <a:rPr lang="en-US"/>
              <a:t>If your DRP doesn’t preserve the integrity of your data, it doesn’t matter if you’ve made it available.</a:t>
            </a:r>
          </a:p>
        </p:txBody>
      </p:sp>
    </p:spTree>
    <p:extLst>
      <p:ext uri="{BB962C8B-B14F-4D97-AF65-F5344CB8AC3E}">
        <p14:creationId xmlns:p14="http://schemas.microsoft.com/office/powerpoint/2010/main" val="295600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3BB73-4892-47D3-BEE0-86112561B990}" type="slidenum">
              <a:rPr lang="en-US"/>
              <a:pPr/>
              <a:t>19</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t>The first two bullets seem obvious, but what about “regulatory requirements?”</a:t>
            </a:r>
          </a:p>
          <a:p>
            <a:endParaRPr lang="en-US"/>
          </a:p>
          <a:p>
            <a:r>
              <a:rPr lang="en-US"/>
              <a:t>If current business practice must meet regulatory requirements (e.g., FERPA, SOX, HIPPA) then the BCP must preserve that compliance.  It’s not enough to say “we’re back up!”</a:t>
            </a:r>
          </a:p>
        </p:txBody>
      </p:sp>
    </p:spTree>
    <p:extLst>
      <p:ext uri="{BB962C8B-B14F-4D97-AF65-F5344CB8AC3E}">
        <p14:creationId xmlns:p14="http://schemas.microsoft.com/office/powerpoint/2010/main" val="1436011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B266B-A9D2-4DD9-84BC-45AD53B947A5}" type="slidenum">
              <a:rPr lang="en-US"/>
              <a:pPr/>
              <a:t>21</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Initial creation of the plan is treated like a project, using traditional project management techniques.</a:t>
            </a:r>
          </a:p>
          <a:p>
            <a:endParaRPr lang="en-US"/>
          </a:p>
          <a:p>
            <a:r>
              <a:rPr lang="en-US"/>
              <a:t>However, business needs change, new processes may be added.  If they are “critical,” they must become part of the BCP.</a:t>
            </a:r>
          </a:p>
          <a:p>
            <a:endParaRPr lang="en-US"/>
          </a:p>
          <a:p>
            <a:r>
              <a:rPr lang="en-US"/>
              <a:t>Part of the project to create the BCP must build in business processes for plan maintenance.</a:t>
            </a:r>
          </a:p>
          <a:p>
            <a:endParaRPr lang="en-US"/>
          </a:p>
        </p:txBody>
      </p:sp>
    </p:spTree>
    <p:extLst>
      <p:ext uri="{BB962C8B-B14F-4D97-AF65-F5344CB8AC3E}">
        <p14:creationId xmlns:p14="http://schemas.microsoft.com/office/powerpoint/2010/main" val="2647366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1363F-F2A0-4266-90E9-C9C2B4EB9077}" type="slidenum">
              <a:rPr lang="en-US"/>
              <a:pPr/>
              <a:t>22</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Phases are covered in detail in next slides</a:t>
            </a:r>
          </a:p>
        </p:txBody>
      </p:sp>
    </p:spTree>
    <p:extLst>
      <p:ext uri="{BB962C8B-B14F-4D97-AF65-F5344CB8AC3E}">
        <p14:creationId xmlns:p14="http://schemas.microsoft.com/office/powerpoint/2010/main" val="842847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8FF3C-676D-4FA9-8AF8-EE598458B347}" type="slidenum">
              <a:rPr lang="en-US"/>
              <a:pPr/>
              <a:t>23</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dirty="0"/>
              <a:t>If you don’t establish need, how can you get management support?  A BCP costs a lot to develop and maintain.  No ROI either.</a:t>
            </a:r>
          </a:p>
          <a:p>
            <a:endParaRPr lang="en-US" dirty="0"/>
          </a:p>
          <a:p>
            <a:r>
              <a:rPr lang="en-US" dirty="0"/>
              <a:t>Functional leads are necessary because the IT staff don’t understand the business.</a:t>
            </a:r>
          </a:p>
          <a:p>
            <a:endParaRPr lang="en-US" dirty="0"/>
          </a:p>
          <a:p>
            <a:r>
              <a:rPr lang="en-US" dirty="0"/>
              <a:t>The BCC is the project manager for the BCP creation, the most important person.  </a:t>
            </a:r>
          </a:p>
          <a:p>
            <a:endParaRPr lang="en-US" dirty="0"/>
          </a:p>
          <a:p>
            <a:r>
              <a:rPr lang="en-US" dirty="0"/>
              <a:t>The work plan will be like the phases of a traditionally managed project</a:t>
            </a:r>
          </a:p>
        </p:txBody>
      </p:sp>
    </p:spTree>
    <p:extLst>
      <p:ext uri="{BB962C8B-B14F-4D97-AF65-F5344CB8AC3E}">
        <p14:creationId xmlns:p14="http://schemas.microsoft.com/office/powerpoint/2010/main" val="2335832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4F65A-1912-4277-B6C5-0E14A2323B14}" type="slidenum">
              <a:rPr lang="en-US"/>
              <a:pPr/>
              <a:t>24</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t>A lot of the BCP creation is driven by the MTDs assigned to various business functions, so the BIA is very important.</a:t>
            </a:r>
          </a:p>
          <a:p>
            <a:endParaRPr lang="en-US"/>
          </a:p>
          <a:p>
            <a:endParaRPr lang="en-US"/>
          </a:p>
        </p:txBody>
      </p:sp>
    </p:spTree>
    <p:extLst>
      <p:ext uri="{BB962C8B-B14F-4D97-AF65-F5344CB8AC3E}">
        <p14:creationId xmlns:p14="http://schemas.microsoft.com/office/powerpoint/2010/main" val="3399591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0FCCE-B4F4-4160-9BA8-DEE69D4E1C9C}" type="slidenum">
              <a:rPr lang="en-US"/>
              <a:pPr/>
              <a:t>25</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dirty="0"/>
              <a:t>On the second bullet, for instance, the question is not “how likely is it we’ll suffer a total loss of our data center from a fire?”  The question is “what would be the loss to the business if we suffered the total loss of our data center?”</a:t>
            </a:r>
          </a:p>
          <a:p>
            <a:endParaRPr lang="en-US" dirty="0"/>
          </a:p>
          <a:p>
            <a:r>
              <a:rPr lang="en-US" dirty="0"/>
              <a:t>Some losses may be quantified fairly exactly.  Others have to be estimated as carefully as possible.  An example of the latter would the cost to the business in loss of consumer confidence from an extended outage.</a:t>
            </a:r>
          </a:p>
          <a:p>
            <a:endParaRPr lang="en-US" dirty="0"/>
          </a:p>
          <a:p>
            <a:r>
              <a:rPr lang="en-US" dirty="0"/>
              <a:t>For instance, what if </a:t>
            </a:r>
            <a:r>
              <a:rPr lang="en-US" dirty="0" smtClean="0"/>
              <a:t>CSU were </a:t>
            </a:r>
            <a:r>
              <a:rPr lang="en-US" dirty="0"/>
              <a:t>unable to hold classes for four weeks because we couldn’t deliver our electronic instruction?  How would parents of potential </a:t>
            </a:r>
            <a:r>
              <a:rPr lang="en-US" dirty="0" smtClean="0"/>
              <a:t>CSU students </a:t>
            </a:r>
            <a:r>
              <a:rPr lang="en-US" dirty="0"/>
              <a:t>react to that?  And how much would it cost?</a:t>
            </a:r>
          </a:p>
        </p:txBody>
      </p:sp>
    </p:spTree>
    <p:extLst>
      <p:ext uri="{BB962C8B-B14F-4D97-AF65-F5344CB8AC3E}">
        <p14:creationId xmlns:p14="http://schemas.microsoft.com/office/powerpoint/2010/main" val="2817147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15045B-2390-4C58-87CF-FD933F1A9343}" type="slidenum">
              <a:rPr lang="en-US"/>
              <a:pPr/>
              <a:t>26</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dirty="0"/>
              <a:t>There are nine phases to the BIA.</a:t>
            </a:r>
          </a:p>
          <a:p>
            <a:endParaRPr lang="en-US" dirty="0"/>
          </a:p>
          <a:p>
            <a:r>
              <a:rPr lang="en-US" dirty="0"/>
              <a:t>Selection of interviewees is very important.  These will be the subject matter experts from the business units, and they have to be the people who know the business.</a:t>
            </a:r>
          </a:p>
          <a:p>
            <a:endParaRPr lang="en-US" dirty="0"/>
          </a:p>
          <a:p>
            <a:r>
              <a:rPr lang="en-US" dirty="0"/>
              <a:t>Customize questionnaire: there is no standard set of questions – it varies with each business</a:t>
            </a:r>
          </a:p>
          <a:p>
            <a:endParaRPr lang="en-US" dirty="0"/>
          </a:p>
          <a:p>
            <a:r>
              <a:rPr lang="en-US" dirty="0"/>
              <a:t>Time-criticality – some processes are more critical than others.  Printing a payroll is important, but not time-critical usually.</a:t>
            </a:r>
          </a:p>
          <a:p>
            <a:endParaRPr lang="en-US" dirty="0"/>
          </a:p>
          <a:p>
            <a:r>
              <a:rPr lang="en-US" dirty="0"/>
              <a:t>if you’re Amazon.com, keeping your web site up is critical.  The business won’t go under if you print paychecks a couple of days late, but they would lose millions in potential revenue if their web site were down for a day.  The BIA aims to rank-order business processes in these terms.</a:t>
            </a:r>
          </a:p>
        </p:txBody>
      </p:sp>
    </p:spTree>
    <p:extLst>
      <p:ext uri="{BB962C8B-B14F-4D97-AF65-F5344CB8AC3E}">
        <p14:creationId xmlns:p14="http://schemas.microsoft.com/office/powerpoint/2010/main" val="307064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11A04174-63E9-47B0-ACF3-40F562EF6511}" type="slidenum">
              <a:rPr lang="en-US" smtClean="0"/>
              <a:pPr>
                <a:defRPr/>
              </a:pPr>
              <a:t>5</a:t>
            </a:fld>
            <a:endParaRPr lang="en-US"/>
          </a:p>
        </p:txBody>
      </p:sp>
    </p:spTree>
    <p:extLst>
      <p:ext uri="{BB962C8B-B14F-4D97-AF65-F5344CB8AC3E}">
        <p14:creationId xmlns:p14="http://schemas.microsoft.com/office/powerpoint/2010/main" val="1889088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271B2-E444-4327-B76C-B348C5C40635}" type="slidenum">
              <a:rPr lang="en-US"/>
              <a:pPr/>
              <a:t>27</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dirty="0"/>
              <a:t>MTD – maximum tolerable downtime</a:t>
            </a:r>
          </a:p>
          <a:p>
            <a:endParaRPr lang="en-US" dirty="0"/>
          </a:p>
          <a:p>
            <a:r>
              <a:rPr lang="en-US" dirty="0"/>
              <a:t>MAO – maximum allowable downtime</a:t>
            </a:r>
          </a:p>
          <a:p>
            <a:endParaRPr lang="en-US" i="0" dirty="0"/>
          </a:p>
          <a:p>
            <a:r>
              <a:rPr lang="en-US" i="0" dirty="0"/>
              <a:t>Recovery options will range in price and effort – must </a:t>
            </a:r>
            <a:r>
              <a:rPr lang="en-US" dirty="0"/>
              <a:t>match them appropriately with the criticality of business functions</a:t>
            </a:r>
          </a:p>
        </p:txBody>
      </p:sp>
    </p:spTree>
    <p:extLst>
      <p:ext uri="{BB962C8B-B14F-4D97-AF65-F5344CB8AC3E}">
        <p14:creationId xmlns:p14="http://schemas.microsoft.com/office/powerpoint/2010/main" val="4186072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DFE7D-DE28-4F0A-8C96-B87B7B75DA10}" type="slidenum">
              <a:rPr lang="en-US"/>
              <a:pPr/>
              <a:t>28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dirty="0"/>
              <a:t>Predefined means we don’t have to make it up as we go along.  We have a documented, tested plan in place.</a:t>
            </a:r>
          </a:p>
          <a:p>
            <a:endParaRPr lang="en-US" dirty="0"/>
          </a:p>
          <a:p>
            <a:r>
              <a:rPr lang="en-US" dirty="0"/>
              <a:t>Management approved means you will get the resources to implement the BCP.</a:t>
            </a:r>
          </a:p>
        </p:txBody>
      </p:sp>
    </p:spTree>
    <p:extLst>
      <p:ext uri="{BB962C8B-B14F-4D97-AF65-F5344CB8AC3E}">
        <p14:creationId xmlns:p14="http://schemas.microsoft.com/office/powerpoint/2010/main" val="1848601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22A45-963E-4CBE-9F08-9F1BBA52E4E7}" type="slidenum">
              <a:rPr lang="en-US"/>
              <a:pPr/>
              <a:t>29</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dirty="0"/>
              <a:t>Driven by business requirements means going back to the BIA, which identified critical business processes and ranked them in terms of the MTD/MAO.</a:t>
            </a:r>
          </a:p>
        </p:txBody>
      </p:sp>
    </p:spTree>
    <p:extLst>
      <p:ext uri="{BB962C8B-B14F-4D97-AF65-F5344CB8AC3E}">
        <p14:creationId xmlns:p14="http://schemas.microsoft.com/office/powerpoint/2010/main" val="2621181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39E21E-1E00-42B5-A2DF-0762876C88CD}" type="slidenum">
              <a:rPr lang="en-US"/>
              <a:pPr/>
              <a:t>30</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lnSpc>
                <a:spcPct val="90000"/>
              </a:lnSpc>
            </a:pPr>
            <a:r>
              <a:rPr lang="en-US" dirty="0"/>
              <a:t>Business operations were enumerated in the BIA – what IT and other requirements are necessary to support them?</a:t>
            </a:r>
          </a:p>
          <a:p>
            <a:pPr>
              <a:lnSpc>
                <a:spcPct val="90000"/>
              </a:lnSpc>
            </a:pPr>
            <a:endParaRPr lang="en-US" dirty="0"/>
          </a:p>
          <a:p>
            <a:pPr>
              <a:lnSpc>
                <a:spcPct val="90000"/>
              </a:lnSpc>
            </a:pPr>
            <a:r>
              <a:rPr lang="en-US" dirty="0"/>
              <a:t>Facilities and supplies – where do I sit at the DR site?  Where is my conference room?  Do I get a whiteboard?  And by the way, I need a pencil.</a:t>
            </a:r>
          </a:p>
          <a:p>
            <a:pPr>
              <a:lnSpc>
                <a:spcPct val="90000"/>
              </a:lnSpc>
            </a:pPr>
            <a:endParaRPr lang="en-US" dirty="0"/>
          </a:p>
          <a:p>
            <a:pPr>
              <a:lnSpc>
                <a:spcPct val="90000"/>
              </a:lnSpc>
            </a:pPr>
            <a:r>
              <a:rPr lang="en-US" dirty="0"/>
              <a:t>Users – can manual processes be used as part of DR?  If so, how does the manual processing get integrated back into the electronic processing later?  Do we need housing, transportation?</a:t>
            </a:r>
          </a:p>
          <a:p>
            <a:pPr>
              <a:lnSpc>
                <a:spcPct val="90000"/>
              </a:lnSpc>
            </a:pPr>
            <a:endParaRPr lang="en-US" dirty="0"/>
          </a:p>
          <a:p>
            <a:pPr>
              <a:lnSpc>
                <a:spcPct val="90000"/>
              </a:lnSpc>
            </a:pPr>
            <a:r>
              <a:rPr lang="en-US" dirty="0"/>
              <a:t>Recovery of data centers and networks is an obvious necessity requiring careful planning.  There are technical solutions available, though.  (Bring money.)</a:t>
            </a:r>
          </a:p>
          <a:p>
            <a:pPr>
              <a:lnSpc>
                <a:spcPct val="90000"/>
              </a:lnSpc>
            </a:pPr>
            <a:endParaRPr lang="en-US" dirty="0"/>
          </a:p>
          <a:p>
            <a:pPr>
              <a:lnSpc>
                <a:spcPct val="90000"/>
              </a:lnSpc>
            </a:pPr>
            <a:r>
              <a:rPr lang="en-US" dirty="0"/>
              <a:t>You mean we’ve got all these computers in the DR site and no data?  Who forgot the DATA??</a:t>
            </a:r>
          </a:p>
          <a:p>
            <a:pPr>
              <a:lnSpc>
                <a:spcPct val="90000"/>
              </a:lnSpc>
            </a:pPr>
            <a:endParaRPr lang="en-US" dirty="0"/>
          </a:p>
          <a:p>
            <a:pPr>
              <a:lnSpc>
                <a:spcPct val="90000"/>
              </a:lnSpc>
            </a:pPr>
            <a:r>
              <a:rPr lang="en-US" dirty="0"/>
              <a:t>I’m only going to go into detail on the last two bullets.  The first three are also quite detailed planning processes.</a:t>
            </a:r>
          </a:p>
        </p:txBody>
      </p:sp>
    </p:spTree>
    <p:extLst>
      <p:ext uri="{BB962C8B-B14F-4D97-AF65-F5344CB8AC3E}">
        <p14:creationId xmlns:p14="http://schemas.microsoft.com/office/powerpoint/2010/main" val="3791369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E1B31F-14CC-4D2A-A2DF-D6188EB62005}" type="slidenum">
              <a:rPr lang="en-US"/>
              <a:pPr/>
              <a:t>31</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t>The data center is obvious.</a:t>
            </a:r>
          </a:p>
          <a:p>
            <a:endParaRPr lang="en-US"/>
          </a:p>
          <a:p>
            <a:r>
              <a:rPr lang="en-US"/>
              <a:t>Network connectivity (loss of) could be defined as a disaster all by itself.</a:t>
            </a:r>
          </a:p>
          <a:p>
            <a:endParaRPr lang="en-US"/>
          </a:p>
          <a:p>
            <a:r>
              <a:rPr lang="en-US"/>
              <a:t>Telecommunications are vital to most businesses.  You don’t want to get to the DR site and realize you forgot the need for a PBX or a FAX machine.</a:t>
            </a:r>
          </a:p>
        </p:txBody>
      </p:sp>
    </p:spTree>
    <p:extLst>
      <p:ext uri="{BB962C8B-B14F-4D97-AF65-F5344CB8AC3E}">
        <p14:creationId xmlns:p14="http://schemas.microsoft.com/office/powerpoint/2010/main" val="1142437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00255-0C58-4A12-BDC8-8C3EBCA0A089}" type="slidenum">
              <a:rPr lang="en-US"/>
              <a:pPr/>
              <a:t>32</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dirty="0"/>
              <a:t>These four types are covered in subsequent slides</a:t>
            </a:r>
          </a:p>
        </p:txBody>
      </p:sp>
    </p:spTree>
    <p:extLst>
      <p:ext uri="{BB962C8B-B14F-4D97-AF65-F5344CB8AC3E}">
        <p14:creationId xmlns:p14="http://schemas.microsoft.com/office/powerpoint/2010/main" val="596133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A818C-B0F7-4B61-9523-3D6CA0CCFF02}" type="slidenum">
              <a:rPr lang="en-US"/>
              <a:pPr/>
              <a:t>33</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t>Hot – expensive, testable</a:t>
            </a:r>
          </a:p>
          <a:p>
            <a:r>
              <a:rPr lang="en-US"/>
              <a:t>Warm – missing key components like computers, hence not testable</a:t>
            </a:r>
          </a:p>
          <a:p>
            <a:r>
              <a:rPr lang="en-US"/>
              <a:t>Cold – slower to recover, cheaper</a:t>
            </a:r>
          </a:p>
          <a:p>
            <a:r>
              <a:rPr lang="en-US"/>
              <a:t>Mirror – sounds great if you can afford it</a:t>
            </a:r>
          </a:p>
          <a:p>
            <a:r>
              <a:rPr lang="en-US"/>
              <a:t>Mobile – the semi tractor-trailer pulls up to your site</a:t>
            </a:r>
          </a:p>
        </p:txBody>
      </p:sp>
    </p:spTree>
    <p:extLst>
      <p:ext uri="{BB962C8B-B14F-4D97-AF65-F5344CB8AC3E}">
        <p14:creationId xmlns:p14="http://schemas.microsoft.com/office/powerpoint/2010/main" val="734958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14F65-B16A-4989-840F-3965F4506A9C}" type="slidenum">
              <a:rPr lang="en-US"/>
              <a:pPr/>
              <a:t>34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dirty="0"/>
              <a:t>Suppose, for instance, that </a:t>
            </a:r>
            <a:r>
              <a:rPr lang="en-US" dirty="0" smtClean="0"/>
              <a:t>CSU can’t </a:t>
            </a:r>
            <a:r>
              <a:rPr lang="en-US" dirty="0"/>
              <a:t>afford a hot DR site and neither can </a:t>
            </a:r>
            <a:r>
              <a:rPr lang="en-US" dirty="0" smtClean="0"/>
              <a:t>CQU.  </a:t>
            </a:r>
            <a:r>
              <a:rPr lang="en-US" dirty="0"/>
              <a:t>We agree to help each other in this case.</a:t>
            </a:r>
          </a:p>
          <a:p>
            <a:endParaRPr lang="en-US" dirty="0"/>
          </a:p>
          <a:p>
            <a:r>
              <a:rPr lang="en-US" dirty="0"/>
              <a:t>But we probably don’t have identical hardware and software at both institutions.</a:t>
            </a:r>
          </a:p>
          <a:p>
            <a:endParaRPr lang="en-US" dirty="0"/>
          </a:p>
          <a:p>
            <a:r>
              <a:rPr lang="en-US" dirty="0"/>
              <a:t>Most likely neither institution has excess capacity to make available in a DR scenario</a:t>
            </a:r>
          </a:p>
          <a:p>
            <a:endParaRPr lang="en-US" dirty="0"/>
          </a:p>
          <a:p>
            <a:r>
              <a:rPr lang="en-US" dirty="0"/>
              <a:t>Does this sound like it’s going to work?  It is probably better than nothing, though.</a:t>
            </a:r>
          </a:p>
        </p:txBody>
      </p:sp>
    </p:spTree>
    <p:extLst>
      <p:ext uri="{BB962C8B-B14F-4D97-AF65-F5344CB8AC3E}">
        <p14:creationId xmlns:p14="http://schemas.microsoft.com/office/powerpoint/2010/main" val="256870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E3A74-A4A3-4E51-BDBB-5C08CB4A9B60}" type="slidenum">
              <a:rPr lang="en-US"/>
              <a:pPr/>
              <a:t>35</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t>Think of load balanced redundant sites, for instance.  Operations are going OK, but are both sites running at less than 50% capacity?  Can site A handle the load if site B goes down?</a:t>
            </a:r>
          </a:p>
          <a:p>
            <a:endParaRPr lang="en-US"/>
          </a:p>
        </p:txBody>
      </p:sp>
    </p:spTree>
    <p:extLst>
      <p:ext uri="{BB962C8B-B14F-4D97-AF65-F5344CB8AC3E}">
        <p14:creationId xmlns:p14="http://schemas.microsoft.com/office/powerpoint/2010/main" val="1151015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60FB4-D640-4916-B16E-047057CCFE78}" type="slidenum">
              <a:rPr lang="en-US"/>
              <a:pPr/>
              <a:t>36</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t>The claim in the (ISC)2 book is that service bureaus are shared by many clients and usually run at about 100% capacity.  If a client has to transfer operations to the service bureau as part of a DR, the other clients take a hit in diminished processing capacity.  Agreements need to be negotiated in advance with the other clients.</a:t>
            </a:r>
          </a:p>
        </p:txBody>
      </p:sp>
    </p:spTree>
    <p:extLst>
      <p:ext uri="{BB962C8B-B14F-4D97-AF65-F5344CB8AC3E}">
        <p14:creationId xmlns:p14="http://schemas.microsoft.com/office/powerpoint/2010/main" val="1794542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B8E8B2-FE3E-459A-A689-2BBF4840DA30}" type="slidenum">
              <a:rPr lang="en-US"/>
              <a:pPr/>
              <a:t>6</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24000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886CCB-2BDE-45C0-8341-50790363960E}" type="slidenum">
              <a:rPr lang="en-US"/>
              <a:pPr/>
              <a:t>37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a:t>Full backups are what you think they are – everything.</a:t>
            </a:r>
          </a:p>
          <a:p>
            <a:r>
              <a:rPr lang="en-US"/>
              <a:t>Incremental backups are files changed since *previous* backup, which might be a full backup or an incremental.  Potentially a long recovery period.</a:t>
            </a:r>
          </a:p>
          <a:p>
            <a:r>
              <a:rPr lang="en-US"/>
              <a:t>Differential backups are all files changed since previous full backup – quicker recovery.</a:t>
            </a:r>
          </a:p>
          <a:p>
            <a:r>
              <a:rPr lang="en-US"/>
              <a:t>Continuous backups – like a journal file system, or like Oracle’s Dataguard hot spare environment.  Geographically separated systems are kept up to date in real time.</a:t>
            </a:r>
          </a:p>
        </p:txBody>
      </p:sp>
    </p:spTree>
    <p:extLst>
      <p:ext uri="{BB962C8B-B14F-4D97-AF65-F5344CB8AC3E}">
        <p14:creationId xmlns:p14="http://schemas.microsoft.com/office/powerpoint/2010/main" val="4155517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29E5C-6535-485C-BBA3-3EFDD48827A1}" type="slidenum">
              <a:rPr lang="en-US"/>
              <a:pPr/>
              <a:t>38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dirty="0"/>
          </a:p>
          <a:p>
            <a:endParaRPr lang="en-US" dirty="0"/>
          </a:p>
          <a:p>
            <a:r>
              <a:rPr lang="en-US" dirty="0"/>
              <a:t>Step one above is what you might think of as the BCP, but the next 3 bullets are equally important.</a:t>
            </a:r>
          </a:p>
        </p:txBody>
      </p:sp>
    </p:spTree>
    <p:extLst>
      <p:ext uri="{BB962C8B-B14F-4D97-AF65-F5344CB8AC3E}">
        <p14:creationId xmlns:p14="http://schemas.microsoft.com/office/powerpoint/2010/main" val="2964348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3C48C-0988-40FF-9FF8-E8BA5CB6FC09}" type="slidenum">
              <a:rPr lang="en-US"/>
              <a:pPr/>
              <a:t>39</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a:t>Plan phases – i.e., what would happen if a disaster occurred.</a:t>
            </a:r>
          </a:p>
          <a:p>
            <a:endParaRPr lang="en-US"/>
          </a:p>
          <a:p>
            <a:r>
              <a:rPr lang="en-US"/>
              <a:t>The last phase, interacting with external entities, may actually begin immediately, probably with the decision that a disaster has occurred and the business is going to implement the BCP.  An initial communication may be out to stakeholders at that point.</a:t>
            </a:r>
          </a:p>
        </p:txBody>
      </p:sp>
    </p:spTree>
    <p:extLst>
      <p:ext uri="{BB962C8B-B14F-4D97-AF65-F5344CB8AC3E}">
        <p14:creationId xmlns:p14="http://schemas.microsoft.com/office/powerpoint/2010/main" val="1741159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C0233-9E23-4477-82E9-5FAB1EC11A0F}" type="slidenum">
              <a:rPr lang="en-US"/>
              <a:pPr/>
              <a:t>41</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a:t>Structured walk-through – step-by-step review of the BCP by functional reps who meet together – no one is actually walking anywhere</a:t>
            </a:r>
          </a:p>
          <a:p>
            <a:r>
              <a:rPr lang="en-US"/>
              <a:t>Checklist – similar to SWT but checklists are distributed to business units, who review the checklists individually</a:t>
            </a:r>
          </a:p>
          <a:p>
            <a:r>
              <a:rPr lang="en-US"/>
              <a:t>Simulation – kind of like “war games” – simulation stops at point where equipment would be relocated</a:t>
            </a:r>
          </a:p>
          <a:p>
            <a:r>
              <a:rPr lang="en-US"/>
              <a:t>Parallel – DR site is put into full operation without taking down the primary – results compared between the two</a:t>
            </a:r>
          </a:p>
          <a:p>
            <a:r>
              <a:rPr lang="en-US"/>
              <a:t>Full interruption – Full-scale test of BCP by a planned fail-over to the secondary site and fail-back to the primary.  Risky.</a:t>
            </a:r>
          </a:p>
          <a:p>
            <a:r>
              <a:rPr lang="en-US"/>
              <a:t>Note: more than one kind of test may be useful.  For instance, a simulation and a parallel test complement each other.</a:t>
            </a:r>
          </a:p>
        </p:txBody>
      </p:sp>
    </p:spTree>
    <p:extLst>
      <p:ext uri="{BB962C8B-B14F-4D97-AF65-F5344CB8AC3E}">
        <p14:creationId xmlns:p14="http://schemas.microsoft.com/office/powerpoint/2010/main" val="3548329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3B68B-9D8F-40E3-A3B7-159BD0232D4E}" type="slidenum">
              <a:rPr lang="en-US"/>
              <a:pPr/>
              <a:t>43</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t>How often do disasters occur?</a:t>
            </a:r>
          </a:p>
          <a:p>
            <a:endParaRPr lang="en-US"/>
          </a:p>
          <a:p>
            <a:r>
              <a:rPr lang="en-US"/>
              <a:t>How good are people at executing procedures that they don’t use very often?</a:t>
            </a:r>
          </a:p>
          <a:p>
            <a:endParaRPr lang="en-US"/>
          </a:p>
          <a:p>
            <a:r>
              <a:rPr lang="en-US"/>
              <a:t>How do you ensure something is part of the corporate culture when it’s designed to deal with an event we hope never happens?</a:t>
            </a:r>
          </a:p>
        </p:txBody>
      </p:sp>
    </p:spTree>
    <p:extLst>
      <p:ext uri="{BB962C8B-B14F-4D97-AF65-F5344CB8AC3E}">
        <p14:creationId xmlns:p14="http://schemas.microsoft.com/office/powerpoint/2010/main" val="3220815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72F4FF-A580-492D-A929-6BE989364E2D}" type="slidenum">
              <a:rPr lang="en-US" smtClean="0"/>
              <a:pPr eaLnBrk="1" hangingPunct="1"/>
              <a:t>44</a:t>
            </a:fld>
            <a:endParaRPr lang="en-US"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04800" indent="-304800" eaLnBrk="1" hangingPunct="1">
              <a:lnSpc>
                <a:spcPct val="80000"/>
              </a:lnSpc>
            </a:pPr>
            <a:r>
              <a:rPr lang="en-US" sz="800" dirty="0" smtClean="0"/>
              <a:t>All references are from All in One Book (</a:t>
            </a:r>
            <a:r>
              <a:rPr lang="en-US" sz="800" dirty="0" err="1" smtClean="0"/>
              <a:t>Shon</a:t>
            </a:r>
            <a:r>
              <a:rPr lang="en-US" sz="800" dirty="0" smtClean="0"/>
              <a:t> Harris, 2005)</a:t>
            </a:r>
          </a:p>
          <a:p>
            <a:pPr marL="304800" indent="-304800" eaLnBrk="1" hangingPunct="1">
              <a:lnSpc>
                <a:spcPct val="80000"/>
              </a:lnSpc>
            </a:pPr>
            <a:endParaRPr lang="en-US" sz="800" dirty="0" smtClean="0"/>
          </a:p>
          <a:p>
            <a:pPr marL="304800" indent="-304800" eaLnBrk="1" hangingPunct="1">
              <a:lnSpc>
                <a:spcPct val="80000"/>
              </a:lnSpc>
            </a:pPr>
            <a:r>
              <a:rPr lang="en-US" sz="800" dirty="0" smtClean="0"/>
              <a:t>The danger of insiders is that they have already been given a wide range of access that a hacker would have to work to obtain, they probably have intimate knowledge of the environment, and generally they are trusted. (214)</a:t>
            </a:r>
            <a:endParaRPr lang="en-US" sz="800" u="sng" dirty="0" smtClean="0"/>
          </a:p>
          <a:p>
            <a:pPr marL="304800" indent="-304800" eaLnBrk="1" hangingPunct="1">
              <a:lnSpc>
                <a:spcPct val="80000"/>
              </a:lnSpc>
            </a:pPr>
            <a:endParaRPr lang="en-US" sz="800" u="sng" dirty="0" smtClean="0"/>
          </a:p>
          <a:p>
            <a:pPr marL="304800" indent="-304800" eaLnBrk="1" hangingPunct="1">
              <a:lnSpc>
                <a:spcPct val="80000"/>
              </a:lnSpc>
            </a:pPr>
            <a:r>
              <a:rPr lang="en-US" sz="800" u="sng" dirty="0" smtClean="0"/>
              <a:t>Dictionary Attack</a:t>
            </a:r>
            <a:r>
              <a:rPr lang="en-US" sz="800" dirty="0" smtClean="0"/>
              <a:t>:  This type of program is fed lists (dictionaries) of commonly used words or combinations of characters and then compares these values to capture passwords. (214)</a:t>
            </a:r>
          </a:p>
          <a:p>
            <a:pPr marL="304800" indent="-304800" eaLnBrk="1" hangingPunct="1">
              <a:lnSpc>
                <a:spcPct val="80000"/>
              </a:lnSpc>
            </a:pPr>
            <a:r>
              <a:rPr lang="en-US" sz="800" dirty="0" smtClean="0"/>
              <a:t>Most operating systems and applications put passwords through hashing algorithms, which result in hash values, also referred to as message digest values. (215)</a:t>
            </a:r>
          </a:p>
          <a:p>
            <a:pPr marL="304800" indent="-304800" eaLnBrk="1" hangingPunct="1">
              <a:lnSpc>
                <a:spcPct val="80000"/>
              </a:lnSpc>
            </a:pPr>
            <a:r>
              <a:rPr lang="en-US" sz="800" dirty="0" smtClean="0"/>
              <a:t>Countermeasures for dictionary and other password attacks: (215)</a:t>
            </a:r>
          </a:p>
          <a:p>
            <a:pPr marL="304800" indent="-304800" eaLnBrk="1" hangingPunct="1">
              <a:lnSpc>
                <a:spcPct val="80000"/>
              </a:lnSpc>
              <a:buFontTx/>
              <a:buChar char="•"/>
            </a:pPr>
            <a:r>
              <a:rPr lang="en-US" sz="800" dirty="0" smtClean="0"/>
              <a:t>Do not allow passwords to be sent in </a:t>
            </a:r>
            <a:r>
              <a:rPr lang="en-US" sz="800" dirty="0" err="1" smtClean="0"/>
              <a:t>cleartext</a:t>
            </a:r>
            <a:endParaRPr lang="en-US" sz="800" dirty="0" smtClean="0"/>
          </a:p>
          <a:p>
            <a:pPr marL="304800" indent="-304800" eaLnBrk="1" hangingPunct="1">
              <a:lnSpc>
                <a:spcPct val="80000"/>
              </a:lnSpc>
              <a:buFontTx/>
              <a:buChar char="•"/>
            </a:pPr>
            <a:r>
              <a:rPr lang="en-US" sz="800" dirty="0" smtClean="0"/>
              <a:t>Encrypt the passwords with encryption algorithms or hashing functions</a:t>
            </a:r>
          </a:p>
          <a:p>
            <a:pPr marL="304800" indent="-304800" eaLnBrk="1" hangingPunct="1">
              <a:lnSpc>
                <a:spcPct val="80000"/>
              </a:lnSpc>
              <a:buFontTx/>
              <a:buChar char="•"/>
            </a:pPr>
            <a:r>
              <a:rPr lang="en-US" sz="800" dirty="0" smtClean="0"/>
              <a:t>Employ one time password tokens</a:t>
            </a:r>
          </a:p>
          <a:p>
            <a:pPr marL="304800" indent="-304800" eaLnBrk="1" hangingPunct="1">
              <a:lnSpc>
                <a:spcPct val="80000"/>
              </a:lnSpc>
              <a:buFontTx/>
              <a:buChar char="•"/>
            </a:pPr>
            <a:r>
              <a:rPr lang="en-US" sz="800" dirty="0" smtClean="0"/>
              <a:t>Use hard to guess passwords</a:t>
            </a:r>
          </a:p>
          <a:p>
            <a:pPr marL="304800" indent="-304800" eaLnBrk="1" hangingPunct="1">
              <a:lnSpc>
                <a:spcPct val="80000"/>
              </a:lnSpc>
              <a:buFontTx/>
              <a:buChar char="•"/>
            </a:pPr>
            <a:r>
              <a:rPr lang="en-US" sz="800" dirty="0" smtClean="0"/>
              <a:t>Rotate passwords frequently</a:t>
            </a:r>
          </a:p>
          <a:p>
            <a:pPr marL="304800" indent="-304800" eaLnBrk="1" hangingPunct="1">
              <a:lnSpc>
                <a:spcPct val="80000"/>
              </a:lnSpc>
              <a:buFontTx/>
              <a:buChar char="•"/>
            </a:pPr>
            <a:r>
              <a:rPr lang="en-US" sz="800" dirty="0" smtClean="0"/>
              <a:t>Employ an IDS to detect suspicious behavior</a:t>
            </a:r>
          </a:p>
          <a:p>
            <a:pPr marL="304800" indent="-304800" eaLnBrk="1" hangingPunct="1">
              <a:lnSpc>
                <a:spcPct val="80000"/>
              </a:lnSpc>
              <a:buFontTx/>
              <a:buChar char="•"/>
            </a:pPr>
            <a:r>
              <a:rPr lang="en-US" sz="800" dirty="0" smtClean="0"/>
              <a:t>Use dictionary cracking tools to find weak passwords chosen by users</a:t>
            </a:r>
          </a:p>
          <a:p>
            <a:pPr marL="304800" indent="-304800" eaLnBrk="1" hangingPunct="1">
              <a:lnSpc>
                <a:spcPct val="80000"/>
              </a:lnSpc>
              <a:buFontTx/>
              <a:buChar char="•"/>
            </a:pPr>
            <a:r>
              <a:rPr lang="en-US" sz="800" dirty="0" smtClean="0"/>
              <a:t>Use special characters, numbers, and upper and lower case letters within the password</a:t>
            </a:r>
          </a:p>
          <a:p>
            <a:pPr marL="304800" indent="-304800" eaLnBrk="1" hangingPunct="1">
              <a:lnSpc>
                <a:spcPct val="80000"/>
              </a:lnSpc>
              <a:buFontTx/>
              <a:buChar char="•"/>
            </a:pPr>
            <a:r>
              <a:rPr lang="en-US" sz="800" dirty="0" smtClean="0"/>
              <a:t>Protect password files.</a:t>
            </a:r>
            <a:endParaRPr lang="en-US" sz="800" u="sng" dirty="0" smtClean="0"/>
          </a:p>
          <a:p>
            <a:pPr marL="304800" indent="-304800" eaLnBrk="1" hangingPunct="1">
              <a:lnSpc>
                <a:spcPct val="80000"/>
              </a:lnSpc>
            </a:pPr>
            <a:endParaRPr lang="en-US" sz="800" u="sng" dirty="0" smtClean="0"/>
          </a:p>
          <a:p>
            <a:pPr marL="304800" indent="-304800" eaLnBrk="1" hangingPunct="1">
              <a:lnSpc>
                <a:spcPct val="80000"/>
              </a:lnSpc>
            </a:pPr>
            <a:r>
              <a:rPr lang="en-US" sz="800" u="sng" dirty="0" smtClean="0"/>
              <a:t>Brute Force Attack</a:t>
            </a:r>
            <a:r>
              <a:rPr lang="en-US" sz="800" dirty="0" smtClean="0"/>
              <a:t>:  Generally speaking these are attacks that continually try different inputs to achieve a predefined goal. (i.e., trying every possible combination until the correct one is identified.)  (215)</a:t>
            </a:r>
          </a:p>
          <a:p>
            <a:pPr marL="304800" indent="-304800" eaLnBrk="1" hangingPunct="1">
              <a:lnSpc>
                <a:spcPct val="80000"/>
              </a:lnSpc>
            </a:pPr>
            <a:r>
              <a:rPr lang="en-US" sz="800" dirty="0" smtClean="0"/>
              <a:t>The most effective way to uncover passwords is through a hybrid attack, which combines a dictionary attack and a brute force attack. (215)</a:t>
            </a:r>
            <a:endParaRPr lang="en-US" sz="800" b="1" i="1" dirty="0" smtClean="0"/>
          </a:p>
          <a:p>
            <a:pPr marL="304800" indent="-304800" eaLnBrk="1" hangingPunct="1">
              <a:lnSpc>
                <a:spcPct val="80000"/>
              </a:lnSpc>
            </a:pPr>
            <a:r>
              <a:rPr lang="en-US" sz="800" b="1" i="1" dirty="0" err="1" smtClean="0"/>
              <a:t>Wardialing</a:t>
            </a:r>
            <a:r>
              <a:rPr lang="en-US" sz="800" b="1" i="1" dirty="0" smtClean="0"/>
              <a:t> Attacks</a:t>
            </a:r>
            <a:r>
              <a:rPr lang="en-US" sz="800" dirty="0" smtClean="0"/>
              <a:t>:  Inserting long lists of phone numbers into a </a:t>
            </a:r>
            <a:r>
              <a:rPr lang="en-US" sz="800" dirty="0" err="1" smtClean="0"/>
              <a:t>wardialing</a:t>
            </a:r>
            <a:r>
              <a:rPr lang="en-US" sz="800" dirty="0" smtClean="0"/>
              <a:t> program in hopes of finding a model that can be exploited to gain unauthorized access. (216)</a:t>
            </a:r>
          </a:p>
          <a:p>
            <a:pPr marL="304800" indent="-304800" eaLnBrk="1" hangingPunct="1">
              <a:lnSpc>
                <a:spcPct val="80000"/>
              </a:lnSpc>
            </a:pPr>
            <a:r>
              <a:rPr lang="en-US" sz="800" dirty="0" smtClean="0"/>
              <a:t>Countermeasures for a brute force attack: (216)</a:t>
            </a:r>
          </a:p>
          <a:p>
            <a:pPr marL="304800" indent="-304800" eaLnBrk="1" hangingPunct="1">
              <a:lnSpc>
                <a:spcPct val="80000"/>
              </a:lnSpc>
              <a:buFontTx/>
              <a:buChar char="•"/>
            </a:pPr>
            <a:r>
              <a:rPr lang="en-US" sz="800" dirty="0" smtClean="0"/>
              <a:t>Perform brute force attacks to find weaknesses and hanging modems</a:t>
            </a:r>
          </a:p>
          <a:p>
            <a:pPr marL="304800" indent="-304800" eaLnBrk="1" hangingPunct="1">
              <a:lnSpc>
                <a:spcPct val="80000"/>
              </a:lnSpc>
              <a:buFontTx/>
              <a:buChar char="•"/>
            </a:pPr>
            <a:r>
              <a:rPr lang="en-US" sz="800" dirty="0" smtClean="0"/>
              <a:t>Make sure only necessary phone numbers are made public</a:t>
            </a:r>
          </a:p>
          <a:p>
            <a:pPr marL="304800" indent="-304800" eaLnBrk="1" hangingPunct="1">
              <a:lnSpc>
                <a:spcPct val="80000"/>
              </a:lnSpc>
              <a:buFontTx/>
              <a:buChar char="•"/>
            </a:pPr>
            <a:r>
              <a:rPr lang="en-US" sz="800" dirty="0" smtClean="0"/>
              <a:t>Provide stringent access control methods that would make brute force attacks less successful</a:t>
            </a:r>
          </a:p>
          <a:p>
            <a:pPr marL="304800" indent="-304800" eaLnBrk="1" hangingPunct="1">
              <a:lnSpc>
                <a:spcPct val="80000"/>
              </a:lnSpc>
              <a:buFontTx/>
              <a:buChar char="•"/>
            </a:pPr>
            <a:r>
              <a:rPr lang="en-US" sz="800" dirty="0" smtClean="0"/>
              <a:t>Monitor and audit for such activity</a:t>
            </a:r>
          </a:p>
          <a:p>
            <a:pPr marL="304800" indent="-304800" eaLnBrk="1" hangingPunct="1">
              <a:lnSpc>
                <a:spcPct val="80000"/>
              </a:lnSpc>
              <a:buFontTx/>
              <a:buChar char="•"/>
            </a:pPr>
            <a:r>
              <a:rPr lang="en-US" sz="800" dirty="0" smtClean="0"/>
              <a:t>Employ an IDS to watch for suspicious activity</a:t>
            </a:r>
          </a:p>
          <a:p>
            <a:pPr marL="304800" indent="-304800" eaLnBrk="1" hangingPunct="1">
              <a:lnSpc>
                <a:spcPct val="80000"/>
              </a:lnSpc>
              <a:buFontTx/>
              <a:buChar char="•"/>
            </a:pPr>
            <a:r>
              <a:rPr lang="en-US" sz="800" dirty="0" smtClean="0"/>
              <a:t>Set lock)</a:t>
            </a:r>
          </a:p>
          <a:p>
            <a:pPr marL="304800" indent="-304800" eaLnBrk="1" hangingPunct="1">
              <a:lnSpc>
                <a:spcPct val="80000"/>
              </a:lnSpc>
              <a:buFontTx/>
              <a:buChar char="•"/>
            </a:pPr>
            <a:r>
              <a:rPr lang="en-US" sz="800" dirty="0" smtClean="0"/>
              <a:t>Lockout thresholds.</a:t>
            </a:r>
            <a:endParaRPr lang="en-US" sz="800" u="sng" dirty="0" smtClean="0"/>
          </a:p>
          <a:p>
            <a:pPr marL="304800" indent="-304800" eaLnBrk="1" hangingPunct="1">
              <a:lnSpc>
                <a:spcPct val="80000"/>
              </a:lnSpc>
            </a:pPr>
            <a:endParaRPr lang="en-US" sz="800" u="sng" dirty="0" smtClean="0"/>
          </a:p>
          <a:p>
            <a:pPr marL="304800" indent="-304800" eaLnBrk="1" hangingPunct="1">
              <a:lnSpc>
                <a:spcPct val="80000"/>
              </a:lnSpc>
            </a:pPr>
            <a:r>
              <a:rPr lang="en-US" sz="800" u="sng" dirty="0" smtClean="0"/>
              <a:t>Spoofing at Logon</a:t>
            </a:r>
            <a:r>
              <a:rPr lang="en-US" sz="800" dirty="0" smtClean="0"/>
              <a:t>:  An attacker can use a program that presents to the user a fake logon screen, which often tricks the user into attempting to logon. (216)</a:t>
            </a:r>
          </a:p>
          <a:p>
            <a:pPr marL="304800" indent="-304800" eaLnBrk="1" hangingPunct="1">
              <a:lnSpc>
                <a:spcPct val="80000"/>
              </a:lnSpc>
            </a:pPr>
            <a:r>
              <a:rPr lang="en-US" sz="800" dirty="0" smtClean="0"/>
              <a:t>This has become a common attack on the Internet in phishing attacks and identity theft attempts. (216)</a:t>
            </a:r>
          </a:p>
          <a:p>
            <a:pPr marL="304800" indent="-304800" eaLnBrk="1" hangingPunct="1">
              <a:lnSpc>
                <a:spcPct val="80000"/>
              </a:lnSpc>
            </a:pPr>
            <a:r>
              <a:rPr lang="en-US" sz="800" dirty="0" smtClean="0"/>
              <a:t>Countermeasures (217)</a:t>
            </a:r>
            <a:endParaRPr lang="en-US" sz="800" b="1" i="1" dirty="0" smtClean="0"/>
          </a:p>
          <a:p>
            <a:pPr marL="304800" indent="-304800" eaLnBrk="1" hangingPunct="1">
              <a:lnSpc>
                <a:spcPct val="80000"/>
              </a:lnSpc>
              <a:buFontTx/>
              <a:buChar char="•"/>
            </a:pPr>
            <a:r>
              <a:rPr lang="en-US" sz="800" b="1" i="1" dirty="0" smtClean="0"/>
              <a:t>Guaranteed trusted path</a:t>
            </a:r>
            <a:r>
              <a:rPr lang="en-US" sz="800" dirty="0" smtClean="0"/>
              <a:t>:  A communication link between the user and the kernel that cannot be circumvented as described in the scenario of a fake logon screen. (217)</a:t>
            </a:r>
          </a:p>
          <a:p>
            <a:pPr marL="304800" indent="-304800" eaLnBrk="1" hangingPunct="1">
              <a:lnSpc>
                <a:spcPct val="80000"/>
              </a:lnSpc>
              <a:buFontTx/>
              <a:buChar char="•"/>
            </a:pPr>
            <a:r>
              <a:rPr lang="en-US" sz="800" dirty="0" smtClean="0"/>
              <a:t>Be skeptical of emails asking you to change/confirm/check accounts</a:t>
            </a:r>
          </a:p>
          <a:p>
            <a:pPr marL="304800" indent="-304800" eaLnBrk="1" hangingPunct="1">
              <a:lnSpc>
                <a:spcPct val="80000"/>
              </a:lnSpc>
              <a:buFontTx/>
              <a:buChar char="•"/>
            </a:pPr>
            <a:r>
              <a:rPr lang="en-US" sz="800" dirty="0" smtClean="0"/>
              <a:t>Call the legitimate company regarding the message</a:t>
            </a:r>
          </a:p>
          <a:p>
            <a:pPr marL="304800" indent="-304800" eaLnBrk="1" hangingPunct="1">
              <a:lnSpc>
                <a:spcPct val="80000"/>
              </a:lnSpc>
              <a:buFontTx/>
              <a:buChar char="•"/>
            </a:pPr>
            <a:r>
              <a:rPr lang="en-US" sz="800" dirty="0" smtClean="0"/>
              <a:t>Review the address bar to see if the domain name is correct</a:t>
            </a:r>
          </a:p>
          <a:p>
            <a:pPr marL="304800" indent="-304800" eaLnBrk="1" hangingPunct="1">
              <a:lnSpc>
                <a:spcPct val="80000"/>
              </a:lnSpc>
              <a:buFontTx/>
              <a:buChar char="•"/>
            </a:pPr>
            <a:r>
              <a:rPr lang="en-US" sz="800" dirty="0" smtClean="0"/>
              <a:t>Looks for SSL connection when submitting financial information or credential data</a:t>
            </a:r>
          </a:p>
          <a:p>
            <a:pPr marL="304800" indent="-304800" eaLnBrk="1" hangingPunct="1">
              <a:lnSpc>
                <a:spcPct val="80000"/>
              </a:lnSpc>
              <a:buFontTx/>
              <a:buChar char="•"/>
            </a:pPr>
            <a:r>
              <a:rPr lang="en-US" sz="800" dirty="0" smtClean="0"/>
              <a:t>do not click on embedded links</a:t>
            </a:r>
          </a:p>
          <a:p>
            <a:pPr marL="304800" indent="-304800" eaLnBrk="1" hangingPunct="1">
              <a:lnSpc>
                <a:spcPct val="80000"/>
              </a:lnSpc>
              <a:buFontTx/>
              <a:buChar char="•"/>
            </a:pPr>
            <a:r>
              <a:rPr lang="en-US" sz="800" dirty="0" smtClean="0"/>
              <a:t>Do not accept email in HTML format.</a:t>
            </a:r>
          </a:p>
          <a:p>
            <a:pPr marL="304800" indent="-304800" eaLnBrk="1" hangingPunct="1">
              <a:lnSpc>
                <a:spcPct val="80000"/>
              </a:lnSpc>
            </a:pPr>
            <a:endParaRPr lang="en-US" sz="800" dirty="0" smtClean="0"/>
          </a:p>
        </p:txBody>
      </p:sp>
    </p:spTree>
    <p:extLst>
      <p:ext uri="{BB962C8B-B14F-4D97-AF65-F5344CB8AC3E}">
        <p14:creationId xmlns:p14="http://schemas.microsoft.com/office/powerpoint/2010/main" val="265466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Cryptography – Greek for hidden and writing is a means of transforming data in a way that renders it unreadable by anyone except the intended recipient.</a:t>
            </a:r>
          </a:p>
          <a:p>
            <a:pPr eaLnBrk="1" hangingPunct="1"/>
            <a:endParaRPr lang="en-US" dirty="0" smtClean="0">
              <a:latin typeface="Arial" pitchFamily="34" charset="0"/>
            </a:endParaRPr>
          </a:p>
          <a:p>
            <a:pPr eaLnBrk="1" hangingPunct="1"/>
            <a:r>
              <a:rPr lang="en-US" dirty="0" smtClean="0">
                <a:latin typeface="Arial" pitchFamily="34" charset="0"/>
              </a:rPr>
              <a:t>What was originally used almost exclusively by governments for espionage has become a powerful tool for personal privacy today.  Every modern computer system uses modern cryptographic methods to secure passwords stored and provides the trusted backbone for e-commerce (think lock icon).</a:t>
            </a:r>
          </a:p>
          <a:p>
            <a:pPr eaLnBrk="1" hangingPunct="1"/>
            <a:endParaRPr lang="en-US" dirty="0" smtClean="0">
              <a:latin typeface="Arial" pitchFamily="34" charset="0"/>
            </a:endParaRPr>
          </a:p>
          <a:p>
            <a:pPr eaLnBrk="1" hangingPunct="1"/>
            <a:r>
              <a:rPr lang="en-US" dirty="0" smtClean="0">
                <a:latin typeface="Arial" pitchFamily="34" charset="0"/>
              </a:rPr>
              <a:t>Cryptography fits into the CIA triad, as it can be used to ensure confidentiality and integrity of a message.  Some forms also provide for sender authenticity and proof of delivery.  But cryptography doesn’t address availability as some other forms of security do.  Although forgetting a password for your user account can certainly lead to a denial of service attack.  However, cryptography is used in many access control systems</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9DE5D2A1-8EAB-424B-873C-BA11A7D96A75}" type="slidenum">
              <a:rPr lang="en-US" smtClean="0">
                <a:latin typeface="Arial" pitchFamily="34" charset="0"/>
              </a:rPr>
              <a:pPr eaLnBrk="1" hangingPunct="1"/>
              <a:t>50</a:t>
            </a:fld>
            <a:endParaRPr lang="en-US" smtClean="0">
              <a:latin typeface="Arial" pitchFamily="34" charset="0"/>
            </a:endParaRPr>
          </a:p>
        </p:txBody>
      </p:sp>
    </p:spTree>
    <p:extLst>
      <p:ext uri="{BB962C8B-B14F-4D97-AF65-F5344CB8AC3E}">
        <p14:creationId xmlns:p14="http://schemas.microsoft.com/office/powerpoint/2010/main" val="3091989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history of cryptography begins where many stories of history do…. in ancient Egypt with hieroglyphics.</a:t>
            </a:r>
          </a:p>
          <a:p>
            <a:pPr eaLnBrk="1" hangingPunct="1"/>
            <a:endParaRPr lang="en-US" smtClean="0">
              <a:latin typeface="Arial" pitchFamily="34" charset="0"/>
            </a:endParaRPr>
          </a:p>
          <a:p>
            <a:pPr eaLnBrk="1" hangingPunct="1"/>
            <a:r>
              <a:rPr lang="en-US" smtClean="0">
                <a:latin typeface="Arial" pitchFamily="34" charset="0"/>
              </a:rPr>
              <a:t>Scytale – Spartan method involved wrapping a belt around a rod of a given diameter and length</a:t>
            </a:r>
          </a:p>
          <a:p>
            <a:pPr eaLnBrk="1" hangingPunct="1"/>
            <a:r>
              <a:rPr lang="en-US" smtClean="0">
                <a:latin typeface="Arial" pitchFamily="34" charset="0"/>
              </a:rPr>
              <a:t>Atbash – Hewbrew cipher which mirrored the normal alphabet (shown in The DaVinci Code)</a:t>
            </a:r>
          </a:p>
          <a:p>
            <a:pPr eaLnBrk="1" hangingPunct="1"/>
            <a:r>
              <a:rPr lang="en-US" smtClean="0">
                <a:latin typeface="Arial" pitchFamily="34" charset="0"/>
              </a:rPr>
              <a:t>Caesar – Shift all letters by a given number of letters in the alphabet</a:t>
            </a:r>
          </a:p>
          <a:p>
            <a:pPr eaLnBrk="1" hangingPunct="1"/>
            <a:r>
              <a:rPr lang="en-US" smtClean="0">
                <a:latin typeface="Arial" pitchFamily="34" charset="0"/>
              </a:rPr>
              <a:t>Vignère – Use of a key and multiple alphabets to hide repeated characters in an encrypted message</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2717A14A-9791-4AB0-A2AA-B3300137DB41}" type="slidenum">
              <a:rPr lang="en-US" smtClean="0">
                <a:latin typeface="Arial" pitchFamily="34" charset="0"/>
              </a:rPr>
              <a:pPr eaLnBrk="1" hangingPunct="1"/>
              <a:t>51</a:t>
            </a:fld>
            <a:endParaRPr lang="en-US" smtClean="0">
              <a:latin typeface="Arial" pitchFamily="34" charset="0"/>
            </a:endParaRPr>
          </a:p>
        </p:txBody>
      </p:sp>
    </p:spTree>
    <p:extLst>
      <p:ext uri="{BB962C8B-B14F-4D97-AF65-F5344CB8AC3E}">
        <p14:creationId xmlns:p14="http://schemas.microsoft.com/office/powerpoint/2010/main" val="229709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history of cryptography begins where many old tales do…. in ancient Egypt with hieroglyphics.  These were not meant to hide messages so much as to give a formal and ceremonial touch to stories of everyday events.</a:t>
            </a:r>
          </a:p>
          <a:p>
            <a:pPr eaLnBrk="1" hangingPunct="1"/>
            <a:endParaRPr lang="en-US" smtClean="0">
              <a:latin typeface="Arial" pitchFamily="34" charset="0"/>
            </a:endParaRPr>
          </a:p>
          <a:p>
            <a:pPr eaLnBrk="1" hangingPunct="1"/>
            <a:r>
              <a:rPr lang="en-US" smtClean="0">
                <a:latin typeface="Arial" pitchFamily="34" charset="0"/>
              </a:rPr>
              <a:t>During the industrial age, cryptography was moved from a manual exercise to one done by machines.  The invention of cipher disks and rotors for this use allowed for the creation of much more complex algorithms.</a:t>
            </a:r>
          </a:p>
          <a:p>
            <a:pPr eaLnBrk="1" hangingPunct="1"/>
            <a:endParaRPr lang="en-US" smtClean="0">
              <a:latin typeface="Arial" pitchFamily="34" charset="0"/>
            </a:endParaRPr>
          </a:p>
          <a:p>
            <a:pPr eaLnBrk="1" hangingPunct="1"/>
            <a:endParaRPr lang="en-US" smtClean="0">
              <a:latin typeface="Arial" pitchFamily="34"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D73CB560-8F45-4338-BE83-574033A1E5A5}" type="slidenum">
              <a:rPr lang="en-US" smtClean="0">
                <a:latin typeface="Arial" pitchFamily="34" charset="0"/>
              </a:rPr>
              <a:pPr eaLnBrk="1" hangingPunct="1"/>
              <a:t>52</a:t>
            </a:fld>
            <a:endParaRPr lang="en-US" smtClean="0">
              <a:latin typeface="Arial" pitchFamily="34" charset="0"/>
            </a:endParaRPr>
          </a:p>
        </p:txBody>
      </p:sp>
    </p:spTree>
    <p:extLst>
      <p:ext uri="{BB962C8B-B14F-4D97-AF65-F5344CB8AC3E}">
        <p14:creationId xmlns:p14="http://schemas.microsoft.com/office/powerpoint/2010/main" val="30519513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Modern computing gave cryptographers vast resources for improving the complexity of cryptosystems as well as for attacking them.  And with the spread of personal computing, electronic commerce, and personal privacy concerns, use of encryption has spread beyond its traditional uses in military and government applications.</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38B5B084-8D54-4324-95B0-32A25B39CD8B}" type="slidenum">
              <a:rPr lang="en-US" smtClean="0">
                <a:latin typeface="Arial" pitchFamily="34" charset="0"/>
              </a:rPr>
              <a:pPr eaLnBrk="1" hangingPunct="1"/>
              <a:t>53</a:t>
            </a:fld>
            <a:endParaRPr lang="en-US" smtClean="0">
              <a:latin typeface="Arial" pitchFamily="34" charset="0"/>
            </a:endParaRPr>
          </a:p>
        </p:txBody>
      </p:sp>
    </p:spTree>
    <p:extLst>
      <p:ext uri="{BB962C8B-B14F-4D97-AF65-F5344CB8AC3E}">
        <p14:creationId xmlns:p14="http://schemas.microsoft.com/office/powerpoint/2010/main" val="544001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11A04174-63E9-47B0-ACF3-40F562EF6511}" type="slidenum">
              <a:rPr lang="en-US" smtClean="0"/>
              <a:pPr>
                <a:defRPr/>
              </a:pPr>
              <a:t>7</a:t>
            </a:fld>
            <a:endParaRPr lang="en-US"/>
          </a:p>
        </p:txBody>
      </p:sp>
    </p:spTree>
    <p:extLst>
      <p:ext uri="{BB962C8B-B14F-4D97-AF65-F5344CB8AC3E}">
        <p14:creationId xmlns:p14="http://schemas.microsoft.com/office/powerpoint/2010/main" val="28988512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Just like with many technical topics, Cryptography has its own lingo.  Learning and using these terms and their definitions are the key to speaking like a crypto geek.</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89E100AD-B57C-4AD2-B96A-06C45FBF8C01}" type="slidenum">
              <a:rPr lang="en-US" smtClean="0">
                <a:latin typeface="Arial" pitchFamily="34" charset="0"/>
              </a:rPr>
              <a:pPr eaLnBrk="1" hangingPunct="1"/>
              <a:t>54</a:t>
            </a:fld>
            <a:endParaRPr lang="en-US" smtClean="0">
              <a:latin typeface="Arial" pitchFamily="34" charset="0"/>
            </a:endParaRPr>
          </a:p>
        </p:txBody>
      </p:sp>
    </p:spTree>
    <p:extLst>
      <p:ext uri="{BB962C8B-B14F-4D97-AF65-F5344CB8AC3E}">
        <p14:creationId xmlns:p14="http://schemas.microsoft.com/office/powerpoint/2010/main" val="2161603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5B741CC3-DB5F-43E4-A7A2-E297F2DF0AC2}" type="slidenum">
              <a:rPr lang="en-US" smtClean="0">
                <a:latin typeface="Arial" pitchFamily="34" charset="0"/>
              </a:rPr>
              <a:pPr eaLnBrk="1" hangingPunct="1"/>
              <a:t>55</a:t>
            </a:fld>
            <a:endParaRPr lang="en-US" smtClean="0">
              <a:latin typeface="Arial" pitchFamily="34" charset="0"/>
            </a:endParaRPr>
          </a:p>
        </p:txBody>
      </p:sp>
    </p:spTree>
    <p:extLst>
      <p:ext uri="{BB962C8B-B14F-4D97-AF65-F5344CB8AC3E}">
        <p14:creationId xmlns:p14="http://schemas.microsoft.com/office/powerpoint/2010/main" val="3076948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So why do care about cryptography?  Well, here’s what it can do for us.</a:t>
            </a:r>
          </a:p>
          <a:p>
            <a:pPr eaLnBrk="1" hangingPunct="1"/>
            <a:endParaRPr lang="en-US" smtClean="0">
              <a:latin typeface="Arial" pitchFamily="34" charset="0"/>
            </a:endParaRPr>
          </a:p>
          <a:p>
            <a:pPr eaLnBrk="1" hangingPunct="1"/>
            <a:r>
              <a:rPr lang="en-US" smtClean="0">
                <a:latin typeface="Arial" pitchFamily="34" charset="0"/>
              </a:rPr>
              <a:t>Confidentiality – Only authorized entities are allowed to view</a:t>
            </a:r>
          </a:p>
          <a:p>
            <a:pPr eaLnBrk="1" hangingPunct="1"/>
            <a:endParaRPr lang="en-US" smtClean="0">
              <a:latin typeface="Arial" pitchFamily="34" charset="0"/>
            </a:endParaRPr>
          </a:p>
          <a:p>
            <a:pPr eaLnBrk="1" hangingPunct="1"/>
            <a:r>
              <a:rPr lang="en-US" smtClean="0">
                <a:latin typeface="Arial" pitchFamily="34" charset="0"/>
              </a:rPr>
              <a:t>Integrity – Ensures the message was not altered by unauthorized individuals</a:t>
            </a:r>
          </a:p>
          <a:p>
            <a:pPr eaLnBrk="1" hangingPunct="1"/>
            <a:endParaRPr lang="en-US" smtClean="0">
              <a:latin typeface="Arial" pitchFamily="34" charset="0"/>
            </a:endParaRPr>
          </a:p>
          <a:p>
            <a:pPr eaLnBrk="1" hangingPunct="1"/>
            <a:r>
              <a:rPr lang="en-US" smtClean="0">
                <a:latin typeface="Arial" pitchFamily="34" charset="0"/>
              </a:rPr>
              <a:t>Authenticity – Validates the source of a message, to ensure the sender is properly identified</a:t>
            </a:r>
          </a:p>
          <a:p>
            <a:pPr eaLnBrk="1" hangingPunct="1"/>
            <a:endParaRPr lang="en-US" smtClean="0">
              <a:latin typeface="Arial" pitchFamily="34" charset="0"/>
            </a:endParaRPr>
          </a:p>
          <a:p>
            <a:pPr eaLnBrk="1" hangingPunct="1"/>
            <a:r>
              <a:rPr lang="en-US" smtClean="0">
                <a:latin typeface="Arial" pitchFamily="34" charset="0"/>
              </a:rPr>
              <a:t>Nonrepudiation – Establishes sender identity so that the entity cannot deny having sent the message</a:t>
            </a:r>
          </a:p>
          <a:p>
            <a:pPr eaLnBrk="1" hangingPunct="1"/>
            <a:endParaRPr lang="en-US" smtClean="0">
              <a:latin typeface="Arial" pitchFamily="34" charset="0"/>
            </a:endParaRPr>
          </a:p>
          <a:p>
            <a:pPr eaLnBrk="1" hangingPunct="1"/>
            <a:r>
              <a:rPr lang="en-US" smtClean="0">
                <a:latin typeface="Arial" pitchFamily="34" charset="0"/>
              </a:rPr>
              <a:t>Access Control – Access to an object requires access to the associated crypto keys in many systems (e.g. login)</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A65F8E5E-98BE-4685-9B25-B77F02327397}" type="slidenum">
              <a:rPr lang="en-US" smtClean="0">
                <a:latin typeface="Arial" pitchFamily="34" charset="0"/>
              </a:rPr>
              <a:pPr eaLnBrk="1" hangingPunct="1"/>
              <a:t>56</a:t>
            </a:fld>
            <a:endParaRPr lang="en-US" smtClean="0">
              <a:latin typeface="Arial" pitchFamily="34" charset="0"/>
            </a:endParaRPr>
          </a:p>
        </p:txBody>
      </p:sp>
    </p:spTree>
    <p:extLst>
      <p:ext uri="{BB962C8B-B14F-4D97-AF65-F5344CB8AC3E}">
        <p14:creationId xmlns:p14="http://schemas.microsoft.com/office/powerpoint/2010/main" val="20952779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Stream Ciphers are fast and easy to implement in hardware.</a:t>
            </a:r>
          </a:p>
          <a:p>
            <a:pPr eaLnBrk="1" hangingPunct="1"/>
            <a:r>
              <a:rPr lang="en-US" smtClean="0">
                <a:latin typeface="Arial" pitchFamily="34" charset="0"/>
              </a:rPr>
              <a:t>Block ciphers are stronger, but slower and often implemented in hardware.</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4FC818A0-BE2F-4A3E-8899-B5D7278D4342}" type="slidenum">
              <a:rPr lang="en-US" smtClean="0">
                <a:latin typeface="Arial" pitchFamily="34" charset="0"/>
              </a:rPr>
              <a:pPr eaLnBrk="1" hangingPunct="1"/>
              <a:t>57</a:t>
            </a:fld>
            <a:endParaRPr lang="en-US" smtClean="0">
              <a:latin typeface="Arial" pitchFamily="34" charset="0"/>
            </a:endParaRPr>
          </a:p>
        </p:txBody>
      </p:sp>
    </p:spTree>
    <p:extLst>
      <p:ext uri="{BB962C8B-B14F-4D97-AF65-F5344CB8AC3E}">
        <p14:creationId xmlns:p14="http://schemas.microsoft.com/office/powerpoint/2010/main" val="31544355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Substitution Cipher:  Replacing one letter with another</a:t>
            </a:r>
          </a:p>
          <a:p>
            <a:pPr eaLnBrk="1" hangingPunct="1"/>
            <a:r>
              <a:rPr lang="en-US" smtClean="0">
                <a:latin typeface="Arial" pitchFamily="34" charset="0"/>
              </a:rPr>
              <a:t>Transposition Cipher:  World Jumble.  Rearranging or reordering the letters within a message</a:t>
            </a:r>
          </a:p>
          <a:p>
            <a:pPr eaLnBrk="1" hangingPunct="1"/>
            <a:r>
              <a:rPr lang="en-US" smtClean="0">
                <a:latin typeface="Arial" pitchFamily="34" charset="0"/>
              </a:rPr>
              <a:t>Monoalphabetic Cipher:  Algorithm that substitutes one letter in the ciphertext alphabet for one in the plaintext alphabet</a:t>
            </a:r>
          </a:p>
          <a:p>
            <a:pPr eaLnBrk="1" hangingPunct="1"/>
            <a:endParaRPr lang="en-US" smtClean="0">
              <a:latin typeface="Arial" pitchFamily="34"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7EB8EE1A-F002-4595-840E-446A4818D8BD}" type="slidenum">
              <a:rPr lang="en-US" smtClean="0">
                <a:latin typeface="Arial" pitchFamily="34" charset="0"/>
              </a:rPr>
              <a:pPr eaLnBrk="1" hangingPunct="1"/>
              <a:t>58</a:t>
            </a:fld>
            <a:endParaRPr lang="en-US" smtClean="0">
              <a:latin typeface="Arial" pitchFamily="34" charset="0"/>
            </a:endParaRPr>
          </a:p>
        </p:txBody>
      </p:sp>
    </p:spTree>
    <p:extLst>
      <p:ext uri="{BB962C8B-B14F-4D97-AF65-F5344CB8AC3E}">
        <p14:creationId xmlns:p14="http://schemas.microsoft.com/office/powerpoint/2010/main" val="1868306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Polyalphabetic Cipher:  Algorithm that substitutes a letter from two or more ciphertext alphabets for each plaintext alphabet letter based on position in the message.</a:t>
            </a:r>
          </a:p>
          <a:p>
            <a:pPr eaLnBrk="1" hangingPunct="1"/>
            <a:r>
              <a:rPr lang="en-US" smtClean="0">
                <a:latin typeface="Arial" pitchFamily="34" charset="0"/>
              </a:rPr>
              <a:t>Modular Mathemaitcs:  Sometimes referred to as “clock arithmetic”, computes operations over a given range of values from 0 to N.  Referred to as modulo N.</a:t>
            </a:r>
          </a:p>
          <a:p>
            <a:pPr eaLnBrk="1" hangingPunct="1"/>
            <a:r>
              <a:rPr lang="en-US" smtClean="0">
                <a:latin typeface="Arial" pitchFamily="34" charset="0"/>
              </a:rPr>
              <a:t>One-time Pads:  Offer perfect secrecy if a true source of randomness is used, but is very difficult to use in practice.</a:t>
            </a:r>
          </a:p>
        </p:txBody>
      </p:sp>
      <p:sp>
        <p:nvSpPr>
          <p:cNvPr id="5120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algn="r" eaLnBrk="1" hangingPunct="1"/>
            <a:fld id="{FA209E6E-35D3-4131-8038-3CE8CA7A1EB0}" type="slidenum">
              <a:rPr lang="en-US" sz="1200">
                <a:latin typeface="Arial" pitchFamily="34" charset="0"/>
              </a:rPr>
              <a:pPr algn="r" eaLnBrk="1" hangingPunct="1"/>
              <a:t>59</a:t>
            </a:fld>
            <a:endParaRPr lang="en-US" sz="1200">
              <a:latin typeface="Arial" pitchFamily="34" charset="0"/>
            </a:endParaRPr>
          </a:p>
        </p:txBody>
      </p:sp>
    </p:spTree>
    <p:extLst>
      <p:ext uri="{BB962C8B-B14F-4D97-AF65-F5344CB8AC3E}">
        <p14:creationId xmlns:p14="http://schemas.microsoft.com/office/powerpoint/2010/main" val="2442726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Invisible ink, hidden tattoos, and microdots are all examples of steganography.</a:t>
            </a:r>
          </a:p>
          <a:p>
            <a:pPr eaLnBrk="1" hangingPunct="1"/>
            <a:endParaRPr lang="en-US" smtClean="0">
              <a:latin typeface="Arial" pitchFamily="34" charset="0"/>
            </a:endParaRPr>
          </a:p>
          <a:p>
            <a:pPr eaLnBrk="1" hangingPunct="1"/>
            <a:r>
              <a:rPr lang="en-US" smtClean="0">
                <a:latin typeface="Arial" pitchFamily="34" charset="0"/>
              </a:rPr>
              <a:t>By taking a color digital image and slightly altering the color of each pixel, you can hide a message in the image without noticeably altering the appearance.  The receiver can then extract the message if they have the original, unaltered image.</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F30D3BDD-5C63-4B8E-BA03-D4E541FD4CC1}" type="slidenum">
              <a:rPr lang="en-US" smtClean="0">
                <a:latin typeface="Arial" pitchFamily="34" charset="0"/>
              </a:rPr>
              <a:pPr eaLnBrk="1" hangingPunct="1"/>
              <a:t>60</a:t>
            </a:fld>
            <a:endParaRPr lang="en-US" smtClean="0">
              <a:latin typeface="Arial" pitchFamily="34" charset="0"/>
            </a:endParaRPr>
          </a:p>
        </p:txBody>
      </p:sp>
    </p:spTree>
    <p:extLst>
      <p:ext uri="{BB962C8B-B14F-4D97-AF65-F5344CB8AC3E}">
        <p14:creationId xmlns:p14="http://schemas.microsoft.com/office/powerpoint/2010/main" val="18321642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Cryptographic Algorithms generally fall into one of two different categories, or are a combination of both.</a:t>
            </a:r>
          </a:p>
          <a:p>
            <a:pPr eaLnBrk="1" hangingPunct="1"/>
            <a:endParaRPr lang="en-US" smtClean="0">
              <a:latin typeface="Arial" pitchFamily="34" charset="0"/>
            </a:endParaRPr>
          </a:p>
          <a:p>
            <a:pPr eaLnBrk="1" hangingPunct="1"/>
            <a:r>
              <a:rPr lang="en-US" smtClean="0">
                <a:latin typeface="Arial" pitchFamily="34" charset="0"/>
              </a:rPr>
              <a:t>Symmetric</a:t>
            </a:r>
          </a:p>
          <a:p>
            <a:pPr eaLnBrk="1" hangingPunct="1">
              <a:buFontTx/>
              <a:buChar char="•"/>
            </a:pPr>
            <a:r>
              <a:rPr lang="en-US" smtClean="0">
                <a:latin typeface="Arial" pitchFamily="34" charset="0"/>
              </a:rPr>
              <a:t>Fast</a:t>
            </a:r>
          </a:p>
          <a:p>
            <a:pPr eaLnBrk="1" hangingPunct="1">
              <a:buFontTx/>
              <a:buChar char="•"/>
            </a:pPr>
            <a:r>
              <a:rPr lang="en-US" smtClean="0">
                <a:latin typeface="Arial" pitchFamily="34" charset="0"/>
              </a:rPr>
              <a:t>Only provide confidentiality</a:t>
            </a:r>
          </a:p>
          <a:p>
            <a:pPr eaLnBrk="1" hangingPunct="1">
              <a:buFontTx/>
              <a:buChar char="•"/>
            </a:pPr>
            <a:r>
              <a:rPr lang="en-US" smtClean="0">
                <a:latin typeface="Arial" pitchFamily="34" charset="0"/>
              </a:rPr>
              <a:t>Need secure channel for key distribution</a:t>
            </a:r>
          </a:p>
          <a:p>
            <a:pPr eaLnBrk="1" hangingPunct="1">
              <a:buFontTx/>
              <a:buChar char="•"/>
            </a:pPr>
            <a:r>
              <a:rPr lang="en-US" smtClean="0">
                <a:latin typeface="Arial" pitchFamily="34" charset="0"/>
              </a:rPr>
              <a:t>Key management headaches from large number of key pairs to maintain N(N-1)/2</a:t>
            </a:r>
          </a:p>
          <a:p>
            <a:pPr eaLnBrk="1" hangingPunct="1">
              <a:buFontTx/>
              <a:buChar char="•"/>
            </a:pPr>
            <a:r>
              <a:rPr lang="en-US" smtClean="0">
                <a:latin typeface="Arial" pitchFamily="34" charset="0"/>
              </a:rPr>
              <a:t>That’s over 6.3 million key pairs to let all 3556 Purdue A/P staff members exchange encrypted messages</a:t>
            </a:r>
          </a:p>
          <a:p>
            <a:pPr eaLnBrk="1" hangingPunct="1">
              <a:buFontTx/>
              <a:buChar char="•"/>
            </a:pPr>
            <a:r>
              <a:rPr lang="en-US" smtClean="0">
                <a:latin typeface="Arial" pitchFamily="34" charset="0"/>
              </a:rPr>
              <a:t>To do the same for all students would require over half a billion key pairs!</a:t>
            </a:r>
          </a:p>
          <a:p>
            <a:pPr eaLnBrk="1" hangingPunct="1">
              <a:buFontTx/>
              <a:buChar char="•"/>
            </a:pPr>
            <a:r>
              <a:rPr lang="en-US" smtClean="0">
                <a:latin typeface="Arial" pitchFamily="34" charset="0"/>
              </a:rPr>
              <a:t>Examples: DES, AES, Blowfish, RC4, RC5</a:t>
            </a:r>
          </a:p>
          <a:p>
            <a:pPr eaLnBrk="1" hangingPunct="1"/>
            <a:endParaRPr lang="en-US" smtClean="0">
              <a:latin typeface="Arial" pitchFamily="34" charset="0"/>
            </a:endParaRPr>
          </a:p>
          <a:p>
            <a:pPr eaLnBrk="1" hangingPunct="1"/>
            <a:r>
              <a:rPr lang="en-US" smtClean="0">
                <a:latin typeface="Arial" pitchFamily="34" charset="0"/>
              </a:rPr>
              <a:t>Asymmetric</a:t>
            </a:r>
          </a:p>
          <a:p>
            <a:pPr eaLnBrk="1" hangingPunct="1">
              <a:buFontTx/>
              <a:buChar char="•"/>
            </a:pPr>
            <a:r>
              <a:rPr lang="en-US" smtClean="0">
                <a:latin typeface="Arial" pitchFamily="34" charset="0"/>
              </a:rPr>
              <a:t>Large mathematical operations make it slower than symmetric algorithms</a:t>
            </a:r>
          </a:p>
          <a:p>
            <a:pPr eaLnBrk="1" hangingPunct="1">
              <a:buFontTx/>
              <a:buChar char="•"/>
            </a:pPr>
            <a:r>
              <a:rPr lang="en-US" smtClean="0">
                <a:latin typeface="Arial" pitchFamily="34" charset="0"/>
              </a:rPr>
              <a:t>No need for out of band key distribution (public keys are public!)</a:t>
            </a:r>
          </a:p>
          <a:p>
            <a:pPr eaLnBrk="1" hangingPunct="1">
              <a:buFontTx/>
              <a:buChar char="•"/>
            </a:pPr>
            <a:r>
              <a:rPr lang="en-US" smtClean="0">
                <a:latin typeface="Arial" pitchFamily="34" charset="0"/>
              </a:rPr>
              <a:t>Scales better since only a single key pair needed per individual</a:t>
            </a:r>
          </a:p>
          <a:p>
            <a:pPr eaLnBrk="1" hangingPunct="1">
              <a:buFontTx/>
              <a:buChar char="•"/>
            </a:pPr>
            <a:r>
              <a:rPr lang="en-US" smtClean="0">
                <a:latin typeface="Arial" pitchFamily="34" charset="0"/>
              </a:rPr>
              <a:t>Can provide authentication and nonrepudiation</a:t>
            </a:r>
          </a:p>
          <a:p>
            <a:pPr eaLnBrk="1" hangingPunct="1">
              <a:buFontTx/>
              <a:buChar char="•"/>
            </a:pPr>
            <a:r>
              <a:rPr lang="en-US" smtClean="0">
                <a:latin typeface="Arial" pitchFamily="34" charset="0"/>
              </a:rPr>
              <a:t>Examples:  RSA, El Gamal, ECC, Diffie-Hellman</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FD321080-8D8B-490F-88AB-80F9DD613545}" type="slidenum">
              <a:rPr lang="en-US" smtClean="0">
                <a:latin typeface="Arial" pitchFamily="34" charset="0"/>
              </a:rPr>
              <a:pPr eaLnBrk="1" hangingPunct="1"/>
              <a:t>61</a:t>
            </a:fld>
            <a:endParaRPr lang="en-US" smtClean="0">
              <a:latin typeface="Arial" pitchFamily="34" charset="0"/>
            </a:endParaRPr>
          </a:p>
        </p:txBody>
      </p:sp>
    </p:spTree>
    <p:extLst>
      <p:ext uri="{BB962C8B-B14F-4D97-AF65-F5344CB8AC3E}">
        <p14:creationId xmlns:p14="http://schemas.microsoft.com/office/powerpoint/2010/main" val="2663700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 hybrid cryptosystem is the best of both worlds.  In this case, an asymmetric encryption scheme is used to transmit a generated symmetric key to the other party, then that key is used for all further communications.</a:t>
            </a:r>
          </a:p>
          <a:p>
            <a:pPr eaLnBrk="1" hangingPunct="1"/>
            <a:endParaRPr lang="en-US" smtClean="0">
              <a:latin typeface="Arial" pitchFamily="34" charset="0"/>
            </a:endParaRPr>
          </a:p>
          <a:p>
            <a:pPr eaLnBrk="1" hangingPunct="1"/>
            <a:r>
              <a:rPr lang="en-US" smtClean="0">
                <a:latin typeface="Arial" pitchFamily="34" charset="0"/>
              </a:rPr>
              <a:t>This combines the scalability and key management features of the asymmetric algorithms with the speed of symmetric ones.  The Secure Sockets Layer (SSL) protocol negotiates which asymmetric and symmetric algorithms to use in a hybrid system to protect TCP connections, such as an HTTP connection between a web browser and web server.</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E2EC022C-8C9C-4034-97F4-B33F3E239B03}" type="slidenum">
              <a:rPr lang="en-US" smtClean="0">
                <a:latin typeface="Arial" pitchFamily="34" charset="0"/>
              </a:rPr>
              <a:pPr eaLnBrk="1" hangingPunct="1"/>
              <a:t>62</a:t>
            </a:fld>
            <a:endParaRPr lang="en-US" smtClean="0">
              <a:latin typeface="Arial" pitchFamily="34" charset="0"/>
            </a:endParaRPr>
          </a:p>
        </p:txBody>
      </p:sp>
    </p:spTree>
    <p:extLst>
      <p:ext uri="{BB962C8B-B14F-4D97-AF65-F5344CB8AC3E}">
        <p14:creationId xmlns:p14="http://schemas.microsoft.com/office/powerpoint/2010/main" val="8143852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Strong encryption uses a combination of both of these attributes to attain a sufficiently complex algorithm.</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67FE977A-EA4B-4CB8-84E6-91B21980C3E1}" type="slidenum">
              <a:rPr lang="en-US" smtClean="0">
                <a:latin typeface="Arial" pitchFamily="34" charset="0"/>
              </a:rPr>
              <a:pPr eaLnBrk="1" hangingPunct="1"/>
              <a:t>63</a:t>
            </a:fld>
            <a:endParaRPr lang="en-US" smtClean="0">
              <a:latin typeface="Arial" pitchFamily="34" charset="0"/>
            </a:endParaRPr>
          </a:p>
        </p:txBody>
      </p:sp>
    </p:spTree>
    <p:extLst>
      <p:ext uri="{BB962C8B-B14F-4D97-AF65-F5344CB8AC3E}">
        <p14:creationId xmlns:p14="http://schemas.microsoft.com/office/powerpoint/2010/main" val="41134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37012213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Traditional MAC is generated using DES-CBC and is just the last block of ciphertext created when encrypting the message itself.  This can be appended to the plaintext to be used as a MAC.  Unfortunately, DES and other encryption mechanisms can be somewhat slow compared to a hash function.</a:t>
            </a:r>
          </a:p>
          <a:p>
            <a:endParaRPr lang="en-US" smtClean="0">
              <a:latin typeface="Arial" pitchFamily="34" charset="0"/>
            </a:endParaRPr>
          </a:p>
          <a:p>
            <a:r>
              <a:rPr lang="en-US" smtClean="0">
                <a:latin typeface="Arial" pitchFamily="34" charset="0"/>
              </a:rPr>
              <a:t>So the HMAC standard was created which allows using a hash algorithm with a secret key “mixed in” to improve the speed while providing message integrity and authentication.</a:t>
            </a:r>
          </a:p>
        </p:txBody>
      </p:sp>
      <p:sp>
        <p:nvSpPr>
          <p:cNvPr id="4" name="Slide Number Placeholder 3"/>
          <p:cNvSpPr>
            <a:spLocks noGrp="1"/>
          </p:cNvSpPr>
          <p:nvPr>
            <p:ph type="sldNum" sz="quarter" idx="5"/>
          </p:nvPr>
        </p:nvSpPr>
        <p:spPr/>
        <p:txBody>
          <a:bodyPr/>
          <a:lstStyle/>
          <a:p>
            <a:pPr>
              <a:defRPr/>
            </a:pPr>
            <a:fld id="{07A1938A-D1E7-48C3-88C9-DA83857F2108}" type="slidenum">
              <a:rPr lang="en-US" smtClean="0"/>
              <a:pPr>
                <a:defRPr/>
              </a:pPr>
              <a:t>64</a:t>
            </a:fld>
            <a:endParaRPr lang="en-US"/>
          </a:p>
        </p:txBody>
      </p:sp>
    </p:spTree>
    <p:extLst>
      <p:ext uri="{BB962C8B-B14F-4D97-AF65-F5344CB8AC3E}">
        <p14:creationId xmlns:p14="http://schemas.microsoft.com/office/powerpoint/2010/main" val="6103624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The hash is encrypted instead of the message itself for performance reasons.  Encrypting a large document with a private key is a much more time consuming process than taking the hash of the same message and then encrypting that hash.</a:t>
            </a:r>
          </a:p>
          <a:p>
            <a:endParaRPr lang="en-US" smtClean="0">
              <a:latin typeface="Arial" pitchFamily="34" charset="0"/>
            </a:endParaRPr>
          </a:p>
          <a:p>
            <a:r>
              <a:rPr lang="en-US" smtClean="0">
                <a:latin typeface="Arial" pitchFamily="34" charset="0"/>
              </a:rPr>
              <a:t>The Digital Signature Standard (DSS) includes the following asymmetric key and message digest algorithms.</a:t>
            </a:r>
          </a:p>
          <a:p>
            <a:r>
              <a:rPr lang="en-US" smtClean="0">
                <a:latin typeface="Arial" pitchFamily="34" charset="0"/>
              </a:rPr>
              <a:t>Digital Signature Algorithm (DSA)</a:t>
            </a:r>
          </a:p>
          <a:p>
            <a:r>
              <a:rPr lang="en-US" smtClean="0">
                <a:latin typeface="Arial" pitchFamily="34" charset="0"/>
              </a:rPr>
              <a:t>RSA</a:t>
            </a:r>
          </a:p>
          <a:p>
            <a:r>
              <a:rPr lang="en-US" smtClean="0">
                <a:latin typeface="Arial" pitchFamily="34" charset="0"/>
              </a:rPr>
              <a:t>Elliptic Curve Distribution (Signature Algorithm)</a:t>
            </a:r>
          </a:p>
          <a:p>
            <a:r>
              <a:rPr lang="en-US" smtClean="0">
                <a:latin typeface="Arial" pitchFamily="34" charset="0"/>
              </a:rPr>
              <a:t>SHA (Message Digest)</a:t>
            </a:r>
          </a:p>
          <a:p>
            <a:endParaRPr lang="en-US" smtClean="0">
              <a:latin typeface="Arial" pitchFamily="34" charset="0"/>
            </a:endParaRPr>
          </a:p>
          <a:p>
            <a:r>
              <a:rPr lang="en-US" smtClean="0">
                <a:latin typeface="Arial" pitchFamily="34" charset="0"/>
              </a:rPr>
              <a:t>DSS is a US government standard and is used in e-commerce, e-mail, and financial transactions on a daily basis.</a:t>
            </a:r>
          </a:p>
        </p:txBody>
      </p:sp>
    </p:spTree>
    <p:extLst>
      <p:ext uri="{BB962C8B-B14F-4D97-AF65-F5344CB8AC3E}">
        <p14:creationId xmlns:p14="http://schemas.microsoft.com/office/powerpoint/2010/main" val="24435953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E7BF9AD0-7287-4229-89C6-24CCB67114E3}" type="slidenum">
              <a:rPr lang="en-US" smtClean="0">
                <a:latin typeface="Arial" pitchFamily="34" charset="0"/>
              </a:rPr>
              <a:pPr eaLnBrk="1" hangingPunct="1"/>
              <a:t>66</a:t>
            </a:fld>
            <a:endParaRPr lang="en-US" smtClean="0">
              <a:latin typeface="Arial" pitchFamily="34" charset="0"/>
            </a:endParaRPr>
          </a:p>
        </p:txBody>
      </p:sp>
    </p:spTree>
    <p:extLst>
      <p:ext uri="{BB962C8B-B14F-4D97-AF65-F5344CB8AC3E}">
        <p14:creationId xmlns:p14="http://schemas.microsoft.com/office/powerpoint/2010/main" val="19457083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F76FD253-4CE7-497E-8D5C-A287F110C41F}" type="slidenum">
              <a:rPr lang="en-US" smtClean="0">
                <a:latin typeface="Arial" pitchFamily="34" charset="0"/>
              </a:rPr>
              <a:pPr eaLnBrk="1" hangingPunct="1"/>
              <a:t>67</a:t>
            </a:fld>
            <a:endParaRPr lang="en-US" smtClean="0">
              <a:latin typeface="Arial" pitchFamily="34" charset="0"/>
            </a:endParaRPr>
          </a:p>
        </p:txBody>
      </p:sp>
    </p:spTree>
    <p:extLst>
      <p:ext uri="{BB962C8B-B14F-4D97-AF65-F5344CB8AC3E}">
        <p14:creationId xmlns:p14="http://schemas.microsoft.com/office/powerpoint/2010/main" val="28664176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1705F646-39EB-4762-8F6F-00DA9D3A338F}" type="slidenum">
              <a:rPr lang="en-US" smtClean="0">
                <a:latin typeface="Arial" pitchFamily="34" charset="0"/>
              </a:rPr>
              <a:pPr eaLnBrk="1" hangingPunct="1"/>
              <a:t>68</a:t>
            </a:fld>
            <a:endParaRPr lang="en-US" smtClean="0">
              <a:latin typeface="Arial" pitchFamily="34" charset="0"/>
            </a:endParaRPr>
          </a:p>
        </p:txBody>
      </p:sp>
    </p:spTree>
    <p:extLst>
      <p:ext uri="{BB962C8B-B14F-4D97-AF65-F5344CB8AC3E}">
        <p14:creationId xmlns:p14="http://schemas.microsoft.com/office/powerpoint/2010/main" val="5373491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EBF5D7A4-6DD4-4123-A3F8-FF971EC3BB71}" type="slidenum">
              <a:rPr lang="en-US" smtClean="0">
                <a:latin typeface="Arial" pitchFamily="34" charset="0"/>
              </a:rPr>
              <a:pPr eaLnBrk="1" hangingPunct="1"/>
              <a:t>69</a:t>
            </a:fld>
            <a:endParaRPr lang="en-US" smtClean="0">
              <a:latin typeface="Arial" pitchFamily="34" charset="0"/>
            </a:endParaRPr>
          </a:p>
        </p:txBody>
      </p:sp>
    </p:spTree>
    <p:extLst>
      <p:ext uri="{BB962C8B-B14F-4D97-AF65-F5344CB8AC3E}">
        <p14:creationId xmlns:p14="http://schemas.microsoft.com/office/powerpoint/2010/main" val="17160550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PEM</a:t>
            </a:r>
          </a:p>
          <a:p>
            <a:pPr>
              <a:buFontTx/>
              <a:buChar char="•"/>
            </a:pPr>
            <a:r>
              <a:rPr lang="en-US" smtClean="0">
                <a:latin typeface="Arial" pitchFamily="34" charset="0"/>
              </a:rPr>
              <a:t>First in the field, but never really caught on and was superseded by others such as S/MIME</a:t>
            </a:r>
          </a:p>
          <a:p>
            <a:pPr>
              <a:buFontTx/>
              <a:buChar char="•"/>
            </a:pPr>
            <a:r>
              <a:rPr lang="en-US" smtClean="0">
                <a:latin typeface="Arial" pitchFamily="34" charset="0"/>
              </a:rPr>
              <a:t>Generally had too strict of PKI requirements to be feasible for many organizations.</a:t>
            </a:r>
          </a:p>
          <a:p>
            <a:r>
              <a:rPr lang="en-US" smtClean="0">
                <a:latin typeface="Arial" pitchFamily="34" charset="0"/>
              </a:rPr>
              <a:t>PGP</a:t>
            </a:r>
          </a:p>
          <a:p>
            <a:pPr>
              <a:buFontTx/>
              <a:buChar char="•"/>
            </a:pPr>
            <a:r>
              <a:rPr lang="en-US" smtClean="0">
                <a:latin typeface="Arial" pitchFamily="34" charset="0"/>
              </a:rPr>
              <a:t> Uses a “web of trust” distributed trust model where each user is an authority</a:t>
            </a:r>
          </a:p>
          <a:p>
            <a:pPr>
              <a:buFontTx/>
              <a:buChar char="•"/>
            </a:pPr>
            <a:r>
              <a:rPr lang="en-US" smtClean="0">
                <a:latin typeface="Arial" pitchFamily="34" charset="0"/>
              </a:rPr>
              <a:t> Key revocation is difficult due to the distributed nature of the web</a:t>
            </a:r>
          </a:p>
          <a:p>
            <a:pPr>
              <a:buFontTx/>
              <a:buChar char="•"/>
            </a:pPr>
            <a:r>
              <a:rPr lang="en-US" smtClean="0">
                <a:latin typeface="Arial" pitchFamily="34" charset="0"/>
              </a:rPr>
              <a:t> Originally designed by Phil Zimmerman and released in 1991</a:t>
            </a:r>
          </a:p>
          <a:p>
            <a:r>
              <a:rPr lang="en-US" smtClean="0">
                <a:latin typeface="Arial" pitchFamily="34" charset="0"/>
              </a:rPr>
              <a:t>S/MIME</a:t>
            </a:r>
          </a:p>
          <a:p>
            <a:pPr>
              <a:buFontTx/>
              <a:buChar char="•"/>
            </a:pPr>
            <a:r>
              <a:rPr lang="en-US" smtClean="0">
                <a:latin typeface="Arial" pitchFamily="34" charset="0"/>
              </a:rPr>
              <a:t>Secure Multipurpose Internet Mail Extension</a:t>
            </a:r>
          </a:p>
          <a:p>
            <a:pPr>
              <a:buFontTx/>
              <a:buChar char="•"/>
            </a:pPr>
            <a:r>
              <a:rPr lang="en-US" smtClean="0">
                <a:latin typeface="Arial" pitchFamily="34" charset="0"/>
              </a:rPr>
              <a:t>Standard for encrypting and signing electronic mail which extends the MIME standard</a:t>
            </a:r>
          </a:p>
          <a:p>
            <a:pPr>
              <a:buFontTx/>
              <a:buChar char="•"/>
            </a:pPr>
            <a:r>
              <a:rPr lang="en-US" smtClean="0">
                <a:latin typeface="Arial" pitchFamily="34" charset="0"/>
              </a:rPr>
              <a:t>Uses X.509 certificates</a:t>
            </a:r>
          </a:p>
          <a:p>
            <a:pPr>
              <a:buFontTx/>
              <a:buChar char="•"/>
            </a:pPr>
            <a:endParaRPr lang="en-US" smtClean="0">
              <a:latin typeface="Arial" pitchFamily="34" charset="0"/>
            </a:endParaRPr>
          </a:p>
        </p:txBody>
      </p:sp>
    </p:spTree>
    <p:extLst>
      <p:ext uri="{BB962C8B-B14F-4D97-AF65-F5344CB8AC3E}">
        <p14:creationId xmlns:p14="http://schemas.microsoft.com/office/powerpoint/2010/main" val="20342348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Link Encryption involves performing encryption at the physical or data link layers of the OSI network model to protect confidentiality of information within the communications channel only.  The link routing information itself is encrypted and must be decrypted by each device along the channel to determine the next receiver, then re-encrypted when transmitted.  Link encryption can thwart attempts at traffic analysis, although it is typically costly due to the need to have specialized routing equipment along the path.  The users, however, can be blissfully ignorant of the details of the encryption involved.  Satellite TV is an example of a medium that uses link encryption.  </a:t>
            </a:r>
          </a:p>
          <a:p>
            <a:endParaRPr lang="en-US" smtClean="0">
              <a:latin typeface="Arial" pitchFamily="34" charset="0"/>
            </a:endParaRPr>
          </a:p>
          <a:p>
            <a:r>
              <a:rPr lang="en-US" smtClean="0">
                <a:latin typeface="Arial" pitchFamily="34" charset="0"/>
              </a:rPr>
              <a:t>End-to-end encryption, however, only encrypts the application layer data being transmitted.  Network devices can be “dumb” with regard to the encryption used, while users may have more flexibility in selecting the algorithms.  Because only the data is protected in transit, E2E encryption doesn’t enjoy the same resistance to traffic analysis as link encryption.</a:t>
            </a:r>
          </a:p>
        </p:txBody>
      </p:sp>
      <p:sp>
        <p:nvSpPr>
          <p:cNvPr id="4" name="Slide Number Placeholder 3"/>
          <p:cNvSpPr>
            <a:spLocks noGrp="1"/>
          </p:cNvSpPr>
          <p:nvPr>
            <p:ph type="sldNum" sz="quarter" idx="5"/>
          </p:nvPr>
        </p:nvSpPr>
        <p:spPr/>
        <p:txBody>
          <a:bodyPr/>
          <a:lstStyle/>
          <a:p>
            <a:pPr>
              <a:defRPr/>
            </a:pPr>
            <a:fld id="{47DC9D24-4F3B-441E-80A8-CEC065C6E10C}" type="slidenum">
              <a:rPr lang="en-US" smtClean="0"/>
              <a:pPr>
                <a:defRPr/>
              </a:pPr>
              <a:t>72</a:t>
            </a:fld>
            <a:endParaRPr lang="en-US"/>
          </a:p>
        </p:txBody>
      </p:sp>
    </p:spTree>
    <p:extLst>
      <p:ext uri="{BB962C8B-B14F-4D97-AF65-F5344CB8AC3E}">
        <p14:creationId xmlns:p14="http://schemas.microsoft.com/office/powerpoint/2010/main" val="26262807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A33451E0-471E-40CB-BE4D-66069ED971A7}" type="slidenum">
              <a:rPr lang="en-US" smtClean="0"/>
              <a:pPr>
                <a:defRPr/>
              </a:pPr>
              <a:t>73</a:t>
            </a:fld>
            <a:endParaRPr lang="en-US"/>
          </a:p>
        </p:txBody>
      </p:sp>
    </p:spTree>
    <p:extLst>
      <p:ext uri="{BB962C8B-B14F-4D97-AF65-F5344CB8AC3E}">
        <p14:creationId xmlns:p14="http://schemas.microsoft.com/office/powerpoint/2010/main" val="5689685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history of cryptography begins where many stories of history do…. in ancient Egypt with hieroglyphics.</a:t>
            </a:r>
          </a:p>
          <a:p>
            <a:pPr eaLnBrk="1" hangingPunct="1"/>
            <a:endParaRPr lang="en-US" smtClean="0">
              <a:latin typeface="Arial" pitchFamily="34" charset="0"/>
            </a:endParaRPr>
          </a:p>
          <a:p>
            <a:pPr eaLnBrk="1" hangingPunct="1"/>
            <a:r>
              <a:rPr lang="en-US" smtClean="0">
                <a:latin typeface="Arial" pitchFamily="34" charset="0"/>
              </a:rPr>
              <a:t>Scytale – Spartan method involved wrapping a belt around a rod of a given diameter and length</a:t>
            </a:r>
          </a:p>
          <a:p>
            <a:pPr eaLnBrk="1" hangingPunct="1"/>
            <a:r>
              <a:rPr lang="en-US" smtClean="0">
                <a:latin typeface="Arial" pitchFamily="34" charset="0"/>
              </a:rPr>
              <a:t>Atbash – Hewbrew cipher which mirrored the normal alphabet (shown in The DaVinci Code)</a:t>
            </a:r>
          </a:p>
          <a:p>
            <a:pPr eaLnBrk="1" hangingPunct="1"/>
            <a:r>
              <a:rPr lang="en-US" smtClean="0">
                <a:latin typeface="Arial" pitchFamily="34" charset="0"/>
              </a:rPr>
              <a:t>Caesar – Shift all letters by a given number of letters in the alphabet</a:t>
            </a:r>
          </a:p>
          <a:p>
            <a:pPr eaLnBrk="1" hangingPunct="1"/>
            <a:r>
              <a:rPr lang="en-US" smtClean="0">
                <a:latin typeface="Arial" pitchFamily="34" charset="0"/>
              </a:rPr>
              <a:t>Vignère – Use of a key and multiple alphabets to hide repeated characters in an encrypted message</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2717A14A-9791-4AB0-A2AA-B3300137DB41}" type="slidenum">
              <a:rPr lang="en-US" smtClean="0">
                <a:latin typeface="Arial" pitchFamily="34" charset="0"/>
              </a:rPr>
              <a:pPr eaLnBrk="1" hangingPunct="1"/>
              <a:t>74</a:t>
            </a:fld>
            <a:endParaRPr lang="en-US" smtClean="0">
              <a:latin typeface="Arial" pitchFamily="34" charset="0"/>
            </a:endParaRPr>
          </a:p>
        </p:txBody>
      </p:sp>
    </p:spTree>
    <p:extLst>
      <p:ext uri="{BB962C8B-B14F-4D97-AF65-F5344CB8AC3E}">
        <p14:creationId xmlns:p14="http://schemas.microsoft.com/office/powerpoint/2010/main" val="402377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30C47-4C5C-4C22-BB51-4820E66EB06A}" type="slidenum">
              <a:rPr lang="en-AU" smtClean="0"/>
              <a:t>10</a:t>
            </a:fld>
            <a:endParaRPr lang="en-AU"/>
          </a:p>
        </p:txBody>
      </p:sp>
    </p:spTree>
    <p:extLst>
      <p:ext uri="{BB962C8B-B14F-4D97-AF65-F5344CB8AC3E}">
        <p14:creationId xmlns:p14="http://schemas.microsoft.com/office/powerpoint/2010/main" val="16111196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history of cryptography begins where many old tales do…. in ancient Egypt with hieroglyphics.  These were not meant to hide messages so much as to give a formal and ceremonial touch to stories of everyday events.</a:t>
            </a:r>
          </a:p>
          <a:p>
            <a:pPr eaLnBrk="1" hangingPunct="1"/>
            <a:endParaRPr lang="en-US" smtClean="0">
              <a:latin typeface="Arial" pitchFamily="34" charset="0"/>
            </a:endParaRPr>
          </a:p>
          <a:p>
            <a:pPr eaLnBrk="1" hangingPunct="1"/>
            <a:r>
              <a:rPr lang="en-US" smtClean="0">
                <a:latin typeface="Arial" pitchFamily="34" charset="0"/>
              </a:rPr>
              <a:t>During the industrial age, cryptography was moved from a manual exercise to one done by machines.  The invention of cipher disks and rotors for this use allowed for the creation of much more complex algorithms.</a:t>
            </a:r>
          </a:p>
          <a:p>
            <a:pPr eaLnBrk="1" hangingPunct="1"/>
            <a:endParaRPr lang="en-US" smtClean="0">
              <a:latin typeface="Arial" pitchFamily="34" charset="0"/>
            </a:endParaRPr>
          </a:p>
          <a:p>
            <a:pPr eaLnBrk="1" hangingPunct="1"/>
            <a:endParaRPr lang="en-US" smtClean="0">
              <a:latin typeface="Arial" pitchFamily="34"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D73CB560-8F45-4338-BE83-574033A1E5A5}" type="slidenum">
              <a:rPr lang="en-US" smtClean="0">
                <a:latin typeface="Arial" pitchFamily="34" charset="0"/>
              </a:rPr>
              <a:pPr eaLnBrk="1" hangingPunct="1"/>
              <a:t>75</a:t>
            </a:fld>
            <a:endParaRPr lang="en-US" smtClean="0">
              <a:latin typeface="Arial" pitchFamily="34" charset="0"/>
            </a:endParaRPr>
          </a:p>
        </p:txBody>
      </p:sp>
    </p:spTree>
    <p:extLst>
      <p:ext uri="{BB962C8B-B14F-4D97-AF65-F5344CB8AC3E}">
        <p14:creationId xmlns:p14="http://schemas.microsoft.com/office/powerpoint/2010/main" val="20294531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Modern computing gave cryptographers vast resources for improving the complexity of cryptosystems as well as for attacking them.  And with the spread of personal computing, electronic commerce, and personal privacy concerns, use of encryption has spread beyond its traditional uses in military and government applications.</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38B5B084-8D54-4324-95B0-32A25B39CD8B}" type="slidenum">
              <a:rPr lang="en-US" smtClean="0">
                <a:latin typeface="Arial" pitchFamily="34" charset="0"/>
              </a:rPr>
              <a:pPr eaLnBrk="1" hangingPunct="1"/>
              <a:t>76</a:t>
            </a:fld>
            <a:endParaRPr lang="en-US" smtClean="0">
              <a:latin typeface="Arial" pitchFamily="34" charset="0"/>
            </a:endParaRPr>
          </a:p>
        </p:txBody>
      </p:sp>
    </p:spTree>
    <p:extLst>
      <p:ext uri="{BB962C8B-B14F-4D97-AF65-F5344CB8AC3E}">
        <p14:creationId xmlns:p14="http://schemas.microsoft.com/office/powerpoint/2010/main" val="10589319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Just like with many technical topics, Cryptography has its own lingo.  Learning and using these terms and their definitions are the key to speaking like a crypto geek.</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89E100AD-B57C-4AD2-B96A-06C45FBF8C01}" type="slidenum">
              <a:rPr lang="en-US" smtClean="0">
                <a:latin typeface="Arial" pitchFamily="34" charset="0"/>
              </a:rPr>
              <a:pPr eaLnBrk="1" hangingPunct="1"/>
              <a:t>77</a:t>
            </a:fld>
            <a:endParaRPr lang="en-US" smtClean="0">
              <a:latin typeface="Arial" pitchFamily="34" charset="0"/>
            </a:endParaRPr>
          </a:p>
        </p:txBody>
      </p:sp>
    </p:spTree>
    <p:extLst>
      <p:ext uri="{BB962C8B-B14F-4D97-AF65-F5344CB8AC3E}">
        <p14:creationId xmlns:p14="http://schemas.microsoft.com/office/powerpoint/2010/main" val="20894002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5B741CC3-DB5F-43E4-A7A2-E297F2DF0AC2}" type="slidenum">
              <a:rPr lang="en-US" smtClean="0">
                <a:latin typeface="Arial" pitchFamily="34" charset="0"/>
              </a:rPr>
              <a:pPr eaLnBrk="1" hangingPunct="1"/>
              <a:t>78</a:t>
            </a:fld>
            <a:endParaRPr lang="en-US" smtClean="0">
              <a:latin typeface="Arial" pitchFamily="34" charset="0"/>
            </a:endParaRPr>
          </a:p>
        </p:txBody>
      </p:sp>
    </p:spTree>
    <p:extLst>
      <p:ext uri="{BB962C8B-B14F-4D97-AF65-F5344CB8AC3E}">
        <p14:creationId xmlns:p14="http://schemas.microsoft.com/office/powerpoint/2010/main" val="5095145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So why do care about cryptography?  Well, here’s what it can do for us.</a:t>
            </a:r>
          </a:p>
          <a:p>
            <a:pPr eaLnBrk="1" hangingPunct="1"/>
            <a:endParaRPr lang="en-US" smtClean="0">
              <a:latin typeface="Arial" pitchFamily="34" charset="0"/>
            </a:endParaRPr>
          </a:p>
          <a:p>
            <a:pPr eaLnBrk="1" hangingPunct="1"/>
            <a:r>
              <a:rPr lang="en-US" smtClean="0">
                <a:latin typeface="Arial" pitchFamily="34" charset="0"/>
              </a:rPr>
              <a:t>Confidentiality – Only authorized entities are allowed to view</a:t>
            </a:r>
          </a:p>
          <a:p>
            <a:pPr eaLnBrk="1" hangingPunct="1"/>
            <a:endParaRPr lang="en-US" smtClean="0">
              <a:latin typeface="Arial" pitchFamily="34" charset="0"/>
            </a:endParaRPr>
          </a:p>
          <a:p>
            <a:pPr eaLnBrk="1" hangingPunct="1"/>
            <a:r>
              <a:rPr lang="en-US" smtClean="0">
                <a:latin typeface="Arial" pitchFamily="34" charset="0"/>
              </a:rPr>
              <a:t>Integrity – Ensures the message was not altered by unauthorized individuals</a:t>
            </a:r>
          </a:p>
          <a:p>
            <a:pPr eaLnBrk="1" hangingPunct="1"/>
            <a:endParaRPr lang="en-US" smtClean="0">
              <a:latin typeface="Arial" pitchFamily="34" charset="0"/>
            </a:endParaRPr>
          </a:p>
          <a:p>
            <a:pPr eaLnBrk="1" hangingPunct="1"/>
            <a:r>
              <a:rPr lang="en-US" smtClean="0">
                <a:latin typeface="Arial" pitchFamily="34" charset="0"/>
              </a:rPr>
              <a:t>Authenticity – Validates the source of a message, to ensure the sender is properly identified</a:t>
            </a:r>
          </a:p>
          <a:p>
            <a:pPr eaLnBrk="1" hangingPunct="1"/>
            <a:endParaRPr lang="en-US" smtClean="0">
              <a:latin typeface="Arial" pitchFamily="34" charset="0"/>
            </a:endParaRPr>
          </a:p>
          <a:p>
            <a:pPr eaLnBrk="1" hangingPunct="1"/>
            <a:r>
              <a:rPr lang="en-US" smtClean="0">
                <a:latin typeface="Arial" pitchFamily="34" charset="0"/>
              </a:rPr>
              <a:t>Nonrepudiation – Establishes sender identity so that the entity cannot deny having sent the message</a:t>
            </a:r>
          </a:p>
          <a:p>
            <a:pPr eaLnBrk="1" hangingPunct="1"/>
            <a:endParaRPr lang="en-US" smtClean="0">
              <a:latin typeface="Arial" pitchFamily="34" charset="0"/>
            </a:endParaRPr>
          </a:p>
          <a:p>
            <a:pPr eaLnBrk="1" hangingPunct="1"/>
            <a:r>
              <a:rPr lang="en-US" smtClean="0">
                <a:latin typeface="Arial" pitchFamily="34" charset="0"/>
              </a:rPr>
              <a:t>Access Control – Access to an object requires access to the associated crypto keys in many systems (e.g. login)</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A65F8E5E-98BE-4685-9B25-B77F02327397}" type="slidenum">
              <a:rPr lang="en-US" smtClean="0">
                <a:latin typeface="Arial" pitchFamily="34" charset="0"/>
              </a:rPr>
              <a:pPr eaLnBrk="1" hangingPunct="1"/>
              <a:t>79</a:t>
            </a:fld>
            <a:endParaRPr lang="en-US" smtClean="0">
              <a:latin typeface="Arial" pitchFamily="34" charset="0"/>
            </a:endParaRPr>
          </a:p>
        </p:txBody>
      </p:sp>
    </p:spTree>
    <p:extLst>
      <p:ext uri="{BB962C8B-B14F-4D97-AF65-F5344CB8AC3E}">
        <p14:creationId xmlns:p14="http://schemas.microsoft.com/office/powerpoint/2010/main" val="41338055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Stream Ciphers are fast and easy to implement in hardware.</a:t>
            </a:r>
          </a:p>
          <a:p>
            <a:pPr eaLnBrk="1" hangingPunct="1"/>
            <a:r>
              <a:rPr lang="en-US" smtClean="0">
                <a:latin typeface="Arial" pitchFamily="34" charset="0"/>
              </a:rPr>
              <a:t>Block ciphers are stronger, but slower and often implemented in hardware.</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4FC818A0-BE2F-4A3E-8899-B5D7278D4342}" type="slidenum">
              <a:rPr lang="en-US" smtClean="0">
                <a:latin typeface="Arial" pitchFamily="34" charset="0"/>
              </a:rPr>
              <a:pPr eaLnBrk="1" hangingPunct="1"/>
              <a:t>80</a:t>
            </a:fld>
            <a:endParaRPr lang="en-US" smtClean="0">
              <a:latin typeface="Arial" pitchFamily="34" charset="0"/>
            </a:endParaRPr>
          </a:p>
        </p:txBody>
      </p:sp>
    </p:spTree>
    <p:extLst>
      <p:ext uri="{BB962C8B-B14F-4D97-AF65-F5344CB8AC3E}">
        <p14:creationId xmlns:p14="http://schemas.microsoft.com/office/powerpoint/2010/main" val="33650887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Cryptographic Algorithms generally fall into one of two different categories, or are a combination of both.</a:t>
            </a:r>
          </a:p>
          <a:p>
            <a:pPr eaLnBrk="1" hangingPunct="1"/>
            <a:endParaRPr lang="en-US" smtClean="0">
              <a:latin typeface="Arial" pitchFamily="34" charset="0"/>
            </a:endParaRPr>
          </a:p>
          <a:p>
            <a:pPr eaLnBrk="1" hangingPunct="1"/>
            <a:r>
              <a:rPr lang="en-US" smtClean="0">
                <a:latin typeface="Arial" pitchFamily="34" charset="0"/>
              </a:rPr>
              <a:t>Symmetric</a:t>
            </a:r>
          </a:p>
          <a:p>
            <a:pPr eaLnBrk="1" hangingPunct="1">
              <a:buFontTx/>
              <a:buChar char="•"/>
            </a:pPr>
            <a:r>
              <a:rPr lang="en-US" smtClean="0">
                <a:latin typeface="Arial" pitchFamily="34" charset="0"/>
              </a:rPr>
              <a:t>Fast</a:t>
            </a:r>
          </a:p>
          <a:p>
            <a:pPr eaLnBrk="1" hangingPunct="1">
              <a:buFontTx/>
              <a:buChar char="•"/>
            </a:pPr>
            <a:r>
              <a:rPr lang="en-US" smtClean="0">
                <a:latin typeface="Arial" pitchFamily="34" charset="0"/>
              </a:rPr>
              <a:t>Only provide confidentiality</a:t>
            </a:r>
          </a:p>
          <a:p>
            <a:pPr eaLnBrk="1" hangingPunct="1">
              <a:buFontTx/>
              <a:buChar char="•"/>
            </a:pPr>
            <a:r>
              <a:rPr lang="en-US" smtClean="0">
                <a:latin typeface="Arial" pitchFamily="34" charset="0"/>
              </a:rPr>
              <a:t>Need secure channel for key distribution</a:t>
            </a:r>
          </a:p>
          <a:p>
            <a:pPr eaLnBrk="1" hangingPunct="1">
              <a:buFontTx/>
              <a:buChar char="•"/>
            </a:pPr>
            <a:r>
              <a:rPr lang="en-US" smtClean="0">
                <a:latin typeface="Arial" pitchFamily="34" charset="0"/>
              </a:rPr>
              <a:t>Key management headaches from large number of key pairs to maintain N(N-1)/2</a:t>
            </a:r>
          </a:p>
          <a:p>
            <a:pPr eaLnBrk="1" hangingPunct="1">
              <a:buFontTx/>
              <a:buChar char="•"/>
            </a:pPr>
            <a:r>
              <a:rPr lang="en-US" smtClean="0">
                <a:latin typeface="Arial" pitchFamily="34" charset="0"/>
              </a:rPr>
              <a:t>That’s over 6.3 million key pairs to let all 3556 Purdue A/P staff members exchange encrypted messages</a:t>
            </a:r>
          </a:p>
          <a:p>
            <a:pPr eaLnBrk="1" hangingPunct="1">
              <a:buFontTx/>
              <a:buChar char="•"/>
            </a:pPr>
            <a:r>
              <a:rPr lang="en-US" smtClean="0">
                <a:latin typeface="Arial" pitchFamily="34" charset="0"/>
              </a:rPr>
              <a:t>To do the same for all students would require over half a billion key pairs!</a:t>
            </a:r>
          </a:p>
          <a:p>
            <a:pPr eaLnBrk="1" hangingPunct="1">
              <a:buFontTx/>
              <a:buChar char="•"/>
            </a:pPr>
            <a:r>
              <a:rPr lang="en-US" smtClean="0">
                <a:latin typeface="Arial" pitchFamily="34" charset="0"/>
              </a:rPr>
              <a:t>Examples: DES, AES, Blowfish, RC4, RC5</a:t>
            </a:r>
          </a:p>
          <a:p>
            <a:pPr eaLnBrk="1" hangingPunct="1"/>
            <a:endParaRPr lang="en-US" smtClean="0">
              <a:latin typeface="Arial" pitchFamily="34" charset="0"/>
            </a:endParaRPr>
          </a:p>
          <a:p>
            <a:pPr eaLnBrk="1" hangingPunct="1"/>
            <a:r>
              <a:rPr lang="en-US" smtClean="0">
                <a:latin typeface="Arial" pitchFamily="34" charset="0"/>
              </a:rPr>
              <a:t>Asymmetric</a:t>
            </a:r>
          </a:p>
          <a:p>
            <a:pPr eaLnBrk="1" hangingPunct="1">
              <a:buFontTx/>
              <a:buChar char="•"/>
            </a:pPr>
            <a:r>
              <a:rPr lang="en-US" smtClean="0">
                <a:latin typeface="Arial" pitchFamily="34" charset="0"/>
              </a:rPr>
              <a:t>Large mathematical operations make it slower than symmetric algorithms</a:t>
            </a:r>
          </a:p>
          <a:p>
            <a:pPr eaLnBrk="1" hangingPunct="1">
              <a:buFontTx/>
              <a:buChar char="•"/>
            </a:pPr>
            <a:r>
              <a:rPr lang="en-US" smtClean="0">
                <a:latin typeface="Arial" pitchFamily="34" charset="0"/>
              </a:rPr>
              <a:t>No need for out of band key distribution (public keys are public!)</a:t>
            </a:r>
          </a:p>
          <a:p>
            <a:pPr eaLnBrk="1" hangingPunct="1">
              <a:buFontTx/>
              <a:buChar char="•"/>
            </a:pPr>
            <a:r>
              <a:rPr lang="en-US" smtClean="0">
                <a:latin typeface="Arial" pitchFamily="34" charset="0"/>
              </a:rPr>
              <a:t>Scales better since only a single key pair needed per individual</a:t>
            </a:r>
          </a:p>
          <a:p>
            <a:pPr eaLnBrk="1" hangingPunct="1">
              <a:buFontTx/>
              <a:buChar char="•"/>
            </a:pPr>
            <a:r>
              <a:rPr lang="en-US" smtClean="0">
                <a:latin typeface="Arial" pitchFamily="34" charset="0"/>
              </a:rPr>
              <a:t>Can provide authentication and nonrepudiation</a:t>
            </a:r>
          </a:p>
          <a:p>
            <a:pPr eaLnBrk="1" hangingPunct="1">
              <a:buFontTx/>
              <a:buChar char="•"/>
            </a:pPr>
            <a:r>
              <a:rPr lang="en-US" smtClean="0">
                <a:latin typeface="Arial" pitchFamily="34" charset="0"/>
              </a:rPr>
              <a:t>Examples:  RSA, El Gamal, ECC, Diffie-Hellman</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FD321080-8D8B-490F-88AB-80F9DD613545}" type="slidenum">
              <a:rPr lang="en-US" smtClean="0">
                <a:latin typeface="Arial" pitchFamily="34" charset="0"/>
              </a:rPr>
              <a:pPr eaLnBrk="1" hangingPunct="1"/>
              <a:t>81</a:t>
            </a:fld>
            <a:endParaRPr lang="en-US" smtClean="0">
              <a:latin typeface="Arial" pitchFamily="34" charset="0"/>
            </a:endParaRPr>
          </a:p>
        </p:txBody>
      </p:sp>
    </p:spTree>
    <p:extLst>
      <p:ext uri="{BB962C8B-B14F-4D97-AF65-F5344CB8AC3E}">
        <p14:creationId xmlns:p14="http://schemas.microsoft.com/office/powerpoint/2010/main" val="42455340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 hybrid cryptosystem is the best of both worlds.  In this case, an asymmetric encryption scheme is used to transmit a generated symmetric key to the other party, then that key is used for all further communications.</a:t>
            </a:r>
          </a:p>
          <a:p>
            <a:pPr eaLnBrk="1" hangingPunct="1"/>
            <a:endParaRPr lang="en-US" smtClean="0">
              <a:latin typeface="Arial" pitchFamily="34" charset="0"/>
            </a:endParaRPr>
          </a:p>
          <a:p>
            <a:pPr eaLnBrk="1" hangingPunct="1"/>
            <a:r>
              <a:rPr lang="en-US" smtClean="0">
                <a:latin typeface="Arial" pitchFamily="34" charset="0"/>
              </a:rPr>
              <a:t>This combines the scalability and key management features of the asymmetric algorithms with the speed of symmetric ones.  The Secure Sockets Layer (SSL) protocol negotiates which asymmetric and symmetric algorithms to use in a hybrid system to protect TCP connections, such as an HTTP connection between a web browser and web server.</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E2EC022C-8C9C-4034-97F4-B33F3E239B03}" type="slidenum">
              <a:rPr lang="en-US" smtClean="0">
                <a:latin typeface="Arial" pitchFamily="34" charset="0"/>
              </a:rPr>
              <a:pPr eaLnBrk="1" hangingPunct="1"/>
              <a:t>82</a:t>
            </a:fld>
            <a:endParaRPr lang="en-US" smtClean="0">
              <a:latin typeface="Arial" pitchFamily="34" charset="0"/>
            </a:endParaRPr>
          </a:p>
        </p:txBody>
      </p:sp>
    </p:spTree>
    <p:extLst>
      <p:ext uri="{BB962C8B-B14F-4D97-AF65-F5344CB8AC3E}">
        <p14:creationId xmlns:p14="http://schemas.microsoft.com/office/powerpoint/2010/main" val="31534081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Traditional MAC is generated using DES-CBC and is just the last block of ciphertext created when encrypting the message itself.  This can be appended to the plaintext to be used as a MAC.  Unfortunately, DES and other encryption mechanisms can be somewhat slow compared to a hash function.</a:t>
            </a:r>
          </a:p>
          <a:p>
            <a:endParaRPr lang="en-US" smtClean="0">
              <a:latin typeface="Arial" pitchFamily="34" charset="0"/>
            </a:endParaRPr>
          </a:p>
          <a:p>
            <a:r>
              <a:rPr lang="en-US" smtClean="0">
                <a:latin typeface="Arial" pitchFamily="34" charset="0"/>
              </a:rPr>
              <a:t>So the HMAC standard was created which allows using a hash algorithm with a secret key “mixed in” to improve the speed while providing message integrity and authentication.</a:t>
            </a:r>
          </a:p>
        </p:txBody>
      </p:sp>
      <p:sp>
        <p:nvSpPr>
          <p:cNvPr id="4" name="Slide Number Placeholder 3"/>
          <p:cNvSpPr>
            <a:spLocks noGrp="1"/>
          </p:cNvSpPr>
          <p:nvPr>
            <p:ph type="sldNum" sz="quarter" idx="5"/>
          </p:nvPr>
        </p:nvSpPr>
        <p:spPr/>
        <p:txBody>
          <a:bodyPr/>
          <a:lstStyle/>
          <a:p>
            <a:pPr>
              <a:defRPr/>
            </a:pPr>
            <a:fld id="{07A1938A-D1E7-48C3-88C9-DA83857F2108}" type="slidenum">
              <a:rPr lang="en-US" smtClean="0"/>
              <a:pPr>
                <a:defRPr/>
              </a:pPr>
              <a:t>84</a:t>
            </a:fld>
            <a:endParaRPr lang="en-US"/>
          </a:p>
        </p:txBody>
      </p:sp>
    </p:spTree>
    <p:extLst>
      <p:ext uri="{BB962C8B-B14F-4D97-AF65-F5344CB8AC3E}">
        <p14:creationId xmlns:p14="http://schemas.microsoft.com/office/powerpoint/2010/main" val="22082877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The hash is encrypted instead of the message itself for performance reasons.  Encrypting a large document with a private key is a much more time consuming process than taking the hash of the same message and then encrypting that hash.</a:t>
            </a:r>
          </a:p>
          <a:p>
            <a:endParaRPr lang="en-US" smtClean="0">
              <a:latin typeface="Arial" pitchFamily="34" charset="0"/>
            </a:endParaRPr>
          </a:p>
          <a:p>
            <a:r>
              <a:rPr lang="en-US" smtClean="0">
                <a:latin typeface="Arial" pitchFamily="34" charset="0"/>
              </a:rPr>
              <a:t>The Digital Signature Standard (DSS) includes the following asymmetric key and message digest algorithms.</a:t>
            </a:r>
          </a:p>
          <a:p>
            <a:r>
              <a:rPr lang="en-US" smtClean="0">
                <a:latin typeface="Arial" pitchFamily="34" charset="0"/>
              </a:rPr>
              <a:t>Digital Signature Algorithm (DSA)</a:t>
            </a:r>
          </a:p>
          <a:p>
            <a:r>
              <a:rPr lang="en-US" smtClean="0">
                <a:latin typeface="Arial" pitchFamily="34" charset="0"/>
              </a:rPr>
              <a:t>RSA</a:t>
            </a:r>
          </a:p>
          <a:p>
            <a:r>
              <a:rPr lang="en-US" smtClean="0">
                <a:latin typeface="Arial" pitchFamily="34" charset="0"/>
              </a:rPr>
              <a:t>Elliptic Curve Distribution (Signature Algorithm)</a:t>
            </a:r>
          </a:p>
          <a:p>
            <a:r>
              <a:rPr lang="en-US" smtClean="0">
                <a:latin typeface="Arial" pitchFamily="34" charset="0"/>
              </a:rPr>
              <a:t>SHA (Message Digest)</a:t>
            </a:r>
          </a:p>
          <a:p>
            <a:endParaRPr lang="en-US" smtClean="0">
              <a:latin typeface="Arial" pitchFamily="34" charset="0"/>
            </a:endParaRPr>
          </a:p>
          <a:p>
            <a:r>
              <a:rPr lang="en-US" smtClean="0">
                <a:latin typeface="Arial" pitchFamily="34" charset="0"/>
              </a:rPr>
              <a:t>DSS is a US government standard and is used in e-commerce, e-mail, and financial transactions on a daily basis.</a:t>
            </a:r>
          </a:p>
        </p:txBody>
      </p:sp>
    </p:spTree>
    <p:extLst>
      <p:ext uri="{BB962C8B-B14F-4D97-AF65-F5344CB8AC3E}">
        <p14:creationId xmlns:p14="http://schemas.microsoft.com/office/powerpoint/2010/main" val="1395058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30C47-4C5C-4C22-BB51-4820E66EB06A}" type="slidenum">
              <a:rPr lang="en-AU" smtClean="0"/>
              <a:t>11</a:t>
            </a:fld>
            <a:endParaRPr lang="en-AU"/>
          </a:p>
        </p:txBody>
      </p:sp>
    </p:spTree>
    <p:extLst>
      <p:ext uri="{BB962C8B-B14F-4D97-AF65-F5344CB8AC3E}">
        <p14:creationId xmlns:p14="http://schemas.microsoft.com/office/powerpoint/2010/main" val="17874382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EA7050BC-C078-46FC-827E-5B8BB9167E6F}" type="slidenum">
              <a:rPr lang="en-US" smtClean="0">
                <a:latin typeface="Arial" pitchFamily="34" charset="0"/>
              </a:rPr>
              <a:pPr eaLnBrk="1" hangingPunct="1"/>
              <a:t>86</a:t>
            </a:fld>
            <a:endParaRPr lang="en-US" smtClean="0">
              <a:latin typeface="Arial" pitchFamily="34" charset="0"/>
            </a:endParaRPr>
          </a:p>
        </p:txBody>
      </p:sp>
    </p:spTree>
    <p:extLst>
      <p:ext uri="{BB962C8B-B14F-4D97-AF65-F5344CB8AC3E}">
        <p14:creationId xmlns:p14="http://schemas.microsoft.com/office/powerpoint/2010/main" val="12135408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E7BF9AD0-7287-4229-89C6-24CCB67114E3}" type="slidenum">
              <a:rPr lang="en-US" smtClean="0">
                <a:latin typeface="Arial" pitchFamily="34" charset="0"/>
              </a:rPr>
              <a:pPr eaLnBrk="1" hangingPunct="1"/>
              <a:t>87</a:t>
            </a:fld>
            <a:endParaRPr lang="en-US" smtClean="0">
              <a:latin typeface="Arial" pitchFamily="34" charset="0"/>
            </a:endParaRPr>
          </a:p>
        </p:txBody>
      </p:sp>
    </p:spTree>
    <p:extLst>
      <p:ext uri="{BB962C8B-B14F-4D97-AF65-F5344CB8AC3E}">
        <p14:creationId xmlns:p14="http://schemas.microsoft.com/office/powerpoint/2010/main" val="25229225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F76FD253-4CE7-497E-8D5C-A287F110C41F}" type="slidenum">
              <a:rPr lang="en-US" smtClean="0">
                <a:latin typeface="Arial" pitchFamily="34" charset="0"/>
              </a:rPr>
              <a:pPr eaLnBrk="1" hangingPunct="1"/>
              <a:t>88</a:t>
            </a:fld>
            <a:endParaRPr lang="en-US" smtClean="0">
              <a:latin typeface="Arial" pitchFamily="34" charset="0"/>
            </a:endParaRPr>
          </a:p>
        </p:txBody>
      </p:sp>
    </p:spTree>
    <p:extLst>
      <p:ext uri="{BB962C8B-B14F-4D97-AF65-F5344CB8AC3E}">
        <p14:creationId xmlns:p14="http://schemas.microsoft.com/office/powerpoint/2010/main" val="24713719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1705F646-39EB-4762-8F6F-00DA9D3A338F}" type="slidenum">
              <a:rPr lang="en-US" smtClean="0">
                <a:latin typeface="Arial" pitchFamily="34" charset="0"/>
              </a:rPr>
              <a:pPr eaLnBrk="1" hangingPunct="1"/>
              <a:t>89</a:t>
            </a:fld>
            <a:endParaRPr lang="en-US" smtClean="0">
              <a:latin typeface="Arial" pitchFamily="34" charset="0"/>
            </a:endParaRPr>
          </a:p>
        </p:txBody>
      </p:sp>
    </p:spTree>
    <p:extLst>
      <p:ext uri="{BB962C8B-B14F-4D97-AF65-F5344CB8AC3E}">
        <p14:creationId xmlns:p14="http://schemas.microsoft.com/office/powerpoint/2010/main" val="1341436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09" indent="-285734" eaLnBrk="0" hangingPunct="0">
              <a:defRPr>
                <a:solidFill>
                  <a:schemeClr val="tx1"/>
                </a:solidFill>
                <a:latin typeface="Lucida Sans" pitchFamily="34" charset="0"/>
                <a:cs typeface="Arial" pitchFamily="34" charset="0"/>
              </a:defRPr>
            </a:lvl2pPr>
            <a:lvl3pPr marL="1142937" indent="-228587" eaLnBrk="0" hangingPunct="0">
              <a:defRPr>
                <a:solidFill>
                  <a:schemeClr val="tx1"/>
                </a:solidFill>
                <a:latin typeface="Lucida Sans" pitchFamily="34" charset="0"/>
                <a:cs typeface="Arial" pitchFamily="34" charset="0"/>
              </a:defRPr>
            </a:lvl3pPr>
            <a:lvl4pPr marL="1600112" indent="-228587" eaLnBrk="0" hangingPunct="0">
              <a:defRPr>
                <a:solidFill>
                  <a:schemeClr val="tx1"/>
                </a:solidFill>
                <a:latin typeface="Lucida Sans" pitchFamily="34" charset="0"/>
                <a:cs typeface="Arial" pitchFamily="34" charset="0"/>
              </a:defRPr>
            </a:lvl4pPr>
            <a:lvl5pPr marL="2057287" indent="-228587" eaLnBrk="0" hangingPunct="0">
              <a:defRPr>
                <a:solidFill>
                  <a:schemeClr val="tx1"/>
                </a:solidFill>
                <a:latin typeface="Lucida Sans" pitchFamily="34" charset="0"/>
                <a:cs typeface="Arial" pitchFamily="34" charset="0"/>
              </a:defRPr>
            </a:lvl5pPr>
            <a:lvl6pPr marL="2514461" indent="-228587" eaLnBrk="0" fontAlgn="base" hangingPunct="0">
              <a:spcBef>
                <a:spcPct val="0"/>
              </a:spcBef>
              <a:spcAft>
                <a:spcPct val="0"/>
              </a:spcAft>
              <a:defRPr>
                <a:solidFill>
                  <a:schemeClr val="tx1"/>
                </a:solidFill>
                <a:latin typeface="Lucida Sans" pitchFamily="34" charset="0"/>
                <a:cs typeface="Arial" pitchFamily="34" charset="0"/>
              </a:defRPr>
            </a:lvl6pPr>
            <a:lvl7pPr marL="2971635" indent="-228587" eaLnBrk="0" fontAlgn="base" hangingPunct="0">
              <a:spcBef>
                <a:spcPct val="0"/>
              </a:spcBef>
              <a:spcAft>
                <a:spcPct val="0"/>
              </a:spcAft>
              <a:defRPr>
                <a:solidFill>
                  <a:schemeClr val="tx1"/>
                </a:solidFill>
                <a:latin typeface="Lucida Sans" pitchFamily="34" charset="0"/>
                <a:cs typeface="Arial" pitchFamily="34" charset="0"/>
              </a:defRPr>
            </a:lvl7pPr>
            <a:lvl8pPr marL="3428810" indent="-228587" eaLnBrk="0" fontAlgn="base" hangingPunct="0">
              <a:spcBef>
                <a:spcPct val="0"/>
              </a:spcBef>
              <a:spcAft>
                <a:spcPct val="0"/>
              </a:spcAft>
              <a:defRPr>
                <a:solidFill>
                  <a:schemeClr val="tx1"/>
                </a:solidFill>
                <a:latin typeface="Lucida Sans" pitchFamily="34" charset="0"/>
                <a:cs typeface="Arial" pitchFamily="34" charset="0"/>
              </a:defRPr>
            </a:lvl8pPr>
            <a:lvl9pPr marL="3885985" indent="-228587" eaLnBrk="0" fontAlgn="base" hangingPunct="0">
              <a:spcBef>
                <a:spcPct val="0"/>
              </a:spcBef>
              <a:spcAft>
                <a:spcPct val="0"/>
              </a:spcAft>
              <a:defRPr>
                <a:solidFill>
                  <a:schemeClr val="tx1"/>
                </a:solidFill>
                <a:latin typeface="Lucida Sans" pitchFamily="34" charset="0"/>
                <a:cs typeface="Arial" pitchFamily="34" charset="0"/>
              </a:defRPr>
            </a:lvl9pPr>
          </a:lstStyle>
          <a:p>
            <a:pPr eaLnBrk="1" hangingPunct="1"/>
            <a:fld id="{EBF5D7A4-6DD4-4123-A3F8-FF971EC3BB71}" type="slidenum">
              <a:rPr lang="en-US" smtClean="0">
                <a:latin typeface="Arial" pitchFamily="34" charset="0"/>
              </a:rPr>
              <a:pPr eaLnBrk="1" hangingPunct="1"/>
              <a:t>90</a:t>
            </a:fld>
            <a:endParaRPr lang="en-US" smtClean="0">
              <a:latin typeface="Arial" pitchFamily="34" charset="0"/>
            </a:endParaRPr>
          </a:p>
        </p:txBody>
      </p:sp>
    </p:spTree>
    <p:extLst>
      <p:ext uri="{BB962C8B-B14F-4D97-AF65-F5344CB8AC3E}">
        <p14:creationId xmlns:p14="http://schemas.microsoft.com/office/powerpoint/2010/main" val="38484435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PEM</a:t>
            </a:r>
          </a:p>
          <a:p>
            <a:pPr>
              <a:buFontTx/>
              <a:buChar char="•"/>
            </a:pPr>
            <a:r>
              <a:rPr lang="en-US" smtClean="0">
                <a:latin typeface="Arial" pitchFamily="34" charset="0"/>
              </a:rPr>
              <a:t>First in the field, but never really caught on and was superseded by others such as S/MIME</a:t>
            </a:r>
          </a:p>
          <a:p>
            <a:pPr>
              <a:buFontTx/>
              <a:buChar char="•"/>
            </a:pPr>
            <a:r>
              <a:rPr lang="en-US" smtClean="0">
                <a:latin typeface="Arial" pitchFamily="34" charset="0"/>
              </a:rPr>
              <a:t>Generally had too strict of PKI requirements to be feasible for many organizations.</a:t>
            </a:r>
          </a:p>
          <a:p>
            <a:r>
              <a:rPr lang="en-US" smtClean="0">
                <a:latin typeface="Arial" pitchFamily="34" charset="0"/>
              </a:rPr>
              <a:t>PGP</a:t>
            </a:r>
          </a:p>
          <a:p>
            <a:pPr>
              <a:buFontTx/>
              <a:buChar char="•"/>
            </a:pPr>
            <a:r>
              <a:rPr lang="en-US" smtClean="0">
                <a:latin typeface="Arial" pitchFamily="34" charset="0"/>
              </a:rPr>
              <a:t> Uses a “web of trust” distributed trust model where each user is an authority</a:t>
            </a:r>
          </a:p>
          <a:p>
            <a:pPr>
              <a:buFontTx/>
              <a:buChar char="•"/>
            </a:pPr>
            <a:r>
              <a:rPr lang="en-US" smtClean="0">
                <a:latin typeface="Arial" pitchFamily="34" charset="0"/>
              </a:rPr>
              <a:t> Key revocation is difficult due to the distributed nature of the web</a:t>
            </a:r>
          </a:p>
          <a:p>
            <a:pPr>
              <a:buFontTx/>
              <a:buChar char="•"/>
            </a:pPr>
            <a:r>
              <a:rPr lang="en-US" smtClean="0">
                <a:latin typeface="Arial" pitchFamily="34" charset="0"/>
              </a:rPr>
              <a:t> Originally designed by Phil Zimmerman and released in 1991</a:t>
            </a:r>
          </a:p>
          <a:p>
            <a:r>
              <a:rPr lang="en-US" smtClean="0">
                <a:latin typeface="Arial" pitchFamily="34" charset="0"/>
              </a:rPr>
              <a:t>S/MIME</a:t>
            </a:r>
          </a:p>
          <a:p>
            <a:pPr>
              <a:buFontTx/>
              <a:buChar char="•"/>
            </a:pPr>
            <a:r>
              <a:rPr lang="en-US" smtClean="0">
                <a:latin typeface="Arial" pitchFamily="34" charset="0"/>
              </a:rPr>
              <a:t>Secure Multipurpose Internet Mail Extension</a:t>
            </a:r>
          </a:p>
          <a:p>
            <a:pPr>
              <a:buFontTx/>
              <a:buChar char="•"/>
            </a:pPr>
            <a:r>
              <a:rPr lang="en-US" smtClean="0">
                <a:latin typeface="Arial" pitchFamily="34" charset="0"/>
              </a:rPr>
              <a:t>Standard for encrypting and signing electronic mail which extends the MIME standard</a:t>
            </a:r>
          </a:p>
          <a:p>
            <a:pPr>
              <a:buFontTx/>
              <a:buChar char="•"/>
            </a:pPr>
            <a:r>
              <a:rPr lang="en-US" smtClean="0">
                <a:latin typeface="Arial" pitchFamily="34" charset="0"/>
              </a:rPr>
              <a:t>Uses X.509 certificates</a:t>
            </a:r>
          </a:p>
          <a:p>
            <a:pPr>
              <a:buFontTx/>
              <a:buChar char="•"/>
            </a:pPr>
            <a:endParaRPr lang="en-US" smtClean="0">
              <a:latin typeface="Arial" pitchFamily="34" charset="0"/>
            </a:endParaRPr>
          </a:p>
        </p:txBody>
      </p:sp>
    </p:spTree>
    <p:extLst>
      <p:ext uri="{BB962C8B-B14F-4D97-AF65-F5344CB8AC3E}">
        <p14:creationId xmlns:p14="http://schemas.microsoft.com/office/powerpoint/2010/main" val="33661776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Link Encryption involves performing encryption at the physical or data link layers of the OSI network model to protect confidentiality of information within the communications channel only.  The link routing information itself is encrypted and must be decrypted by each device along the channel to determine the next receiver, then re-encrypted when transmitted.  Link encryption can thwart attempts at traffic analysis, although it is typically costly due to the need to have specialized routing equipment along the path.  The users, however, can be blissfully ignorant of the details of the encryption involved.  Satellite TV is an example of a medium that uses link encryption.  </a:t>
            </a:r>
          </a:p>
          <a:p>
            <a:endParaRPr lang="en-US" smtClean="0">
              <a:latin typeface="Arial" pitchFamily="34" charset="0"/>
            </a:endParaRPr>
          </a:p>
          <a:p>
            <a:r>
              <a:rPr lang="en-US" smtClean="0">
                <a:latin typeface="Arial" pitchFamily="34" charset="0"/>
              </a:rPr>
              <a:t>End-to-end encryption, however, only encrypts the application layer data being transmitted.  Network devices can be “dumb” with regard to the encryption used, while users may have more flexibility in selecting the algorithms.  Because only the data is protected in transit, E2E encryption doesn’t enjoy the same resistance to traffic analysis as link encryption.</a:t>
            </a:r>
          </a:p>
        </p:txBody>
      </p:sp>
      <p:sp>
        <p:nvSpPr>
          <p:cNvPr id="4" name="Slide Number Placeholder 3"/>
          <p:cNvSpPr>
            <a:spLocks noGrp="1"/>
          </p:cNvSpPr>
          <p:nvPr>
            <p:ph type="sldNum" sz="quarter" idx="5"/>
          </p:nvPr>
        </p:nvSpPr>
        <p:spPr/>
        <p:txBody>
          <a:bodyPr/>
          <a:lstStyle/>
          <a:p>
            <a:pPr>
              <a:defRPr/>
            </a:pPr>
            <a:fld id="{47DC9D24-4F3B-441E-80A8-CEC065C6E10C}" type="slidenum">
              <a:rPr lang="en-US" smtClean="0"/>
              <a:pPr>
                <a:defRPr/>
              </a:pPr>
              <a:t>93</a:t>
            </a:fld>
            <a:endParaRPr lang="en-US"/>
          </a:p>
        </p:txBody>
      </p:sp>
    </p:spTree>
    <p:extLst>
      <p:ext uri="{BB962C8B-B14F-4D97-AF65-F5344CB8AC3E}">
        <p14:creationId xmlns:p14="http://schemas.microsoft.com/office/powerpoint/2010/main" val="18271917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A33451E0-471E-40CB-BE4D-66069ED971A7}" type="slidenum">
              <a:rPr lang="en-US" smtClean="0"/>
              <a:pPr>
                <a:defRPr/>
              </a:pPr>
              <a:t>94</a:t>
            </a:fld>
            <a:endParaRPr lang="en-US"/>
          </a:p>
        </p:txBody>
      </p:sp>
    </p:spTree>
    <p:extLst>
      <p:ext uri="{BB962C8B-B14F-4D97-AF65-F5344CB8AC3E}">
        <p14:creationId xmlns:p14="http://schemas.microsoft.com/office/powerpoint/2010/main" val="270444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57066" indent="-291179" eaLnBrk="0" hangingPunct="0">
              <a:defRPr>
                <a:solidFill>
                  <a:schemeClr val="tx1"/>
                </a:solidFill>
                <a:latin typeface="Arial" charset="0"/>
              </a:defRPr>
            </a:lvl2pPr>
            <a:lvl3pPr marL="1164717" indent="-232943" eaLnBrk="0" hangingPunct="0">
              <a:defRPr>
                <a:solidFill>
                  <a:schemeClr val="tx1"/>
                </a:solidFill>
                <a:latin typeface="Arial" charset="0"/>
              </a:defRPr>
            </a:lvl3pPr>
            <a:lvl4pPr marL="1630604" indent="-232943" eaLnBrk="0" hangingPunct="0">
              <a:defRPr>
                <a:solidFill>
                  <a:schemeClr val="tx1"/>
                </a:solidFill>
                <a:latin typeface="Arial" charset="0"/>
              </a:defRPr>
            </a:lvl4pPr>
            <a:lvl5pPr marL="2096491" indent="-232943" eaLnBrk="0" hangingPunct="0">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pPr eaLnBrk="1" hangingPunct="1"/>
            <a:fld id="{34581B76-533D-4B65-921A-0BCAF3E26C06}" type="slidenum">
              <a:rPr lang="en-US" smtClean="0"/>
              <a:pPr eaLnBrk="1" hangingPunct="1"/>
              <a:t>12</a:t>
            </a:fld>
            <a:endParaRPr lang="en-US" smtClean="0"/>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52355" indent="-252355"/>
            <a:endParaRPr lang="en-US" sz="1000" dirty="0"/>
          </a:p>
        </p:txBody>
      </p:sp>
    </p:spTree>
    <p:extLst>
      <p:ext uri="{BB962C8B-B14F-4D97-AF65-F5344CB8AC3E}">
        <p14:creationId xmlns:p14="http://schemas.microsoft.com/office/powerpoint/2010/main" val="218650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30C47-4C5C-4C22-BB51-4820E66EB06A}" type="slidenum">
              <a:rPr lang="en-AU" smtClean="0"/>
              <a:t>14</a:t>
            </a:fld>
            <a:endParaRPr lang="en-AU"/>
          </a:p>
        </p:txBody>
      </p:sp>
    </p:spTree>
    <p:extLst>
      <p:ext uri="{BB962C8B-B14F-4D97-AF65-F5344CB8AC3E}">
        <p14:creationId xmlns:p14="http://schemas.microsoft.com/office/powerpoint/2010/main" val="295764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n>
                  <a:solidFill>
                    <a:schemeClr val="tx1"/>
                  </a:solidFill>
                </a:ln>
                <a:solidFill>
                  <a:schemeClr val="accent3"/>
                </a:solidFill>
                <a:effectLst/>
                <a:latin typeface="Open Sans" pitchFamily="34" charset="0"/>
                <a:ea typeface="Open Sans" pitchFamily="34" charset="0"/>
                <a:cs typeface="Open Sans" pitchFamily="34" charset="0"/>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latin typeface="Open Sans" pitchFamily="34" charset="0"/>
                <a:ea typeface="Open Sans" pitchFamily="34" charset="0"/>
                <a:cs typeface="Open 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04AF466F-BDA4-4F18-9C7B-FF0A9A1B0E80}" type="datetime1">
              <a:rPr lang="en-US" smtClean="0"/>
              <a:pPr/>
              <a:t>7/24/2013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188241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dirty="0" smtClean="0"/>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8FB4290-6522-4139-852E-05BD9E7F0D2E}" type="datetime1">
              <a:rPr lang="en-US" smtClean="0"/>
              <a:pPr/>
              <a:t>7/24/2013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18037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40768"/>
            <a:ext cx="2057400" cy="478539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340768"/>
            <a:ext cx="6019800" cy="478539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AB955F9-81EA-47C5-8059-9E5C2B437C70}" type="datetime1">
              <a:rPr lang="en-US" smtClean="0"/>
              <a:pPr/>
              <a:t>7/24/2013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01356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r">
              <a:defRPr baseline="0">
                <a:solidFill>
                  <a:schemeClr val="accent3"/>
                </a:solidFill>
                <a:latin typeface="Open Sans" pitchFamily="34" charset="0"/>
                <a:ea typeface="Open Sans" pitchFamily="34" charset="0"/>
                <a:cs typeface="Open Sans" pitchFamily="34" charset="0"/>
              </a:defRPr>
            </a:lvl1pPr>
          </a:lstStyle>
          <a:p>
            <a:r>
              <a:rPr lang="en-US" dirty="0" smtClean="0"/>
              <a:t>Click to edit Master title style</a:t>
            </a:r>
            <a:endParaRPr lang="en-AU" dirty="0"/>
          </a:p>
        </p:txBody>
      </p:sp>
      <p:sp>
        <p:nvSpPr>
          <p:cNvPr id="3" name="Content Placeholder 2"/>
          <p:cNvSpPr>
            <a:spLocks noGrp="1"/>
          </p:cNvSpPr>
          <p:nvPr>
            <p:ph sz="half" idx="1"/>
            <p:custDataLst>
              <p:tags r:id="rId2"/>
            </p:custDataLst>
          </p:nvPr>
        </p:nvSpPr>
        <p:spPr>
          <a:xfrm>
            <a:off x="457199" y="2643182"/>
            <a:ext cx="8291513" cy="3482981"/>
          </a:xfrm>
        </p:spPr>
        <p:txBody>
          <a:bodyPr/>
          <a:lstStyle>
            <a:lvl1pPr>
              <a:defRPr sz="2800">
                <a:latin typeface="Open Sans" pitchFamily="34" charset="0"/>
                <a:ea typeface="Open Sans" pitchFamily="34" charset="0"/>
                <a:cs typeface="Open Sans" pitchFamily="34" charset="0"/>
              </a:defRPr>
            </a:lvl1pPr>
            <a:lvl2pPr>
              <a:defRPr sz="2400">
                <a:latin typeface="Open Sans" pitchFamily="34" charset="0"/>
                <a:ea typeface="Open Sans" pitchFamily="34" charset="0"/>
                <a:cs typeface="Open Sans" pitchFamily="34" charset="0"/>
              </a:defRPr>
            </a:lvl2pPr>
            <a:lvl3pPr>
              <a:defRPr sz="2000">
                <a:latin typeface="Open Sans" pitchFamily="34" charset="0"/>
                <a:ea typeface="Open Sans" pitchFamily="34" charset="0"/>
                <a:cs typeface="Open Sans" pitchFamily="34" charset="0"/>
              </a:defRPr>
            </a:lvl3pPr>
            <a:lvl4pPr>
              <a:defRPr sz="1800">
                <a:latin typeface="Open Sans" pitchFamily="34" charset="0"/>
                <a:ea typeface="Open Sans" pitchFamily="34" charset="0"/>
                <a:cs typeface="Open Sans" pitchFamily="34" charset="0"/>
              </a:defRPr>
            </a:lvl4pPr>
            <a:lvl5pPr>
              <a:defRPr sz="1800">
                <a:latin typeface="Open Sans" pitchFamily="34" charset="0"/>
                <a:ea typeface="Open Sans" pitchFamily="34" charset="0"/>
                <a:cs typeface="Open Sans"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53845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yThem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Title 3"/>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11927176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5288" y="1125538"/>
            <a:ext cx="8291512" cy="1008062"/>
          </a:xfrm>
        </p:spPr>
        <p:txBody>
          <a:bodyPr/>
          <a:lstStyle/>
          <a:p>
            <a:r>
              <a:rPr lang="en-US" smtClean="0"/>
              <a:t>Click to edit Master title style</a:t>
            </a:r>
            <a:endParaRPr lang="en-AU"/>
          </a:p>
        </p:txBody>
      </p:sp>
      <p:sp>
        <p:nvSpPr>
          <p:cNvPr id="3" name="Chart Placeholder 2"/>
          <p:cNvSpPr>
            <a:spLocks noGrp="1"/>
          </p:cNvSpPr>
          <p:nvPr>
            <p:ph type="chart" idx="1"/>
          </p:nvPr>
        </p:nvSpPr>
        <p:spPr>
          <a:xfrm>
            <a:off x="684213" y="2349500"/>
            <a:ext cx="7991475" cy="3743325"/>
          </a:xfrm>
        </p:spPr>
        <p:txBody>
          <a:bodyPr/>
          <a:lstStyle/>
          <a:p>
            <a:pPr lvl="0"/>
            <a:endParaRPr lang="en-AU" noProof="0" smtClean="0"/>
          </a:p>
        </p:txBody>
      </p:sp>
    </p:spTree>
    <p:extLst>
      <p:ext uri="{BB962C8B-B14F-4D97-AF65-F5344CB8AC3E}">
        <p14:creationId xmlns:p14="http://schemas.microsoft.com/office/powerpoint/2010/main" val="190413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a:ln>
                  <a:solidFill>
                    <a:schemeClr val="tx1"/>
                  </a:solidFill>
                </a:ln>
                <a:solidFill>
                  <a:schemeClr val="accent3"/>
                </a:solidFill>
                <a:effectLst/>
                <a:latin typeface="Open Sans" pitchFamily="34" charset="0"/>
                <a:ea typeface="Open Sans" pitchFamily="34" charset="0"/>
                <a:cs typeface="Open Sans" pitchFamily="34" charset="0"/>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latin typeface="Open Sans" pitchFamily="34" charset="0"/>
                <a:ea typeface="Open Sans" pitchFamily="34" charset="0"/>
                <a:cs typeface="Open Sans" pitchFamily="34" charset="0"/>
              </a:defRPr>
            </a:lvl1pPr>
            <a:lvl2pPr>
              <a:defRPr>
                <a:latin typeface="Open Sans" pitchFamily="34" charset="0"/>
                <a:ea typeface="Open Sans" pitchFamily="34" charset="0"/>
                <a:cs typeface="Open Sans" pitchFamily="34" charset="0"/>
              </a:defRPr>
            </a:lvl2pPr>
            <a:lvl3pPr>
              <a:defRPr>
                <a:latin typeface="Open Sans" pitchFamily="34" charset="0"/>
                <a:ea typeface="Open Sans" pitchFamily="34" charset="0"/>
                <a:cs typeface="Open Sans" pitchFamily="34" charset="0"/>
              </a:defRPr>
            </a:lvl3pPr>
            <a:lvl4pPr>
              <a:defRPr>
                <a:latin typeface="Open Sans" pitchFamily="34" charset="0"/>
                <a:ea typeface="Open Sans" pitchFamily="34" charset="0"/>
                <a:cs typeface="Open Sans" pitchFamily="34" charset="0"/>
              </a:defRPr>
            </a:lvl4pPr>
            <a:lvl5pPr>
              <a:defRPr>
                <a:latin typeface="Open Sans" pitchFamily="34" charset="0"/>
                <a:ea typeface="Open Sans" pitchFamily="34" charset="0"/>
                <a:cs typeface="Open San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1CEF607B-A47E-422C-9BEF-122CCDB7C526}" type="datetime1">
              <a:rPr lang="en-US" smtClean="0"/>
              <a:pPr/>
              <a:t>7/24/2013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29248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n>
                  <a:solidFill>
                    <a:schemeClr val="tx1"/>
                  </a:solidFill>
                </a:ln>
              </a:defRPr>
            </a:lvl1pPr>
          </a:lstStyle>
          <a:p>
            <a:r>
              <a:rPr lang="en-US" dirty="0" smtClean="0"/>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7/24/2013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15046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n>
                  <a:solidFill>
                    <a:schemeClr val="tx1"/>
                  </a:solidFill>
                </a:ln>
              </a:defRPr>
            </a:lvl1pPr>
          </a:lstStyle>
          <a:p>
            <a:r>
              <a:rPr lang="en-US" dirty="0" smtClean="0"/>
              <a:t>Click to edit Master title style</a:t>
            </a:r>
            <a:endParaRPr lang="en-AU" dirty="0"/>
          </a:p>
        </p:txBody>
      </p:sp>
      <p:sp>
        <p:nvSpPr>
          <p:cNvPr id="3" name="Content Placeholder 2"/>
          <p:cNvSpPr>
            <a:spLocks noGrp="1"/>
          </p:cNvSpPr>
          <p:nvPr>
            <p:ph sz="half" idx="1"/>
          </p:nvPr>
        </p:nvSpPr>
        <p:spPr>
          <a:xfrm>
            <a:off x="457200" y="2636912"/>
            <a:ext cx="4038600" cy="34892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2636912"/>
            <a:ext cx="4038600" cy="34892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6EE300C-6FC5-4FC3-AF1A-075E4F50620D}" type="datetime1">
              <a:rPr lang="en-US" smtClean="0"/>
              <a:pPr/>
              <a:t>7/24/2013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69340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dirty="0" smtClean="0"/>
              <a:t>Click to edit Master title style</a:t>
            </a:r>
            <a:endParaRPr lang="en-AU" dirty="0"/>
          </a:p>
        </p:txBody>
      </p:sp>
      <p:sp>
        <p:nvSpPr>
          <p:cNvPr id="3" name="Text Placeholder 2"/>
          <p:cNvSpPr>
            <a:spLocks noGrp="1"/>
          </p:cNvSpPr>
          <p:nvPr>
            <p:ph type="body" idx="1"/>
          </p:nvPr>
        </p:nvSpPr>
        <p:spPr>
          <a:xfrm>
            <a:off x="467544" y="2780928"/>
            <a:ext cx="4032448" cy="5677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501008"/>
            <a:ext cx="4042792" cy="26251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4008" y="270892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008" y="3501008"/>
            <a:ext cx="4045397" cy="26251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50D295D-4A77-4DEB-B04C-9F4282A8BC04}" type="datetime1">
              <a:rPr lang="en-US" smtClean="0"/>
              <a:pPr/>
              <a:t>7/24/2013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60944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2B28685-4D0C-42D5-8013-B5904CD1FCBC}" type="datetime1">
              <a:rPr lang="en-US" smtClean="0"/>
              <a:pPr/>
              <a:t>7/24/2013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99695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7/24/2013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83917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7544" y="126876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1268760"/>
            <a:ext cx="5111750" cy="48574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2492896"/>
            <a:ext cx="3008313" cy="36332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7/24/2013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21823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1412775"/>
            <a:ext cx="5486400" cy="33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7/24/2013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331534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4076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2564904"/>
            <a:ext cx="8229600" cy="356125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613C-1AD7-49D3-885D-F654C5CDBAA6}" type="datetime1">
              <a:rPr lang="en-US" smtClean="0"/>
              <a:pPr/>
              <a:t>7/24/2013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965573266"/>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2" r:id="rId13"/>
    <p:sldLayoutId id="2147484063" r:id="rId14"/>
  </p:sldLayoutIdLst>
  <p:hf hdr="0" ftr="0" dt="0"/>
  <p:txStyles>
    <p:titleStyle>
      <a:lvl1pPr algn="ctr" defTabSz="914400" rtl="0" eaLnBrk="1" latinLnBrk="0" hangingPunct="1">
        <a:spcBef>
          <a:spcPct val="0"/>
        </a:spcBef>
        <a:buNone/>
        <a:defRPr sz="4400" b="1" kern="1200" baseline="0">
          <a:ln w="6350">
            <a:solidFill>
              <a:schemeClr val="tx1"/>
            </a:solidFill>
          </a:ln>
          <a:solidFill>
            <a:schemeClr val="accent3"/>
          </a:solidFill>
          <a:effectLst/>
          <a:latin typeface="Open Sans" pitchFamily="34" charset="0"/>
          <a:ea typeface="Open Sans" pitchFamily="34" charset="0"/>
          <a:cs typeface="Open Sans"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Open Sans" pitchFamily="34" charset="0"/>
          <a:ea typeface="Open Sans" pitchFamily="34" charset="0"/>
          <a:cs typeface="Open Sans"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Open Sans" pitchFamily="34" charset="0"/>
          <a:ea typeface="Open Sans" pitchFamily="34" charset="0"/>
          <a:cs typeface="Open Sans"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Open Sans" pitchFamily="34" charset="0"/>
          <a:ea typeface="Open Sans" pitchFamily="34" charset="0"/>
          <a:cs typeface="Open Sans"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Open Sans" pitchFamily="34" charset="0"/>
          <a:ea typeface="Open Sans" pitchFamily="34" charset="0"/>
          <a:cs typeface="Open Sans"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Open Sans" pitchFamily="34" charset="0"/>
          <a:ea typeface="Open Sans" pitchFamily="34" charset="0"/>
          <a:cs typeface="Open Sans"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0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tags" Target="../tags/tag159.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73.xml"/><Relationship Id="rId4" Type="http://schemas.openxmlformats.org/officeDocument/2006/relationships/image" Target="../media/image5.jpe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8.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1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1.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2.xml"/></Relationships>
</file>

<file path=ppt/slides/_rels/slide14.xml.rels><?xml version="1.0" encoding="UTF-8" standalone="yes"?>
<Relationships xmlns="http://schemas.openxmlformats.org/package/2006/relationships"><Relationship Id="rId3" Type="http://schemas.openxmlformats.org/officeDocument/2006/relationships/hyperlink" Target="http://www.disasterrecovery.org/" TargetMode="External"/><Relationship Id="rId7" Type="http://schemas.openxmlformats.org/officeDocument/2006/relationships/hyperlink" Target="http://www.cio.com/article/40287/Business_Continuity_and_Disaster_Recovery_Planning_Definition_and_Solutio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en.wikipedia.org/wiki/Disaster_recovery_plan" TargetMode="External"/><Relationship Id="rId5" Type="http://schemas.openxmlformats.org/officeDocument/2006/relationships/hyperlink" Target="http://en.wikipedia.org/wiki/Disaster_recovery" TargetMode="External"/><Relationship Id="rId4" Type="http://schemas.openxmlformats.org/officeDocument/2006/relationships/hyperlink" Target="https://en.wikipedia.org/wiki/Business_continuity_planning" TargetMode="Externa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3.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6.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7.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8.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9.xml"/></Relationships>
</file>

<file path=ppt/slides/_rels/slide1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00.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1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3.xml"/></Relationships>
</file>

<file path=ppt/slides/_rels/slide1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5.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6.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8.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9.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0.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1.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2.xml"/></Relationships>
</file>

<file path=ppt/slides/_rels/slide1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4.xml"/></Relationships>
</file>

<file path=ppt/slides/_rels/slide1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15.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6.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7.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8.xml"/></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0.xml"/><Relationship Id="rId1" Type="http://schemas.openxmlformats.org/officeDocument/2006/relationships/tags" Target="../tags/tag219.xml"/></Relationships>
</file>

<file path=ppt/slides/_rels/slide1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3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33.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hyperlink" Target="http://www.giac.org/resources/whitepaper/application/" TargetMode="Externa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10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garykessler.net/library/crypto.html" TargetMode="External"/><Relationship Id="rId2" Type="http://schemas.openxmlformats.org/officeDocument/2006/relationships/hyperlink" Target="http://en.wikipedia.org/wiki/Cryptography" TargetMode="External"/><Relationship Id="rId1" Type="http://schemas.openxmlformats.org/officeDocument/2006/relationships/slideLayout" Target="../slideLayouts/slideLayout2.xml"/><Relationship Id="rId5" Type="http://schemas.openxmlformats.org/officeDocument/2006/relationships/hyperlink" Target="http://www.virtualschool.edu/mon/Crypto/index.html" TargetMode="External"/><Relationship Id="rId4" Type="http://schemas.openxmlformats.org/officeDocument/2006/relationships/hyperlink" Target="http://www.youtube.com/watch?v=5BVehsUS7Y4" TargetMode="Externa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5.xml.rels><?xml version="1.0" encoding="UTF-8" standalone="yes"?>
<Relationships xmlns="http://schemas.openxmlformats.org/package/2006/relationships"><Relationship Id="rId3" Type="http://schemas.openxmlformats.org/officeDocument/2006/relationships/hyperlink" Target="http://www.itmasters.edu.au/"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mailto:jhowarth@csu.edu.au" TargetMode="Externa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hyperlink" Target="mailto:crwright@csu.edu.au" TargetMode="Externa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mailto:Craig.Wright@cscss.org" TargetMode="Externa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83.xml.rels><?xml version="1.0" encoding="UTF-8" standalone="yes"?>
<Relationships xmlns="http://schemas.openxmlformats.org/package/2006/relationships"><Relationship Id="rId3" Type="http://schemas.openxmlformats.org/officeDocument/2006/relationships/hyperlink" Target="http://en.wikipedia.org/wiki/Birthday_attack" TargetMode="External"/><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9.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CISSP Study Session</a:t>
            </a:r>
            <a:endParaRPr lang="en-AU" dirty="0"/>
          </a:p>
        </p:txBody>
      </p:sp>
      <p:sp>
        <p:nvSpPr>
          <p:cNvPr id="3" name="Subtitle 2"/>
          <p:cNvSpPr>
            <a:spLocks noGrp="1"/>
          </p:cNvSpPr>
          <p:nvPr>
            <p:ph type="subTitle" idx="1"/>
          </p:nvPr>
        </p:nvSpPr>
        <p:spPr/>
        <p:txBody>
          <a:bodyPr>
            <a:normAutofit fontScale="92500" lnSpcReduction="20000"/>
          </a:bodyPr>
          <a:lstStyle/>
          <a:p>
            <a:r>
              <a:rPr lang="en-US" dirty="0"/>
              <a:t>Study and </a:t>
            </a:r>
            <a:r>
              <a:rPr lang="en-US" dirty="0" smtClean="0"/>
              <a:t>become CISSP Certified</a:t>
            </a:r>
          </a:p>
          <a:p>
            <a:r>
              <a:rPr lang="en-US" dirty="0"/>
              <a:t>We will learn the 10 domains used in the ISC2 and which are tested in the CISSP exam</a:t>
            </a:r>
            <a:r>
              <a:rPr lang="en-US" dirty="0" smtClean="0"/>
              <a:t>.</a:t>
            </a:r>
            <a:endParaRPr lang="en-US" dirty="0"/>
          </a:p>
        </p:txBody>
      </p:sp>
      <p:sp>
        <p:nvSpPr>
          <p:cNvPr id="4" name="Slide Number Placeholder 3"/>
          <p:cNvSpPr>
            <a:spLocks noGrp="1"/>
          </p:cNvSpPr>
          <p:nvPr>
            <p:ph type="sldNum" sz="quarter" idx="12"/>
          </p:nvPr>
        </p:nvSpPr>
        <p:spPr/>
        <p:txBody>
          <a:bodyPr>
            <a:normAutofit/>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1765887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About this Class</a:t>
            </a:r>
          </a:p>
        </p:txBody>
      </p:sp>
      <p:sp>
        <p:nvSpPr>
          <p:cNvPr id="8195" name="Rectangle 3"/>
          <p:cNvSpPr>
            <a:spLocks noGrp="1" noChangeArrowheads="1"/>
          </p:cNvSpPr>
          <p:nvPr>
            <p:ph idx="1"/>
          </p:nvPr>
        </p:nvSpPr>
        <p:spPr/>
        <p:txBody>
          <a:bodyPr>
            <a:normAutofit fontScale="85000" lnSpcReduction="20000"/>
          </a:bodyPr>
          <a:lstStyle/>
          <a:p>
            <a:pPr algn="ctr">
              <a:buFontTx/>
              <a:buNone/>
            </a:pPr>
            <a:endParaRPr lang="en-US" dirty="0" smtClean="0"/>
          </a:p>
          <a:p>
            <a:pPr algn="ctr">
              <a:buFontTx/>
              <a:buNone/>
            </a:pPr>
            <a:r>
              <a:rPr lang="en-US" sz="3600" dirty="0" smtClean="0"/>
              <a:t>I would like to thank all the authors that have worked to add materials to the Internet that we can all use to educate ourselves inexpensively.</a:t>
            </a:r>
          </a:p>
          <a:p>
            <a:pPr algn="ctr">
              <a:buFontTx/>
              <a:buNone/>
            </a:pPr>
            <a:endParaRPr lang="en-AU" sz="3600" dirty="0"/>
          </a:p>
          <a:p>
            <a:pPr algn="ctr">
              <a:buFontTx/>
              <a:buNone/>
            </a:pPr>
            <a:r>
              <a:rPr lang="en-AU" sz="3600" dirty="0" smtClean="0"/>
              <a:t>This course is based on many sources of materials and links are provided throughout. </a:t>
            </a:r>
            <a:endParaRPr lang="en-US" sz="3600" dirty="0" smtClean="0"/>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360204D-EC22-4B35-B492-9ADF460A4ABD}" type="slidenum">
              <a:rPr lang="en-US" smtClean="0"/>
              <a:pPr eaLnBrk="1" hangingPunct="1"/>
              <a:t>10</a:t>
            </a:fld>
            <a:endParaRPr lang="en-US" smtClean="0"/>
          </a:p>
        </p:txBody>
      </p:sp>
    </p:spTree>
    <p:extLst>
      <p:ext uri="{BB962C8B-B14F-4D97-AF65-F5344CB8AC3E}">
        <p14:creationId xmlns:p14="http://schemas.microsoft.com/office/powerpoint/2010/main" val="764590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Basic Process </a:t>
            </a:r>
          </a:p>
        </p:txBody>
      </p:sp>
      <p:sp>
        <p:nvSpPr>
          <p:cNvPr id="2" name="Content Placeholder 1"/>
          <p:cNvSpPr>
            <a:spLocks noGrp="1"/>
          </p:cNvSpPr>
          <p:nvPr>
            <p:ph idx="1"/>
          </p:nvPr>
        </p:nvSpPr>
        <p:spPr/>
        <p:txBody>
          <a:bodyPr/>
          <a:lstStyle/>
          <a:p>
            <a:endParaRPr lang="en-AU"/>
          </a:p>
        </p:txBody>
      </p:sp>
      <p:pic>
        <p:nvPicPr>
          <p:cNvPr id="20484" name="Picture 4" descr="encrpytion-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38" y="2708919"/>
            <a:ext cx="6410325" cy="32099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820784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a:t>Non Encryption Ciphers </a:t>
            </a:r>
          </a:p>
        </p:txBody>
      </p:sp>
      <p:sp>
        <p:nvSpPr>
          <p:cNvPr id="34819" name="Rectangle 3"/>
          <p:cNvSpPr>
            <a:spLocks noGrp="1" noChangeArrowheads="1"/>
          </p:cNvSpPr>
          <p:nvPr>
            <p:ph idx="1"/>
          </p:nvPr>
        </p:nvSpPr>
        <p:spPr/>
        <p:txBody>
          <a:bodyPr>
            <a:normAutofit fontScale="92500" lnSpcReduction="10000"/>
          </a:bodyPr>
          <a:lstStyle/>
          <a:p>
            <a:pPr>
              <a:buFontTx/>
              <a:buNone/>
            </a:pPr>
            <a:r>
              <a:rPr lang="en-US" sz="3600"/>
              <a:t>Stenography - </a:t>
            </a:r>
            <a:r>
              <a:rPr lang="en-US" sz="2800"/>
              <a:t>The act of hiding data in plain site* (in another form). Such that nobody knows the secret data is there.</a:t>
            </a:r>
          </a:p>
          <a:p>
            <a:pPr>
              <a:buFontTx/>
              <a:buNone/>
            </a:pPr>
            <a:r>
              <a:rPr lang="en-US" sz="2800"/>
              <a:t>Does NOT encrypt data. </a:t>
            </a:r>
          </a:p>
          <a:p>
            <a:pPr>
              <a:buFontTx/>
              <a:buNone/>
            </a:pPr>
            <a:r>
              <a:rPr lang="en-US" sz="2800"/>
              <a:t>Example: Gif image, every 100 pixels are altered such they represent a number. This number is a value to be combined with every other 10 pixel values to be a message. (Your eyes wouldn’t detect the change in pixels)</a:t>
            </a:r>
          </a:p>
        </p:txBody>
      </p:sp>
    </p:spTree>
    <p:custDataLst>
      <p:tags r:id="rId1"/>
    </p:custDataLst>
    <p:extLst>
      <p:ext uri="{BB962C8B-B14F-4D97-AF65-F5344CB8AC3E}">
        <p14:creationId xmlns:p14="http://schemas.microsoft.com/office/powerpoint/2010/main" val="399273568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a:bodyPr>
          <a:lstStyle/>
          <a:p>
            <a:r>
              <a:rPr lang="en-US" dirty="0" err="1"/>
              <a:t>BToC</a:t>
            </a:r>
            <a:r>
              <a:rPr lang="en-US" dirty="0"/>
              <a:t> </a:t>
            </a:r>
            <a:r>
              <a:rPr lang="en-US" dirty="0" smtClean="0"/>
              <a:t>Confusion/Diffusion</a:t>
            </a:r>
            <a:endParaRPr lang="en-US" dirty="0"/>
          </a:p>
        </p:txBody>
      </p:sp>
      <p:sp>
        <p:nvSpPr>
          <p:cNvPr id="192515" name="Rectangle 3"/>
          <p:cNvSpPr>
            <a:spLocks noGrp="1" noChangeArrowheads="1"/>
          </p:cNvSpPr>
          <p:nvPr>
            <p:ph idx="1"/>
          </p:nvPr>
        </p:nvSpPr>
        <p:spPr/>
        <p:txBody>
          <a:bodyPr>
            <a:normAutofit lnSpcReduction="10000"/>
          </a:bodyPr>
          <a:lstStyle/>
          <a:p>
            <a:pPr>
              <a:buFontTx/>
              <a:buNone/>
            </a:pPr>
            <a:r>
              <a:rPr lang="en-US"/>
              <a:t>Strong Ciphers have the following attributes</a:t>
            </a:r>
          </a:p>
          <a:p>
            <a:r>
              <a:rPr lang="en-US"/>
              <a:t>Confusion – commonly carried out through substitution</a:t>
            </a:r>
          </a:p>
          <a:p>
            <a:r>
              <a:rPr lang="en-US"/>
              <a:t>Diffusion – commonly carried out through transposition (mixing up characters in message)</a:t>
            </a:r>
          </a:p>
        </p:txBody>
      </p:sp>
    </p:spTree>
    <p:custDataLst>
      <p:tags r:id="rId1"/>
    </p:custDataLst>
    <p:extLst>
      <p:ext uri="{BB962C8B-B14F-4D97-AF65-F5344CB8AC3E}">
        <p14:creationId xmlns:p14="http://schemas.microsoft.com/office/powerpoint/2010/main" val="13105347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ormAutofit/>
          </a:bodyPr>
          <a:lstStyle/>
          <a:p>
            <a:r>
              <a:rPr lang="en-US" dirty="0" err="1"/>
              <a:t>BToC</a:t>
            </a:r>
            <a:r>
              <a:rPr lang="en-US" dirty="0"/>
              <a:t> (key management) </a:t>
            </a:r>
          </a:p>
        </p:txBody>
      </p:sp>
      <p:sp>
        <p:nvSpPr>
          <p:cNvPr id="176131" name="Rectangle 3"/>
          <p:cNvSpPr>
            <a:spLocks noGrp="1" noChangeArrowheads="1"/>
          </p:cNvSpPr>
          <p:nvPr>
            <p:ph idx="1"/>
          </p:nvPr>
        </p:nvSpPr>
        <p:spPr/>
        <p:txBody>
          <a:bodyPr>
            <a:normAutofit fontScale="92500" lnSpcReduction="20000"/>
          </a:bodyPr>
          <a:lstStyle/>
          <a:p>
            <a:pPr>
              <a:lnSpc>
                <a:spcPct val="90000"/>
              </a:lnSpc>
            </a:pPr>
            <a:r>
              <a:rPr lang="en-US"/>
              <a:t>Key lengths should be long enough to provide the necessary level of protection </a:t>
            </a:r>
          </a:p>
          <a:p>
            <a:pPr>
              <a:lnSpc>
                <a:spcPct val="90000"/>
              </a:lnSpc>
            </a:pPr>
            <a:r>
              <a:rPr lang="en-US"/>
              <a:t>Keys should be stored and transported in a secure means (why?)</a:t>
            </a:r>
          </a:p>
          <a:p>
            <a:pPr>
              <a:lnSpc>
                <a:spcPct val="90000"/>
              </a:lnSpc>
            </a:pPr>
            <a:r>
              <a:rPr lang="en-US"/>
              <a:t>Keys should be extremely random and use the full spectrum of the key space (why?)</a:t>
            </a:r>
          </a:p>
          <a:p>
            <a:pPr>
              <a:lnSpc>
                <a:spcPct val="90000"/>
              </a:lnSpc>
            </a:pPr>
            <a:r>
              <a:rPr lang="en-US"/>
              <a:t>Keys lifetime should correspond with the sensitivity of the data to be protected</a:t>
            </a:r>
          </a:p>
          <a:p>
            <a:pPr algn="ctr">
              <a:lnSpc>
                <a:spcPct val="90000"/>
              </a:lnSpc>
              <a:buFontTx/>
              <a:buNone/>
            </a:pPr>
            <a:r>
              <a:rPr lang="en-US"/>
              <a:t>(more)</a:t>
            </a:r>
          </a:p>
        </p:txBody>
      </p:sp>
    </p:spTree>
    <p:custDataLst>
      <p:tags r:id="rId1"/>
    </p:custDataLst>
    <p:extLst>
      <p:ext uri="{BB962C8B-B14F-4D97-AF65-F5344CB8AC3E}">
        <p14:creationId xmlns:p14="http://schemas.microsoft.com/office/powerpoint/2010/main" val="1939834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a:bodyPr>
          <a:lstStyle/>
          <a:p>
            <a:r>
              <a:rPr lang="en-US" dirty="0" err="1"/>
              <a:t>BToC</a:t>
            </a:r>
            <a:r>
              <a:rPr lang="en-US" dirty="0"/>
              <a:t> Key Management </a:t>
            </a:r>
          </a:p>
        </p:txBody>
      </p:sp>
      <p:sp>
        <p:nvSpPr>
          <p:cNvPr id="177155" name="Rectangle 3"/>
          <p:cNvSpPr>
            <a:spLocks noGrp="1" noChangeArrowheads="1"/>
          </p:cNvSpPr>
          <p:nvPr>
            <p:ph idx="1"/>
          </p:nvPr>
        </p:nvSpPr>
        <p:spPr/>
        <p:txBody>
          <a:bodyPr/>
          <a:lstStyle/>
          <a:p>
            <a:r>
              <a:rPr lang="en-US"/>
              <a:t>The more the key is used the shorter it’s lifetime should be</a:t>
            </a:r>
          </a:p>
          <a:p>
            <a:r>
              <a:rPr lang="en-US"/>
              <a:t>Keys should be backed in case of emergency</a:t>
            </a:r>
          </a:p>
          <a:p>
            <a:r>
              <a:rPr lang="en-US"/>
              <a:t>Keys should be destroyed when their lifetime is at and end.</a:t>
            </a:r>
          </a:p>
        </p:txBody>
      </p:sp>
    </p:spTree>
    <p:custDataLst>
      <p:tags r:id="rId1"/>
    </p:custDataLst>
    <p:extLst>
      <p:ext uri="{BB962C8B-B14F-4D97-AF65-F5344CB8AC3E}">
        <p14:creationId xmlns:p14="http://schemas.microsoft.com/office/powerpoint/2010/main" val="20170058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4000" dirty="0"/>
              <a:t>Methods of Encryption Overview</a:t>
            </a:r>
          </a:p>
        </p:txBody>
      </p:sp>
      <p:sp>
        <p:nvSpPr>
          <p:cNvPr id="43011" name="Rectangle 3"/>
          <p:cNvSpPr>
            <a:spLocks noGrp="1" noChangeArrowheads="1"/>
          </p:cNvSpPr>
          <p:nvPr>
            <p:ph idx="1"/>
          </p:nvPr>
        </p:nvSpPr>
        <p:spPr/>
        <p:txBody>
          <a:bodyPr>
            <a:normAutofit fontScale="92500" lnSpcReduction="10000"/>
          </a:bodyPr>
          <a:lstStyle/>
          <a:p>
            <a:pPr>
              <a:buFontTx/>
              <a:buNone/>
            </a:pPr>
            <a:r>
              <a:rPr lang="en-US" dirty="0"/>
              <a:t>There are multiple “methods” of encryption</a:t>
            </a:r>
          </a:p>
          <a:p>
            <a:r>
              <a:rPr lang="en-US" dirty="0"/>
              <a:t>Symmetric </a:t>
            </a:r>
          </a:p>
          <a:p>
            <a:r>
              <a:rPr lang="en-US" dirty="0"/>
              <a:t>Asymmetric</a:t>
            </a:r>
          </a:p>
          <a:p>
            <a:r>
              <a:rPr lang="en-US" dirty="0"/>
              <a:t>Hybrids</a:t>
            </a:r>
          </a:p>
          <a:p>
            <a:r>
              <a:rPr lang="en-US" dirty="0"/>
              <a:t>Hashes (not really encryption, but no better place to put this) we are going to talk in detail about each of these</a:t>
            </a:r>
          </a:p>
        </p:txBody>
      </p:sp>
    </p:spTree>
    <p:custDataLst>
      <p:tags r:id="rId1"/>
    </p:custDataLst>
    <p:extLst>
      <p:ext uri="{BB962C8B-B14F-4D97-AF65-F5344CB8AC3E}">
        <p14:creationId xmlns:p14="http://schemas.microsoft.com/office/powerpoint/2010/main" val="2327589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Symmetric Encryption </a:t>
            </a:r>
          </a:p>
        </p:txBody>
      </p:sp>
      <p:sp>
        <p:nvSpPr>
          <p:cNvPr id="46083" name="Rectangle 3"/>
          <p:cNvSpPr>
            <a:spLocks noGrp="1" noChangeArrowheads="1"/>
          </p:cNvSpPr>
          <p:nvPr>
            <p:ph sz="half" idx="1"/>
          </p:nvPr>
        </p:nvSpPr>
        <p:spPr/>
        <p:txBody>
          <a:bodyPr>
            <a:normAutofit/>
          </a:bodyPr>
          <a:lstStyle/>
          <a:p>
            <a:pPr>
              <a:buFontTx/>
              <a:buNone/>
            </a:pPr>
            <a:r>
              <a:rPr lang="en-US" dirty="0"/>
              <a:t>Idea same key is used to BOTH encrypt and decrypt data!</a:t>
            </a:r>
          </a:p>
          <a:p>
            <a:pPr>
              <a:buFontTx/>
              <a:buNone/>
            </a:pPr>
            <a:endParaRPr lang="en-US" dirty="0"/>
          </a:p>
        </p:txBody>
      </p:sp>
      <p:pic>
        <p:nvPicPr>
          <p:cNvPr id="10" name="Picture 4" descr="encrpytion-generic"/>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3370350"/>
            <a:ext cx="4038600" cy="2022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810385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Symmetric Pros </a:t>
            </a:r>
          </a:p>
        </p:txBody>
      </p:sp>
      <p:sp>
        <p:nvSpPr>
          <p:cNvPr id="48131" name="Rectangle 3"/>
          <p:cNvSpPr>
            <a:spLocks noGrp="1" noChangeArrowheads="1"/>
          </p:cNvSpPr>
          <p:nvPr>
            <p:ph idx="1"/>
          </p:nvPr>
        </p:nvSpPr>
        <p:spPr/>
        <p:txBody>
          <a:bodyPr/>
          <a:lstStyle/>
          <a:p>
            <a:r>
              <a:rPr lang="en-US"/>
              <a:t>Fast</a:t>
            </a:r>
          </a:p>
          <a:p>
            <a:r>
              <a:rPr lang="en-US"/>
              <a:t>Hard to break if using a large key size</a:t>
            </a:r>
          </a:p>
          <a:p>
            <a:r>
              <a:rPr lang="en-US"/>
              <a:t>Provides Confidentiality</a:t>
            </a:r>
          </a:p>
        </p:txBody>
      </p:sp>
    </p:spTree>
    <p:custDataLst>
      <p:tags r:id="rId1"/>
    </p:custDataLst>
    <p:extLst>
      <p:ext uri="{BB962C8B-B14F-4D97-AF65-F5344CB8AC3E}">
        <p14:creationId xmlns:p14="http://schemas.microsoft.com/office/powerpoint/2010/main" val="8903301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Symmetric Cons </a:t>
            </a:r>
          </a:p>
        </p:txBody>
      </p:sp>
      <p:sp>
        <p:nvSpPr>
          <p:cNvPr id="47107" name="Rectangle 3"/>
          <p:cNvSpPr>
            <a:spLocks noGrp="1" noChangeArrowheads="1"/>
          </p:cNvSpPr>
          <p:nvPr>
            <p:ph idx="1"/>
          </p:nvPr>
        </p:nvSpPr>
        <p:spPr/>
        <p:txBody>
          <a:bodyPr>
            <a:normAutofit fontScale="92500" lnSpcReduction="20000"/>
          </a:bodyPr>
          <a:lstStyle/>
          <a:p>
            <a:r>
              <a:rPr lang="en-US"/>
              <a:t>Keys must be shared</a:t>
            </a:r>
          </a:p>
          <a:p>
            <a:pPr lvl="1"/>
            <a:r>
              <a:rPr lang="en-US"/>
              <a:t>This is difficult to really do? How to you get a key to someone you want to talk to?</a:t>
            </a:r>
          </a:p>
          <a:p>
            <a:pPr lvl="1"/>
            <a:r>
              <a:rPr lang="en-US"/>
              <a:t>Requires secure mechanism to deliver keys</a:t>
            </a:r>
          </a:p>
          <a:p>
            <a:pPr lvl="1"/>
            <a:r>
              <a:rPr lang="en-US"/>
              <a:t>Number of keys becomes needed becomes crazy large as number of people involved increases</a:t>
            </a:r>
          </a:p>
          <a:p>
            <a:pPr lvl="1"/>
            <a:r>
              <a:rPr lang="en-US"/>
              <a:t>Does Not provide Authenticity or Non-repudiation</a:t>
            </a:r>
          </a:p>
          <a:p>
            <a:pPr lvl="1"/>
            <a:endParaRPr lang="en-US"/>
          </a:p>
          <a:p>
            <a:pPr lvl="1">
              <a:buFontTx/>
              <a:buNone/>
            </a:pPr>
            <a:endParaRPr lang="en-US"/>
          </a:p>
        </p:txBody>
      </p:sp>
    </p:spTree>
    <p:custDataLst>
      <p:tags r:id="rId1"/>
    </p:custDataLst>
    <p:extLst>
      <p:ext uri="{BB962C8B-B14F-4D97-AF65-F5344CB8AC3E}">
        <p14:creationId xmlns:p14="http://schemas.microsoft.com/office/powerpoint/2010/main" val="215299142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Types of Symmetric Ciphers</a:t>
            </a:r>
          </a:p>
        </p:txBody>
      </p:sp>
      <p:sp>
        <p:nvSpPr>
          <p:cNvPr id="49155" name="Rectangle 3"/>
          <p:cNvSpPr>
            <a:spLocks noGrp="1" noChangeArrowheads="1"/>
          </p:cNvSpPr>
          <p:nvPr>
            <p:ph idx="1"/>
          </p:nvPr>
        </p:nvSpPr>
        <p:spPr/>
        <p:txBody>
          <a:bodyPr/>
          <a:lstStyle/>
          <a:p>
            <a:r>
              <a:rPr lang="en-US"/>
              <a:t>Block</a:t>
            </a:r>
          </a:p>
          <a:p>
            <a:r>
              <a:rPr lang="en-US"/>
              <a:t>Stream</a:t>
            </a:r>
          </a:p>
          <a:p>
            <a:pPr>
              <a:buFontTx/>
              <a:buNone/>
            </a:pPr>
            <a:endParaRPr lang="en-US"/>
          </a:p>
          <a:p>
            <a:r>
              <a:rPr lang="en-US"/>
              <a:t>Initialization Vectors</a:t>
            </a:r>
          </a:p>
          <a:p>
            <a:endParaRPr lang="en-US"/>
          </a:p>
          <a:p>
            <a:pPr algn="ctr">
              <a:buFontTx/>
              <a:buNone/>
            </a:pPr>
            <a:r>
              <a:rPr lang="en-US"/>
              <a:t>(more info on next pages)</a:t>
            </a:r>
          </a:p>
        </p:txBody>
      </p:sp>
    </p:spTree>
    <p:custDataLst>
      <p:tags r:id="rId1"/>
    </p:custDataLst>
    <p:extLst>
      <p:ext uri="{BB962C8B-B14F-4D97-AF65-F5344CB8AC3E}">
        <p14:creationId xmlns:p14="http://schemas.microsoft.com/office/powerpoint/2010/main" val="3478138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About this Class</a:t>
            </a:r>
          </a:p>
        </p:txBody>
      </p:sp>
      <p:sp>
        <p:nvSpPr>
          <p:cNvPr id="8195" name="Rectangle 3"/>
          <p:cNvSpPr>
            <a:spLocks noGrp="1" noChangeArrowheads="1"/>
          </p:cNvSpPr>
          <p:nvPr>
            <p:ph idx="1"/>
          </p:nvPr>
        </p:nvSpPr>
        <p:spPr/>
        <p:txBody>
          <a:bodyPr>
            <a:normAutofit fontScale="77500" lnSpcReduction="20000"/>
          </a:bodyPr>
          <a:lstStyle/>
          <a:p>
            <a:pPr algn="ctr">
              <a:buFontTx/>
              <a:buNone/>
            </a:pPr>
            <a:endParaRPr lang="en-US" dirty="0" smtClean="0"/>
          </a:p>
          <a:p>
            <a:pPr algn="ctr">
              <a:buFontTx/>
              <a:buNone/>
            </a:pPr>
            <a:r>
              <a:rPr lang="en-US" sz="3600" dirty="0" smtClean="0"/>
              <a:t>In this series of lectures, we will use a variety of free and open source materials and present these in a way that aids you in learning the material and gaining the knowledge needed to pass the exam.</a:t>
            </a:r>
          </a:p>
          <a:p>
            <a:pPr algn="ctr">
              <a:buFontTx/>
              <a:buNone/>
            </a:pPr>
            <a:endParaRPr lang="en-AU" sz="3600" dirty="0"/>
          </a:p>
          <a:p>
            <a:pPr algn="ctr">
              <a:buFontTx/>
              <a:buNone/>
            </a:pPr>
            <a:r>
              <a:rPr lang="en-AU" sz="3600" dirty="0" smtClean="0"/>
              <a:t>Where possible, all materials and links are available without cost.</a:t>
            </a:r>
            <a:endParaRPr lang="en-US" sz="3600" dirty="0" smtClean="0"/>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AA104FA-53E7-4007-955A-7D138FB277CC}" type="slidenum">
              <a:rPr lang="en-US" smtClean="0"/>
              <a:pPr eaLnBrk="1" hangingPunct="1"/>
              <a:t>11</a:t>
            </a:fld>
            <a:endParaRPr lang="en-US" smtClean="0"/>
          </a:p>
        </p:txBody>
      </p:sp>
    </p:spTree>
    <p:extLst>
      <p:ext uri="{BB962C8B-B14F-4D97-AF65-F5344CB8AC3E}">
        <p14:creationId xmlns:p14="http://schemas.microsoft.com/office/powerpoint/2010/main" val="2678536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Stream</a:t>
            </a:r>
            <a:endParaRPr lang="en-US" dirty="0"/>
          </a:p>
        </p:txBody>
      </p:sp>
      <p:sp>
        <p:nvSpPr>
          <p:cNvPr id="51203" name="Rectangle 3"/>
          <p:cNvSpPr>
            <a:spLocks noGrp="1" noChangeArrowheads="1"/>
          </p:cNvSpPr>
          <p:nvPr>
            <p:ph idx="1"/>
          </p:nvPr>
        </p:nvSpPr>
        <p:spPr/>
        <p:txBody>
          <a:bodyPr>
            <a:normAutofit lnSpcReduction="10000"/>
          </a:bodyPr>
          <a:lstStyle/>
          <a:p>
            <a:r>
              <a:rPr lang="en-US"/>
              <a:t>Do not break into blocks, instead take one character of the message at a time.</a:t>
            </a:r>
          </a:p>
          <a:p>
            <a:r>
              <a:rPr lang="en-US"/>
              <a:t>The “key” is used with a “key stream generator” to create a stream of bits.</a:t>
            </a:r>
          </a:p>
          <a:p>
            <a:r>
              <a:rPr lang="en-US"/>
              <a:t>These bits are XORed with the plaintext to create cipher text</a:t>
            </a:r>
          </a:p>
          <a:p>
            <a:pPr algn="ctr">
              <a:buFontTx/>
              <a:buNone/>
            </a:pPr>
            <a:r>
              <a:rPr lang="en-US"/>
              <a:t>(more)</a:t>
            </a:r>
          </a:p>
        </p:txBody>
      </p:sp>
    </p:spTree>
    <p:custDataLst>
      <p:tags r:id="rId1"/>
    </p:custDataLst>
    <p:extLst>
      <p:ext uri="{BB962C8B-B14F-4D97-AF65-F5344CB8AC3E}">
        <p14:creationId xmlns:p14="http://schemas.microsoft.com/office/powerpoint/2010/main" val="2618960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Stream Cipher</a:t>
            </a:r>
          </a:p>
        </p:txBody>
      </p:sp>
      <p:sp>
        <p:nvSpPr>
          <p:cNvPr id="53251" name="Rectangle 3"/>
          <p:cNvSpPr>
            <a:spLocks noGrp="1" noChangeArrowheads="1"/>
          </p:cNvSpPr>
          <p:nvPr>
            <p:ph type="body" idx="1"/>
          </p:nvPr>
        </p:nvSpPr>
        <p:spPr/>
        <p:txBody>
          <a:bodyPr/>
          <a:lstStyle/>
          <a:p>
            <a:pPr>
              <a:buFontTx/>
              <a:buNone/>
            </a:pPr>
            <a:endParaRPr lang="en-US"/>
          </a:p>
        </p:txBody>
      </p:sp>
      <p:pic>
        <p:nvPicPr>
          <p:cNvPr id="53252" name="Picture 4" descr="8-16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933700"/>
            <a:ext cx="4597400" cy="2235200"/>
          </a:xfrm>
          <a:prstGeom prst="rect">
            <a:avLst/>
          </a:prstGeom>
          <a:noFill/>
          <a:extLst>
            <a:ext uri="{909E8E84-426E-40DD-AFC4-6F175D3DCCD1}">
              <a14:hiddenFill xmlns:a14="http://schemas.microsoft.com/office/drawing/2010/main">
                <a:solidFill>
                  <a:srgbClr val="FFFFFF"/>
                </a:solidFill>
              </a14:hiddenFill>
            </a:ext>
          </a:extLst>
        </p:spPr>
      </p:pic>
      <p:sp>
        <p:nvSpPr>
          <p:cNvPr id="53253" name="Rectangle 5"/>
          <p:cNvSpPr>
            <a:spLocks noChangeArrowheads="1"/>
          </p:cNvSpPr>
          <p:nvPr/>
        </p:nvSpPr>
        <p:spPr bwMode="auto">
          <a:xfrm>
            <a:off x="3754438" y="3114675"/>
            <a:ext cx="1031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Clr>
                <a:srgbClr val="FF9900"/>
              </a:buClr>
              <a:buFont typeface="Wingdings" pitchFamily="2" charset="2"/>
              <a:buNone/>
            </a:pPr>
            <a:r>
              <a:rPr lang="en-US" sz="1400"/>
              <a:t>Keystream</a:t>
            </a:r>
          </a:p>
          <a:p>
            <a:pPr algn="ctr">
              <a:buClr>
                <a:srgbClr val="FF9900"/>
              </a:buClr>
              <a:buFont typeface="Wingdings" pitchFamily="2" charset="2"/>
              <a:buNone/>
            </a:pPr>
            <a:r>
              <a:rPr lang="en-US" sz="1400"/>
              <a:t>Generator</a:t>
            </a:r>
          </a:p>
        </p:txBody>
      </p:sp>
      <p:sp>
        <p:nvSpPr>
          <p:cNvPr id="53254" name="Rectangle 6"/>
          <p:cNvSpPr>
            <a:spLocks noChangeArrowheads="1"/>
          </p:cNvSpPr>
          <p:nvPr/>
        </p:nvSpPr>
        <p:spPr bwMode="auto">
          <a:xfrm>
            <a:off x="2255838" y="4435475"/>
            <a:ext cx="865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Clr>
                <a:srgbClr val="FF9900"/>
              </a:buClr>
              <a:buFont typeface="Wingdings" pitchFamily="2" charset="2"/>
              <a:buNone/>
            </a:pPr>
            <a:r>
              <a:rPr lang="en-US" sz="1400"/>
              <a:t>Plaintext</a:t>
            </a:r>
          </a:p>
        </p:txBody>
      </p:sp>
      <p:sp>
        <p:nvSpPr>
          <p:cNvPr id="53255" name="Rectangle 7"/>
          <p:cNvSpPr>
            <a:spLocks noChangeArrowheads="1"/>
          </p:cNvSpPr>
          <p:nvPr/>
        </p:nvSpPr>
        <p:spPr bwMode="auto">
          <a:xfrm>
            <a:off x="4005263" y="4435475"/>
            <a:ext cx="5699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Clr>
                <a:srgbClr val="FF9900"/>
              </a:buClr>
              <a:buFont typeface="Wingdings" pitchFamily="2" charset="2"/>
              <a:buNone/>
            </a:pPr>
            <a:r>
              <a:rPr lang="en-US" sz="1400"/>
              <a:t>XOR</a:t>
            </a:r>
          </a:p>
        </p:txBody>
      </p:sp>
      <p:sp>
        <p:nvSpPr>
          <p:cNvPr id="53256" name="Rectangle 8"/>
          <p:cNvSpPr>
            <a:spLocks noChangeArrowheads="1"/>
          </p:cNvSpPr>
          <p:nvPr/>
        </p:nvSpPr>
        <p:spPr bwMode="auto">
          <a:xfrm>
            <a:off x="5441950" y="4435475"/>
            <a:ext cx="104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Clr>
                <a:srgbClr val="FF9900"/>
              </a:buClr>
              <a:buFont typeface="Wingdings" pitchFamily="2" charset="2"/>
              <a:buNone/>
            </a:pPr>
            <a:r>
              <a:rPr lang="en-US" sz="1400"/>
              <a:t>Cyphertext</a:t>
            </a:r>
          </a:p>
        </p:txBody>
      </p:sp>
      <p:sp>
        <p:nvSpPr>
          <p:cNvPr id="53257" name="Line 9"/>
          <p:cNvSpPr>
            <a:spLocks noChangeShapeType="1"/>
          </p:cNvSpPr>
          <p:nvPr/>
        </p:nvSpPr>
        <p:spPr bwMode="auto">
          <a:xfrm>
            <a:off x="4267200" y="36576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3258" name="Line 10"/>
          <p:cNvSpPr>
            <a:spLocks noChangeShapeType="1"/>
          </p:cNvSpPr>
          <p:nvPr/>
        </p:nvSpPr>
        <p:spPr bwMode="auto">
          <a:xfrm>
            <a:off x="2971800" y="3390900"/>
            <a:ext cx="68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3259" name="Line 11"/>
          <p:cNvSpPr>
            <a:spLocks noChangeShapeType="1"/>
          </p:cNvSpPr>
          <p:nvPr/>
        </p:nvSpPr>
        <p:spPr bwMode="auto">
          <a:xfrm>
            <a:off x="3327400" y="4597400"/>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3260" name="Line 12"/>
          <p:cNvSpPr>
            <a:spLocks noChangeShapeType="1"/>
          </p:cNvSpPr>
          <p:nvPr/>
        </p:nvSpPr>
        <p:spPr bwMode="auto">
          <a:xfrm>
            <a:off x="4787900" y="4597400"/>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ustDataLst>
      <p:tags r:id="rId1"/>
    </p:custDataLst>
    <p:extLst>
      <p:ext uri="{BB962C8B-B14F-4D97-AF65-F5344CB8AC3E}">
        <p14:creationId xmlns:p14="http://schemas.microsoft.com/office/powerpoint/2010/main" val="32137594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t>Stream Cipher considerations</a:t>
            </a:r>
          </a:p>
        </p:txBody>
      </p:sp>
      <p:sp>
        <p:nvSpPr>
          <p:cNvPr id="52227" name="Rectangle 3"/>
          <p:cNvSpPr>
            <a:spLocks noGrp="1" noChangeArrowheads="1"/>
          </p:cNvSpPr>
          <p:nvPr>
            <p:ph idx="1"/>
          </p:nvPr>
        </p:nvSpPr>
        <p:spPr/>
        <p:txBody>
          <a:bodyPr>
            <a:normAutofit fontScale="92500" lnSpcReduction="20000"/>
          </a:bodyPr>
          <a:lstStyle/>
          <a:p>
            <a:pPr>
              <a:lnSpc>
                <a:spcPct val="90000"/>
              </a:lnSpc>
            </a:pPr>
            <a:r>
              <a:rPr lang="en-US" sz="2800"/>
              <a:t>Stream ciphers are hard work, better done in hardware*</a:t>
            </a:r>
          </a:p>
          <a:p>
            <a:pPr>
              <a:lnSpc>
                <a:spcPct val="90000"/>
              </a:lnSpc>
            </a:pPr>
            <a:r>
              <a:rPr lang="en-US" sz="2800"/>
              <a:t>“key stream generator” should not generate repeating patterns.</a:t>
            </a:r>
          </a:p>
          <a:p>
            <a:pPr>
              <a:lnSpc>
                <a:spcPct val="90000"/>
              </a:lnSpc>
            </a:pPr>
            <a:r>
              <a:rPr lang="en-US" sz="2800"/>
              <a:t>“key stream generator” should not product predictable output</a:t>
            </a:r>
          </a:p>
          <a:p>
            <a:pPr>
              <a:lnSpc>
                <a:spcPct val="90000"/>
              </a:lnSpc>
            </a:pPr>
            <a:r>
              <a:rPr lang="en-US" sz="2800"/>
              <a:t>“key stream generator” should not produce a key stream related to the key</a:t>
            </a:r>
          </a:p>
          <a:p>
            <a:pPr>
              <a:lnSpc>
                <a:spcPct val="90000"/>
              </a:lnSpc>
            </a:pPr>
            <a:r>
              <a:rPr lang="en-US" sz="2800"/>
              <a:t>The number of 0’s and 1s in the key stream should be about equal.</a:t>
            </a:r>
          </a:p>
          <a:p>
            <a:pPr>
              <a:lnSpc>
                <a:spcPct val="90000"/>
              </a:lnSpc>
            </a:pPr>
            <a:endParaRPr lang="en-US" sz="2800"/>
          </a:p>
        </p:txBody>
      </p:sp>
    </p:spTree>
    <p:custDataLst>
      <p:tags r:id="rId1"/>
    </p:custDataLst>
    <p:extLst>
      <p:ext uri="{BB962C8B-B14F-4D97-AF65-F5344CB8AC3E}">
        <p14:creationId xmlns:p14="http://schemas.microsoft.com/office/powerpoint/2010/main" val="355166134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Initialization Vectors </a:t>
            </a:r>
          </a:p>
        </p:txBody>
      </p:sp>
      <p:sp>
        <p:nvSpPr>
          <p:cNvPr id="54275" name="Rectangle 3"/>
          <p:cNvSpPr>
            <a:spLocks noGrp="1" noChangeArrowheads="1"/>
          </p:cNvSpPr>
          <p:nvPr>
            <p:ph idx="1"/>
          </p:nvPr>
        </p:nvSpPr>
        <p:spPr/>
        <p:txBody>
          <a:bodyPr>
            <a:normAutofit fontScale="92500" lnSpcReduction="20000"/>
          </a:bodyPr>
          <a:lstStyle/>
          <a:p>
            <a:pPr>
              <a:lnSpc>
                <a:spcPct val="90000"/>
              </a:lnSpc>
              <a:buFontTx/>
              <a:buNone/>
            </a:pPr>
            <a:r>
              <a:rPr lang="en-US" dirty="0"/>
              <a:t>Not a type of symmetric encryption. They are random values that are used to ensure that </a:t>
            </a:r>
            <a:r>
              <a:rPr lang="en-US" dirty="0" smtClean="0"/>
              <a:t>patterns </a:t>
            </a:r>
            <a:r>
              <a:rPr lang="en-US" dirty="0"/>
              <a:t>are not created during the encryption process.</a:t>
            </a:r>
          </a:p>
          <a:p>
            <a:pPr>
              <a:lnSpc>
                <a:spcPct val="90000"/>
              </a:lnSpc>
              <a:buFontTx/>
              <a:buNone/>
            </a:pPr>
            <a:r>
              <a:rPr lang="en-US" dirty="0"/>
              <a:t>This is to allow you to generate different cipher text with the same plaintext and same key.</a:t>
            </a:r>
          </a:p>
          <a:p>
            <a:pPr>
              <a:lnSpc>
                <a:spcPct val="90000"/>
              </a:lnSpc>
              <a:buFontTx/>
              <a:buNone/>
            </a:pPr>
            <a:r>
              <a:rPr lang="en-US" dirty="0"/>
              <a:t>Used in both Stream and Block Ciphers</a:t>
            </a:r>
          </a:p>
          <a:p>
            <a:pPr>
              <a:lnSpc>
                <a:spcPct val="90000"/>
              </a:lnSpc>
              <a:buFontTx/>
              <a:buNone/>
            </a:pPr>
            <a:r>
              <a:rPr lang="en-US" dirty="0"/>
              <a:t>(Why would you want to do that?)</a:t>
            </a:r>
          </a:p>
        </p:txBody>
      </p:sp>
    </p:spTree>
    <p:custDataLst>
      <p:tags r:id="rId1"/>
    </p:custDataLst>
    <p:extLst>
      <p:ext uri="{BB962C8B-B14F-4D97-AF65-F5344CB8AC3E}">
        <p14:creationId xmlns:p14="http://schemas.microsoft.com/office/powerpoint/2010/main" val="24782639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4000"/>
              <a:t>Specific Symmetric Cryptosystems</a:t>
            </a:r>
          </a:p>
        </p:txBody>
      </p:sp>
      <p:sp>
        <p:nvSpPr>
          <p:cNvPr id="67587" name="Rectangle 3"/>
          <p:cNvSpPr>
            <a:spLocks noGrp="1" noChangeArrowheads="1"/>
          </p:cNvSpPr>
          <p:nvPr>
            <p:ph idx="1"/>
          </p:nvPr>
        </p:nvSpPr>
        <p:spPr/>
        <p:txBody>
          <a:bodyPr>
            <a:normAutofit fontScale="92500" lnSpcReduction="20000"/>
          </a:bodyPr>
          <a:lstStyle/>
          <a:p>
            <a:pPr>
              <a:lnSpc>
                <a:spcPct val="90000"/>
              </a:lnSpc>
            </a:pPr>
            <a:r>
              <a:rPr lang="en-US"/>
              <a:t>DES</a:t>
            </a:r>
          </a:p>
          <a:p>
            <a:pPr>
              <a:lnSpc>
                <a:spcPct val="90000"/>
              </a:lnSpc>
            </a:pPr>
            <a:r>
              <a:rPr lang="en-US"/>
              <a:t>Triple DES</a:t>
            </a:r>
          </a:p>
          <a:p>
            <a:pPr>
              <a:lnSpc>
                <a:spcPct val="90000"/>
              </a:lnSpc>
            </a:pPr>
            <a:r>
              <a:rPr lang="en-US"/>
              <a:t>AES</a:t>
            </a:r>
          </a:p>
          <a:p>
            <a:pPr>
              <a:lnSpc>
                <a:spcPct val="90000"/>
              </a:lnSpc>
            </a:pPr>
            <a:r>
              <a:rPr lang="en-US"/>
              <a:t>IDEA</a:t>
            </a:r>
          </a:p>
          <a:p>
            <a:pPr>
              <a:lnSpc>
                <a:spcPct val="90000"/>
              </a:lnSpc>
            </a:pPr>
            <a:r>
              <a:rPr lang="en-US"/>
              <a:t>Blowfish</a:t>
            </a:r>
          </a:p>
          <a:p>
            <a:pPr>
              <a:lnSpc>
                <a:spcPct val="90000"/>
              </a:lnSpc>
            </a:pPr>
            <a:r>
              <a:rPr lang="en-US"/>
              <a:t>RC4</a:t>
            </a:r>
          </a:p>
          <a:p>
            <a:pPr>
              <a:lnSpc>
                <a:spcPct val="90000"/>
              </a:lnSpc>
            </a:pPr>
            <a:r>
              <a:rPr lang="en-US"/>
              <a:t>RC5</a:t>
            </a:r>
          </a:p>
          <a:p>
            <a:pPr>
              <a:lnSpc>
                <a:spcPct val="90000"/>
              </a:lnSpc>
            </a:pPr>
            <a:r>
              <a:rPr lang="en-US"/>
              <a:t>RC6</a:t>
            </a:r>
          </a:p>
        </p:txBody>
      </p:sp>
    </p:spTree>
    <p:custDataLst>
      <p:tags r:id="rId1"/>
    </p:custDataLst>
    <p:extLst>
      <p:ext uri="{BB962C8B-B14F-4D97-AF65-F5344CB8AC3E}">
        <p14:creationId xmlns:p14="http://schemas.microsoft.com/office/powerpoint/2010/main" val="245608043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DES general info </a:t>
            </a:r>
          </a:p>
        </p:txBody>
      </p:sp>
      <p:sp>
        <p:nvSpPr>
          <p:cNvPr id="59395" name="Rectangle 3"/>
          <p:cNvSpPr>
            <a:spLocks noGrp="1" noChangeArrowheads="1"/>
          </p:cNvSpPr>
          <p:nvPr>
            <p:ph idx="1"/>
          </p:nvPr>
        </p:nvSpPr>
        <p:spPr/>
        <p:txBody>
          <a:bodyPr/>
          <a:lstStyle/>
          <a:p>
            <a:pPr>
              <a:buFontTx/>
              <a:buNone/>
            </a:pPr>
            <a:r>
              <a:rPr lang="en-US" dirty="0"/>
              <a:t>DES (Data Encryption Standard)</a:t>
            </a:r>
          </a:p>
          <a:p>
            <a:r>
              <a:rPr lang="en-US" dirty="0"/>
              <a:t>Read history on </a:t>
            </a:r>
            <a:r>
              <a:rPr lang="en-US" dirty="0" smtClean="0"/>
              <a:t>(</a:t>
            </a:r>
            <a:r>
              <a:rPr lang="en-US" dirty="0"/>
              <a:t>on your own)</a:t>
            </a:r>
          </a:p>
          <a:p>
            <a:r>
              <a:rPr lang="en-US" dirty="0"/>
              <a:t>Understand that DES is the “Standard” DEA is the actual algorithm.</a:t>
            </a:r>
          </a:p>
          <a:p>
            <a:r>
              <a:rPr lang="en-US" dirty="0"/>
              <a:t>Retired when it became it was too easy to break.</a:t>
            </a:r>
          </a:p>
        </p:txBody>
      </p:sp>
    </p:spTree>
    <p:custDataLst>
      <p:tags r:id="rId1"/>
    </p:custDataLst>
    <p:extLst>
      <p:ext uri="{BB962C8B-B14F-4D97-AF65-F5344CB8AC3E}">
        <p14:creationId xmlns:p14="http://schemas.microsoft.com/office/powerpoint/2010/main" val="30834208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DES </a:t>
            </a:r>
          </a:p>
        </p:txBody>
      </p:sp>
      <p:sp>
        <p:nvSpPr>
          <p:cNvPr id="60419" name="Rectangle 3"/>
          <p:cNvSpPr>
            <a:spLocks noGrp="1" noChangeArrowheads="1"/>
          </p:cNvSpPr>
          <p:nvPr>
            <p:ph idx="1"/>
          </p:nvPr>
        </p:nvSpPr>
        <p:spPr/>
        <p:txBody>
          <a:bodyPr>
            <a:normAutofit fontScale="92500" lnSpcReduction="10000"/>
          </a:bodyPr>
          <a:lstStyle/>
          <a:p>
            <a:pPr>
              <a:lnSpc>
                <a:spcPct val="90000"/>
              </a:lnSpc>
            </a:pPr>
            <a:r>
              <a:rPr lang="en-US" sz="2800"/>
              <a:t>Symmetric algorithm</a:t>
            </a:r>
          </a:p>
          <a:p>
            <a:pPr>
              <a:lnSpc>
                <a:spcPct val="90000"/>
              </a:lnSpc>
            </a:pPr>
            <a:r>
              <a:rPr lang="en-US" sz="2800"/>
              <a:t>Block based algorithm</a:t>
            </a:r>
          </a:p>
          <a:p>
            <a:pPr>
              <a:lnSpc>
                <a:spcPct val="90000"/>
              </a:lnSpc>
            </a:pPr>
            <a:r>
              <a:rPr lang="en-US" sz="2800"/>
              <a:t>64 bit key but really only 56 bits ?!?</a:t>
            </a:r>
          </a:p>
          <a:p>
            <a:pPr>
              <a:lnSpc>
                <a:spcPct val="90000"/>
              </a:lnSpc>
            </a:pPr>
            <a:r>
              <a:rPr lang="en-US" sz="2800"/>
              <a:t>Divides the data into blocks and operates on them one at a time. These blocks are put through </a:t>
            </a:r>
            <a:r>
              <a:rPr lang="en-US" sz="2800" i="1"/>
              <a:t>16 rounds* </a:t>
            </a:r>
            <a:r>
              <a:rPr lang="en-US" sz="2800"/>
              <a:t>(called an “S-box) of transposition (re-arranging) and substitution (changing) the order and type depends on the key.</a:t>
            </a:r>
          </a:p>
          <a:p>
            <a:pPr>
              <a:lnSpc>
                <a:spcPct val="90000"/>
              </a:lnSpc>
            </a:pPr>
            <a:r>
              <a:rPr lang="en-US" sz="2800"/>
              <a:t>There are 5 “modes” of DES</a:t>
            </a:r>
          </a:p>
        </p:txBody>
      </p:sp>
    </p:spTree>
    <p:custDataLst>
      <p:tags r:id="rId1"/>
    </p:custDataLst>
    <p:extLst>
      <p:ext uri="{BB962C8B-B14F-4D97-AF65-F5344CB8AC3E}">
        <p14:creationId xmlns:p14="http://schemas.microsoft.com/office/powerpoint/2010/main" val="257935951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DES Modes (overview)</a:t>
            </a:r>
          </a:p>
        </p:txBody>
      </p:sp>
      <p:sp>
        <p:nvSpPr>
          <p:cNvPr id="61443" name="Rectangle 3"/>
          <p:cNvSpPr>
            <a:spLocks noGrp="1" noChangeArrowheads="1"/>
          </p:cNvSpPr>
          <p:nvPr>
            <p:ph idx="1"/>
          </p:nvPr>
        </p:nvSpPr>
        <p:spPr/>
        <p:txBody>
          <a:bodyPr/>
          <a:lstStyle/>
          <a:p>
            <a:r>
              <a:rPr lang="en-US"/>
              <a:t>Electronic Code Book</a:t>
            </a:r>
          </a:p>
          <a:p>
            <a:r>
              <a:rPr lang="en-US"/>
              <a:t>Cipher Block Chaining</a:t>
            </a:r>
          </a:p>
          <a:p>
            <a:r>
              <a:rPr lang="en-US"/>
              <a:t>Cipher Feedback</a:t>
            </a:r>
          </a:p>
          <a:p>
            <a:r>
              <a:rPr lang="en-US"/>
              <a:t>Output Feedback</a:t>
            </a:r>
          </a:p>
          <a:p>
            <a:r>
              <a:rPr lang="en-US"/>
              <a:t>Counter Mode</a:t>
            </a:r>
          </a:p>
        </p:txBody>
      </p:sp>
    </p:spTree>
    <p:custDataLst>
      <p:tags r:id="rId1"/>
    </p:custDataLst>
    <p:extLst>
      <p:ext uri="{BB962C8B-B14F-4D97-AF65-F5344CB8AC3E}">
        <p14:creationId xmlns:p14="http://schemas.microsoft.com/office/powerpoint/2010/main" val="378632864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ECB </a:t>
            </a:r>
          </a:p>
        </p:txBody>
      </p:sp>
      <p:sp>
        <p:nvSpPr>
          <p:cNvPr id="62467" name="Rectangle 3"/>
          <p:cNvSpPr>
            <a:spLocks noGrp="1" noChangeArrowheads="1"/>
          </p:cNvSpPr>
          <p:nvPr>
            <p:ph idx="1"/>
          </p:nvPr>
        </p:nvSpPr>
        <p:spPr/>
        <p:txBody>
          <a:bodyPr>
            <a:normAutofit lnSpcReduction="10000"/>
          </a:bodyPr>
          <a:lstStyle/>
          <a:p>
            <a:r>
              <a:rPr lang="en-US"/>
              <a:t>Electronic Code Book – “regular” type of encryption, straight forward block by block encryption. </a:t>
            </a:r>
          </a:p>
          <a:p>
            <a:r>
              <a:rPr lang="en-US"/>
              <a:t>Given the same plain text and the same key, the resulting cipher text will always be the same. (which Is bad as we’ll see later)</a:t>
            </a:r>
          </a:p>
          <a:p>
            <a:endParaRPr lang="en-US"/>
          </a:p>
        </p:txBody>
      </p:sp>
    </p:spTree>
    <p:custDataLst>
      <p:tags r:id="rId1"/>
    </p:custDataLst>
    <p:extLst>
      <p:ext uri="{BB962C8B-B14F-4D97-AF65-F5344CB8AC3E}">
        <p14:creationId xmlns:p14="http://schemas.microsoft.com/office/powerpoint/2010/main" val="12983304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Cipher Block </a:t>
            </a:r>
            <a:r>
              <a:rPr lang="en-US" dirty="0" smtClean="0"/>
              <a:t>Chaining</a:t>
            </a:r>
            <a:endParaRPr lang="en-US" dirty="0"/>
          </a:p>
        </p:txBody>
      </p:sp>
      <p:sp>
        <p:nvSpPr>
          <p:cNvPr id="63491" name="Rectangle 3"/>
          <p:cNvSpPr>
            <a:spLocks noGrp="1" noChangeArrowheads="1"/>
          </p:cNvSpPr>
          <p:nvPr>
            <p:ph idx="1"/>
          </p:nvPr>
        </p:nvSpPr>
        <p:spPr/>
        <p:txBody>
          <a:bodyPr>
            <a:normAutofit fontScale="92500" lnSpcReduction="20000"/>
          </a:bodyPr>
          <a:lstStyle/>
          <a:p>
            <a:pPr>
              <a:buFontTx/>
              <a:buNone/>
            </a:pPr>
            <a:r>
              <a:rPr lang="en-US"/>
              <a:t>Tries to solve the problem of ECB mode. </a:t>
            </a:r>
          </a:p>
          <a:p>
            <a:r>
              <a:rPr lang="en-US"/>
              <a:t>For each block of data to encrypt, CBC uses not only the key but the results from the previous block.</a:t>
            </a:r>
          </a:p>
          <a:p>
            <a:r>
              <a:rPr lang="en-US"/>
              <a:t>For the first block (since we don’t have results from a previous block) we use an “Initialization Vector”</a:t>
            </a:r>
          </a:p>
          <a:p>
            <a:pPr algn="ctr">
              <a:buFontTx/>
              <a:buNone/>
            </a:pPr>
            <a:r>
              <a:rPr lang="en-US"/>
              <a:t>(see diagram on next page)</a:t>
            </a:r>
          </a:p>
          <a:p>
            <a:pPr>
              <a:buFontTx/>
              <a:buNone/>
            </a:pPr>
            <a:endParaRPr lang="en-US"/>
          </a:p>
        </p:txBody>
      </p:sp>
    </p:spTree>
    <p:custDataLst>
      <p:tags r:id="rId1"/>
    </p:custDataLst>
    <p:extLst>
      <p:ext uri="{BB962C8B-B14F-4D97-AF65-F5344CB8AC3E}">
        <p14:creationId xmlns:p14="http://schemas.microsoft.com/office/powerpoint/2010/main" val="2848282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dirty="0" smtClean="0"/>
              <a:t>Security Principles</a:t>
            </a:r>
          </a:p>
        </p:txBody>
      </p:sp>
      <p:sp>
        <p:nvSpPr>
          <p:cNvPr id="10244" name="Rectangle 3"/>
          <p:cNvSpPr>
            <a:spLocks noGrp="1" noChangeArrowheads="1"/>
          </p:cNvSpPr>
          <p:nvPr>
            <p:ph idx="1"/>
          </p:nvPr>
        </p:nvSpPr>
        <p:spPr/>
        <p:txBody>
          <a:bodyPr/>
          <a:lstStyle/>
          <a:p>
            <a:r>
              <a:rPr lang="en-US" dirty="0" smtClean="0"/>
              <a:t>The three main security principles also pertain to access control:</a:t>
            </a:r>
          </a:p>
          <a:p>
            <a:pPr lvl="1"/>
            <a:r>
              <a:rPr lang="en-US" dirty="0" smtClean="0"/>
              <a:t>Availability</a:t>
            </a:r>
          </a:p>
          <a:p>
            <a:pPr lvl="1"/>
            <a:r>
              <a:rPr lang="en-US" dirty="0" smtClean="0"/>
              <a:t>Integrity</a:t>
            </a:r>
          </a:p>
          <a:p>
            <a:pPr lvl="1"/>
            <a:r>
              <a:rPr lang="en-US" dirty="0" smtClean="0"/>
              <a:t>Confidentiality</a:t>
            </a:r>
          </a:p>
        </p:txBody>
      </p:sp>
      <p:sp>
        <p:nvSpPr>
          <p:cNvPr id="1024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BF911C-FA6E-4A07-8200-5C725207DD57}" type="slidenum">
              <a:rPr lang="en-US"/>
              <a:pPr eaLnBrk="1" hangingPunct="1"/>
              <a:t>12</a:t>
            </a:fld>
            <a:endParaRPr lang="en-US" sz="1400">
              <a:latin typeface="Times" pitchFamily="18" charset="0"/>
            </a:endParaRPr>
          </a:p>
        </p:txBody>
      </p:sp>
    </p:spTree>
    <p:extLst>
      <p:ext uri="{BB962C8B-B14F-4D97-AF65-F5344CB8AC3E}">
        <p14:creationId xmlns:p14="http://schemas.microsoft.com/office/powerpoint/2010/main" val="281014247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4" descr="8-2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350" y="1762717"/>
            <a:ext cx="1809750" cy="4432300"/>
          </a:xfrm>
          <a:prstGeom prst="rect">
            <a:avLst/>
          </a:prstGeom>
          <a:noFill/>
          <a:extLst>
            <a:ext uri="{909E8E84-426E-40DD-AFC4-6F175D3DCCD1}">
              <a14:hiddenFill xmlns:a14="http://schemas.microsoft.com/office/drawing/2010/main">
                <a:solidFill>
                  <a:srgbClr val="FFFFFF"/>
                </a:solidFill>
              </a14:hiddenFill>
            </a:ext>
          </a:extLst>
        </p:spPr>
      </p:pic>
      <p:pic>
        <p:nvPicPr>
          <p:cNvPr id="64517" name="Picture 5" descr="8-2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0" y="1775417"/>
            <a:ext cx="1809750" cy="4432300"/>
          </a:xfrm>
          <a:prstGeom prst="rect">
            <a:avLst/>
          </a:prstGeom>
          <a:noFill/>
          <a:extLst>
            <a:ext uri="{909E8E84-426E-40DD-AFC4-6F175D3DCCD1}">
              <a14:hiddenFill xmlns:a14="http://schemas.microsoft.com/office/drawing/2010/main">
                <a:solidFill>
                  <a:srgbClr val="FFFFFF"/>
                </a:solidFill>
              </a14:hiddenFill>
            </a:ext>
          </a:extLst>
        </p:spPr>
      </p:pic>
      <p:sp>
        <p:nvSpPr>
          <p:cNvPr id="64518" name="Line 6"/>
          <p:cNvSpPr>
            <a:spLocks noChangeShapeType="1"/>
          </p:cNvSpPr>
          <p:nvPr/>
        </p:nvSpPr>
        <p:spPr bwMode="auto">
          <a:xfrm>
            <a:off x="7546975" y="3967755"/>
            <a:ext cx="428625" cy="111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19" name="Line 7"/>
          <p:cNvSpPr>
            <a:spLocks noChangeShapeType="1"/>
          </p:cNvSpPr>
          <p:nvPr/>
        </p:nvSpPr>
        <p:spPr bwMode="auto">
          <a:xfrm rot="16200000" flipH="1">
            <a:off x="7946232" y="4849611"/>
            <a:ext cx="7667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20" name="Line 8"/>
          <p:cNvSpPr>
            <a:spLocks noChangeShapeType="1"/>
          </p:cNvSpPr>
          <p:nvPr/>
        </p:nvSpPr>
        <p:spPr bwMode="auto">
          <a:xfrm rot="16200000" flipH="1">
            <a:off x="8208963" y="3443880"/>
            <a:ext cx="255587" cy="142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64521" name="Picture 9" descr="8-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1786530"/>
            <a:ext cx="2620962" cy="4322762"/>
          </a:xfrm>
          <a:prstGeom prst="rect">
            <a:avLst/>
          </a:prstGeom>
          <a:noFill/>
          <a:extLst>
            <a:ext uri="{909E8E84-426E-40DD-AFC4-6F175D3DCCD1}">
              <a14:hiddenFill xmlns:a14="http://schemas.microsoft.com/office/drawing/2010/main">
                <a:solidFill>
                  <a:srgbClr val="FFFFFF"/>
                </a:solidFill>
              </a14:hiddenFill>
            </a:ext>
          </a:extLst>
        </p:spPr>
      </p:pic>
      <p:sp>
        <p:nvSpPr>
          <p:cNvPr id="64522" name="Line 10"/>
          <p:cNvSpPr>
            <a:spLocks noChangeShapeType="1"/>
          </p:cNvSpPr>
          <p:nvPr/>
        </p:nvSpPr>
        <p:spPr bwMode="auto">
          <a:xfrm>
            <a:off x="1841500" y="3978867"/>
            <a:ext cx="428625" cy="12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23" name="Line 11"/>
          <p:cNvSpPr>
            <a:spLocks noChangeShapeType="1"/>
          </p:cNvSpPr>
          <p:nvPr/>
        </p:nvSpPr>
        <p:spPr bwMode="auto">
          <a:xfrm rot="16200000" flipH="1">
            <a:off x="2421732" y="2806498"/>
            <a:ext cx="417512" cy="31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24" name="Line 12"/>
          <p:cNvSpPr>
            <a:spLocks noChangeShapeType="1"/>
          </p:cNvSpPr>
          <p:nvPr/>
        </p:nvSpPr>
        <p:spPr bwMode="auto">
          <a:xfrm rot="16200000" flipH="1">
            <a:off x="2241550" y="4861518"/>
            <a:ext cx="7651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25" name="Line 13"/>
          <p:cNvSpPr>
            <a:spLocks noChangeShapeType="1"/>
          </p:cNvSpPr>
          <p:nvPr/>
        </p:nvSpPr>
        <p:spPr bwMode="auto">
          <a:xfrm>
            <a:off x="871538" y="3178767"/>
            <a:ext cx="16240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26" name="Rectangle 14"/>
          <p:cNvSpPr>
            <a:spLocks noChangeArrowheads="1"/>
          </p:cNvSpPr>
          <p:nvPr/>
        </p:nvSpPr>
        <p:spPr bwMode="auto">
          <a:xfrm>
            <a:off x="95250" y="3451817"/>
            <a:ext cx="11826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buClr>
                <a:srgbClr val="FF9900"/>
              </a:buClr>
            </a:pPr>
            <a:r>
              <a:rPr lang="en-US" sz="1400"/>
              <a:t>IV</a:t>
            </a:r>
          </a:p>
        </p:txBody>
      </p:sp>
      <p:sp>
        <p:nvSpPr>
          <p:cNvPr id="64527" name="Line 15"/>
          <p:cNvSpPr>
            <a:spLocks noChangeShapeType="1"/>
          </p:cNvSpPr>
          <p:nvPr/>
        </p:nvSpPr>
        <p:spPr bwMode="auto">
          <a:xfrm rot="16200000" flipH="1">
            <a:off x="2503488" y="3415305"/>
            <a:ext cx="255587" cy="142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28" name="Line 16"/>
          <p:cNvSpPr>
            <a:spLocks noChangeShapeType="1"/>
          </p:cNvSpPr>
          <p:nvPr/>
        </p:nvSpPr>
        <p:spPr bwMode="auto">
          <a:xfrm>
            <a:off x="4716463" y="3978867"/>
            <a:ext cx="430212" cy="12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29" name="Line 17"/>
          <p:cNvSpPr>
            <a:spLocks noChangeShapeType="1"/>
          </p:cNvSpPr>
          <p:nvPr/>
        </p:nvSpPr>
        <p:spPr bwMode="auto">
          <a:xfrm rot="16200000" flipH="1">
            <a:off x="5298282" y="2806498"/>
            <a:ext cx="417512" cy="31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0" name="Line 18"/>
          <p:cNvSpPr>
            <a:spLocks noChangeShapeType="1"/>
          </p:cNvSpPr>
          <p:nvPr/>
        </p:nvSpPr>
        <p:spPr bwMode="auto">
          <a:xfrm rot="16200000" flipH="1">
            <a:off x="5116512" y="4861518"/>
            <a:ext cx="7651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1" name="Line 19"/>
          <p:cNvSpPr>
            <a:spLocks noChangeShapeType="1"/>
          </p:cNvSpPr>
          <p:nvPr/>
        </p:nvSpPr>
        <p:spPr bwMode="auto">
          <a:xfrm rot="16200000" flipH="1">
            <a:off x="5379244" y="3452611"/>
            <a:ext cx="255587" cy="158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2" name="Line 20"/>
          <p:cNvSpPr>
            <a:spLocks noChangeShapeType="1"/>
          </p:cNvSpPr>
          <p:nvPr/>
        </p:nvSpPr>
        <p:spPr bwMode="auto">
          <a:xfrm>
            <a:off x="2646363" y="4991692"/>
            <a:ext cx="13509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3" name="Line 21"/>
          <p:cNvSpPr>
            <a:spLocks noChangeShapeType="1"/>
          </p:cNvSpPr>
          <p:nvPr/>
        </p:nvSpPr>
        <p:spPr bwMode="auto">
          <a:xfrm flipV="1">
            <a:off x="3997325" y="3167655"/>
            <a:ext cx="0" cy="183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4" name="Line 22"/>
          <p:cNvSpPr>
            <a:spLocks noChangeShapeType="1"/>
          </p:cNvSpPr>
          <p:nvPr/>
        </p:nvSpPr>
        <p:spPr bwMode="auto">
          <a:xfrm flipV="1">
            <a:off x="3995738" y="3178767"/>
            <a:ext cx="1365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5" name="Line 23"/>
          <p:cNvSpPr>
            <a:spLocks noChangeShapeType="1"/>
          </p:cNvSpPr>
          <p:nvPr/>
        </p:nvSpPr>
        <p:spPr bwMode="auto">
          <a:xfrm>
            <a:off x="5487988" y="4977405"/>
            <a:ext cx="13509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6" name="Line 24"/>
          <p:cNvSpPr>
            <a:spLocks noChangeShapeType="1"/>
          </p:cNvSpPr>
          <p:nvPr/>
        </p:nvSpPr>
        <p:spPr bwMode="auto">
          <a:xfrm flipV="1">
            <a:off x="6838950" y="3153367"/>
            <a:ext cx="0" cy="183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7" name="Line 25"/>
          <p:cNvSpPr>
            <a:spLocks noChangeShapeType="1"/>
          </p:cNvSpPr>
          <p:nvPr/>
        </p:nvSpPr>
        <p:spPr bwMode="auto">
          <a:xfrm flipV="1">
            <a:off x="6837363" y="3164480"/>
            <a:ext cx="1365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8" name="Line 26"/>
          <p:cNvSpPr>
            <a:spLocks noChangeShapeType="1"/>
          </p:cNvSpPr>
          <p:nvPr/>
        </p:nvSpPr>
        <p:spPr bwMode="auto">
          <a:xfrm rot="16200000" flipH="1">
            <a:off x="8114506" y="2820786"/>
            <a:ext cx="417513" cy="31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39" name="Rectangle 27"/>
          <p:cNvSpPr>
            <a:spLocks noChangeArrowheads="1"/>
          </p:cNvSpPr>
          <p:nvPr/>
        </p:nvSpPr>
        <p:spPr bwMode="auto">
          <a:xfrm>
            <a:off x="4000500" y="2766017"/>
            <a:ext cx="11953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buClr>
                <a:srgbClr val="FF9900"/>
              </a:buClr>
            </a:pPr>
            <a:r>
              <a:rPr lang="en-US" sz="1400" dirty="0"/>
              <a:t>Replaces IV</a:t>
            </a:r>
          </a:p>
        </p:txBody>
      </p:sp>
      <p:sp>
        <p:nvSpPr>
          <p:cNvPr id="64540" name="Rectangle 28"/>
          <p:cNvSpPr>
            <a:spLocks noChangeArrowheads="1"/>
          </p:cNvSpPr>
          <p:nvPr/>
        </p:nvSpPr>
        <p:spPr bwMode="auto">
          <a:xfrm>
            <a:off x="2971800" y="1623017"/>
            <a:ext cx="2057400" cy="3667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buClr>
                <a:srgbClr val="FF9900"/>
              </a:buClr>
            </a:pPr>
            <a:r>
              <a:rPr lang="en-US"/>
              <a:t>CBC</a:t>
            </a:r>
          </a:p>
        </p:txBody>
      </p:sp>
      <p:sp>
        <p:nvSpPr>
          <p:cNvPr id="64514" name="Rectangle 2"/>
          <p:cNvSpPr>
            <a:spLocks noGrp="1" noChangeArrowheads="1"/>
          </p:cNvSpPr>
          <p:nvPr>
            <p:ph type="title"/>
          </p:nvPr>
        </p:nvSpPr>
        <p:spPr>
          <a:xfrm>
            <a:off x="445294" y="1191217"/>
            <a:ext cx="8229600" cy="1143000"/>
          </a:xfrm>
        </p:spPr>
        <p:txBody>
          <a:bodyPr/>
          <a:lstStyle/>
          <a:p>
            <a:r>
              <a:rPr lang="en-US" dirty="0"/>
              <a:t>CBC diagram</a:t>
            </a:r>
          </a:p>
        </p:txBody>
      </p:sp>
    </p:spTree>
    <p:custDataLst>
      <p:tags r:id="rId1"/>
    </p:custDataLst>
    <p:extLst>
      <p:ext uri="{BB962C8B-B14F-4D97-AF65-F5344CB8AC3E}">
        <p14:creationId xmlns:p14="http://schemas.microsoft.com/office/powerpoint/2010/main" val="319962643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Other DES Modes</a:t>
            </a:r>
          </a:p>
        </p:txBody>
      </p:sp>
      <p:sp>
        <p:nvSpPr>
          <p:cNvPr id="65539" name="Rectangle 3"/>
          <p:cNvSpPr>
            <a:spLocks noGrp="1" noChangeArrowheads="1"/>
          </p:cNvSpPr>
          <p:nvPr>
            <p:ph idx="1"/>
          </p:nvPr>
        </p:nvSpPr>
        <p:spPr/>
        <p:txBody>
          <a:bodyPr>
            <a:normAutofit lnSpcReduction="10000"/>
          </a:bodyPr>
          <a:lstStyle/>
          <a:p>
            <a:pPr>
              <a:buFontTx/>
              <a:buNone/>
            </a:pPr>
            <a:r>
              <a:rPr lang="en-US" dirty="0"/>
              <a:t>Cipher Feedback, Output Feedback, Counter</a:t>
            </a:r>
          </a:p>
          <a:p>
            <a:pPr>
              <a:buFontTx/>
              <a:buNone/>
            </a:pPr>
            <a:endParaRPr lang="en-US" dirty="0"/>
          </a:p>
          <a:p>
            <a:pPr>
              <a:buFontTx/>
              <a:buNone/>
            </a:pPr>
            <a:r>
              <a:rPr lang="en-US" dirty="0"/>
              <a:t>I don’t think you’ll need to know much about these. I encourage you to read the sections in the </a:t>
            </a:r>
            <a:r>
              <a:rPr lang="en-US" dirty="0" smtClean="0"/>
              <a:t>book </a:t>
            </a:r>
            <a:r>
              <a:rPr lang="en-US" dirty="0"/>
              <a:t>yourself, and let me know if you have any questions. </a:t>
            </a:r>
          </a:p>
        </p:txBody>
      </p:sp>
    </p:spTree>
    <p:custDataLst>
      <p:tags r:id="rId1"/>
    </p:custDataLst>
    <p:extLst>
      <p:ext uri="{BB962C8B-B14F-4D97-AF65-F5344CB8AC3E}">
        <p14:creationId xmlns:p14="http://schemas.microsoft.com/office/powerpoint/2010/main" val="329177395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Triple DES </a:t>
            </a:r>
          </a:p>
        </p:txBody>
      </p:sp>
      <p:sp>
        <p:nvSpPr>
          <p:cNvPr id="66563" name="Rectangle 3"/>
          <p:cNvSpPr>
            <a:spLocks noGrp="1" noChangeArrowheads="1"/>
          </p:cNvSpPr>
          <p:nvPr>
            <p:ph idx="1"/>
          </p:nvPr>
        </p:nvSpPr>
        <p:spPr/>
        <p:txBody>
          <a:bodyPr>
            <a:normAutofit fontScale="92500" lnSpcReduction="10000"/>
          </a:bodyPr>
          <a:lstStyle/>
          <a:p>
            <a:pPr>
              <a:lnSpc>
                <a:spcPct val="80000"/>
              </a:lnSpc>
              <a:buFontTx/>
              <a:buNone/>
            </a:pPr>
            <a:r>
              <a:rPr lang="en-US" sz="2800"/>
              <a:t>Like DES but uses </a:t>
            </a:r>
            <a:r>
              <a:rPr lang="en-US" sz="2800" i="1"/>
              <a:t>48 rounds</a:t>
            </a:r>
            <a:r>
              <a:rPr lang="en-US" sz="2800"/>
              <a:t>* rather than DES’s 16 rounds. </a:t>
            </a:r>
          </a:p>
          <a:p>
            <a:pPr>
              <a:lnSpc>
                <a:spcPct val="80000"/>
              </a:lnSpc>
              <a:buFontTx/>
              <a:buNone/>
            </a:pPr>
            <a:r>
              <a:rPr lang="en-US" sz="2800"/>
              <a:t>Has 4 rounds</a:t>
            </a:r>
          </a:p>
          <a:p>
            <a:pPr>
              <a:lnSpc>
                <a:spcPct val="80000"/>
              </a:lnSpc>
            </a:pPr>
            <a:r>
              <a:rPr lang="en-US" sz="2800"/>
              <a:t>DES-EEE3 – 3 different keys: data is Encrypted, Encrypted, Encrypted (one key for each)</a:t>
            </a:r>
          </a:p>
          <a:p>
            <a:pPr>
              <a:lnSpc>
                <a:spcPct val="80000"/>
              </a:lnSpc>
            </a:pPr>
            <a:r>
              <a:rPr lang="en-US" sz="2800"/>
              <a:t>DES-EDE3 – 3 keys: Encrypted, Decrypted, Encrypted</a:t>
            </a:r>
          </a:p>
          <a:p>
            <a:pPr>
              <a:lnSpc>
                <a:spcPct val="80000"/>
              </a:lnSpc>
            </a:pPr>
            <a:r>
              <a:rPr lang="en-US" sz="2800"/>
              <a:t>DES- EEE2 – 2 keys, first and last operation use the same key</a:t>
            </a:r>
          </a:p>
          <a:p>
            <a:pPr>
              <a:lnSpc>
                <a:spcPct val="80000"/>
              </a:lnSpc>
            </a:pPr>
            <a:r>
              <a:rPr lang="en-US" sz="2800"/>
              <a:t>DES- EDE2 – 2 keys, first and last operation use the same key</a:t>
            </a:r>
          </a:p>
        </p:txBody>
      </p:sp>
    </p:spTree>
    <p:custDataLst>
      <p:tags r:id="rId1"/>
    </p:custDataLst>
    <p:extLst>
      <p:ext uri="{BB962C8B-B14F-4D97-AF65-F5344CB8AC3E}">
        <p14:creationId xmlns:p14="http://schemas.microsoft.com/office/powerpoint/2010/main" val="259919921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AES </a:t>
            </a:r>
          </a:p>
        </p:txBody>
      </p:sp>
      <p:sp>
        <p:nvSpPr>
          <p:cNvPr id="68611" name="Rectangle 3"/>
          <p:cNvSpPr>
            <a:spLocks noGrp="1" noChangeArrowheads="1"/>
          </p:cNvSpPr>
          <p:nvPr>
            <p:ph idx="1"/>
          </p:nvPr>
        </p:nvSpPr>
        <p:spPr/>
        <p:txBody>
          <a:bodyPr>
            <a:normAutofit fontScale="92500" lnSpcReduction="20000"/>
          </a:bodyPr>
          <a:lstStyle/>
          <a:p>
            <a:pPr>
              <a:lnSpc>
                <a:spcPct val="90000"/>
              </a:lnSpc>
              <a:buFontTx/>
              <a:buNone/>
            </a:pPr>
            <a:r>
              <a:rPr lang="en-US"/>
              <a:t>Advanced Encryption Standard – Developed to replace DES. There were multiple algorithms proposed to become “DES” the one chosen was called </a:t>
            </a:r>
            <a:r>
              <a:rPr lang="en-US" i="1"/>
              <a:t>Rijndael</a:t>
            </a:r>
            <a:r>
              <a:rPr lang="en-US"/>
              <a:t>.</a:t>
            </a:r>
          </a:p>
          <a:p>
            <a:pPr>
              <a:lnSpc>
                <a:spcPct val="90000"/>
              </a:lnSpc>
            </a:pPr>
            <a:r>
              <a:rPr lang="en-US"/>
              <a:t>Block cipher</a:t>
            </a:r>
          </a:p>
          <a:p>
            <a:pPr>
              <a:lnSpc>
                <a:spcPct val="90000"/>
              </a:lnSpc>
            </a:pPr>
            <a:r>
              <a:rPr lang="en-US"/>
              <a:t>Works well in software or hardware</a:t>
            </a:r>
          </a:p>
          <a:p>
            <a:pPr>
              <a:lnSpc>
                <a:spcPct val="90000"/>
              </a:lnSpc>
            </a:pPr>
            <a:r>
              <a:rPr lang="en-US"/>
              <a:t>Low memory requirements</a:t>
            </a:r>
          </a:p>
          <a:p>
            <a:pPr>
              <a:lnSpc>
                <a:spcPct val="90000"/>
              </a:lnSpc>
            </a:pPr>
            <a:r>
              <a:rPr lang="en-US"/>
              <a:t>Replaces DES</a:t>
            </a:r>
          </a:p>
          <a:p>
            <a:pPr>
              <a:lnSpc>
                <a:spcPct val="90000"/>
              </a:lnSpc>
            </a:pPr>
            <a:r>
              <a:rPr lang="en-US"/>
              <a:t>Supports block sizes of 128, 192, 256 bits</a:t>
            </a:r>
          </a:p>
          <a:p>
            <a:pPr>
              <a:lnSpc>
                <a:spcPct val="90000"/>
              </a:lnSpc>
            </a:pPr>
            <a:endParaRPr lang="en-US"/>
          </a:p>
        </p:txBody>
      </p:sp>
    </p:spTree>
    <p:custDataLst>
      <p:tags r:id="rId1"/>
    </p:custDataLst>
    <p:extLst>
      <p:ext uri="{BB962C8B-B14F-4D97-AF65-F5344CB8AC3E}">
        <p14:creationId xmlns:p14="http://schemas.microsoft.com/office/powerpoint/2010/main" val="389142461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IDEA </a:t>
            </a:r>
          </a:p>
        </p:txBody>
      </p:sp>
      <p:sp>
        <p:nvSpPr>
          <p:cNvPr id="69635" name="Rectangle 3"/>
          <p:cNvSpPr>
            <a:spLocks noGrp="1" noChangeArrowheads="1"/>
          </p:cNvSpPr>
          <p:nvPr>
            <p:ph idx="1"/>
          </p:nvPr>
        </p:nvSpPr>
        <p:spPr/>
        <p:txBody>
          <a:bodyPr>
            <a:normAutofit fontScale="92500" lnSpcReduction="10000"/>
          </a:bodyPr>
          <a:lstStyle/>
          <a:p>
            <a:pPr>
              <a:buFontTx/>
              <a:buNone/>
            </a:pPr>
            <a:r>
              <a:rPr lang="en-US"/>
              <a:t>International Data Encryption Algorithm</a:t>
            </a:r>
          </a:p>
          <a:p>
            <a:r>
              <a:rPr lang="en-US"/>
              <a:t>Block cipher</a:t>
            </a:r>
          </a:p>
          <a:p>
            <a:r>
              <a:rPr lang="en-US"/>
              <a:t>128 bit key</a:t>
            </a:r>
          </a:p>
          <a:p>
            <a:r>
              <a:rPr lang="en-US"/>
              <a:t>IDEA is faster than DES when implemented in software</a:t>
            </a:r>
          </a:p>
          <a:p>
            <a:r>
              <a:rPr lang="en-US"/>
              <a:t>Used in PGP (later)</a:t>
            </a:r>
          </a:p>
          <a:p>
            <a:r>
              <a:rPr lang="en-US"/>
              <a:t>patented</a:t>
            </a:r>
          </a:p>
        </p:txBody>
      </p:sp>
    </p:spTree>
    <p:custDataLst>
      <p:tags r:id="rId1"/>
    </p:custDataLst>
    <p:extLst>
      <p:ext uri="{BB962C8B-B14F-4D97-AF65-F5344CB8AC3E}">
        <p14:creationId xmlns:p14="http://schemas.microsoft.com/office/powerpoint/2010/main" val="329891300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Blowfish </a:t>
            </a:r>
          </a:p>
        </p:txBody>
      </p:sp>
      <p:sp>
        <p:nvSpPr>
          <p:cNvPr id="73731" name="Rectangle 3"/>
          <p:cNvSpPr>
            <a:spLocks noGrp="1" noChangeArrowheads="1"/>
          </p:cNvSpPr>
          <p:nvPr>
            <p:ph idx="1"/>
          </p:nvPr>
        </p:nvSpPr>
        <p:spPr/>
        <p:txBody>
          <a:bodyPr/>
          <a:lstStyle/>
          <a:p>
            <a:r>
              <a:rPr lang="en-US"/>
              <a:t>Block cipher</a:t>
            </a:r>
          </a:p>
          <a:p>
            <a:r>
              <a:rPr lang="en-US"/>
              <a:t>64 blocks of data</a:t>
            </a:r>
          </a:p>
          <a:p>
            <a:r>
              <a:rPr lang="en-US"/>
              <a:t>Key length can be 32 – 448</a:t>
            </a:r>
          </a:p>
          <a:p>
            <a:r>
              <a:rPr lang="en-US"/>
              <a:t>16 rounds of cryptographic functions</a:t>
            </a:r>
          </a:p>
          <a:p>
            <a:r>
              <a:rPr lang="en-US"/>
              <a:t>Unpatented, anyone can use it</a:t>
            </a:r>
          </a:p>
        </p:txBody>
      </p:sp>
    </p:spTree>
    <p:custDataLst>
      <p:tags r:id="rId1"/>
    </p:custDataLst>
    <p:extLst>
      <p:ext uri="{BB962C8B-B14F-4D97-AF65-F5344CB8AC3E}">
        <p14:creationId xmlns:p14="http://schemas.microsoft.com/office/powerpoint/2010/main" val="14670253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RC4</a:t>
            </a:r>
            <a:endParaRPr lang="en-US" dirty="0"/>
          </a:p>
        </p:txBody>
      </p:sp>
      <p:sp>
        <p:nvSpPr>
          <p:cNvPr id="76803" name="Rectangle 3"/>
          <p:cNvSpPr>
            <a:spLocks noGrp="1" noChangeArrowheads="1"/>
          </p:cNvSpPr>
          <p:nvPr>
            <p:ph idx="1"/>
          </p:nvPr>
        </p:nvSpPr>
        <p:spPr/>
        <p:txBody>
          <a:bodyPr>
            <a:normAutofit fontScale="92500" lnSpcReduction="10000"/>
          </a:bodyPr>
          <a:lstStyle/>
          <a:p>
            <a:r>
              <a:rPr lang="en-US"/>
              <a:t>Owned by “RSA”</a:t>
            </a:r>
          </a:p>
          <a:p>
            <a:r>
              <a:rPr lang="en-US"/>
              <a:t>Stream cipher</a:t>
            </a:r>
          </a:p>
          <a:p>
            <a:r>
              <a:rPr lang="en-US"/>
              <a:t>Variable key size</a:t>
            </a:r>
          </a:p>
          <a:p>
            <a:r>
              <a:rPr lang="en-US"/>
              <a:t>Used in SSL and in WEP (wireless) encryption</a:t>
            </a:r>
          </a:p>
          <a:p>
            <a:r>
              <a:rPr lang="en-US"/>
              <a:t>Simple, fast and efficient</a:t>
            </a:r>
          </a:p>
          <a:p>
            <a:r>
              <a:rPr lang="en-US"/>
              <a:t>Also called ARC4</a:t>
            </a:r>
          </a:p>
        </p:txBody>
      </p:sp>
    </p:spTree>
    <p:custDataLst>
      <p:tags r:id="rId1"/>
    </p:custDataLst>
    <p:extLst>
      <p:ext uri="{BB962C8B-B14F-4D97-AF65-F5344CB8AC3E}">
        <p14:creationId xmlns:p14="http://schemas.microsoft.com/office/powerpoint/2010/main" val="84096928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RC5 </a:t>
            </a:r>
          </a:p>
        </p:txBody>
      </p:sp>
      <p:sp>
        <p:nvSpPr>
          <p:cNvPr id="77827" name="Rectangle 3"/>
          <p:cNvSpPr>
            <a:spLocks noGrp="1" noChangeArrowheads="1"/>
          </p:cNvSpPr>
          <p:nvPr>
            <p:ph idx="1"/>
          </p:nvPr>
        </p:nvSpPr>
        <p:spPr/>
        <p:txBody>
          <a:bodyPr/>
          <a:lstStyle/>
          <a:p>
            <a:r>
              <a:rPr lang="en-US" dirty="0"/>
              <a:t>Owned by RSA</a:t>
            </a:r>
          </a:p>
          <a:p>
            <a:r>
              <a:rPr lang="en-US" dirty="0"/>
              <a:t>Block cipher </a:t>
            </a:r>
          </a:p>
          <a:p>
            <a:r>
              <a:rPr lang="en-US" dirty="0"/>
              <a:t>Block sizes of 32, 64, or 128 bits</a:t>
            </a:r>
          </a:p>
          <a:p>
            <a:r>
              <a:rPr lang="en-US" dirty="0"/>
              <a:t>Key size can go up to 2048 bits</a:t>
            </a:r>
          </a:p>
          <a:p>
            <a:r>
              <a:rPr lang="en-US" dirty="0"/>
              <a:t>“rounds” are not fixed, can be up to 255</a:t>
            </a:r>
          </a:p>
          <a:p>
            <a:pPr>
              <a:buFontTx/>
              <a:buNone/>
            </a:pPr>
            <a:endParaRPr lang="en-US" dirty="0"/>
          </a:p>
        </p:txBody>
      </p:sp>
    </p:spTree>
    <p:custDataLst>
      <p:tags r:id="rId1"/>
    </p:custDataLst>
    <p:extLst>
      <p:ext uri="{BB962C8B-B14F-4D97-AF65-F5344CB8AC3E}">
        <p14:creationId xmlns:p14="http://schemas.microsoft.com/office/powerpoint/2010/main" val="12431505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RC6 </a:t>
            </a:r>
          </a:p>
        </p:txBody>
      </p:sp>
      <p:sp>
        <p:nvSpPr>
          <p:cNvPr id="78851" name="Rectangle 3"/>
          <p:cNvSpPr>
            <a:spLocks noGrp="1" noChangeArrowheads="1"/>
          </p:cNvSpPr>
          <p:nvPr>
            <p:ph idx="1"/>
          </p:nvPr>
        </p:nvSpPr>
        <p:spPr/>
        <p:txBody>
          <a:bodyPr>
            <a:normAutofit fontScale="92500" lnSpcReduction="20000"/>
          </a:bodyPr>
          <a:lstStyle/>
          <a:p>
            <a:pPr>
              <a:lnSpc>
                <a:spcPct val="90000"/>
              </a:lnSpc>
            </a:pPr>
            <a:r>
              <a:rPr lang="en-US"/>
              <a:t>Same attributes at RC5, but modified to be faster</a:t>
            </a:r>
          </a:p>
          <a:p>
            <a:pPr>
              <a:lnSpc>
                <a:spcPct val="90000"/>
              </a:lnSpc>
            </a:pPr>
            <a:r>
              <a:rPr lang="en-US"/>
              <a:t>Owned by RSA</a:t>
            </a:r>
          </a:p>
          <a:p>
            <a:pPr>
              <a:lnSpc>
                <a:spcPct val="90000"/>
              </a:lnSpc>
            </a:pPr>
            <a:r>
              <a:rPr lang="en-US"/>
              <a:t>Block cipher </a:t>
            </a:r>
          </a:p>
          <a:p>
            <a:pPr>
              <a:lnSpc>
                <a:spcPct val="90000"/>
              </a:lnSpc>
            </a:pPr>
            <a:r>
              <a:rPr lang="en-US"/>
              <a:t>Block sizes of 32, 64, or 128 bits</a:t>
            </a:r>
          </a:p>
          <a:p>
            <a:pPr>
              <a:lnSpc>
                <a:spcPct val="90000"/>
              </a:lnSpc>
            </a:pPr>
            <a:r>
              <a:rPr lang="en-US"/>
              <a:t>Key size can go up to 2048 bits</a:t>
            </a:r>
          </a:p>
          <a:p>
            <a:pPr>
              <a:lnSpc>
                <a:spcPct val="90000"/>
              </a:lnSpc>
            </a:pPr>
            <a:r>
              <a:rPr lang="en-US"/>
              <a:t>“rounds” are not fixed, can be up to 255</a:t>
            </a:r>
          </a:p>
          <a:p>
            <a:pPr>
              <a:lnSpc>
                <a:spcPct val="90000"/>
              </a:lnSpc>
            </a:pPr>
            <a:r>
              <a:rPr lang="en-US"/>
              <a:t>faster than RC5</a:t>
            </a:r>
          </a:p>
          <a:p>
            <a:pPr>
              <a:lnSpc>
                <a:spcPct val="90000"/>
              </a:lnSpc>
            </a:pPr>
            <a:endParaRPr lang="en-US"/>
          </a:p>
          <a:p>
            <a:pPr>
              <a:lnSpc>
                <a:spcPct val="90000"/>
              </a:lnSpc>
            </a:pPr>
            <a:endParaRPr lang="en-US"/>
          </a:p>
        </p:txBody>
      </p:sp>
    </p:spTree>
    <p:custDataLst>
      <p:tags r:id="rId1"/>
    </p:custDataLst>
    <p:extLst>
      <p:ext uri="{BB962C8B-B14F-4D97-AF65-F5344CB8AC3E}">
        <p14:creationId xmlns:p14="http://schemas.microsoft.com/office/powerpoint/2010/main" val="26944459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One Time Pad</a:t>
            </a:r>
          </a:p>
        </p:txBody>
      </p:sp>
      <p:sp>
        <p:nvSpPr>
          <p:cNvPr id="197635" name="Rectangle 3"/>
          <p:cNvSpPr>
            <a:spLocks noGrp="1" noChangeArrowheads="1"/>
          </p:cNvSpPr>
          <p:nvPr>
            <p:ph idx="1"/>
          </p:nvPr>
        </p:nvSpPr>
        <p:spPr/>
        <p:txBody>
          <a:bodyPr>
            <a:normAutofit fontScale="92500" lnSpcReduction="10000"/>
          </a:bodyPr>
          <a:lstStyle/>
          <a:p>
            <a:pPr>
              <a:buFontTx/>
              <a:buNone/>
            </a:pPr>
            <a:r>
              <a:rPr lang="en-US" sz="2800"/>
              <a:t>A modification of a symmetric key system.</a:t>
            </a:r>
          </a:p>
          <a:p>
            <a:r>
              <a:rPr lang="en-US" sz="2800"/>
              <a:t>A “perfect cryptosystem” </a:t>
            </a:r>
          </a:p>
          <a:p>
            <a:r>
              <a:rPr lang="en-US" sz="2800"/>
              <a:t>Unbreakable if implemented properly</a:t>
            </a:r>
          </a:p>
          <a:p>
            <a:r>
              <a:rPr lang="en-US" sz="2800"/>
              <a:t>The key is a series of bits (0 and 1)</a:t>
            </a:r>
          </a:p>
          <a:p>
            <a:r>
              <a:rPr lang="en-US" sz="2800"/>
              <a:t>The plain text is converted to bits</a:t>
            </a:r>
          </a:p>
          <a:p>
            <a:r>
              <a:rPr lang="en-US" sz="2800"/>
              <a:t>The message is XORed with the pad/key to generated the cipher text (see next slide)</a:t>
            </a:r>
          </a:p>
          <a:p>
            <a:pPr algn="ctr">
              <a:buFontTx/>
              <a:buNone/>
            </a:pPr>
            <a:r>
              <a:rPr lang="en-US" sz="2800"/>
              <a:t>(more)</a:t>
            </a:r>
          </a:p>
        </p:txBody>
      </p:sp>
    </p:spTree>
    <p:custDataLst>
      <p:tags r:id="rId1"/>
    </p:custDataLst>
    <p:extLst>
      <p:ext uri="{BB962C8B-B14F-4D97-AF65-F5344CB8AC3E}">
        <p14:creationId xmlns:p14="http://schemas.microsoft.com/office/powerpoint/2010/main" val="2134234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6"/>
            <a:ext cx="7772400" cy="2547715"/>
          </a:xfrm>
        </p:spPr>
        <p:txBody>
          <a:bodyPr>
            <a:normAutofit fontScale="90000"/>
          </a:bodyPr>
          <a:lstStyle/>
          <a:p>
            <a:r>
              <a:rPr lang="en-US" dirty="0" smtClean="0"/>
              <a:t/>
            </a:r>
            <a:br>
              <a:rPr lang="en-US" dirty="0" smtClean="0"/>
            </a:br>
            <a:r>
              <a:rPr lang="en-US" dirty="0"/>
              <a:t/>
            </a:r>
            <a:br>
              <a:rPr lang="en-US" dirty="0"/>
            </a:br>
            <a:r>
              <a:rPr lang="en-US" dirty="0" smtClean="0"/>
              <a:t>Week 2 - Part 1</a:t>
            </a:r>
            <a:br>
              <a:rPr lang="en-US" dirty="0" smtClean="0"/>
            </a:br>
            <a:r>
              <a:rPr lang="en-US" dirty="0"/>
              <a:t>Business Continuity Planning (BCP) &amp; Disaster Recovery Planning (DRP)</a:t>
            </a:r>
            <a:br>
              <a:rPr lang="en-US" dirty="0"/>
            </a:br>
            <a:r>
              <a:rPr lang="en-US" sz="2400" dirty="0" smtClean="0">
                <a:solidFill>
                  <a:schemeClr val="bg1"/>
                </a:solidFill>
              </a:rPr>
              <a:t/>
            </a:r>
            <a:br>
              <a:rPr lang="en-US" sz="2400" dirty="0" smtClean="0">
                <a:solidFill>
                  <a:schemeClr val="bg1"/>
                </a:solidFill>
              </a:rPr>
            </a:br>
            <a:endParaRPr lang="en-US" sz="2400" dirty="0">
              <a:solidFill>
                <a:schemeClr val="bg1"/>
              </a:solidFill>
            </a:endParaRPr>
          </a:p>
        </p:txBody>
      </p:sp>
      <p:sp>
        <p:nvSpPr>
          <p:cNvPr id="3" name="Subtitle 2"/>
          <p:cNvSpPr>
            <a:spLocks noGrp="1"/>
          </p:cNvSpPr>
          <p:nvPr>
            <p:ph type="subTitle" idx="1"/>
          </p:nvPr>
        </p:nvSpPr>
        <p:spPr/>
        <p:txBody>
          <a:bodyPr>
            <a:normAutofit/>
          </a:bodyPr>
          <a:lstStyle/>
          <a:p>
            <a:r>
              <a:rPr lang="en-US" dirty="0"/>
              <a:t>How to preserve critical business functions in the face of a disaster.</a:t>
            </a:r>
          </a:p>
        </p:txBody>
      </p:sp>
      <p:sp>
        <p:nvSpPr>
          <p:cNvPr id="4" name="Slide Number Placeholder 3"/>
          <p:cNvSpPr>
            <a:spLocks noGrp="1"/>
          </p:cNvSpPr>
          <p:nvPr>
            <p:ph type="sldNum" sz="quarter" idx="12"/>
          </p:nvPr>
        </p:nvSpPr>
        <p:spPr/>
        <p:txBody>
          <a:bodyPr>
            <a:normAutofit/>
          </a:bodyPr>
          <a:lstStyle/>
          <a:p>
            <a:fld id="{6E2D2B3B-882E-40F3-A32F-6DD516915044}" type="slidenum">
              <a:rPr lang="en-US" smtClean="0"/>
              <a:pPr/>
              <a:t>13</a:t>
            </a:fld>
            <a:endParaRPr lang="en-US" dirty="0"/>
          </a:p>
        </p:txBody>
      </p:sp>
    </p:spTree>
    <p:extLst>
      <p:ext uri="{BB962C8B-B14F-4D97-AF65-F5344CB8AC3E}">
        <p14:creationId xmlns:p14="http://schemas.microsoft.com/office/powerpoint/2010/main" val="61043110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One Time Pad</a:t>
            </a:r>
          </a:p>
        </p:txBody>
      </p:sp>
      <p:sp>
        <p:nvSpPr>
          <p:cNvPr id="198659" name="Rectangle 3"/>
          <p:cNvSpPr>
            <a:spLocks noGrp="1" noChangeArrowheads="1"/>
          </p:cNvSpPr>
          <p:nvPr>
            <p:ph idx="1"/>
          </p:nvPr>
        </p:nvSpPr>
        <p:spPr/>
        <p:txBody>
          <a:bodyPr/>
          <a:lstStyle/>
          <a:p>
            <a:pPr lvl="1">
              <a:buFontTx/>
              <a:buNone/>
            </a:pPr>
            <a:r>
              <a:rPr lang="en-US"/>
              <a:t>1011 – plain text</a:t>
            </a:r>
          </a:p>
          <a:p>
            <a:pPr lvl="1">
              <a:buFontTx/>
              <a:buNone/>
            </a:pPr>
            <a:r>
              <a:rPr lang="en-US"/>
              <a:t>0101 – pad</a:t>
            </a:r>
          </a:p>
          <a:p>
            <a:pPr lvl="1">
              <a:buFontTx/>
              <a:buNone/>
            </a:pPr>
            <a:r>
              <a:rPr lang="en-US"/>
              <a:t>------  XOR</a:t>
            </a:r>
          </a:p>
          <a:p>
            <a:pPr lvl="1">
              <a:buFontTx/>
              <a:buNone/>
            </a:pPr>
            <a:r>
              <a:rPr lang="en-US"/>
              <a:t>1110 – cipher text</a:t>
            </a:r>
          </a:p>
          <a:p>
            <a:r>
              <a:rPr lang="en-US"/>
              <a:t>In a one time pad you use a different key/pad each time you send a message </a:t>
            </a:r>
          </a:p>
          <a:p>
            <a:endParaRPr lang="en-US"/>
          </a:p>
          <a:p>
            <a:pPr lvl="1"/>
            <a:endParaRPr lang="en-US"/>
          </a:p>
        </p:txBody>
      </p:sp>
    </p:spTree>
    <p:custDataLst>
      <p:tags r:id="rId1"/>
    </p:custDataLst>
    <p:extLst>
      <p:ext uri="{BB962C8B-B14F-4D97-AF65-F5344CB8AC3E}">
        <p14:creationId xmlns:p14="http://schemas.microsoft.com/office/powerpoint/2010/main" val="87094638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normAutofit fontScale="90000"/>
          </a:bodyPr>
          <a:lstStyle/>
          <a:p>
            <a:r>
              <a:rPr lang="en-US"/>
              <a:t>One Time Pad considerations</a:t>
            </a:r>
          </a:p>
        </p:txBody>
      </p:sp>
      <p:sp>
        <p:nvSpPr>
          <p:cNvPr id="199683" name="Rectangle 3"/>
          <p:cNvSpPr>
            <a:spLocks noGrp="1" noChangeArrowheads="1"/>
          </p:cNvSpPr>
          <p:nvPr>
            <p:ph idx="1"/>
          </p:nvPr>
        </p:nvSpPr>
        <p:spPr/>
        <p:txBody>
          <a:bodyPr/>
          <a:lstStyle/>
          <a:p>
            <a:r>
              <a:rPr lang="en-US"/>
              <a:t>The pad must be used only one time</a:t>
            </a:r>
          </a:p>
          <a:p>
            <a:r>
              <a:rPr lang="en-US"/>
              <a:t>The pad must be shared by both sides.</a:t>
            </a:r>
          </a:p>
          <a:p>
            <a:r>
              <a:rPr lang="en-US"/>
              <a:t>The pad must be as long as the message</a:t>
            </a:r>
          </a:p>
          <a:p>
            <a:r>
              <a:rPr lang="en-US"/>
              <a:t>The pad must be securely distributed</a:t>
            </a:r>
          </a:p>
          <a:p>
            <a:r>
              <a:rPr lang="en-US"/>
              <a:t>The pad must be used up of truly random values</a:t>
            </a:r>
          </a:p>
        </p:txBody>
      </p:sp>
    </p:spTree>
    <p:custDataLst>
      <p:tags r:id="rId1"/>
    </p:custDataLst>
    <p:extLst>
      <p:ext uri="{BB962C8B-B14F-4D97-AF65-F5344CB8AC3E}">
        <p14:creationId xmlns:p14="http://schemas.microsoft.com/office/powerpoint/2010/main" val="265051046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a:t>Asymmetric Encryption </a:t>
            </a:r>
          </a:p>
        </p:txBody>
      </p:sp>
      <p:sp>
        <p:nvSpPr>
          <p:cNvPr id="83971" name="Rectangle 3"/>
          <p:cNvSpPr>
            <a:spLocks noGrp="1" noChangeArrowheads="1"/>
          </p:cNvSpPr>
          <p:nvPr>
            <p:ph idx="1"/>
          </p:nvPr>
        </p:nvSpPr>
        <p:spPr/>
        <p:txBody>
          <a:bodyPr>
            <a:normAutofit fontScale="92500" lnSpcReduction="20000"/>
          </a:bodyPr>
          <a:lstStyle/>
          <a:p>
            <a:pPr>
              <a:lnSpc>
                <a:spcPct val="90000"/>
              </a:lnSpc>
              <a:buFontTx/>
              <a:buNone/>
            </a:pPr>
            <a:r>
              <a:rPr lang="en-US"/>
              <a:t>Rather than use the same key for encryption and decryption, you use a different key for encryption and decryption</a:t>
            </a:r>
          </a:p>
          <a:p>
            <a:pPr>
              <a:lnSpc>
                <a:spcPct val="90000"/>
              </a:lnSpc>
            </a:pPr>
            <a:r>
              <a:rPr lang="en-US"/>
              <a:t>These keys are mathematically related to each other</a:t>
            </a:r>
          </a:p>
          <a:p>
            <a:pPr>
              <a:lnSpc>
                <a:spcPct val="90000"/>
              </a:lnSpc>
              <a:buFontTx/>
              <a:buNone/>
            </a:pPr>
            <a:r>
              <a:rPr lang="en-US"/>
              <a:t>These keys are called</a:t>
            </a:r>
          </a:p>
          <a:p>
            <a:pPr>
              <a:lnSpc>
                <a:spcPct val="90000"/>
              </a:lnSpc>
            </a:pPr>
            <a:r>
              <a:rPr lang="en-US"/>
              <a:t>Private Key</a:t>
            </a:r>
          </a:p>
          <a:p>
            <a:pPr>
              <a:lnSpc>
                <a:spcPct val="90000"/>
              </a:lnSpc>
            </a:pPr>
            <a:r>
              <a:rPr lang="en-US"/>
              <a:t>Public</a:t>
            </a:r>
          </a:p>
          <a:p>
            <a:pPr algn="ctr">
              <a:lnSpc>
                <a:spcPct val="90000"/>
              </a:lnSpc>
              <a:buFontTx/>
              <a:buNone/>
            </a:pPr>
            <a:r>
              <a:rPr lang="en-US"/>
              <a:t>(more)</a:t>
            </a:r>
          </a:p>
        </p:txBody>
      </p:sp>
    </p:spTree>
    <p:custDataLst>
      <p:tags r:id="rId1"/>
    </p:custDataLst>
    <p:extLst>
      <p:ext uri="{BB962C8B-B14F-4D97-AF65-F5344CB8AC3E}">
        <p14:creationId xmlns:p14="http://schemas.microsoft.com/office/powerpoint/2010/main" val="3445760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Asymmetric Encryption</a:t>
            </a:r>
          </a:p>
        </p:txBody>
      </p:sp>
      <p:sp>
        <p:nvSpPr>
          <p:cNvPr id="84995" name="Rectangle 3"/>
          <p:cNvSpPr>
            <a:spLocks noGrp="1" noChangeArrowheads="1"/>
          </p:cNvSpPr>
          <p:nvPr>
            <p:ph idx="1"/>
          </p:nvPr>
        </p:nvSpPr>
        <p:spPr/>
        <p:txBody>
          <a:bodyPr/>
          <a:lstStyle/>
          <a:p>
            <a:pPr>
              <a:buFontTx/>
              <a:buNone/>
            </a:pPr>
            <a:r>
              <a:rPr lang="en-US"/>
              <a:t>Public Key – given to everyone</a:t>
            </a:r>
          </a:p>
          <a:p>
            <a:pPr>
              <a:buFontTx/>
              <a:buNone/>
            </a:pPr>
            <a:r>
              <a:rPr lang="en-US"/>
              <a:t>Private Key – stays secret</a:t>
            </a:r>
          </a:p>
        </p:txBody>
      </p:sp>
    </p:spTree>
    <p:custDataLst>
      <p:tags r:id="rId1"/>
    </p:custDataLst>
    <p:extLst>
      <p:ext uri="{BB962C8B-B14F-4D97-AF65-F5344CB8AC3E}">
        <p14:creationId xmlns:p14="http://schemas.microsoft.com/office/powerpoint/2010/main" val="14204338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Asymmetric Encryption</a:t>
            </a:r>
          </a:p>
        </p:txBody>
      </p:sp>
      <p:sp>
        <p:nvSpPr>
          <p:cNvPr id="88067" name="Rectangle 3"/>
          <p:cNvSpPr>
            <a:spLocks noGrp="1" noChangeArrowheads="1"/>
          </p:cNvSpPr>
          <p:nvPr>
            <p:ph idx="1"/>
          </p:nvPr>
        </p:nvSpPr>
        <p:spPr/>
        <p:txBody>
          <a:bodyPr/>
          <a:lstStyle/>
          <a:p>
            <a:pPr>
              <a:buFontTx/>
              <a:buNone/>
            </a:pPr>
            <a:r>
              <a:rPr lang="en-US" dirty="0"/>
              <a:t>Use public key to encrypt a message, private key can decrypt</a:t>
            </a:r>
          </a:p>
          <a:p>
            <a:pPr>
              <a:buFontTx/>
              <a:buNone/>
            </a:pPr>
            <a:endParaRPr lang="en-US" dirty="0"/>
          </a:p>
          <a:p>
            <a:pPr>
              <a:buFontTx/>
              <a:buNone/>
            </a:pPr>
            <a:endParaRPr lang="en-US" dirty="0"/>
          </a:p>
        </p:txBody>
      </p:sp>
      <p:pic>
        <p:nvPicPr>
          <p:cNvPr id="88068" name="Picture 4" descr="public-key-encry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645024"/>
            <a:ext cx="5360640" cy="268430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597025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Asymmetric Encryption</a:t>
            </a:r>
          </a:p>
        </p:txBody>
      </p:sp>
      <p:sp>
        <p:nvSpPr>
          <p:cNvPr id="87043" name="Rectangle 3"/>
          <p:cNvSpPr>
            <a:spLocks noGrp="1" noChangeArrowheads="1"/>
          </p:cNvSpPr>
          <p:nvPr>
            <p:ph idx="1"/>
          </p:nvPr>
        </p:nvSpPr>
        <p:spPr/>
        <p:txBody>
          <a:bodyPr/>
          <a:lstStyle/>
          <a:p>
            <a:pPr>
              <a:buFontTx/>
              <a:buNone/>
            </a:pPr>
            <a:r>
              <a:rPr lang="en-US"/>
              <a:t>Private and Public keys can actually do the reverse, you can use the private key to encrypt plaintext then the resultant cipher text can only be decrypted by the corresponding “public key” </a:t>
            </a:r>
          </a:p>
          <a:p>
            <a:pPr algn="ctr">
              <a:buFontTx/>
              <a:buNone/>
            </a:pPr>
            <a:r>
              <a:rPr lang="en-US"/>
              <a:t>(see diagram on next page)</a:t>
            </a:r>
          </a:p>
        </p:txBody>
      </p:sp>
    </p:spTree>
    <p:custDataLst>
      <p:tags r:id="rId1"/>
    </p:custDataLst>
    <p:extLst>
      <p:ext uri="{BB962C8B-B14F-4D97-AF65-F5344CB8AC3E}">
        <p14:creationId xmlns:p14="http://schemas.microsoft.com/office/powerpoint/2010/main" val="74744744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fontScale="90000"/>
          </a:bodyPr>
          <a:lstStyle/>
          <a:p>
            <a:r>
              <a:rPr lang="en-US"/>
              <a:t>Asymmetric Encryption (signing)</a:t>
            </a:r>
          </a:p>
        </p:txBody>
      </p:sp>
      <p:sp>
        <p:nvSpPr>
          <p:cNvPr id="2" name="Content Placeholder 1"/>
          <p:cNvSpPr>
            <a:spLocks noGrp="1"/>
          </p:cNvSpPr>
          <p:nvPr>
            <p:ph idx="1"/>
          </p:nvPr>
        </p:nvSpPr>
        <p:spPr/>
        <p:txBody>
          <a:bodyPr/>
          <a:lstStyle/>
          <a:p>
            <a:endParaRPr lang="en-AU"/>
          </a:p>
        </p:txBody>
      </p:sp>
      <p:pic>
        <p:nvPicPr>
          <p:cNvPr id="93189" name="Picture 5" descr="public-key-sig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077200" cy="40449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8732521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Signing</a:t>
            </a:r>
          </a:p>
        </p:txBody>
      </p:sp>
      <p:sp>
        <p:nvSpPr>
          <p:cNvPr id="94211" name="Rectangle 3"/>
          <p:cNvSpPr>
            <a:spLocks noGrp="1" noChangeArrowheads="1"/>
          </p:cNvSpPr>
          <p:nvPr>
            <p:ph idx="1"/>
          </p:nvPr>
        </p:nvSpPr>
        <p:spPr/>
        <p:txBody>
          <a:bodyPr>
            <a:normAutofit fontScale="92500"/>
          </a:bodyPr>
          <a:lstStyle/>
          <a:p>
            <a:pPr>
              <a:buFontTx/>
              <a:buNone/>
            </a:pPr>
            <a:r>
              <a:rPr lang="en-US"/>
              <a:t>This process of using a private key to encrypt something that can only be decrypted with your public key is call “signing” and is used for authentication and non-repudiation</a:t>
            </a:r>
          </a:p>
          <a:p>
            <a:r>
              <a:rPr lang="en-US"/>
              <a:t>If someone can read something you signed it proves that your private key was used.</a:t>
            </a:r>
          </a:p>
        </p:txBody>
      </p:sp>
    </p:spTree>
    <p:custDataLst>
      <p:tags r:id="rId1"/>
    </p:custDataLst>
    <p:extLst>
      <p:ext uri="{BB962C8B-B14F-4D97-AF65-F5344CB8AC3E}">
        <p14:creationId xmlns:p14="http://schemas.microsoft.com/office/powerpoint/2010/main" val="54870731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a:t>One way </a:t>
            </a:r>
            <a:r>
              <a:rPr lang="en-US" dirty="0" smtClean="0"/>
              <a:t>function</a:t>
            </a:r>
            <a:endParaRPr lang="en-US" dirty="0"/>
          </a:p>
        </p:txBody>
      </p:sp>
      <p:sp>
        <p:nvSpPr>
          <p:cNvPr id="99331" name="Rectangle 3"/>
          <p:cNvSpPr>
            <a:spLocks noGrp="1" noChangeArrowheads="1"/>
          </p:cNvSpPr>
          <p:nvPr>
            <p:ph idx="1"/>
          </p:nvPr>
        </p:nvSpPr>
        <p:spPr/>
        <p:txBody>
          <a:bodyPr>
            <a:normAutofit fontScale="92500" lnSpcReduction="20000"/>
          </a:bodyPr>
          <a:lstStyle/>
          <a:p>
            <a:pPr>
              <a:lnSpc>
                <a:spcPct val="80000"/>
              </a:lnSpc>
              <a:buFontTx/>
              <a:buNone/>
            </a:pPr>
            <a:r>
              <a:rPr lang="en-US"/>
              <a:t>An important concept in symmetric encryption is a “One way function”</a:t>
            </a:r>
          </a:p>
          <a:p>
            <a:pPr>
              <a:lnSpc>
                <a:spcPct val="80000"/>
              </a:lnSpc>
              <a:buFontTx/>
              <a:buNone/>
            </a:pPr>
            <a:r>
              <a:rPr lang="en-US"/>
              <a:t>A one way function is an operation that is faster to complete in one direction than the other.</a:t>
            </a:r>
          </a:p>
          <a:p>
            <a:pPr>
              <a:lnSpc>
                <a:spcPct val="80000"/>
              </a:lnSpc>
              <a:buFontTx/>
              <a:buNone/>
            </a:pPr>
            <a:r>
              <a:rPr lang="en-US"/>
              <a:t>Example: if you drop a glass it breaks instantly to “undo” this would take much more time.</a:t>
            </a:r>
          </a:p>
          <a:p>
            <a:pPr>
              <a:lnSpc>
                <a:spcPct val="80000"/>
              </a:lnSpc>
              <a:buFontTx/>
              <a:buNone/>
            </a:pPr>
            <a:r>
              <a:rPr lang="en-US"/>
              <a:t>Asymmetric algorithms use this concept</a:t>
            </a:r>
          </a:p>
          <a:p>
            <a:pPr algn="ctr">
              <a:lnSpc>
                <a:spcPct val="80000"/>
              </a:lnSpc>
              <a:buFontTx/>
              <a:buNone/>
            </a:pPr>
            <a:r>
              <a:rPr lang="en-US"/>
              <a:t>(more)</a:t>
            </a:r>
          </a:p>
        </p:txBody>
      </p:sp>
    </p:spTree>
    <p:custDataLst>
      <p:tags r:id="rId1"/>
    </p:custDataLst>
    <p:extLst>
      <p:ext uri="{BB962C8B-B14F-4D97-AF65-F5344CB8AC3E}">
        <p14:creationId xmlns:p14="http://schemas.microsoft.com/office/powerpoint/2010/main" val="8565527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One way </a:t>
            </a:r>
            <a:r>
              <a:rPr lang="en-US" dirty="0" smtClean="0"/>
              <a:t>functions</a:t>
            </a:r>
            <a:endParaRPr lang="en-US" dirty="0"/>
          </a:p>
        </p:txBody>
      </p:sp>
      <p:sp>
        <p:nvSpPr>
          <p:cNvPr id="100355" name="Rectangle 3"/>
          <p:cNvSpPr>
            <a:spLocks noGrp="1" noChangeArrowheads="1"/>
          </p:cNvSpPr>
          <p:nvPr>
            <p:ph idx="1"/>
          </p:nvPr>
        </p:nvSpPr>
        <p:spPr/>
        <p:txBody>
          <a:bodyPr>
            <a:normAutofit fontScale="92500" lnSpcReduction="10000"/>
          </a:bodyPr>
          <a:lstStyle/>
          <a:p>
            <a:r>
              <a:rPr lang="en-US" sz="2800"/>
              <a:t>With Asymmetric encryption, a message is encoded with a one way function. This function supplies a trapdoor* (knowledge of how to undo the one way function faster). The private key can be used to retrieve this “trapdoor” and then use the trapdoor to put things back in order.</a:t>
            </a:r>
          </a:p>
          <a:p>
            <a:r>
              <a:rPr lang="en-US" sz="2800"/>
              <a:t>Asymmetric algorithms use mathematical operations that are easier to do in one direction, than the other.</a:t>
            </a:r>
          </a:p>
        </p:txBody>
      </p:sp>
    </p:spTree>
    <p:custDataLst>
      <p:tags r:id="rId1"/>
    </p:custDataLst>
    <p:extLst>
      <p:ext uri="{BB962C8B-B14F-4D97-AF65-F5344CB8AC3E}">
        <p14:creationId xmlns:p14="http://schemas.microsoft.com/office/powerpoint/2010/main" val="1373995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Continuity Planning (BCP) &amp; Disaster Recovery Planning (DRP)</a:t>
            </a:r>
          </a:p>
        </p:txBody>
      </p:sp>
      <p:sp>
        <p:nvSpPr>
          <p:cNvPr id="3" name="Content Placeholder 2"/>
          <p:cNvSpPr>
            <a:spLocks noGrp="1"/>
          </p:cNvSpPr>
          <p:nvPr>
            <p:ph idx="1"/>
          </p:nvPr>
        </p:nvSpPr>
        <p:spPr/>
        <p:txBody>
          <a:bodyPr>
            <a:normAutofit fontScale="77500" lnSpcReduction="20000"/>
          </a:bodyPr>
          <a:lstStyle/>
          <a:p>
            <a:pPr marL="0" indent="0">
              <a:buNone/>
            </a:pPr>
            <a:endParaRPr lang="en-AU" u="sng" dirty="0" smtClean="0"/>
          </a:p>
          <a:p>
            <a:r>
              <a:rPr lang="en-US" dirty="0">
                <a:hlinkClick r:id="rId3"/>
              </a:rPr>
              <a:t>http://www.disasterrecovery.org</a:t>
            </a:r>
            <a:r>
              <a:rPr lang="en-US" dirty="0" smtClean="0">
                <a:hlinkClick r:id="rId3"/>
              </a:rPr>
              <a:t>/</a:t>
            </a:r>
            <a:endParaRPr lang="en-US" dirty="0" smtClean="0"/>
          </a:p>
          <a:p>
            <a:r>
              <a:rPr lang="en-US" dirty="0">
                <a:hlinkClick r:id="rId4"/>
              </a:rPr>
              <a:t>https://</a:t>
            </a:r>
            <a:r>
              <a:rPr lang="en-US" dirty="0" smtClean="0">
                <a:hlinkClick r:id="rId4"/>
              </a:rPr>
              <a:t>en.wikipedia.org/wiki/Business_continuity_planning</a:t>
            </a:r>
            <a:endParaRPr lang="en-US" dirty="0" smtClean="0"/>
          </a:p>
          <a:p>
            <a:r>
              <a:rPr lang="en-US" dirty="0">
                <a:hlinkClick r:id="rId5"/>
              </a:rPr>
              <a:t>http://</a:t>
            </a:r>
            <a:r>
              <a:rPr lang="en-US" dirty="0" smtClean="0">
                <a:hlinkClick r:id="rId5"/>
              </a:rPr>
              <a:t>en.wikipedia.org/wiki/Disaster_recovery</a:t>
            </a:r>
            <a:endParaRPr lang="en-US" dirty="0" smtClean="0"/>
          </a:p>
          <a:p>
            <a:r>
              <a:rPr lang="en-US" dirty="0">
                <a:hlinkClick r:id="rId6"/>
              </a:rPr>
              <a:t>http://</a:t>
            </a:r>
            <a:r>
              <a:rPr lang="en-US" dirty="0" smtClean="0">
                <a:hlinkClick r:id="rId6"/>
              </a:rPr>
              <a:t>en.wikipedia.org/wiki/Disaster_recovery_plan</a:t>
            </a:r>
            <a:endParaRPr lang="en-US" dirty="0" smtClean="0"/>
          </a:p>
          <a:p>
            <a:r>
              <a:rPr lang="en-US" dirty="0">
                <a:hlinkClick r:id="rId7"/>
              </a:rPr>
              <a:t>http://www.cio.com/article/40287/Business_Continuity_and_Disaster_Recovery_Planning_Definition_and_Solutions</a:t>
            </a:r>
            <a:endParaRPr lang="en-US" u="sng" dirty="0" smtClean="0"/>
          </a:p>
        </p:txBody>
      </p:sp>
    </p:spTree>
    <p:extLst>
      <p:ext uri="{BB962C8B-B14F-4D97-AF65-F5344CB8AC3E}">
        <p14:creationId xmlns:p14="http://schemas.microsoft.com/office/powerpoint/2010/main" val="1541304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Asymmetric </a:t>
            </a:r>
            <a:r>
              <a:rPr lang="en-US" dirty="0" smtClean="0"/>
              <a:t>Pros/Cons</a:t>
            </a:r>
            <a:endParaRPr lang="en-US" dirty="0"/>
          </a:p>
        </p:txBody>
      </p:sp>
      <p:sp>
        <p:nvSpPr>
          <p:cNvPr id="101379" name="Rectangle 3"/>
          <p:cNvSpPr>
            <a:spLocks noGrp="1" noChangeArrowheads="1"/>
          </p:cNvSpPr>
          <p:nvPr>
            <p:ph idx="1"/>
          </p:nvPr>
        </p:nvSpPr>
        <p:spPr/>
        <p:txBody>
          <a:bodyPr>
            <a:normAutofit fontScale="92500" lnSpcReduction="20000"/>
          </a:bodyPr>
          <a:lstStyle/>
          <a:p>
            <a:pPr>
              <a:lnSpc>
                <a:spcPct val="90000"/>
              </a:lnSpc>
              <a:buFontTx/>
              <a:buNone/>
            </a:pPr>
            <a:r>
              <a:rPr lang="en-US"/>
              <a:t>Pros</a:t>
            </a:r>
          </a:p>
          <a:p>
            <a:pPr>
              <a:lnSpc>
                <a:spcPct val="90000"/>
              </a:lnSpc>
            </a:pPr>
            <a:r>
              <a:rPr lang="en-US"/>
              <a:t>Key distribution is easy</a:t>
            </a:r>
          </a:p>
          <a:p>
            <a:pPr>
              <a:lnSpc>
                <a:spcPct val="90000"/>
              </a:lnSpc>
            </a:pPr>
            <a:r>
              <a:rPr lang="en-US"/>
              <a:t>Scalable due to that</a:t>
            </a:r>
          </a:p>
          <a:p>
            <a:pPr>
              <a:lnSpc>
                <a:spcPct val="90000"/>
              </a:lnSpc>
            </a:pPr>
            <a:r>
              <a:rPr lang="en-US"/>
              <a:t>Can provide authentication and non-repudiation</a:t>
            </a:r>
          </a:p>
          <a:p>
            <a:pPr>
              <a:lnSpc>
                <a:spcPct val="90000"/>
              </a:lnSpc>
              <a:buFontTx/>
              <a:buNone/>
            </a:pPr>
            <a:r>
              <a:rPr lang="en-US"/>
              <a:t>Cons</a:t>
            </a:r>
          </a:p>
          <a:p>
            <a:pPr>
              <a:lnSpc>
                <a:spcPct val="90000"/>
              </a:lnSpc>
            </a:pPr>
            <a:r>
              <a:rPr lang="en-US"/>
              <a:t>Very mathematically intense</a:t>
            </a:r>
          </a:p>
          <a:p>
            <a:pPr>
              <a:lnSpc>
                <a:spcPct val="90000"/>
              </a:lnSpc>
            </a:pPr>
            <a:r>
              <a:rPr lang="en-US"/>
              <a:t>Slow due to that </a:t>
            </a:r>
          </a:p>
        </p:txBody>
      </p:sp>
    </p:spTree>
    <p:custDataLst>
      <p:tags r:id="rId1"/>
    </p:custDataLst>
    <p:extLst>
      <p:ext uri="{BB962C8B-B14F-4D97-AF65-F5344CB8AC3E}">
        <p14:creationId xmlns:p14="http://schemas.microsoft.com/office/powerpoint/2010/main" val="271005808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fontScale="90000"/>
          </a:bodyPr>
          <a:lstStyle/>
          <a:p>
            <a:r>
              <a:rPr lang="en-US" sz="4000"/>
              <a:t>Specific Asymmetric Cryptosystems</a:t>
            </a:r>
          </a:p>
        </p:txBody>
      </p:sp>
      <p:sp>
        <p:nvSpPr>
          <p:cNvPr id="106499" name="Rectangle 3"/>
          <p:cNvSpPr>
            <a:spLocks noGrp="1" noChangeArrowheads="1"/>
          </p:cNvSpPr>
          <p:nvPr>
            <p:ph idx="1"/>
          </p:nvPr>
        </p:nvSpPr>
        <p:spPr/>
        <p:txBody>
          <a:bodyPr/>
          <a:lstStyle/>
          <a:p>
            <a:r>
              <a:rPr lang="en-US"/>
              <a:t>Diffie-Hellman</a:t>
            </a:r>
          </a:p>
          <a:p>
            <a:r>
              <a:rPr lang="en-US"/>
              <a:t>RSA</a:t>
            </a:r>
          </a:p>
          <a:p>
            <a:r>
              <a:rPr lang="en-US"/>
              <a:t>El Gamal</a:t>
            </a:r>
          </a:p>
          <a:p>
            <a:r>
              <a:rPr lang="en-US"/>
              <a:t>Elliptic Curve Cryptosystem</a:t>
            </a:r>
          </a:p>
        </p:txBody>
      </p:sp>
    </p:spTree>
    <p:custDataLst>
      <p:tags r:id="rId1"/>
    </p:custDataLst>
    <p:extLst>
      <p:ext uri="{BB962C8B-B14F-4D97-AF65-F5344CB8AC3E}">
        <p14:creationId xmlns:p14="http://schemas.microsoft.com/office/powerpoint/2010/main" val="235912162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err="1"/>
              <a:t>Diffie</a:t>
            </a:r>
            <a:r>
              <a:rPr lang="en-US" dirty="0"/>
              <a:t> Hellman </a:t>
            </a:r>
          </a:p>
        </p:txBody>
      </p:sp>
      <p:sp>
        <p:nvSpPr>
          <p:cNvPr id="107523" name="Rectangle 3"/>
          <p:cNvSpPr>
            <a:spLocks noGrp="1" noChangeArrowheads="1"/>
          </p:cNvSpPr>
          <p:nvPr>
            <p:ph idx="1"/>
          </p:nvPr>
        </p:nvSpPr>
        <p:spPr/>
        <p:txBody>
          <a:bodyPr>
            <a:normAutofit fontScale="92500" lnSpcReduction="10000"/>
          </a:bodyPr>
          <a:lstStyle/>
          <a:p>
            <a:r>
              <a:rPr lang="en-US" sz="2800"/>
              <a:t>Developed to address shortfalls of key distribution in symmetric key distribution.*</a:t>
            </a:r>
          </a:p>
          <a:p>
            <a:r>
              <a:rPr lang="en-US" sz="2800"/>
              <a:t>Enables two people to receive a symmetric key securely without a previous relationship*</a:t>
            </a:r>
          </a:p>
          <a:p>
            <a:r>
              <a:rPr lang="en-US" sz="2800"/>
              <a:t>Algorithm is based on “difficulty of calculating discrete logarithms in a finite field”* (I really don’t know what this means ;)</a:t>
            </a:r>
          </a:p>
          <a:p>
            <a:r>
              <a:rPr lang="en-US" sz="2800"/>
              <a:t>Vulnerable to “man in the middle” attacks* (pg 707)</a:t>
            </a:r>
          </a:p>
        </p:txBody>
      </p:sp>
    </p:spTree>
    <p:custDataLst>
      <p:tags r:id="rId1"/>
    </p:custDataLst>
    <p:extLst>
      <p:ext uri="{BB962C8B-B14F-4D97-AF65-F5344CB8AC3E}">
        <p14:creationId xmlns:p14="http://schemas.microsoft.com/office/powerpoint/2010/main" val="307246170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dirty="0"/>
              <a:t>RSA </a:t>
            </a:r>
          </a:p>
        </p:txBody>
      </p:sp>
      <p:sp>
        <p:nvSpPr>
          <p:cNvPr id="115715" name="Rectangle 3"/>
          <p:cNvSpPr>
            <a:spLocks noGrp="1" noChangeArrowheads="1"/>
          </p:cNvSpPr>
          <p:nvPr>
            <p:ph idx="1"/>
          </p:nvPr>
        </p:nvSpPr>
        <p:spPr/>
        <p:txBody>
          <a:bodyPr>
            <a:normAutofit lnSpcReduction="10000"/>
          </a:bodyPr>
          <a:lstStyle/>
          <a:p>
            <a:r>
              <a:rPr lang="en-US"/>
              <a:t>Can be used for digital signatures, key exchanges*, and encryption</a:t>
            </a:r>
          </a:p>
          <a:p>
            <a:r>
              <a:rPr lang="en-US"/>
              <a:t>Security comes from the difficulty of factoring larges numbers.</a:t>
            </a:r>
          </a:p>
          <a:p>
            <a:r>
              <a:rPr lang="en-US"/>
              <a:t>Private and Public keys are functions (results of mathematical operations) of large prime numbers.</a:t>
            </a:r>
          </a:p>
          <a:p>
            <a:pPr>
              <a:buFontTx/>
              <a:buNone/>
            </a:pPr>
            <a:endParaRPr lang="en-US"/>
          </a:p>
        </p:txBody>
      </p:sp>
    </p:spTree>
    <p:custDataLst>
      <p:tags r:id="rId1"/>
    </p:custDataLst>
    <p:extLst>
      <p:ext uri="{BB962C8B-B14F-4D97-AF65-F5344CB8AC3E}">
        <p14:creationId xmlns:p14="http://schemas.microsoft.com/office/powerpoint/2010/main" val="271133968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El-Gamal </a:t>
            </a:r>
          </a:p>
        </p:txBody>
      </p:sp>
      <p:sp>
        <p:nvSpPr>
          <p:cNvPr id="116739" name="Rectangle 3"/>
          <p:cNvSpPr>
            <a:spLocks noGrp="1" noChangeArrowheads="1"/>
          </p:cNvSpPr>
          <p:nvPr>
            <p:ph idx="1"/>
          </p:nvPr>
        </p:nvSpPr>
        <p:spPr/>
        <p:txBody>
          <a:bodyPr>
            <a:normAutofit lnSpcReduction="10000"/>
          </a:bodyPr>
          <a:lstStyle/>
          <a:p>
            <a:r>
              <a:rPr lang="en-US"/>
              <a:t>Used for digital signatures, encryption, and key exchange.</a:t>
            </a:r>
          </a:p>
          <a:p>
            <a:r>
              <a:rPr lang="en-US"/>
              <a:t>based on calculating discrete logarithms in a finite field</a:t>
            </a:r>
          </a:p>
          <a:p>
            <a:r>
              <a:rPr lang="en-US"/>
              <a:t>Actually an extension of Diffie-Hellman</a:t>
            </a:r>
          </a:p>
          <a:p>
            <a:r>
              <a:rPr lang="en-US"/>
              <a:t>Slowest of all the asymmetric algorithms we will discuss.</a:t>
            </a:r>
          </a:p>
          <a:p>
            <a:endParaRPr lang="en-US"/>
          </a:p>
        </p:txBody>
      </p:sp>
    </p:spTree>
    <p:custDataLst>
      <p:tags r:id="rId1"/>
    </p:custDataLst>
    <p:extLst>
      <p:ext uri="{BB962C8B-B14F-4D97-AF65-F5344CB8AC3E}">
        <p14:creationId xmlns:p14="http://schemas.microsoft.com/office/powerpoint/2010/main" val="332502328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sz="4000" dirty="0"/>
              <a:t>Elliptic Curve Cryptosystem </a:t>
            </a:r>
          </a:p>
        </p:txBody>
      </p:sp>
      <p:sp>
        <p:nvSpPr>
          <p:cNvPr id="118787" name="Rectangle 3"/>
          <p:cNvSpPr>
            <a:spLocks noGrp="1" noChangeArrowheads="1"/>
          </p:cNvSpPr>
          <p:nvPr>
            <p:ph idx="1"/>
          </p:nvPr>
        </p:nvSpPr>
        <p:spPr/>
        <p:txBody>
          <a:bodyPr>
            <a:normAutofit fontScale="92500" lnSpcReduction="20000"/>
          </a:bodyPr>
          <a:lstStyle/>
          <a:p>
            <a:pPr>
              <a:lnSpc>
                <a:spcPct val="90000"/>
              </a:lnSpc>
            </a:pPr>
            <a:r>
              <a:rPr lang="en-US"/>
              <a:t>Used for digital signatures, encryption and key distribution</a:t>
            </a:r>
          </a:p>
          <a:p>
            <a:pPr>
              <a:lnSpc>
                <a:spcPct val="90000"/>
              </a:lnSpc>
            </a:pPr>
            <a:r>
              <a:rPr lang="en-US"/>
              <a:t>The fastest asymmetric algorithm that we discuss*</a:t>
            </a:r>
          </a:p>
          <a:p>
            <a:pPr>
              <a:lnSpc>
                <a:spcPct val="90000"/>
              </a:lnSpc>
            </a:pPr>
            <a:r>
              <a:rPr lang="en-US"/>
              <a:t>Deals with discrete logarithms of elliptic curve*. </a:t>
            </a:r>
          </a:p>
          <a:p>
            <a:pPr>
              <a:lnSpc>
                <a:spcPct val="90000"/>
              </a:lnSpc>
            </a:pPr>
            <a:r>
              <a:rPr lang="en-US"/>
              <a:t>Because it’s fast and easy used on devices with limited resources* (example: cell phones)</a:t>
            </a:r>
          </a:p>
        </p:txBody>
      </p:sp>
    </p:spTree>
    <p:custDataLst>
      <p:tags r:id="rId1"/>
    </p:custDataLst>
    <p:extLst>
      <p:ext uri="{BB962C8B-B14F-4D97-AF65-F5344CB8AC3E}">
        <p14:creationId xmlns:p14="http://schemas.microsoft.com/office/powerpoint/2010/main" val="212124295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dirty="0" smtClean="0"/>
              <a:t>Hybrids</a:t>
            </a:r>
            <a:endParaRPr lang="en-US" dirty="0"/>
          </a:p>
        </p:txBody>
      </p:sp>
      <p:sp>
        <p:nvSpPr>
          <p:cNvPr id="193539" name="Rectangle 3"/>
          <p:cNvSpPr>
            <a:spLocks noGrp="1" noChangeArrowheads="1"/>
          </p:cNvSpPr>
          <p:nvPr>
            <p:ph idx="1"/>
          </p:nvPr>
        </p:nvSpPr>
        <p:spPr/>
        <p:txBody>
          <a:bodyPr>
            <a:normAutofit fontScale="92500" lnSpcReduction="20000"/>
          </a:bodyPr>
          <a:lstStyle/>
          <a:p>
            <a:pPr>
              <a:lnSpc>
                <a:spcPct val="90000"/>
              </a:lnSpc>
              <a:buFontTx/>
              <a:buNone/>
            </a:pPr>
            <a:r>
              <a:rPr lang="en-US"/>
              <a:t>Hybrids cryptosystems use both Asymmetric and symmetric key cryptosystems.</a:t>
            </a:r>
          </a:p>
          <a:p>
            <a:pPr>
              <a:lnSpc>
                <a:spcPct val="90000"/>
              </a:lnSpc>
            </a:pPr>
            <a:r>
              <a:rPr lang="en-US"/>
              <a:t>Use a Asymmetric system to encrypt a key to a symmetric key system. (i.e. to distribute the key). </a:t>
            </a:r>
          </a:p>
          <a:p>
            <a:pPr>
              <a:lnSpc>
                <a:spcPct val="90000"/>
              </a:lnSpc>
            </a:pPr>
            <a:r>
              <a:rPr lang="en-US"/>
              <a:t>The Symmetric key is used to actually perform the encryption.</a:t>
            </a:r>
          </a:p>
          <a:p>
            <a:pPr>
              <a:lnSpc>
                <a:spcPct val="90000"/>
              </a:lnSpc>
            </a:pPr>
            <a:r>
              <a:rPr lang="en-US"/>
              <a:t>This key is called a “session key”* and is only used for the current conversation.</a:t>
            </a:r>
          </a:p>
          <a:p>
            <a:pPr>
              <a:lnSpc>
                <a:spcPct val="90000"/>
              </a:lnSpc>
            </a:pPr>
            <a:endParaRPr lang="en-US"/>
          </a:p>
          <a:p>
            <a:pPr>
              <a:lnSpc>
                <a:spcPct val="90000"/>
              </a:lnSpc>
              <a:buFontTx/>
              <a:buNone/>
            </a:pPr>
            <a:endParaRPr lang="en-US"/>
          </a:p>
        </p:txBody>
      </p:sp>
    </p:spTree>
    <p:custDataLst>
      <p:tags r:id="rId1"/>
    </p:custDataLst>
    <p:extLst>
      <p:ext uri="{BB962C8B-B14F-4D97-AF65-F5344CB8AC3E}">
        <p14:creationId xmlns:p14="http://schemas.microsoft.com/office/powerpoint/2010/main" val="77645206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Hashes</a:t>
            </a:r>
          </a:p>
        </p:txBody>
      </p:sp>
      <p:sp>
        <p:nvSpPr>
          <p:cNvPr id="123907" name="Rectangle 3"/>
          <p:cNvSpPr>
            <a:spLocks noGrp="1" noChangeArrowheads="1"/>
          </p:cNvSpPr>
          <p:nvPr>
            <p:ph type="body" idx="1"/>
          </p:nvPr>
        </p:nvSpPr>
        <p:spPr/>
        <p:txBody>
          <a:bodyPr/>
          <a:lstStyle/>
          <a:p>
            <a:pPr>
              <a:buFontTx/>
              <a:buNone/>
            </a:pPr>
            <a:r>
              <a:rPr lang="en-US"/>
              <a:t>A mathematical function that takes variable length input  and produces a fixed length string.</a:t>
            </a:r>
          </a:p>
        </p:txBody>
      </p:sp>
      <p:pic>
        <p:nvPicPr>
          <p:cNvPr id="123908" name="Picture 4" descr="hash-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53136"/>
            <a:ext cx="4733925" cy="10001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7131988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Hash</a:t>
            </a:r>
          </a:p>
        </p:txBody>
      </p:sp>
      <p:sp>
        <p:nvSpPr>
          <p:cNvPr id="126979" name="Rectangle 3"/>
          <p:cNvSpPr>
            <a:spLocks noGrp="1" noChangeArrowheads="1"/>
          </p:cNvSpPr>
          <p:nvPr>
            <p:ph idx="1"/>
          </p:nvPr>
        </p:nvSpPr>
        <p:spPr/>
        <p:txBody>
          <a:bodyPr>
            <a:normAutofit fontScale="92500" lnSpcReduction="10000"/>
          </a:bodyPr>
          <a:lstStyle/>
          <a:p>
            <a:pPr>
              <a:lnSpc>
                <a:spcPct val="90000"/>
              </a:lnSpc>
            </a:pPr>
            <a:r>
              <a:rPr lang="en-US" sz="2800"/>
              <a:t>Since hashes take any length input and produce a fixed output, there will be multiple inputs that produce the same output, this is called a </a:t>
            </a:r>
            <a:r>
              <a:rPr lang="en-US" sz="2800" i="1"/>
              <a:t>collision*</a:t>
            </a:r>
            <a:r>
              <a:rPr lang="en-US" sz="2800"/>
              <a:t>.</a:t>
            </a:r>
          </a:p>
          <a:p>
            <a:pPr>
              <a:lnSpc>
                <a:spcPct val="90000"/>
              </a:lnSpc>
            </a:pPr>
            <a:r>
              <a:rPr lang="en-US" sz="2800"/>
              <a:t>A good hash function should not make it predictable on how to “force” a collision. Otherwise you could create a message what would generate the same hash as another (why is this bad?)</a:t>
            </a:r>
          </a:p>
          <a:p>
            <a:pPr algn="ctr">
              <a:lnSpc>
                <a:spcPct val="90000"/>
              </a:lnSpc>
              <a:buFontTx/>
              <a:buNone/>
            </a:pPr>
            <a:r>
              <a:rPr lang="en-US" sz="2800"/>
              <a:t>(more)</a:t>
            </a:r>
          </a:p>
          <a:p>
            <a:pPr>
              <a:lnSpc>
                <a:spcPct val="90000"/>
              </a:lnSpc>
            </a:pPr>
            <a:endParaRPr lang="en-US" sz="2800"/>
          </a:p>
        </p:txBody>
      </p:sp>
    </p:spTree>
    <p:custDataLst>
      <p:tags r:id="rId1"/>
    </p:custDataLst>
    <p:extLst>
      <p:ext uri="{BB962C8B-B14F-4D97-AF65-F5344CB8AC3E}">
        <p14:creationId xmlns:p14="http://schemas.microsoft.com/office/powerpoint/2010/main" val="44105513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Hash</a:t>
            </a:r>
          </a:p>
        </p:txBody>
      </p:sp>
      <p:sp>
        <p:nvSpPr>
          <p:cNvPr id="131075" name="Rectangle 3"/>
          <p:cNvSpPr>
            <a:spLocks noGrp="1" noChangeArrowheads="1"/>
          </p:cNvSpPr>
          <p:nvPr>
            <p:ph idx="1"/>
          </p:nvPr>
        </p:nvSpPr>
        <p:spPr/>
        <p:txBody>
          <a:bodyPr/>
          <a:lstStyle/>
          <a:p>
            <a:r>
              <a:rPr lang="en-US"/>
              <a:t>Provide integrity, not confidentiality or authentication</a:t>
            </a:r>
          </a:p>
          <a:p>
            <a:r>
              <a:rPr lang="en-US"/>
              <a:t>Hashes are vulnerable to man in the middle attacks (how)</a:t>
            </a:r>
          </a:p>
        </p:txBody>
      </p:sp>
    </p:spTree>
    <p:custDataLst>
      <p:tags r:id="rId1"/>
    </p:custDataLst>
    <p:extLst>
      <p:ext uri="{BB962C8B-B14F-4D97-AF65-F5344CB8AC3E}">
        <p14:creationId xmlns:p14="http://schemas.microsoft.com/office/powerpoint/2010/main" val="274295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2"/>
            </p:custDataLst>
          </p:nvPr>
        </p:nvSpPr>
        <p:spPr>
          <a:xfrm>
            <a:off x="768350" y="1370013"/>
            <a:ext cx="7772400" cy="1054100"/>
          </a:xfrm>
        </p:spPr>
        <p:txBody>
          <a:bodyPr>
            <a:normAutofit fontScale="90000"/>
          </a:bodyPr>
          <a:lstStyle/>
          <a:p>
            <a:r>
              <a:rPr lang="en-US"/>
              <a:t>The BCP domain addresses:</a:t>
            </a:r>
          </a:p>
        </p:txBody>
      </p:sp>
      <p:sp>
        <p:nvSpPr>
          <p:cNvPr id="2051" name="Rectangle 3"/>
          <p:cNvSpPr>
            <a:spLocks noGrp="1" noChangeArrowheads="1"/>
          </p:cNvSpPr>
          <p:nvPr>
            <p:ph type="subTitle" idx="1"/>
            <p:custDataLst>
              <p:tags r:id="rId3"/>
            </p:custDataLst>
          </p:nvPr>
        </p:nvSpPr>
        <p:spPr>
          <a:xfrm>
            <a:off x="1371600" y="2606675"/>
            <a:ext cx="6400800" cy="3032125"/>
          </a:xfrm>
        </p:spPr>
        <p:txBody>
          <a:bodyPr/>
          <a:lstStyle/>
          <a:p>
            <a:pPr algn="l">
              <a:lnSpc>
                <a:spcPct val="90000"/>
              </a:lnSpc>
              <a:buFont typeface="Wingdings" pitchFamily="2" charset="2"/>
              <a:buChar char="§"/>
            </a:pPr>
            <a:r>
              <a:rPr lang="en-US" sz="2800" dirty="0"/>
              <a:t>Continuation of critical business processes when a disaster destroys data processing capabilities</a:t>
            </a:r>
          </a:p>
          <a:p>
            <a:pPr algn="l">
              <a:lnSpc>
                <a:spcPct val="90000"/>
              </a:lnSpc>
              <a:buFont typeface="Wingdings" pitchFamily="2" charset="2"/>
              <a:buChar char="§"/>
            </a:pPr>
            <a:r>
              <a:rPr lang="en-US" sz="2800" dirty="0"/>
              <a:t>Preparation, testing and maintenance of specific actions to recover normal processing (the BCP)</a:t>
            </a:r>
          </a:p>
        </p:txBody>
      </p:sp>
    </p:spTree>
    <p:custDataLst>
      <p:tags r:id="rId1"/>
    </p:custDataLst>
    <p:extLst>
      <p:ext uri="{BB962C8B-B14F-4D97-AF65-F5344CB8AC3E}">
        <p14:creationId xmlns:p14="http://schemas.microsoft.com/office/powerpoint/2010/main" val="2267079717"/>
      </p:ext>
    </p:extLst>
  </p:cSld>
  <p:clrMapOvr>
    <a:masterClrMapping/>
  </p:clrMapOvr>
  <p:transition advTm="2562"/>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smtClean="0"/>
              <a:t>HMAC</a:t>
            </a:r>
            <a:endParaRPr lang="en-US" dirty="0"/>
          </a:p>
        </p:txBody>
      </p:sp>
      <p:sp>
        <p:nvSpPr>
          <p:cNvPr id="124931" name="Rectangle 3"/>
          <p:cNvSpPr>
            <a:spLocks noGrp="1" noChangeArrowheads="1"/>
          </p:cNvSpPr>
          <p:nvPr>
            <p:ph idx="1"/>
          </p:nvPr>
        </p:nvSpPr>
        <p:spPr/>
        <p:txBody>
          <a:bodyPr>
            <a:normAutofit fontScale="92500" lnSpcReduction="10000"/>
          </a:bodyPr>
          <a:lstStyle/>
          <a:p>
            <a:pPr>
              <a:buFontTx/>
              <a:buNone/>
            </a:pPr>
            <a:r>
              <a:rPr lang="en-US" sz="2800"/>
              <a:t>HMAC – uses a secret hey in combination to a hash algorithm to verify that a hash is not tampered with. </a:t>
            </a:r>
          </a:p>
          <a:p>
            <a:pPr>
              <a:buFontTx/>
              <a:buNone/>
            </a:pPr>
            <a:r>
              <a:rPr lang="en-US" sz="2800"/>
              <a:t>Rather than just doing the “hash algorithm” on the message, append your secret key to the message to create a new message and run the hash on the new message. The returned value is called a MAC (Message Authenticating Code)</a:t>
            </a:r>
          </a:p>
          <a:p>
            <a:pPr algn="ctr">
              <a:buFontTx/>
              <a:buNone/>
            </a:pPr>
            <a:r>
              <a:rPr lang="en-US" sz="2800"/>
              <a:t>(see diagram on next page)</a:t>
            </a:r>
          </a:p>
        </p:txBody>
      </p:sp>
    </p:spTree>
    <p:custDataLst>
      <p:tags r:id="rId1"/>
    </p:custDataLst>
    <p:extLst>
      <p:ext uri="{BB962C8B-B14F-4D97-AF65-F5344CB8AC3E}">
        <p14:creationId xmlns:p14="http://schemas.microsoft.com/office/powerpoint/2010/main" val="373461076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a:t>HMAC </a:t>
            </a:r>
          </a:p>
        </p:txBody>
      </p:sp>
      <p:pic>
        <p:nvPicPr>
          <p:cNvPr id="128004" name="Picture 4" descr="hmac-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655427"/>
            <a:ext cx="6336704" cy="339120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2084601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a:t>HMAC </a:t>
            </a:r>
          </a:p>
        </p:txBody>
      </p:sp>
      <p:sp>
        <p:nvSpPr>
          <p:cNvPr id="129027" name="Rectangle 3"/>
          <p:cNvSpPr>
            <a:spLocks noGrp="1" noChangeArrowheads="1"/>
          </p:cNvSpPr>
          <p:nvPr>
            <p:ph idx="1"/>
          </p:nvPr>
        </p:nvSpPr>
        <p:spPr/>
        <p:txBody>
          <a:bodyPr/>
          <a:lstStyle/>
          <a:p>
            <a:r>
              <a:rPr lang="en-US"/>
              <a:t>Provide integrity and data original authentication (how?)</a:t>
            </a:r>
          </a:p>
          <a:p>
            <a:r>
              <a:rPr lang="en-US"/>
              <a:t>Does not provide confidentiality</a:t>
            </a:r>
          </a:p>
          <a:p>
            <a:r>
              <a:rPr lang="en-US"/>
              <a:t>Does not provide specific person authentication (as keys are shared)</a:t>
            </a:r>
          </a:p>
        </p:txBody>
      </p:sp>
    </p:spTree>
    <p:custDataLst>
      <p:tags r:id="rId1"/>
    </p:custDataLst>
    <p:extLst>
      <p:ext uri="{BB962C8B-B14F-4D97-AF65-F5344CB8AC3E}">
        <p14:creationId xmlns:p14="http://schemas.microsoft.com/office/powerpoint/2010/main" val="349285945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dirty="0"/>
              <a:t>CBC-MAC </a:t>
            </a:r>
          </a:p>
        </p:txBody>
      </p:sp>
      <p:sp>
        <p:nvSpPr>
          <p:cNvPr id="132099" name="Rectangle 3"/>
          <p:cNvSpPr>
            <a:spLocks noGrp="1" noChangeArrowheads="1"/>
          </p:cNvSpPr>
          <p:nvPr>
            <p:ph idx="1"/>
          </p:nvPr>
        </p:nvSpPr>
        <p:spPr/>
        <p:txBody>
          <a:bodyPr/>
          <a:lstStyle/>
          <a:p>
            <a:r>
              <a:rPr lang="en-US"/>
              <a:t>Message is encrypted with a symmetric block cipher the final block of cipher text is used as the MAC. </a:t>
            </a:r>
          </a:p>
          <a:p>
            <a:r>
              <a:rPr lang="en-US"/>
              <a:t>Sender sends the “plaintext” and the MAC. </a:t>
            </a:r>
          </a:p>
        </p:txBody>
      </p:sp>
    </p:spTree>
    <p:custDataLst>
      <p:tags r:id="rId1"/>
    </p:custDataLst>
    <p:extLst>
      <p:ext uri="{BB962C8B-B14F-4D97-AF65-F5344CB8AC3E}">
        <p14:creationId xmlns:p14="http://schemas.microsoft.com/office/powerpoint/2010/main" val="26274086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dirty="0" smtClean="0"/>
              <a:t>CBC-MAC</a:t>
            </a:r>
            <a:endParaRPr lang="en-US" dirty="0"/>
          </a:p>
        </p:txBody>
      </p:sp>
      <p:sp>
        <p:nvSpPr>
          <p:cNvPr id="133123" name="Rectangle 3"/>
          <p:cNvSpPr>
            <a:spLocks noGrp="1" noChangeArrowheads="1"/>
          </p:cNvSpPr>
          <p:nvPr>
            <p:ph idx="1"/>
          </p:nvPr>
        </p:nvSpPr>
        <p:spPr/>
        <p:txBody>
          <a:bodyPr/>
          <a:lstStyle/>
          <a:p>
            <a:r>
              <a:rPr lang="en-US"/>
              <a:t>Does not use a HASH</a:t>
            </a:r>
          </a:p>
          <a:p>
            <a:r>
              <a:rPr lang="en-US"/>
              <a:t>Provides authentication and integrity</a:t>
            </a:r>
          </a:p>
          <a:p>
            <a:r>
              <a:rPr lang="en-US"/>
              <a:t>Does not provide confidentiality</a:t>
            </a:r>
          </a:p>
        </p:txBody>
      </p:sp>
    </p:spTree>
    <p:custDataLst>
      <p:tags r:id="rId1"/>
    </p:custDataLst>
    <p:extLst>
      <p:ext uri="{BB962C8B-B14F-4D97-AF65-F5344CB8AC3E}">
        <p14:creationId xmlns:p14="http://schemas.microsoft.com/office/powerpoint/2010/main" val="311195264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Specific Hash algorithms</a:t>
            </a:r>
          </a:p>
        </p:txBody>
      </p:sp>
      <p:sp>
        <p:nvSpPr>
          <p:cNvPr id="138243" name="Rectangle 3"/>
          <p:cNvSpPr>
            <a:spLocks noGrp="1" noChangeArrowheads="1"/>
          </p:cNvSpPr>
          <p:nvPr>
            <p:ph idx="1"/>
          </p:nvPr>
        </p:nvSpPr>
        <p:spPr/>
        <p:txBody>
          <a:bodyPr/>
          <a:lstStyle/>
          <a:p>
            <a:r>
              <a:rPr lang="en-US"/>
              <a:t>MD2</a:t>
            </a:r>
          </a:p>
          <a:p>
            <a:r>
              <a:rPr lang="en-US"/>
              <a:t>MD4</a:t>
            </a:r>
          </a:p>
          <a:p>
            <a:r>
              <a:rPr lang="en-US"/>
              <a:t>MD5</a:t>
            </a:r>
          </a:p>
          <a:p>
            <a:r>
              <a:rPr lang="en-US"/>
              <a:t>SHA</a:t>
            </a:r>
          </a:p>
        </p:txBody>
      </p:sp>
    </p:spTree>
    <p:custDataLst>
      <p:tags r:id="rId1"/>
    </p:custDataLst>
    <p:extLst>
      <p:ext uri="{BB962C8B-B14F-4D97-AF65-F5344CB8AC3E}">
        <p14:creationId xmlns:p14="http://schemas.microsoft.com/office/powerpoint/2010/main" val="263123556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MD2 </a:t>
            </a:r>
          </a:p>
        </p:txBody>
      </p:sp>
      <p:sp>
        <p:nvSpPr>
          <p:cNvPr id="139267" name="Rectangle 3"/>
          <p:cNvSpPr>
            <a:spLocks noGrp="1" noChangeArrowheads="1"/>
          </p:cNvSpPr>
          <p:nvPr>
            <p:ph idx="1"/>
          </p:nvPr>
        </p:nvSpPr>
        <p:spPr/>
        <p:txBody>
          <a:bodyPr/>
          <a:lstStyle/>
          <a:p>
            <a:r>
              <a:rPr lang="en-US"/>
              <a:t>Creates a 128 bit hash value, slower than MD4 and MD5</a:t>
            </a:r>
          </a:p>
        </p:txBody>
      </p:sp>
    </p:spTree>
    <p:custDataLst>
      <p:tags r:id="rId1"/>
    </p:custDataLst>
    <p:extLst>
      <p:ext uri="{BB962C8B-B14F-4D97-AF65-F5344CB8AC3E}">
        <p14:creationId xmlns:p14="http://schemas.microsoft.com/office/powerpoint/2010/main" val="333520841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a:t>MD4 </a:t>
            </a:r>
          </a:p>
        </p:txBody>
      </p:sp>
      <p:sp>
        <p:nvSpPr>
          <p:cNvPr id="140291" name="Rectangle 3"/>
          <p:cNvSpPr>
            <a:spLocks noGrp="1" noChangeArrowheads="1"/>
          </p:cNvSpPr>
          <p:nvPr>
            <p:ph idx="1"/>
          </p:nvPr>
        </p:nvSpPr>
        <p:spPr/>
        <p:txBody>
          <a:bodyPr/>
          <a:lstStyle/>
          <a:p>
            <a:r>
              <a:rPr lang="en-US"/>
              <a:t>creates 128 bit hash value</a:t>
            </a:r>
          </a:p>
          <a:p>
            <a:r>
              <a:rPr lang="en-US"/>
              <a:t>Faster than MD2</a:t>
            </a:r>
          </a:p>
        </p:txBody>
      </p:sp>
    </p:spTree>
    <p:custDataLst>
      <p:tags r:id="rId1"/>
    </p:custDataLst>
    <p:extLst>
      <p:ext uri="{BB962C8B-B14F-4D97-AF65-F5344CB8AC3E}">
        <p14:creationId xmlns:p14="http://schemas.microsoft.com/office/powerpoint/2010/main" val="407634362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MD5 </a:t>
            </a:r>
          </a:p>
        </p:txBody>
      </p:sp>
      <p:sp>
        <p:nvSpPr>
          <p:cNvPr id="146435" name="Rectangle 3"/>
          <p:cNvSpPr>
            <a:spLocks noGrp="1" noChangeArrowheads="1"/>
          </p:cNvSpPr>
          <p:nvPr>
            <p:ph idx="1"/>
          </p:nvPr>
        </p:nvSpPr>
        <p:spPr/>
        <p:txBody>
          <a:bodyPr/>
          <a:lstStyle/>
          <a:p>
            <a:r>
              <a:rPr lang="en-US"/>
              <a:t>Creates 128 bit hash value</a:t>
            </a:r>
          </a:p>
          <a:p>
            <a:r>
              <a:rPr lang="en-US"/>
              <a:t>More complex than MD2 and MD4</a:t>
            </a:r>
          </a:p>
          <a:p>
            <a:r>
              <a:rPr lang="en-US"/>
              <a:t>More secure, harder to determine how to force collisions for a specific message</a:t>
            </a:r>
          </a:p>
        </p:txBody>
      </p:sp>
    </p:spTree>
    <p:custDataLst>
      <p:tags r:id="rId1"/>
    </p:custDataLst>
    <p:extLst>
      <p:ext uri="{BB962C8B-B14F-4D97-AF65-F5344CB8AC3E}">
        <p14:creationId xmlns:p14="http://schemas.microsoft.com/office/powerpoint/2010/main" val="43891189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SHA</a:t>
            </a:r>
            <a:endParaRPr lang="en-US" dirty="0"/>
          </a:p>
        </p:txBody>
      </p:sp>
      <p:sp>
        <p:nvSpPr>
          <p:cNvPr id="147459" name="Rectangle 3"/>
          <p:cNvSpPr>
            <a:spLocks noGrp="1" noChangeArrowheads="1"/>
          </p:cNvSpPr>
          <p:nvPr>
            <p:ph idx="1"/>
          </p:nvPr>
        </p:nvSpPr>
        <p:spPr/>
        <p:txBody>
          <a:bodyPr>
            <a:normAutofit fontScale="92500" lnSpcReduction="20000"/>
          </a:bodyPr>
          <a:lstStyle/>
          <a:p>
            <a:pPr>
              <a:lnSpc>
                <a:spcPct val="90000"/>
              </a:lnSpc>
            </a:pPr>
            <a:r>
              <a:rPr lang="en-US"/>
              <a:t>Designed to be used with the Digital Signature Standard, (for use with digital signatures)</a:t>
            </a:r>
          </a:p>
          <a:p>
            <a:pPr>
              <a:lnSpc>
                <a:spcPct val="90000"/>
              </a:lnSpc>
            </a:pPr>
            <a:r>
              <a:rPr lang="en-US"/>
              <a:t>Creates 160 bit hash values</a:t>
            </a:r>
          </a:p>
          <a:p>
            <a:pPr>
              <a:lnSpc>
                <a:spcPct val="90000"/>
              </a:lnSpc>
            </a:pPr>
            <a:r>
              <a:rPr lang="en-US"/>
              <a:t>SHA = SHA-1</a:t>
            </a:r>
          </a:p>
          <a:p>
            <a:pPr>
              <a:lnSpc>
                <a:spcPct val="90000"/>
              </a:lnSpc>
            </a:pPr>
            <a:r>
              <a:rPr lang="en-US"/>
              <a:t>Alternate versions</a:t>
            </a:r>
          </a:p>
          <a:p>
            <a:pPr lvl="1">
              <a:lnSpc>
                <a:spcPct val="90000"/>
              </a:lnSpc>
            </a:pPr>
            <a:r>
              <a:rPr lang="en-US"/>
              <a:t>SHA-256 = 256 bit hash values</a:t>
            </a:r>
          </a:p>
          <a:p>
            <a:pPr lvl="1">
              <a:lnSpc>
                <a:spcPct val="90000"/>
              </a:lnSpc>
            </a:pPr>
            <a:r>
              <a:rPr lang="en-US"/>
              <a:t>SHA-385 = 384 bit hash values</a:t>
            </a:r>
          </a:p>
          <a:p>
            <a:pPr lvl="1">
              <a:lnSpc>
                <a:spcPct val="90000"/>
              </a:lnSpc>
            </a:pPr>
            <a:r>
              <a:rPr lang="en-US"/>
              <a:t>SHA-512 = 512 bit hash values</a:t>
            </a:r>
          </a:p>
          <a:p>
            <a:pPr>
              <a:lnSpc>
                <a:spcPct val="90000"/>
              </a:lnSpc>
            </a:pPr>
            <a:endParaRPr lang="en-US"/>
          </a:p>
        </p:txBody>
      </p:sp>
    </p:spTree>
    <p:custDataLst>
      <p:tags r:id="rId1"/>
    </p:custDataLst>
    <p:extLst>
      <p:ext uri="{BB962C8B-B14F-4D97-AF65-F5344CB8AC3E}">
        <p14:creationId xmlns:p14="http://schemas.microsoft.com/office/powerpoint/2010/main" val="3192933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2"/>
            </p:custDataLst>
          </p:nvPr>
        </p:nvSpPr>
        <p:spPr/>
        <p:txBody>
          <a:bodyPr>
            <a:normAutofit fontScale="90000"/>
          </a:bodyPr>
          <a:lstStyle/>
          <a:p>
            <a:r>
              <a:rPr lang="en-US" dirty="0"/>
              <a:t>Disasters – </a:t>
            </a:r>
            <a:r>
              <a:rPr lang="en-US" dirty="0" smtClean="0"/>
              <a:t/>
            </a:r>
            <a:br>
              <a:rPr lang="en-US" dirty="0" smtClean="0"/>
            </a:br>
            <a:r>
              <a:rPr lang="en-US" dirty="0" smtClean="0"/>
              <a:t>natural</a:t>
            </a:r>
            <a:r>
              <a:rPr lang="en-US" dirty="0"/>
              <a:t>, man-made</a:t>
            </a:r>
          </a:p>
        </p:txBody>
      </p:sp>
      <p:sp>
        <p:nvSpPr>
          <p:cNvPr id="14339" name="Rectangle 3"/>
          <p:cNvSpPr>
            <a:spLocks noGrp="1" noChangeArrowheads="1"/>
          </p:cNvSpPr>
          <p:nvPr>
            <p:ph idx="1"/>
            <p:custDataLst>
              <p:tags r:id="rId3"/>
            </p:custDataLst>
          </p:nvPr>
        </p:nvSpPr>
        <p:spPr/>
        <p:txBody>
          <a:bodyPr/>
          <a:lstStyle/>
          <a:p>
            <a:pPr algn="l">
              <a:buFont typeface="Wingdings" pitchFamily="2" charset="2"/>
              <a:buChar char="§"/>
            </a:pPr>
            <a:r>
              <a:rPr lang="en-US" sz="2400"/>
              <a:t>Fire, flood, hurricane, tornado, earthquake, volcanoes</a:t>
            </a:r>
          </a:p>
          <a:p>
            <a:pPr algn="l">
              <a:buFont typeface="Wingdings" pitchFamily="2" charset="2"/>
              <a:buChar char="§"/>
            </a:pPr>
            <a:r>
              <a:rPr lang="en-US" sz="2400"/>
              <a:t>Plane crashes, vandalism, terrorism, riots, sabotage, loss of personnel, etc.</a:t>
            </a:r>
          </a:p>
          <a:p>
            <a:pPr algn="l">
              <a:buFont typeface="Wingdings" pitchFamily="2" charset="2"/>
              <a:buChar char="§"/>
            </a:pPr>
            <a:r>
              <a:rPr lang="en-US" sz="2400"/>
              <a:t>Anything that diminishes or destroys normal data processing capabilities</a:t>
            </a:r>
          </a:p>
        </p:txBody>
      </p:sp>
    </p:spTree>
    <p:custDataLst>
      <p:tags r:id="rId1"/>
    </p:custDataLst>
    <p:extLst>
      <p:ext uri="{BB962C8B-B14F-4D97-AF65-F5344CB8AC3E}">
        <p14:creationId xmlns:p14="http://schemas.microsoft.com/office/powerpoint/2010/main" val="565332912"/>
      </p:ext>
    </p:extLst>
  </p:cSld>
  <p:clrMapOvr>
    <a:masterClrMapping/>
  </p:clrMapOvr>
  <p:transition advTm="2562"/>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dirty="0"/>
              <a:t>Attacks against </a:t>
            </a:r>
            <a:r>
              <a:rPr lang="en-US" dirty="0" smtClean="0"/>
              <a:t>Hashes</a:t>
            </a:r>
            <a:endParaRPr lang="en-US" dirty="0"/>
          </a:p>
        </p:txBody>
      </p:sp>
      <p:sp>
        <p:nvSpPr>
          <p:cNvPr id="151555" name="Rectangle 3"/>
          <p:cNvSpPr>
            <a:spLocks noGrp="1" noChangeArrowheads="1"/>
          </p:cNvSpPr>
          <p:nvPr>
            <p:ph idx="1"/>
          </p:nvPr>
        </p:nvSpPr>
        <p:spPr/>
        <p:txBody>
          <a:bodyPr>
            <a:normAutofit fontScale="92500" lnSpcReduction="20000"/>
          </a:bodyPr>
          <a:lstStyle/>
          <a:p>
            <a:pPr>
              <a:lnSpc>
                <a:spcPct val="90000"/>
              </a:lnSpc>
            </a:pPr>
            <a:r>
              <a:rPr lang="en-US" dirty="0"/>
              <a:t>Collisions – figure out how to create a message with the same hash value (collision)</a:t>
            </a:r>
          </a:p>
          <a:p>
            <a:pPr lvl="1">
              <a:lnSpc>
                <a:spcPct val="90000"/>
              </a:lnSpc>
            </a:pPr>
            <a:r>
              <a:rPr lang="en-US" dirty="0"/>
              <a:t>Ex. “I’d like to buy 100 units of the widget” =&gt; </a:t>
            </a:r>
            <a:r>
              <a:rPr lang="en-US" dirty="0" smtClean="0"/>
              <a:t>DEADBEEF</a:t>
            </a:r>
            <a:endParaRPr lang="en-US" dirty="0"/>
          </a:p>
          <a:p>
            <a:pPr lvl="1">
              <a:lnSpc>
                <a:spcPct val="90000"/>
              </a:lnSpc>
            </a:pPr>
            <a:r>
              <a:rPr lang="en-US" dirty="0"/>
              <a:t>What if I could make the messages “I’d like to buy 500 units of the widget” and have the same hash value </a:t>
            </a:r>
            <a:r>
              <a:rPr lang="en-US" dirty="0" smtClean="0"/>
              <a:t>“DEADBEEF” </a:t>
            </a:r>
            <a:r>
              <a:rPr lang="en-US" dirty="0"/>
              <a:t>I can beat the integrity constraint</a:t>
            </a:r>
          </a:p>
          <a:p>
            <a:pPr>
              <a:lnSpc>
                <a:spcPct val="90000"/>
              </a:lnSpc>
            </a:pPr>
            <a:r>
              <a:rPr lang="en-US" dirty="0"/>
              <a:t>This is called a birthday attack</a:t>
            </a:r>
          </a:p>
        </p:txBody>
      </p:sp>
    </p:spTree>
    <p:custDataLst>
      <p:tags r:id="rId1"/>
    </p:custDataLst>
    <p:extLst>
      <p:ext uri="{BB962C8B-B14F-4D97-AF65-F5344CB8AC3E}">
        <p14:creationId xmlns:p14="http://schemas.microsoft.com/office/powerpoint/2010/main" val="374624226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Digital Signatures </a:t>
            </a:r>
          </a:p>
        </p:txBody>
      </p:sp>
      <p:sp>
        <p:nvSpPr>
          <p:cNvPr id="158723" name="Rectangle 3"/>
          <p:cNvSpPr>
            <a:spLocks noGrp="1" noChangeArrowheads="1"/>
          </p:cNvSpPr>
          <p:nvPr>
            <p:ph idx="1"/>
          </p:nvPr>
        </p:nvSpPr>
        <p:spPr/>
        <p:txBody>
          <a:bodyPr/>
          <a:lstStyle/>
          <a:p>
            <a:r>
              <a:rPr lang="en-US"/>
              <a:t>We can use Asymmetric Cryptography and Hashes. To provide message authenticity, and Integrity and Non-repudiation.. Cool!</a:t>
            </a:r>
          </a:p>
        </p:txBody>
      </p:sp>
    </p:spTree>
    <p:custDataLst>
      <p:tags r:id="rId1"/>
    </p:custDataLst>
    <p:extLst>
      <p:ext uri="{BB962C8B-B14F-4D97-AF65-F5344CB8AC3E}">
        <p14:creationId xmlns:p14="http://schemas.microsoft.com/office/powerpoint/2010/main" val="87214358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74868" y="1052736"/>
            <a:ext cx="8229600" cy="1143000"/>
          </a:xfrm>
        </p:spPr>
        <p:txBody>
          <a:bodyPr/>
          <a:lstStyle/>
          <a:p>
            <a:r>
              <a:rPr lang="en-US" dirty="0"/>
              <a:t>Digital Signature</a:t>
            </a:r>
          </a:p>
        </p:txBody>
      </p:sp>
      <p:pic>
        <p:nvPicPr>
          <p:cNvPr id="160773" name="Picture 5" descr="digital sign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988840"/>
            <a:ext cx="6228024" cy="463262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5500557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Digital Signatures</a:t>
            </a:r>
          </a:p>
        </p:txBody>
      </p:sp>
      <p:sp>
        <p:nvSpPr>
          <p:cNvPr id="161795" name="Rectangle 3"/>
          <p:cNvSpPr>
            <a:spLocks noGrp="1" noChangeArrowheads="1"/>
          </p:cNvSpPr>
          <p:nvPr>
            <p:ph idx="1"/>
          </p:nvPr>
        </p:nvSpPr>
        <p:spPr/>
        <p:txBody>
          <a:bodyPr/>
          <a:lstStyle/>
          <a:p>
            <a:r>
              <a:rPr lang="en-US"/>
              <a:t>How does this provide integrity?</a:t>
            </a:r>
          </a:p>
          <a:p>
            <a:r>
              <a:rPr lang="en-US"/>
              <a:t>How does this provide non-repudiation?</a:t>
            </a:r>
          </a:p>
        </p:txBody>
      </p:sp>
    </p:spTree>
    <p:custDataLst>
      <p:tags r:id="rId1"/>
    </p:custDataLst>
    <p:extLst>
      <p:ext uri="{BB962C8B-B14F-4D97-AF65-F5344CB8AC3E}">
        <p14:creationId xmlns:p14="http://schemas.microsoft.com/office/powerpoint/2010/main" val="366278756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a:t>PKI Generic </a:t>
            </a:r>
            <a:r>
              <a:rPr lang="en-US" dirty="0" smtClean="0"/>
              <a:t>Idea</a:t>
            </a:r>
            <a:endParaRPr lang="en-US" dirty="0"/>
          </a:p>
        </p:txBody>
      </p:sp>
      <p:sp>
        <p:nvSpPr>
          <p:cNvPr id="164867" name="Rectangle 3"/>
          <p:cNvSpPr>
            <a:spLocks noGrp="1" noChangeArrowheads="1"/>
          </p:cNvSpPr>
          <p:nvPr>
            <p:ph idx="1"/>
          </p:nvPr>
        </p:nvSpPr>
        <p:spPr/>
        <p:txBody>
          <a:bodyPr>
            <a:normAutofit fontScale="92500" lnSpcReduction="20000"/>
          </a:bodyPr>
          <a:lstStyle/>
          <a:p>
            <a:pPr>
              <a:lnSpc>
                <a:spcPct val="90000"/>
              </a:lnSpc>
              <a:buFontTx/>
              <a:buNone/>
            </a:pPr>
            <a:r>
              <a:rPr lang="en-US" sz="2800" dirty="0"/>
              <a:t>Public Key Infrastructure (PKI) is a series of programs, data formats, procedures, protocols, policies and public key (asymmetric) encryption. In order to provide secure communications for an organization.</a:t>
            </a:r>
          </a:p>
          <a:p>
            <a:pPr>
              <a:lnSpc>
                <a:spcPct val="90000"/>
              </a:lnSpc>
              <a:buFontTx/>
              <a:buNone/>
            </a:pPr>
            <a:r>
              <a:rPr lang="en-US" sz="2800" dirty="0"/>
              <a:t>Provides</a:t>
            </a:r>
          </a:p>
          <a:p>
            <a:pPr>
              <a:lnSpc>
                <a:spcPct val="90000"/>
              </a:lnSpc>
            </a:pPr>
            <a:r>
              <a:rPr lang="en-US" sz="2800" dirty="0"/>
              <a:t>Authentication</a:t>
            </a:r>
          </a:p>
          <a:p>
            <a:pPr>
              <a:lnSpc>
                <a:spcPct val="90000"/>
              </a:lnSpc>
            </a:pPr>
            <a:r>
              <a:rPr lang="en-US" sz="2800" dirty="0"/>
              <a:t>confidentiality</a:t>
            </a:r>
          </a:p>
          <a:p>
            <a:pPr>
              <a:lnSpc>
                <a:spcPct val="90000"/>
              </a:lnSpc>
            </a:pPr>
            <a:r>
              <a:rPr lang="en-US" sz="2800" dirty="0"/>
              <a:t>No repudiation</a:t>
            </a:r>
          </a:p>
          <a:p>
            <a:pPr>
              <a:lnSpc>
                <a:spcPct val="90000"/>
              </a:lnSpc>
            </a:pPr>
            <a:r>
              <a:rPr lang="en-US" sz="2800" dirty="0"/>
              <a:t>Integrity</a:t>
            </a:r>
          </a:p>
          <a:p>
            <a:pPr>
              <a:lnSpc>
                <a:spcPct val="90000"/>
              </a:lnSpc>
            </a:pPr>
            <a:endParaRPr lang="en-US" sz="2800" dirty="0"/>
          </a:p>
          <a:p>
            <a:pPr>
              <a:lnSpc>
                <a:spcPct val="90000"/>
              </a:lnSpc>
              <a:buFontTx/>
              <a:buNone/>
            </a:pPr>
            <a:endParaRPr lang="en-US" sz="2800" dirty="0"/>
          </a:p>
        </p:txBody>
      </p:sp>
    </p:spTree>
    <p:custDataLst>
      <p:tags r:id="rId1"/>
    </p:custDataLst>
    <p:extLst>
      <p:ext uri="{BB962C8B-B14F-4D97-AF65-F5344CB8AC3E}">
        <p14:creationId xmlns:p14="http://schemas.microsoft.com/office/powerpoint/2010/main" val="293580880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dirty="0" smtClean="0"/>
              <a:t>PGP</a:t>
            </a:r>
            <a:endParaRPr lang="en-US" dirty="0"/>
          </a:p>
        </p:txBody>
      </p:sp>
      <p:sp>
        <p:nvSpPr>
          <p:cNvPr id="188419" name="Rectangle 3"/>
          <p:cNvSpPr>
            <a:spLocks noGrp="1" noChangeArrowheads="1"/>
          </p:cNvSpPr>
          <p:nvPr>
            <p:ph idx="1"/>
          </p:nvPr>
        </p:nvSpPr>
        <p:spPr/>
        <p:txBody>
          <a:bodyPr>
            <a:normAutofit fontScale="92500" lnSpcReduction="10000"/>
          </a:bodyPr>
          <a:lstStyle/>
          <a:p>
            <a:pPr>
              <a:lnSpc>
                <a:spcPct val="90000"/>
              </a:lnSpc>
              <a:buFontTx/>
              <a:buNone/>
            </a:pPr>
            <a:r>
              <a:rPr lang="en-US" sz="2800"/>
              <a:t>Pretty Good Privacy</a:t>
            </a:r>
          </a:p>
          <a:p>
            <a:pPr>
              <a:lnSpc>
                <a:spcPct val="90000"/>
              </a:lnSpc>
            </a:pPr>
            <a:r>
              <a:rPr lang="en-US" sz="2800"/>
              <a:t>Released as a freeware e-mail security program.</a:t>
            </a:r>
          </a:p>
          <a:p>
            <a:pPr>
              <a:lnSpc>
                <a:spcPct val="90000"/>
              </a:lnSpc>
            </a:pPr>
            <a:r>
              <a:rPr lang="en-US" sz="2800"/>
              <a:t>First widespread use</a:t>
            </a:r>
          </a:p>
          <a:p>
            <a:pPr>
              <a:lnSpc>
                <a:spcPct val="90000"/>
              </a:lnSpc>
            </a:pPr>
            <a:r>
              <a:rPr lang="en-US" sz="2800"/>
              <a:t>Uses IDEA for confidentiality</a:t>
            </a:r>
          </a:p>
          <a:p>
            <a:pPr>
              <a:lnSpc>
                <a:spcPct val="90000"/>
              </a:lnSpc>
            </a:pPr>
            <a:r>
              <a:rPr lang="en-US" sz="2800"/>
              <a:t>Uses MD5 hash for integrity</a:t>
            </a:r>
          </a:p>
          <a:p>
            <a:pPr>
              <a:lnSpc>
                <a:spcPct val="90000"/>
              </a:lnSpc>
            </a:pPr>
            <a:r>
              <a:rPr lang="en-US" sz="2800"/>
              <a:t>Certificates for identification and authentication</a:t>
            </a:r>
          </a:p>
          <a:p>
            <a:pPr>
              <a:lnSpc>
                <a:spcPct val="90000"/>
              </a:lnSpc>
            </a:pPr>
            <a:r>
              <a:rPr lang="en-US" sz="2800"/>
              <a:t>Signed messages for non-repudiation</a:t>
            </a:r>
          </a:p>
          <a:p>
            <a:pPr>
              <a:lnSpc>
                <a:spcPct val="90000"/>
              </a:lnSpc>
            </a:pPr>
            <a:r>
              <a:rPr lang="en-US" sz="2800"/>
              <a:t>Based on a “web of trust” where people verify each other identity..no strict structure</a:t>
            </a:r>
          </a:p>
        </p:txBody>
      </p:sp>
    </p:spTree>
    <p:custDataLst>
      <p:tags r:id="rId1"/>
    </p:custDataLst>
    <p:extLst>
      <p:ext uri="{BB962C8B-B14F-4D97-AF65-F5344CB8AC3E}">
        <p14:creationId xmlns:p14="http://schemas.microsoft.com/office/powerpoint/2010/main" val="209841303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custDataLst>
              <p:tags r:id="rId2"/>
            </p:custDataLst>
          </p:nvPr>
        </p:nvSpPr>
        <p:spPr>
          <a:xfrm>
            <a:off x="467544" y="1556792"/>
            <a:ext cx="8229600" cy="1143000"/>
          </a:xfrm>
        </p:spPr>
        <p:txBody>
          <a:bodyPr>
            <a:normAutofit fontScale="90000"/>
          </a:bodyPr>
          <a:lstStyle/>
          <a:p>
            <a:r>
              <a:rPr lang="en-AU" dirty="0" smtClean="0"/>
              <a:t>QUESTION  AND  ANSWER</a:t>
            </a:r>
            <a:br>
              <a:rPr lang="en-AU" dirty="0" smtClean="0"/>
            </a:br>
            <a:r>
              <a:rPr lang="en-AU" dirty="0"/>
              <a:t/>
            </a:r>
            <a:br>
              <a:rPr lang="en-AU" dirty="0"/>
            </a:br>
            <a:r>
              <a:rPr lang="en-AU" dirty="0" smtClean="0"/>
              <a:t>That is week 1</a:t>
            </a:r>
          </a:p>
        </p:txBody>
      </p:sp>
      <p:sp>
        <p:nvSpPr>
          <p:cNvPr id="7" name="Content Placeholder 3"/>
          <p:cNvSpPr>
            <a:spLocks noGrp="1"/>
          </p:cNvSpPr>
          <p:nvPr>
            <p:ph idx="1"/>
          </p:nvPr>
        </p:nvSpPr>
        <p:spPr/>
        <p:txBody>
          <a:bodyPr>
            <a:noAutofit/>
          </a:bodyPr>
          <a:lstStyle/>
          <a:p>
            <a:pPr marL="0" indent="0" algn="ctr">
              <a:buNone/>
            </a:pPr>
            <a:r>
              <a:rPr lang="en-AU" sz="24000" dirty="0" smtClean="0"/>
              <a:t>?</a:t>
            </a:r>
            <a:endParaRPr lang="en-AU" sz="24000" dirty="0"/>
          </a:p>
        </p:txBody>
      </p:sp>
    </p:spTree>
    <p:custDataLst>
      <p:tags r:id="rId1"/>
    </p:custDataLst>
    <p:extLst>
      <p:ext uri="{BB962C8B-B14F-4D97-AF65-F5344CB8AC3E}">
        <p14:creationId xmlns:p14="http://schemas.microsoft.com/office/powerpoint/2010/main" val="59325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2"/>
            </p:custDataLst>
          </p:nvPr>
        </p:nvSpPr>
        <p:spPr>
          <a:xfrm>
            <a:off x="467544" y="1484784"/>
            <a:ext cx="8229600" cy="1143000"/>
          </a:xfrm>
        </p:spPr>
        <p:txBody>
          <a:bodyPr>
            <a:normAutofit fontScale="90000"/>
          </a:bodyPr>
          <a:lstStyle/>
          <a:p>
            <a:r>
              <a:rPr lang="en-US" dirty="0"/>
              <a:t>Disasters are </a:t>
            </a:r>
            <a:r>
              <a:rPr lang="en-US" dirty="0" smtClean="0"/>
              <a:t/>
            </a:r>
            <a:br>
              <a:rPr lang="en-US" dirty="0" smtClean="0"/>
            </a:br>
            <a:r>
              <a:rPr lang="en-US" dirty="0" smtClean="0"/>
              <a:t>defined </a:t>
            </a:r>
            <a:r>
              <a:rPr lang="en-US" dirty="0"/>
              <a:t>in terms of the business</a:t>
            </a:r>
          </a:p>
        </p:txBody>
      </p:sp>
      <p:sp>
        <p:nvSpPr>
          <p:cNvPr id="15363" name="Rectangle 3"/>
          <p:cNvSpPr>
            <a:spLocks noGrp="1" noChangeArrowheads="1"/>
          </p:cNvSpPr>
          <p:nvPr>
            <p:ph idx="1"/>
            <p:custDataLst>
              <p:tags r:id="rId3"/>
            </p:custDataLst>
          </p:nvPr>
        </p:nvSpPr>
        <p:spPr>
          <a:xfrm>
            <a:off x="467544" y="2708920"/>
            <a:ext cx="8229600" cy="3561259"/>
          </a:xfrm>
        </p:spPr>
        <p:txBody>
          <a:bodyPr/>
          <a:lstStyle/>
          <a:p>
            <a:pPr algn="l">
              <a:lnSpc>
                <a:spcPct val="90000"/>
              </a:lnSpc>
              <a:buFont typeface="Wingdings" pitchFamily="2" charset="2"/>
              <a:buChar char="§"/>
            </a:pPr>
            <a:r>
              <a:rPr lang="en-US" sz="2800" dirty="0"/>
              <a:t>If it harms critical business processes, it may be a disaster</a:t>
            </a:r>
          </a:p>
          <a:p>
            <a:pPr algn="l">
              <a:lnSpc>
                <a:spcPct val="90000"/>
              </a:lnSpc>
              <a:buFont typeface="Wingdings" pitchFamily="2" charset="2"/>
              <a:buChar char="§"/>
            </a:pPr>
            <a:r>
              <a:rPr lang="en-US" sz="2800" dirty="0"/>
              <a:t>Time-based definition – how long can the business stand the pain?</a:t>
            </a:r>
          </a:p>
          <a:p>
            <a:pPr algn="l">
              <a:lnSpc>
                <a:spcPct val="90000"/>
              </a:lnSpc>
              <a:buFont typeface="Wingdings" pitchFamily="2" charset="2"/>
              <a:buChar char="§"/>
            </a:pPr>
            <a:r>
              <a:rPr lang="en-US" sz="2800" dirty="0"/>
              <a:t>Probability of occurrence</a:t>
            </a:r>
          </a:p>
        </p:txBody>
      </p:sp>
    </p:spTree>
    <p:custDataLst>
      <p:tags r:id="rId1"/>
    </p:custDataLst>
    <p:extLst>
      <p:ext uri="{BB962C8B-B14F-4D97-AF65-F5344CB8AC3E}">
        <p14:creationId xmlns:p14="http://schemas.microsoft.com/office/powerpoint/2010/main" val="314295638"/>
      </p:ext>
    </p:extLst>
  </p:cSld>
  <p:clrMapOvr>
    <a:masterClrMapping/>
  </p:clrMapOvr>
  <p:transition advTm="256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2"/>
            </p:custDataLst>
          </p:nvPr>
        </p:nvSpPr>
        <p:spPr/>
        <p:txBody>
          <a:bodyPr/>
          <a:lstStyle/>
          <a:p>
            <a:r>
              <a:rPr lang="en-US"/>
              <a:t>Broad BCP objectives - CIA</a:t>
            </a:r>
          </a:p>
        </p:txBody>
      </p:sp>
      <p:sp>
        <p:nvSpPr>
          <p:cNvPr id="16387" name="Rectangle 3"/>
          <p:cNvSpPr>
            <a:spLocks noGrp="1" noChangeArrowheads="1"/>
          </p:cNvSpPr>
          <p:nvPr>
            <p:ph idx="1"/>
            <p:custDataLst>
              <p:tags r:id="rId3"/>
            </p:custDataLst>
          </p:nvPr>
        </p:nvSpPr>
        <p:spPr/>
        <p:txBody>
          <a:bodyPr/>
          <a:lstStyle/>
          <a:p>
            <a:pPr algn="l">
              <a:buFont typeface="Wingdings" pitchFamily="2" charset="2"/>
              <a:buChar char="§"/>
            </a:pPr>
            <a:r>
              <a:rPr lang="en-US" sz="2800"/>
              <a:t>Availability – the main focus</a:t>
            </a:r>
          </a:p>
          <a:p>
            <a:pPr algn="l">
              <a:buFont typeface="Wingdings" pitchFamily="2" charset="2"/>
              <a:buChar char="§"/>
            </a:pPr>
            <a:r>
              <a:rPr lang="en-US" sz="2800"/>
              <a:t>Confidentiality  – still important</a:t>
            </a:r>
          </a:p>
          <a:p>
            <a:pPr algn="l">
              <a:buFont typeface="Wingdings" pitchFamily="2" charset="2"/>
              <a:buChar char="§"/>
            </a:pPr>
            <a:r>
              <a:rPr lang="en-US" sz="2800"/>
              <a:t>Integrity – still important</a:t>
            </a:r>
          </a:p>
        </p:txBody>
      </p:sp>
    </p:spTree>
    <p:custDataLst>
      <p:tags r:id="rId1"/>
    </p:custDataLst>
    <p:extLst>
      <p:ext uri="{BB962C8B-B14F-4D97-AF65-F5344CB8AC3E}">
        <p14:creationId xmlns:p14="http://schemas.microsoft.com/office/powerpoint/2010/main" val="1829959350"/>
      </p:ext>
    </p:extLst>
  </p:cSld>
  <p:clrMapOvr>
    <a:masterClrMapping/>
  </p:clrMapOvr>
  <p:transition advTm="256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2"/>
            </p:custDataLst>
          </p:nvPr>
        </p:nvSpPr>
        <p:spPr/>
        <p:txBody>
          <a:bodyPr/>
          <a:lstStyle/>
          <a:p>
            <a:r>
              <a:rPr lang="en-US"/>
              <a:t>BCP objective</a:t>
            </a:r>
          </a:p>
        </p:txBody>
      </p:sp>
      <p:sp>
        <p:nvSpPr>
          <p:cNvPr id="18435" name="Rectangle 3"/>
          <p:cNvSpPr>
            <a:spLocks noGrp="1" noChangeArrowheads="1"/>
          </p:cNvSpPr>
          <p:nvPr>
            <p:ph idx="1"/>
            <p:custDataLst>
              <p:tags r:id="rId3"/>
            </p:custDataLst>
          </p:nvPr>
        </p:nvSpPr>
        <p:spPr/>
        <p:txBody>
          <a:bodyPr/>
          <a:lstStyle/>
          <a:p>
            <a:pPr algn="l">
              <a:buFont typeface="Wingdings" pitchFamily="2" charset="2"/>
              <a:buChar char="§"/>
            </a:pPr>
            <a:r>
              <a:rPr lang="en-US" sz="2800"/>
              <a:t> Create, document, test, and update a plan that will:</a:t>
            </a:r>
          </a:p>
          <a:p>
            <a:pPr lvl="1" algn="l">
              <a:buFont typeface="Times" pitchFamily="18" charset="0"/>
              <a:buChar char="•"/>
            </a:pPr>
            <a:r>
              <a:rPr lang="en-US" sz="2400"/>
              <a:t> Allow timely recovery of critical business operations</a:t>
            </a:r>
          </a:p>
          <a:p>
            <a:pPr lvl="1" algn="l">
              <a:buFont typeface="Times" pitchFamily="18" charset="0"/>
              <a:buChar char="•"/>
            </a:pPr>
            <a:r>
              <a:rPr lang="en-US" sz="2400"/>
              <a:t> Minimize loss</a:t>
            </a:r>
          </a:p>
          <a:p>
            <a:pPr lvl="1" algn="l">
              <a:buFont typeface="Times" pitchFamily="18" charset="0"/>
              <a:buChar char="•"/>
            </a:pPr>
            <a:r>
              <a:rPr lang="en-US" sz="2400"/>
              <a:t> Meet legal and regulatory requirements </a:t>
            </a:r>
          </a:p>
          <a:p>
            <a:pPr algn="l">
              <a:buFont typeface="Wingdings" pitchFamily="2" charset="2"/>
              <a:buChar char="§"/>
            </a:pPr>
            <a:endParaRPr lang="en-US" sz="2800"/>
          </a:p>
          <a:p>
            <a:pPr algn="l">
              <a:buFont typeface="Wingdings" pitchFamily="2" charset="2"/>
              <a:buChar char="§"/>
            </a:pPr>
            <a:endParaRPr lang="en-US" sz="2800"/>
          </a:p>
        </p:txBody>
      </p:sp>
    </p:spTree>
    <p:custDataLst>
      <p:tags r:id="rId1"/>
    </p:custDataLst>
    <p:extLst>
      <p:ext uri="{BB962C8B-B14F-4D97-AF65-F5344CB8AC3E}">
        <p14:creationId xmlns:p14="http://schemas.microsoft.com/office/powerpoint/2010/main" val="2918345818"/>
      </p:ext>
    </p:extLst>
  </p:cSld>
  <p:clrMapOvr>
    <a:masterClrMapping/>
  </p:clrMapOvr>
  <p:transition advTm="256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Rectangle 11"/>
          <p:cNvSpPr>
            <a:spLocks noGrp="1" noChangeArrowheads="1"/>
          </p:cNvSpPr>
          <p:nvPr>
            <p:ph type="ctrTitle"/>
          </p:nvPr>
        </p:nvSpPr>
        <p:spPr/>
        <p:txBody>
          <a:bodyPr>
            <a:normAutofit fontScale="90000"/>
          </a:bodyPr>
          <a:lstStyle/>
          <a:p>
            <a:r>
              <a:rPr lang="en-US" dirty="0"/>
              <a:t>Certified Information System Security Professional </a:t>
            </a:r>
          </a:p>
        </p:txBody>
      </p:sp>
      <p:sp>
        <p:nvSpPr>
          <p:cNvPr id="3084" name="Rectangle 12"/>
          <p:cNvSpPr>
            <a:spLocks noGrp="1" noChangeArrowheads="1"/>
          </p:cNvSpPr>
          <p:nvPr>
            <p:ph type="subTitle" idx="1"/>
          </p:nvPr>
        </p:nvSpPr>
        <p:spPr/>
        <p:txBody>
          <a:bodyPr/>
          <a:lstStyle/>
          <a:p>
            <a:r>
              <a:rPr lang="en-US" dirty="0" smtClean="0"/>
              <a:t>Earn the CISSP certification without breaking your wallet</a:t>
            </a:r>
            <a:endParaRPr lang="en-US" dirty="0"/>
          </a:p>
        </p:txBody>
      </p:sp>
    </p:spTree>
    <p:extLst>
      <p:ext uri="{BB962C8B-B14F-4D97-AF65-F5344CB8AC3E}">
        <p14:creationId xmlns:p14="http://schemas.microsoft.com/office/powerpoint/2010/main" val="1285416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2"/>
            </p:custDataLst>
          </p:nvPr>
        </p:nvSpPr>
        <p:spPr/>
        <p:txBody>
          <a:bodyPr/>
          <a:lstStyle/>
          <a:p>
            <a:r>
              <a:rPr lang="en-US"/>
              <a:t>Scope of BCP</a:t>
            </a:r>
          </a:p>
        </p:txBody>
      </p:sp>
      <p:sp>
        <p:nvSpPr>
          <p:cNvPr id="20483" name="Rectangle 3"/>
          <p:cNvSpPr>
            <a:spLocks noGrp="1" noChangeArrowheads="1"/>
          </p:cNvSpPr>
          <p:nvPr>
            <p:ph idx="1"/>
            <p:custDataLst>
              <p:tags r:id="rId3"/>
            </p:custDataLst>
          </p:nvPr>
        </p:nvSpPr>
        <p:spPr/>
        <p:txBody>
          <a:bodyPr/>
          <a:lstStyle/>
          <a:p>
            <a:pPr algn="l">
              <a:buFont typeface="Wingdings" pitchFamily="2" charset="2"/>
              <a:buChar char="§"/>
            </a:pPr>
            <a:r>
              <a:rPr lang="en-US" sz="2800"/>
              <a:t>Used to be just the data center</a:t>
            </a:r>
          </a:p>
          <a:p>
            <a:pPr algn="l">
              <a:buFont typeface="Wingdings" pitchFamily="2" charset="2"/>
              <a:buChar char="§"/>
            </a:pPr>
            <a:r>
              <a:rPr lang="en-US" sz="2800"/>
              <a:t>Now includes:</a:t>
            </a:r>
          </a:p>
          <a:p>
            <a:pPr lvl="1" algn="l">
              <a:buFont typeface="Times" pitchFamily="18" charset="0"/>
              <a:buChar char="•"/>
            </a:pPr>
            <a:r>
              <a:rPr lang="en-US" sz="2400"/>
              <a:t>Distributed operations</a:t>
            </a:r>
          </a:p>
          <a:p>
            <a:pPr lvl="1" algn="l">
              <a:buFont typeface="Times" pitchFamily="18" charset="0"/>
              <a:buChar char="•"/>
            </a:pPr>
            <a:r>
              <a:rPr lang="en-US" sz="2400"/>
              <a:t>Personnel, networks, power</a:t>
            </a:r>
          </a:p>
          <a:p>
            <a:pPr lvl="1" algn="l">
              <a:buFont typeface="Times" pitchFamily="18" charset="0"/>
              <a:buChar char="•"/>
            </a:pPr>
            <a:r>
              <a:rPr lang="en-US" sz="2400"/>
              <a:t>All aspects of the IT environment</a:t>
            </a:r>
          </a:p>
        </p:txBody>
      </p:sp>
    </p:spTree>
    <p:custDataLst>
      <p:tags r:id="rId1"/>
    </p:custDataLst>
    <p:extLst>
      <p:ext uri="{BB962C8B-B14F-4D97-AF65-F5344CB8AC3E}">
        <p14:creationId xmlns:p14="http://schemas.microsoft.com/office/powerpoint/2010/main" val="4017853279"/>
      </p:ext>
    </p:extLst>
  </p:cSld>
  <p:clrMapOvr>
    <a:masterClrMapping/>
  </p:clrMapOvr>
  <p:transition advTm="256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2"/>
            </p:custDataLst>
          </p:nvPr>
        </p:nvSpPr>
        <p:spPr/>
        <p:txBody>
          <a:bodyPr/>
          <a:lstStyle/>
          <a:p>
            <a:r>
              <a:rPr lang="en-US"/>
              <a:t>Creating a BCP</a:t>
            </a:r>
          </a:p>
        </p:txBody>
      </p:sp>
      <p:sp>
        <p:nvSpPr>
          <p:cNvPr id="21507" name="Rectangle 3"/>
          <p:cNvSpPr>
            <a:spLocks noGrp="1" noChangeArrowheads="1"/>
          </p:cNvSpPr>
          <p:nvPr>
            <p:ph idx="1"/>
            <p:custDataLst>
              <p:tags r:id="rId3"/>
            </p:custDataLst>
          </p:nvPr>
        </p:nvSpPr>
        <p:spPr/>
        <p:txBody>
          <a:bodyPr/>
          <a:lstStyle/>
          <a:p>
            <a:pPr algn="l">
              <a:lnSpc>
                <a:spcPct val="90000"/>
              </a:lnSpc>
              <a:buFont typeface="Wingdings" pitchFamily="2" charset="2"/>
              <a:buChar char="§"/>
            </a:pPr>
            <a:r>
              <a:rPr lang="en-US" sz="2400"/>
              <a:t> Is an on-going process, not a project</a:t>
            </a:r>
            <a:r>
              <a:rPr lang="en-US" sz="2400" i="1"/>
              <a:t> </a:t>
            </a:r>
            <a:r>
              <a:rPr lang="en-US" sz="2400"/>
              <a:t>with a beginning and an end</a:t>
            </a:r>
          </a:p>
          <a:p>
            <a:pPr lvl="1" algn="l">
              <a:lnSpc>
                <a:spcPct val="90000"/>
              </a:lnSpc>
              <a:buFont typeface="Times" pitchFamily="18" charset="0"/>
              <a:buChar char="•"/>
            </a:pPr>
            <a:r>
              <a:rPr lang="en-US" sz="2000"/>
              <a:t>Creating, testing, maintaining, and updating</a:t>
            </a:r>
          </a:p>
          <a:p>
            <a:pPr lvl="1" algn="l">
              <a:lnSpc>
                <a:spcPct val="90000"/>
              </a:lnSpc>
              <a:buFont typeface="Times" pitchFamily="18" charset="0"/>
              <a:buChar char="•"/>
            </a:pPr>
            <a:r>
              <a:rPr lang="en-US" sz="2000"/>
              <a:t>“Critical” business functions may evolve</a:t>
            </a:r>
          </a:p>
          <a:p>
            <a:pPr algn="l">
              <a:lnSpc>
                <a:spcPct val="90000"/>
              </a:lnSpc>
              <a:buFont typeface="Wingdings" pitchFamily="2" charset="2"/>
              <a:buChar char="§"/>
            </a:pPr>
            <a:r>
              <a:rPr lang="en-US" sz="2400"/>
              <a:t> The BCP team must include both business and IT personnel</a:t>
            </a:r>
          </a:p>
          <a:p>
            <a:pPr algn="l">
              <a:lnSpc>
                <a:spcPct val="90000"/>
              </a:lnSpc>
              <a:buFont typeface="Wingdings" pitchFamily="2" charset="2"/>
              <a:buChar char="§"/>
            </a:pPr>
            <a:r>
              <a:rPr lang="en-US" sz="2400"/>
              <a:t>Requires the support of senior management</a:t>
            </a:r>
          </a:p>
        </p:txBody>
      </p:sp>
    </p:spTree>
    <p:custDataLst>
      <p:tags r:id="rId1"/>
    </p:custDataLst>
    <p:extLst>
      <p:ext uri="{BB962C8B-B14F-4D97-AF65-F5344CB8AC3E}">
        <p14:creationId xmlns:p14="http://schemas.microsoft.com/office/powerpoint/2010/main" val="1017153478"/>
      </p:ext>
    </p:extLst>
  </p:cSld>
  <p:clrMapOvr>
    <a:masterClrMapping/>
  </p:clrMapOvr>
  <p:transition advTm="256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2"/>
            </p:custDataLst>
          </p:nvPr>
        </p:nvSpPr>
        <p:spPr/>
        <p:txBody>
          <a:bodyPr>
            <a:normAutofit/>
          </a:bodyPr>
          <a:lstStyle/>
          <a:p>
            <a:r>
              <a:rPr lang="en-US"/>
              <a:t>The five BCP phases</a:t>
            </a:r>
          </a:p>
        </p:txBody>
      </p:sp>
      <p:sp>
        <p:nvSpPr>
          <p:cNvPr id="22531" name="Rectangle 3"/>
          <p:cNvSpPr>
            <a:spLocks noGrp="1" noChangeArrowheads="1"/>
          </p:cNvSpPr>
          <p:nvPr>
            <p:ph idx="1"/>
            <p:custDataLst>
              <p:tags r:id="rId3"/>
            </p:custDataLst>
          </p:nvPr>
        </p:nvSpPr>
        <p:spPr/>
        <p:txBody>
          <a:bodyPr/>
          <a:lstStyle/>
          <a:p>
            <a:pPr algn="l">
              <a:lnSpc>
                <a:spcPct val="90000"/>
              </a:lnSpc>
              <a:buFont typeface="Wingdings" pitchFamily="2" charset="2"/>
              <a:buChar char="§"/>
            </a:pPr>
            <a:r>
              <a:rPr lang="en-US" sz="2800"/>
              <a:t>Project management &amp; initiation</a:t>
            </a:r>
          </a:p>
          <a:p>
            <a:pPr algn="l">
              <a:lnSpc>
                <a:spcPct val="90000"/>
              </a:lnSpc>
              <a:buFont typeface="Wingdings" pitchFamily="2" charset="2"/>
              <a:buChar char="§"/>
            </a:pPr>
            <a:r>
              <a:rPr lang="en-US" sz="2800"/>
              <a:t>Business Impact Analysis (BIA)</a:t>
            </a:r>
          </a:p>
          <a:p>
            <a:pPr algn="l">
              <a:lnSpc>
                <a:spcPct val="90000"/>
              </a:lnSpc>
              <a:buFont typeface="Wingdings" pitchFamily="2" charset="2"/>
              <a:buChar char="§"/>
            </a:pPr>
            <a:r>
              <a:rPr lang="en-US" sz="2800"/>
              <a:t>Recovery strategies</a:t>
            </a:r>
          </a:p>
          <a:p>
            <a:pPr algn="l">
              <a:lnSpc>
                <a:spcPct val="90000"/>
              </a:lnSpc>
              <a:buFont typeface="Wingdings" pitchFamily="2" charset="2"/>
              <a:buChar char="§"/>
            </a:pPr>
            <a:r>
              <a:rPr lang="en-US" sz="2800"/>
              <a:t>Plan design &amp; development</a:t>
            </a:r>
          </a:p>
          <a:p>
            <a:pPr algn="l">
              <a:lnSpc>
                <a:spcPct val="90000"/>
              </a:lnSpc>
              <a:buFont typeface="Wingdings" pitchFamily="2" charset="2"/>
              <a:buChar char="§"/>
            </a:pPr>
            <a:r>
              <a:rPr lang="en-US" sz="2800"/>
              <a:t>Testing, maintenance, awareness, training</a:t>
            </a:r>
          </a:p>
        </p:txBody>
      </p:sp>
    </p:spTree>
    <p:custDataLst>
      <p:tags r:id="rId1"/>
    </p:custDataLst>
    <p:extLst>
      <p:ext uri="{BB962C8B-B14F-4D97-AF65-F5344CB8AC3E}">
        <p14:creationId xmlns:p14="http://schemas.microsoft.com/office/powerpoint/2010/main" val="752766116"/>
      </p:ext>
    </p:extLst>
  </p:cSld>
  <p:clrMapOvr>
    <a:masterClrMapping/>
  </p:clrMapOvr>
  <p:transition advTm="256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2"/>
            </p:custDataLst>
          </p:nvPr>
        </p:nvSpPr>
        <p:spPr/>
        <p:txBody>
          <a:bodyPr>
            <a:normAutofit fontScale="90000"/>
          </a:bodyPr>
          <a:lstStyle/>
          <a:p>
            <a:r>
              <a:rPr lang="en-US" dirty="0"/>
              <a:t>I - Project management &amp; initiation</a:t>
            </a:r>
          </a:p>
        </p:txBody>
      </p:sp>
      <p:sp>
        <p:nvSpPr>
          <p:cNvPr id="23555" name="Rectangle 3"/>
          <p:cNvSpPr>
            <a:spLocks noGrp="1" noChangeArrowheads="1"/>
          </p:cNvSpPr>
          <p:nvPr>
            <p:ph idx="1"/>
            <p:custDataLst>
              <p:tags r:id="rId3"/>
            </p:custDataLst>
          </p:nvPr>
        </p:nvSpPr>
        <p:spPr/>
        <p:txBody>
          <a:bodyPr/>
          <a:lstStyle/>
          <a:p>
            <a:pPr algn="l">
              <a:lnSpc>
                <a:spcPct val="90000"/>
              </a:lnSpc>
              <a:buFont typeface="Wingdings" pitchFamily="2" charset="2"/>
              <a:buChar char="§"/>
            </a:pPr>
            <a:r>
              <a:rPr lang="en-US" sz="2000"/>
              <a:t>Establish need (risk analysis)</a:t>
            </a:r>
          </a:p>
          <a:p>
            <a:pPr algn="l">
              <a:lnSpc>
                <a:spcPct val="90000"/>
              </a:lnSpc>
              <a:buFont typeface="Wingdings" pitchFamily="2" charset="2"/>
              <a:buChar char="§"/>
            </a:pPr>
            <a:r>
              <a:rPr lang="en-US" sz="2000"/>
              <a:t>Get management support</a:t>
            </a:r>
          </a:p>
          <a:p>
            <a:pPr algn="l">
              <a:lnSpc>
                <a:spcPct val="90000"/>
              </a:lnSpc>
              <a:buFont typeface="Wingdings" pitchFamily="2" charset="2"/>
              <a:buChar char="§"/>
            </a:pPr>
            <a:r>
              <a:rPr lang="en-US" sz="2000"/>
              <a:t>Establish team (functional, technical, BCC – Business Continuity Coordinator)</a:t>
            </a:r>
          </a:p>
          <a:p>
            <a:pPr algn="l">
              <a:lnSpc>
                <a:spcPct val="90000"/>
              </a:lnSpc>
              <a:buFont typeface="Wingdings" pitchFamily="2" charset="2"/>
              <a:buChar char="§"/>
            </a:pPr>
            <a:r>
              <a:rPr lang="en-US" sz="2000"/>
              <a:t>Create work plan (scope, goals, methods, timeline)</a:t>
            </a:r>
          </a:p>
          <a:p>
            <a:pPr algn="l">
              <a:lnSpc>
                <a:spcPct val="90000"/>
              </a:lnSpc>
              <a:buFont typeface="Wingdings" pitchFamily="2" charset="2"/>
              <a:buChar char="§"/>
            </a:pPr>
            <a:r>
              <a:rPr lang="en-US" sz="2000"/>
              <a:t>Initial report to management</a:t>
            </a:r>
          </a:p>
          <a:p>
            <a:pPr algn="l">
              <a:lnSpc>
                <a:spcPct val="90000"/>
              </a:lnSpc>
              <a:buFont typeface="Wingdings" pitchFamily="2" charset="2"/>
              <a:buChar char="§"/>
            </a:pPr>
            <a:r>
              <a:rPr lang="en-US" sz="2000"/>
              <a:t>Obtain management approval to proceed</a:t>
            </a:r>
          </a:p>
        </p:txBody>
      </p:sp>
    </p:spTree>
    <p:custDataLst>
      <p:tags r:id="rId1"/>
    </p:custDataLst>
    <p:extLst>
      <p:ext uri="{BB962C8B-B14F-4D97-AF65-F5344CB8AC3E}">
        <p14:creationId xmlns:p14="http://schemas.microsoft.com/office/powerpoint/2010/main" val="814229469"/>
      </p:ext>
    </p:extLst>
  </p:cSld>
  <p:clrMapOvr>
    <a:masterClrMapping/>
  </p:clrMapOvr>
  <p:transition advTm="256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2"/>
            </p:custDataLst>
          </p:nvPr>
        </p:nvSpPr>
        <p:spPr/>
        <p:txBody>
          <a:bodyPr>
            <a:normAutofit fontScale="90000"/>
          </a:bodyPr>
          <a:lstStyle/>
          <a:p>
            <a:r>
              <a:rPr lang="en-US"/>
              <a:t>II - Business Impact Analysis (BIA)</a:t>
            </a:r>
          </a:p>
        </p:txBody>
      </p:sp>
      <p:sp>
        <p:nvSpPr>
          <p:cNvPr id="24579" name="Rectangle 3"/>
          <p:cNvSpPr>
            <a:spLocks noGrp="1" noChangeArrowheads="1"/>
          </p:cNvSpPr>
          <p:nvPr>
            <p:ph idx="1"/>
            <p:custDataLst>
              <p:tags r:id="rId3"/>
            </p:custDataLst>
          </p:nvPr>
        </p:nvSpPr>
        <p:spPr/>
        <p:txBody>
          <a:bodyPr/>
          <a:lstStyle/>
          <a:p>
            <a:pPr algn="l">
              <a:lnSpc>
                <a:spcPct val="90000"/>
              </a:lnSpc>
              <a:buFont typeface="Wingdings" pitchFamily="2" charset="2"/>
              <a:buChar char="§"/>
            </a:pPr>
            <a:r>
              <a:rPr lang="en-US" sz="2800"/>
              <a:t>Goal: obtain formal agreement with senior management on the MTD for each time-critical business resource</a:t>
            </a:r>
          </a:p>
          <a:p>
            <a:pPr algn="l">
              <a:lnSpc>
                <a:spcPct val="90000"/>
              </a:lnSpc>
              <a:buFont typeface="Wingdings" pitchFamily="2" charset="2"/>
              <a:buChar char="§"/>
            </a:pPr>
            <a:r>
              <a:rPr lang="en-US" sz="2800"/>
              <a:t>MTD – maximum tolerable downtime, also known as MAO (Maximum Allowable Outage)</a:t>
            </a:r>
          </a:p>
        </p:txBody>
      </p:sp>
    </p:spTree>
    <p:custDataLst>
      <p:tags r:id="rId1"/>
    </p:custDataLst>
    <p:extLst>
      <p:ext uri="{BB962C8B-B14F-4D97-AF65-F5344CB8AC3E}">
        <p14:creationId xmlns:p14="http://schemas.microsoft.com/office/powerpoint/2010/main" val="2443234453"/>
      </p:ext>
    </p:extLst>
  </p:cSld>
  <p:clrMapOvr>
    <a:masterClrMapping/>
  </p:clrMapOvr>
  <p:transition advTm="256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2"/>
            </p:custDataLst>
          </p:nvPr>
        </p:nvSpPr>
        <p:spPr/>
        <p:txBody>
          <a:bodyPr>
            <a:normAutofit fontScale="90000"/>
          </a:bodyPr>
          <a:lstStyle/>
          <a:p>
            <a:r>
              <a:rPr lang="en-US"/>
              <a:t>II - Business Impact Analysis (BIA)</a:t>
            </a:r>
          </a:p>
        </p:txBody>
      </p:sp>
      <p:sp>
        <p:nvSpPr>
          <p:cNvPr id="34819" name="Rectangle 3"/>
          <p:cNvSpPr>
            <a:spLocks noGrp="1" noChangeArrowheads="1"/>
          </p:cNvSpPr>
          <p:nvPr>
            <p:ph idx="1"/>
            <p:custDataLst>
              <p:tags r:id="rId3"/>
            </p:custDataLst>
          </p:nvPr>
        </p:nvSpPr>
        <p:spPr/>
        <p:txBody>
          <a:bodyPr/>
          <a:lstStyle/>
          <a:p>
            <a:pPr algn="l">
              <a:buFont typeface="Wingdings" pitchFamily="2" charset="2"/>
              <a:buChar char="§"/>
            </a:pPr>
            <a:r>
              <a:rPr lang="en-US" sz="2800"/>
              <a:t>Quantifies loss due to business outage (financial, extra cost of recovery, embarassment)</a:t>
            </a:r>
          </a:p>
          <a:p>
            <a:pPr algn="l">
              <a:buFont typeface="Wingdings" pitchFamily="2" charset="2"/>
              <a:buChar char="§"/>
            </a:pPr>
            <a:r>
              <a:rPr lang="en-US" sz="2800"/>
              <a:t>Does not estimate the probability of kinds of incidents, only quantifies the consequences</a:t>
            </a:r>
          </a:p>
        </p:txBody>
      </p:sp>
    </p:spTree>
    <p:custDataLst>
      <p:tags r:id="rId1"/>
    </p:custDataLst>
    <p:extLst>
      <p:ext uri="{BB962C8B-B14F-4D97-AF65-F5344CB8AC3E}">
        <p14:creationId xmlns:p14="http://schemas.microsoft.com/office/powerpoint/2010/main" val="3161358362"/>
      </p:ext>
    </p:extLst>
  </p:cSld>
  <p:clrMapOvr>
    <a:masterClrMapping/>
  </p:clrMapOvr>
  <p:transition advTm="2562"/>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2"/>
            </p:custDataLst>
          </p:nvPr>
        </p:nvSpPr>
        <p:spPr/>
        <p:txBody>
          <a:bodyPr/>
          <a:lstStyle/>
          <a:p>
            <a:r>
              <a:rPr lang="en-US"/>
              <a:t>II - BIA phases </a:t>
            </a:r>
          </a:p>
        </p:txBody>
      </p:sp>
      <p:sp>
        <p:nvSpPr>
          <p:cNvPr id="25603" name="Rectangle 3"/>
          <p:cNvSpPr>
            <a:spLocks noGrp="1" noChangeArrowheads="1"/>
          </p:cNvSpPr>
          <p:nvPr>
            <p:ph idx="1"/>
            <p:custDataLst>
              <p:tags r:id="rId3"/>
            </p:custDataLst>
          </p:nvPr>
        </p:nvSpPr>
        <p:spPr/>
        <p:txBody>
          <a:bodyPr/>
          <a:lstStyle/>
          <a:p>
            <a:pPr algn="l">
              <a:buFont typeface="Wingdings" pitchFamily="2" charset="2"/>
              <a:buChar char="§"/>
            </a:pPr>
            <a:r>
              <a:rPr lang="en-US" sz="2400"/>
              <a:t>Choose information gathering methods (surveys, interviews, software tools)</a:t>
            </a:r>
          </a:p>
          <a:p>
            <a:pPr algn="l">
              <a:buFont typeface="Wingdings" pitchFamily="2" charset="2"/>
              <a:buChar char="§"/>
            </a:pPr>
            <a:r>
              <a:rPr lang="en-US" sz="2400"/>
              <a:t>Select interviewees</a:t>
            </a:r>
          </a:p>
          <a:p>
            <a:pPr algn="l">
              <a:buFont typeface="Wingdings" pitchFamily="2" charset="2"/>
              <a:buChar char="§"/>
            </a:pPr>
            <a:r>
              <a:rPr lang="en-US" sz="2400"/>
              <a:t>Customize questionnaire</a:t>
            </a:r>
          </a:p>
          <a:p>
            <a:pPr algn="l">
              <a:buFont typeface="Wingdings" pitchFamily="2" charset="2"/>
              <a:buChar char="§"/>
            </a:pPr>
            <a:r>
              <a:rPr lang="en-US" sz="2400"/>
              <a:t>Analyze information</a:t>
            </a:r>
          </a:p>
          <a:p>
            <a:pPr algn="l">
              <a:buFont typeface="Wingdings" pitchFamily="2" charset="2"/>
              <a:buChar char="§"/>
            </a:pPr>
            <a:r>
              <a:rPr lang="en-US" sz="2400"/>
              <a:t>Identify time-critical business functions</a:t>
            </a:r>
          </a:p>
        </p:txBody>
      </p:sp>
    </p:spTree>
    <p:custDataLst>
      <p:tags r:id="rId1"/>
    </p:custDataLst>
    <p:extLst>
      <p:ext uri="{BB962C8B-B14F-4D97-AF65-F5344CB8AC3E}">
        <p14:creationId xmlns:p14="http://schemas.microsoft.com/office/powerpoint/2010/main" val="2371876080"/>
      </p:ext>
    </p:extLst>
  </p:cSld>
  <p:clrMapOvr>
    <a:masterClrMapping/>
  </p:clrMapOvr>
  <p:transition advTm="256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2"/>
            </p:custDataLst>
          </p:nvPr>
        </p:nvSpPr>
        <p:spPr/>
        <p:txBody>
          <a:bodyPr/>
          <a:lstStyle/>
          <a:p>
            <a:r>
              <a:rPr lang="en-US"/>
              <a:t>II - BIA phases (continued)</a:t>
            </a:r>
          </a:p>
        </p:txBody>
      </p:sp>
      <p:sp>
        <p:nvSpPr>
          <p:cNvPr id="26627" name="Rectangle 3"/>
          <p:cNvSpPr>
            <a:spLocks noGrp="1" noChangeArrowheads="1"/>
          </p:cNvSpPr>
          <p:nvPr>
            <p:ph idx="1"/>
            <p:custDataLst>
              <p:tags r:id="rId3"/>
            </p:custDataLst>
          </p:nvPr>
        </p:nvSpPr>
        <p:spPr/>
        <p:txBody>
          <a:bodyPr/>
          <a:lstStyle/>
          <a:p>
            <a:pPr algn="l">
              <a:buFont typeface="Wingdings" pitchFamily="2" charset="2"/>
              <a:buChar char="§"/>
            </a:pPr>
            <a:r>
              <a:rPr lang="en-US" sz="2800" dirty="0"/>
              <a:t>Assign MTDs </a:t>
            </a:r>
            <a:endParaRPr lang="en-US" sz="2800" dirty="0" smtClean="0"/>
          </a:p>
          <a:p>
            <a:pPr lvl="1" algn="l">
              <a:buFont typeface="Wingdings" pitchFamily="2" charset="2"/>
              <a:buChar char="§"/>
            </a:pPr>
            <a:r>
              <a:rPr lang="en-US" sz="2400" dirty="0" smtClean="0"/>
              <a:t>MTD - maximum </a:t>
            </a:r>
            <a:r>
              <a:rPr lang="en-US" sz="2400" dirty="0"/>
              <a:t>tolerable </a:t>
            </a:r>
            <a:r>
              <a:rPr lang="en-US" sz="2400" dirty="0" smtClean="0"/>
              <a:t>downtime</a:t>
            </a:r>
          </a:p>
          <a:p>
            <a:pPr lvl="1" algn="l">
              <a:buFont typeface="Wingdings" pitchFamily="2" charset="2"/>
              <a:buChar char="§"/>
            </a:pPr>
            <a:r>
              <a:rPr lang="en-US" sz="2400" dirty="0" smtClean="0"/>
              <a:t>MAO </a:t>
            </a:r>
            <a:r>
              <a:rPr lang="en-US" sz="2400" dirty="0"/>
              <a:t>– maximum allowable downtime</a:t>
            </a:r>
          </a:p>
          <a:p>
            <a:pPr algn="l">
              <a:buFont typeface="Wingdings" pitchFamily="2" charset="2"/>
              <a:buChar char="§"/>
            </a:pPr>
            <a:r>
              <a:rPr lang="en-US" sz="2800" dirty="0" smtClean="0"/>
              <a:t>Rank </a:t>
            </a:r>
            <a:r>
              <a:rPr lang="en-US" sz="2800" dirty="0"/>
              <a:t>critical business functions by MTDs</a:t>
            </a:r>
          </a:p>
          <a:p>
            <a:pPr algn="l">
              <a:buFont typeface="Wingdings" pitchFamily="2" charset="2"/>
              <a:buChar char="§"/>
            </a:pPr>
            <a:r>
              <a:rPr lang="en-US" sz="2800" dirty="0"/>
              <a:t>Report recovery options</a:t>
            </a:r>
          </a:p>
          <a:p>
            <a:pPr algn="l">
              <a:buFont typeface="Wingdings" pitchFamily="2" charset="2"/>
              <a:buChar char="§"/>
            </a:pPr>
            <a:r>
              <a:rPr lang="en-US" sz="2800" dirty="0"/>
              <a:t>Obtain management approval</a:t>
            </a:r>
          </a:p>
          <a:p>
            <a:pPr algn="l">
              <a:buFont typeface="Wingdings" pitchFamily="2" charset="2"/>
              <a:buChar char="§"/>
            </a:pPr>
            <a:endParaRPr lang="en-US" sz="2800" dirty="0"/>
          </a:p>
        </p:txBody>
      </p:sp>
    </p:spTree>
    <p:custDataLst>
      <p:tags r:id="rId1"/>
    </p:custDataLst>
    <p:extLst>
      <p:ext uri="{BB962C8B-B14F-4D97-AF65-F5344CB8AC3E}">
        <p14:creationId xmlns:p14="http://schemas.microsoft.com/office/powerpoint/2010/main" val="2903296318"/>
      </p:ext>
    </p:extLst>
  </p:cSld>
  <p:clrMapOvr>
    <a:masterClrMapping/>
  </p:clrMapOvr>
  <p:transition advTm="256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2"/>
            </p:custDataLst>
          </p:nvPr>
        </p:nvSpPr>
        <p:spPr/>
        <p:txBody>
          <a:bodyPr/>
          <a:lstStyle/>
          <a:p>
            <a:r>
              <a:rPr lang="en-US"/>
              <a:t>III – Recovery strategies</a:t>
            </a:r>
          </a:p>
        </p:txBody>
      </p:sp>
      <p:sp>
        <p:nvSpPr>
          <p:cNvPr id="27651" name="Rectangle 3"/>
          <p:cNvSpPr>
            <a:spLocks noGrp="1" noChangeArrowheads="1"/>
          </p:cNvSpPr>
          <p:nvPr>
            <p:ph idx="1"/>
            <p:custDataLst>
              <p:tags r:id="rId3"/>
            </p:custDataLst>
          </p:nvPr>
        </p:nvSpPr>
        <p:spPr/>
        <p:txBody>
          <a:bodyPr/>
          <a:lstStyle/>
          <a:p>
            <a:pPr algn="l">
              <a:buFont typeface="Wingdings" pitchFamily="2" charset="2"/>
              <a:buChar char="§"/>
            </a:pPr>
            <a:r>
              <a:rPr lang="en-US" sz="2800" dirty="0"/>
              <a:t>Recovery strategies are based on MTDs</a:t>
            </a:r>
          </a:p>
          <a:p>
            <a:pPr algn="l">
              <a:buFont typeface="Wingdings" pitchFamily="2" charset="2"/>
              <a:buChar char="§"/>
            </a:pPr>
            <a:r>
              <a:rPr lang="en-US" sz="2800" dirty="0"/>
              <a:t>Predefined</a:t>
            </a:r>
          </a:p>
          <a:p>
            <a:pPr algn="l">
              <a:buFont typeface="Wingdings" pitchFamily="2" charset="2"/>
              <a:buChar char="§"/>
            </a:pPr>
            <a:r>
              <a:rPr lang="en-US" sz="2800" dirty="0"/>
              <a:t>Management-approved</a:t>
            </a:r>
          </a:p>
        </p:txBody>
      </p:sp>
    </p:spTree>
    <p:custDataLst>
      <p:tags r:id="rId1"/>
    </p:custDataLst>
    <p:extLst>
      <p:ext uri="{BB962C8B-B14F-4D97-AF65-F5344CB8AC3E}">
        <p14:creationId xmlns:p14="http://schemas.microsoft.com/office/powerpoint/2010/main" val="1119545509"/>
      </p:ext>
    </p:extLst>
  </p:cSld>
  <p:clrMapOvr>
    <a:masterClrMapping/>
  </p:clrMapOvr>
  <p:transition advTm="256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2"/>
            </p:custDataLst>
          </p:nvPr>
        </p:nvSpPr>
        <p:spPr/>
        <p:txBody>
          <a:bodyPr/>
          <a:lstStyle/>
          <a:p>
            <a:r>
              <a:rPr lang="en-US"/>
              <a:t>III – Recovery strategies</a:t>
            </a:r>
          </a:p>
        </p:txBody>
      </p:sp>
      <p:sp>
        <p:nvSpPr>
          <p:cNvPr id="28675" name="Rectangle 3"/>
          <p:cNvSpPr>
            <a:spLocks noGrp="1" noChangeArrowheads="1"/>
          </p:cNvSpPr>
          <p:nvPr>
            <p:ph idx="1"/>
            <p:custDataLst>
              <p:tags r:id="rId3"/>
            </p:custDataLst>
          </p:nvPr>
        </p:nvSpPr>
        <p:spPr/>
        <p:txBody>
          <a:bodyPr/>
          <a:lstStyle/>
          <a:p>
            <a:pPr algn="l">
              <a:lnSpc>
                <a:spcPct val="90000"/>
              </a:lnSpc>
              <a:buFont typeface="Wingdings" pitchFamily="2" charset="2"/>
              <a:buChar char="§"/>
            </a:pPr>
            <a:r>
              <a:rPr lang="en-US" sz="2800"/>
              <a:t>Different technical strategies</a:t>
            </a:r>
          </a:p>
          <a:p>
            <a:pPr algn="l">
              <a:lnSpc>
                <a:spcPct val="90000"/>
              </a:lnSpc>
              <a:buFont typeface="Wingdings" pitchFamily="2" charset="2"/>
              <a:buChar char="§"/>
            </a:pPr>
            <a:r>
              <a:rPr lang="en-US" sz="2800"/>
              <a:t>Different costs and benefits</a:t>
            </a:r>
          </a:p>
          <a:p>
            <a:pPr algn="l">
              <a:lnSpc>
                <a:spcPct val="90000"/>
              </a:lnSpc>
              <a:buFont typeface="Wingdings" pitchFamily="2" charset="2"/>
              <a:buChar char="§"/>
            </a:pPr>
            <a:r>
              <a:rPr lang="en-US" sz="2800"/>
              <a:t>How to choose?</a:t>
            </a:r>
          </a:p>
          <a:p>
            <a:pPr algn="l">
              <a:lnSpc>
                <a:spcPct val="90000"/>
              </a:lnSpc>
              <a:buFont typeface="Wingdings" pitchFamily="2" charset="2"/>
              <a:buChar char="§"/>
            </a:pPr>
            <a:r>
              <a:rPr lang="en-US" sz="2800"/>
              <a:t>Careful cost-benefit analysis</a:t>
            </a:r>
          </a:p>
          <a:p>
            <a:pPr algn="l">
              <a:lnSpc>
                <a:spcPct val="90000"/>
              </a:lnSpc>
              <a:buFont typeface="Wingdings" pitchFamily="2" charset="2"/>
              <a:buChar char="§"/>
            </a:pPr>
            <a:r>
              <a:rPr lang="en-US" sz="2800"/>
              <a:t>Driven by business requirements</a:t>
            </a:r>
          </a:p>
        </p:txBody>
      </p:sp>
    </p:spTree>
    <p:custDataLst>
      <p:tags r:id="rId1"/>
    </p:custDataLst>
    <p:extLst>
      <p:ext uri="{BB962C8B-B14F-4D97-AF65-F5344CB8AC3E}">
        <p14:creationId xmlns:p14="http://schemas.microsoft.com/office/powerpoint/2010/main" val="3554047700"/>
      </p:ext>
    </p:extLst>
  </p:cSld>
  <p:clrMapOvr>
    <a:masterClrMapping/>
  </p:clrMapOvr>
  <p:transition advTm="256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Class Information</a:t>
            </a:r>
          </a:p>
        </p:txBody>
      </p:sp>
      <p:sp>
        <p:nvSpPr>
          <p:cNvPr id="12291" name="Rectangle 3"/>
          <p:cNvSpPr>
            <a:spLocks noGrp="1" noChangeArrowheads="1"/>
          </p:cNvSpPr>
          <p:nvPr>
            <p:ph idx="1"/>
          </p:nvPr>
        </p:nvSpPr>
        <p:spPr/>
        <p:txBody>
          <a:bodyPr/>
          <a:lstStyle/>
          <a:p>
            <a:pPr>
              <a:lnSpc>
                <a:spcPct val="80000"/>
              </a:lnSpc>
              <a:buFontTx/>
              <a:buNone/>
            </a:pPr>
            <a:r>
              <a:rPr lang="en-AU" sz="2400" dirty="0" smtClean="0"/>
              <a:t>Webinars run on Wednesdays</a:t>
            </a:r>
          </a:p>
          <a:p>
            <a:pPr>
              <a:lnSpc>
                <a:spcPct val="80000"/>
              </a:lnSpc>
            </a:pPr>
            <a:r>
              <a:rPr lang="en-AU" sz="2400" dirty="0" smtClean="0"/>
              <a:t>First session from 12:00pm – 1:30pm</a:t>
            </a:r>
          </a:p>
          <a:p>
            <a:pPr>
              <a:lnSpc>
                <a:spcPct val="80000"/>
              </a:lnSpc>
            </a:pPr>
            <a:r>
              <a:rPr lang="en-AU" sz="2400" dirty="0" smtClean="0"/>
              <a:t>Second session from 3:00pm – 4:30pm</a:t>
            </a:r>
          </a:p>
          <a:p>
            <a:pPr>
              <a:lnSpc>
                <a:spcPct val="80000"/>
              </a:lnSpc>
            </a:pPr>
            <a:r>
              <a:rPr lang="en-AU" sz="2400" dirty="0" smtClean="0"/>
              <a:t>Webinars will be uploaded within 24 hours of running</a:t>
            </a:r>
          </a:p>
        </p:txBody>
      </p:sp>
    </p:spTree>
    <p:extLst>
      <p:ext uri="{BB962C8B-B14F-4D97-AF65-F5344CB8AC3E}">
        <p14:creationId xmlns:p14="http://schemas.microsoft.com/office/powerpoint/2010/main" val="972001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2"/>
            </p:custDataLst>
          </p:nvPr>
        </p:nvSpPr>
        <p:spPr/>
        <p:txBody>
          <a:bodyPr/>
          <a:lstStyle/>
          <a:p>
            <a:r>
              <a:rPr lang="en-US"/>
              <a:t>III – Recovery strategies</a:t>
            </a:r>
          </a:p>
        </p:txBody>
      </p:sp>
      <p:sp>
        <p:nvSpPr>
          <p:cNvPr id="29699" name="Rectangle 3"/>
          <p:cNvSpPr>
            <a:spLocks noGrp="1" noChangeArrowheads="1"/>
          </p:cNvSpPr>
          <p:nvPr>
            <p:ph idx="1"/>
            <p:custDataLst>
              <p:tags r:id="rId3"/>
            </p:custDataLst>
          </p:nvPr>
        </p:nvSpPr>
        <p:spPr/>
        <p:txBody>
          <a:bodyPr/>
          <a:lstStyle/>
          <a:p>
            <a:pPr algn="l">
              <a:lnSpc>
                <a:spcPct val="90000"/>
              </a:lnSpc>
              <a:buFont typeface="Wingdings" pitchFamily="2" charset="2"/>
              <a:buChar char="§"/>
            </a:pPr>
            <a:r>
              <a:rPr lang="en-US" sz="2800"/>
              <a:t>Strategies should address recovery of:</a:t>
            </a:r>
          </a:p>
          <a:p>
            <a:pPr lvl="1" algn="l">
              <a:lnSpc>
                <a:spcPct val="90000"/>
              </a:lnSpc>
              <a:buFont typeface="Times" pitchFamily="18" charset="0"/>
              <a:buChar char="•"/>
            </a:pPr>
            <a:r>
              <a:rPr lang="en-US" sz="2400"/>
              <a:t>Business operations</a:t>
            </a:r>
          </a:p>
          <a:p>
            <a:pPr lvl="1" algn="l">
              <a:lnSpc>
                <a:spcPct val="90000"/>
              </a:lnSpc>
              <a:buFont typeface="Times" pitchFamily="18" charset="0"/>
              <a:buChar char="•"/>
            </a:pPr>
            <a:r>
              <a:rPr lang="en-US" sz="2400"/>
              <a:t>Facilities &amp; supplies</a:t>
            </a:r>
          </a:p>
          <a:p>
            <a:pPr lvl="1" algn="l">
              <a:lnSpc>
                <a:spcPct val="90000"/>
              </a:lnSpc>
              <a:buFont typeface="Times" pitchFamily="18" charset="0"/>
              <a:buChar char="•"/>
            </a:pPr>
            <a:r>
              <a:rPr lang="en-US" sz="2400"/>
              <a:t>Users (workers and end-users)</a:t>
            </a:r>
          </a:p>
          <a:p>
            <a:pPr lvl="1" algn="l">
              <a:lnSpc>
                <a:spcPct val="90000"/>
              </a:lnSpc>
              <a:buFont typeface="Times" pitchFamily="18" charset="0"/>
              <a:buChar char="•"/>
            </a:pPr>
            <a:r>
              <a:rPr lang="en-US" sz="2400"/>
              <a:t>Network, data center (technical)</a:t>
            </a:r>
          </a:p>
          <a:p>
            <a:pPr lvl="1" algn="l">
              <a:lnSpc>
                <a:spcPct val="90000"/>
              </a:lnSpc>
              <a:buFont typeface="Times" pitchFamily="18" charset="0"/>
              <a:buChar char="•"/>
            </a:pPr>
            <a:r>
              <a:rPr lang="en-US" sz="2400"/>
              <a:t>Data (off-site backups of data and applications)</a:t>
            </a:r>
          </a:p>
        </p:txBody>
      </p:sp>
    </p:spTree>
    <p:custDataLst>
      <p:tags r:id="rId1"/>
    </p:custDataLst>
    <p:extLst>
      <p:ext uri="{BB962C8B-B14F-4D97-AF65-F5344CB8AC3E}">
        <p14:creationId xmlns:p14="http://schemas.microsoft.com/office/powerpoint/2010/main" val="4200621508"/>
      </p:ext>
    </p:extLst>
  </p:cSld>
  <p:clrMapOvr>
    <a:masterClrMapping/>
  </p:clrMapOvr>
  <p:transition advTm="2562"/>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2"/>
            </p:custDataLst>
          </p:nvPr>
        </p:nvSpPr>
        <p:spPr/>
        <p:txBody>
          <a:bodyPr/>
          <a:lstStyle/>
          <a:p>
            <a:r>
              <a:rPr lang="en-US"/>
              <a:t>III – Recovery strategies</a:t>
            </a:r>
          </a:p>
        </p:txBody>
      </p:sp>
      <p:sp>
        <p:nvSpPr>
          <p:cNvPr id="30723" name="Rectangle 3"/>
          <p:cNvSpPr>
            <a:spLocks noGrp="1" noChangeArrowheads="1"/>
          </p:cNvSpPr>
          <p:nvPr>
            <p:ph idx="1"/>
            <p:custDataLst>
              <p:tags r:id="rId3"/>
            </p:custDataLst>
          </p:nvPr>
        </p:nvSpPr>
        <p:spPr/>
        <p:txBody>
          <a:bodyPr/>
          <a:lstStyle/>
          <a:p>
            <a:pPr algn="l">
              <a:buFont typeface="Wingdings" pitchFamily="2" charset="2"/>
              <a:buChar char="§"/>
            </a:pPr>
            <a:r>
              <a:rPr lang="en-US" sz="2800"/>
              <a:t>Technical recovery strategies - scope</a:t>
            </a:r>
          </a:p>
          <a:p>
            <a:pPr lvl="1" algn="l">
              <a:buFont typeface="Times" pitchFamily="18" charset="0"/>
              <a:buChar char="•"/>
            </a:pPr>
            <a:r>
              <a:rPr lang="en-US" sz="2400"/>
              <a:t>Data center</a:t>
            </a:r>
          </a:p>
          <a:p>
            <a:pPr lvl="1" algn="l">
              <a:buFont typeface="Times" pitchFamily="18" charset="0"/>
              <a:buChar char="•"/>
            </a:pPr>
            <a:r>
              <a:rPr lang="en-US" sz="2400"/>
              <a:t>Networks</a:t>
            </a:r>
          </a:p>
          <a:p>
            <a:pPr lvl="1" algn="l">
              <a:buFont typeface="Times" pitchFamily="18" charset="0"/>
              <a:buChar char="•"/>
            </a:pPr>
            <a:r>
              <a:rPr lang="en-US" sz="2400"/>
              <a:t>Telecommunications</a:t>
            </a:r>
          </a:p>
        </p:txBody>
      </p:sp>
    </p:spTree>
    <p:custDataLst>
      <p:tags r:id="rId1"/>
    </p:custDataLst>
    <p:extLst>
      <p:ext uri="{BB962C8B-B14F-4D97-AF65-F5344CB8AC3E}">
        <p14:creationId xmlns:p14="http://schemas.microsoft.com/office/powerpoint/2010/main" val="986179024"/>
      </p:ext>
    </p:extLst>
  </p:cSld>
  <p:clrMapOvr>
    <a:masterClrMapping/>
  </p:clrMapOvr>
  <p:transition advTm="2562"/>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2"/>
            </p:custDataLst>
          </p:nvPr>
        </p:nvSpPr>
        <p:spPr/>
        <p:txBody>
          <a:bodyPr/>
          <a:lstStyle/>
          <a:p>
            <a:r>
              <a:rPr lang="en-US"/>
              <a:t>III – Recovery strategies</a:t>
            </a:r>
          </a:p>
        </p:txBody>
      </p:sp>
      <p:sp>
        <p:nvSpPr>
          <p:cNvPr id="31747" name="Rectangle 3"/>
          <p:cNvSpPr>
            <a:spLocks noGrp="1" noChangeArrowheads="1"/>
          </p:cNvSpPr>
          <p:nvPr>
            <p:ph idx="1"/>
            <p:custDataLst>
              <p:tags r:id="rId3"/>
            </p:custDataLst>
          </p:nvPr>
        </p:nvSpPr>
        <p:spPr/>
        <p:txBody>
          <a:bodyPr/>
          <a:lstStyle/>
          <a:p>
            <a:pPr algn="l">
              <a:buFont typeface="Wingdings" pitchFamily="2" charset="2"/>
              <a:buChar char="§"/>
            </a:pPr>
            <a:r>
              <a:rPr lang="en-US" sz="2800"/>
              <a:t>Technical recovery strategies – methods</a:t>
            </a:r>
          </a:p>
          <a:p>
            <a:pPr lvl="1" algn="l">
              <a:buFont typeface="Times" pitchFamily="18" charset="0"/>
              <a:buChar char="•"/>
            </a:pPr>
            <a:r>
              <a:rPr lang="en-US" sz="2400"/>
              <a:t>Subscription services</a:t>
            </a:r>
          </a:p>
          <a:p>
            <a:pPr lvl="1" algn="l">
              <a:buFont typeface="Times" pitchFamily="18" charset="0"/>
              <a:buChar char="•"/>
            </a:pPr>
            <a:r>
              <a:rPr lang="en-US" sz="2400"/>
              <a:t>Mutual aid agreements</a:t>
            </a:r>
          </a:p>
          <a:p>
            <a:pPr lvl="1" algn="l">
              <a:buFont typeface="Times" pitchFamily="18" charset="0"/>
              <a:buChar char="•"/>
            </a:pPr>
            <a:r>
              <a:rPr lang="en-US" sz="2400"/>
              <a:t>Redundant data centers</a:t>
            </a:r>
          </a:p>
          <a:p>
            <a:pPr lvl="1" algn="l">
              <a:buFont typeface="Times" pitchFamily="18" charset="0"/>
              <a:buChar char="•"/>
            </a:pPr>
            <a:r>
              <a:rPr lang="en-US" sz="2400"/>
              <a:t>Service bureaus</a:t>
            </a:r>
          </a:p>
          <a:p>
            <a:pPr algn="l">
              <a:buFont typeface="Wingdings" pitchFamily="2" charset="2"/>
              <a:buChar char="§"/>
            </a:pPr>
            <a:endParaRPr lang="en-US" sz="2800"/>
          </a:p>
        </p:txBody>
      </p:sp>
    </p:spTree>
    <p:custDataLst>
      <p:tags r:id="rId1"/>
    </p:custDataLst>
    <p:extLst>
      <p:ext uri="{BB962C8B-B14F-4D97-AF65-F5344CB8AC3E}">
        <p14:creationId xmlns:p14="http://schemas.microsoft.com/office/powerpoint/2010/main" val="398582665"/>
      </p:ext>
    </p:extLst>
  </p:cSld>
  <p:clrMapOvr>
    <a:masterClrMapping/>
  </p:clrMapOvr>
  <p:transition advTm="256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2"/>
            </p:custDataLst>
          </p:nvPr>
        </p:nvSpPr>
        <p:spPr/>
        <p:txBody>
          <a:bodyPr/>
          <a:lstStyle/>
          <a:p>
            <a:r>
              <a:rPr lang="en-US"/>
              <a:t>III – Recovery strategies</a:t>
            </a:r>
          </a:p>
        </p:txBody>
      </p:sp>
      <p:sp>
        <p:nvSpPr>
          <p:cNvPr id="35843" name="Rectangle 3"/>
          <p:cNvSpPr>
            <a:spLocks noGrp="1" noChangeArrowheads="1"/>
          </p:cNvSpPr>
          <p:nvPr>
            <p:ph idx="1"/>
            <p:custDataLst>
              <p:tags r:id="rId3"/>
            </p:custDataLst>
          </p:nvPr>
        </p:nvSpPr>
        <p:spPr/>
        <p:txBody>
          <a:bodyPr/>
          <a:lstStyle/>
          <a:p>
            <a:pPr algn="l">
              <a:buFont typeface="Wingdings" pitchFamily="2" charset="2"/>
              <a:buChar char="§"/>
            </a:pPr>
            <a:r>
              <a:rPr lang="en-US" sz="2800"/>
              <a:t>Technical recovery strategies – subscription service sites</a:t>
            </a:r>
          </a:p>
          <a:p>
            <a:pPr lvl="1" algn="l">
              <a:buFont typeface="Times" pitchFamily="18" charset="0"/>
              <a:buChar char="•"/>
            </a:pPr>
            <a:r>
              <a:rPr lang="en-US" sz="2400"/>
              <a:t>Hot – fully equipped</a:t>
            </a:r>
          </a:p>
          <a:p>
            <a:pPr lvl="1" algn="l">
              <a:buFont typeface="Times" pitchFamily="18" charset="0"/>
              <a:buChar char="•"/>
            </a:pPr>
            <a:r>
              <a:rPr lang="en-US" sz="2400"/>
              <a:t>Warm – missing key components</a:t>
            </a:r>
          </a:p>
          <a:p>
            <a:pPr lvl="1" algn="l">
              <a:buFont typeface="Times" pitchFamily="18" charset="0"/>
              <a:buChar char="•"/>
            </a:pPr>
            <a:r>
              <a:rPr lang="en-US" sz="2400"/>
              <a:t>Cold – empty data center</a:t>
            </a:r>
          </a:p>
          <a:p>
            <a:pPr lvl="1" algn="l">
              <a:buFont typeface="Times" pitchFamily="18" charset="0"/>
              <a:buChar char="•"/>
            </a:pPr>
            <a:r>
              <a:rPr lang="en-US" sz="2400"/>
              <a:t>Mirror – full redundancy</a:t>
            </a:r>
          </a:p>
          <a:p>
            <a:pPr lvl="1" algn="l">
              <a:buFont typeface="Times" pitchFamily="18" charset="0"/>
              <a:buChar char="•"/>
            </a:pPr>
            <a:r>
              <a:rPr lang="en-US" sz="2400"/>
              <a:t>Mobile – trailer full of computers</a:t>
            </a:r>
          </a:p>
          <a:p>
            <a:pPr algn="l">
              <a:buFont typeface="Wingdings" pitchFamily="2" charset="2"/>
              <a:buChar char="§"/>
            </a:pPr>
            <a:endParaRPr lang="en-US" sz="2800"/>
          </a:p>
        </p:txBody>
      </p:sp>
    </p:spTree>
    <p:custDataLst>
      <p:tags r:id="rId1"/>
    </p:custDataLst>
    <p:extLst>
      <p:ext uri="{BB962C8B-B14F-4D97-AF65-F5344CB8AC3E}">
        <p14:creationId xmlns:p14="http://schemas.microsoft.com/office/powerpoint/2010/main" val="3033412582"/>
      </p:ext>
    </p:extLst>
  </p:cSld>
  <p:clrMapOvr>
    <a:masterClrMapping/>
  </p:clrMapOvr>
  <p:transition advTm="256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2"/>
            </p:custDataLst>
          </p:nvPr>
        </p:nvSpPr>
        <p:spPr/>
        <p:txBody>
          <a:bodyPr/>
          <a:lstStyle/>
          <a:p>
            <a:r>
              <a:rPr lang="en-US"/>
              <a:t>III – Recovery strategies</a:t>
            </a:r>
          </a:p>
        </p:txBody>
      </p:sp>
      <p:sp>
        <p:nvSpPr>
          <p:cNvPr id="36867" name="Rectangle 3"/>
          <p:cNvSpPr>
            <a:spLocks noGrp="1" noChangeArrowheads="1"/>
          </p:cNvSpPr>
          <p:nvPr>
            <p:ph idx="1"/>
            <p:custDataLst>
              <p:tags r:id="rId3"/>
            </p:custDataLst>
          </p:nvPr>
        </p:nvSpPr>
        <p:spPr/>
        <p:txBody>
          <a:bodyPr/>
          <a:lstStyle/>
          <a:p>
            <a:pPr algn="l">
              <a:buFont typeface="Wingdings" pitchFamily="2" charset="2"/>
              <a:buChar char="§"/>
            </a:pPr>
            <a:r>
              <a:rPr lang="en-US" sz="2800"/>
              <a:t>Technical recovery strategies – mutual aid agreements</a:t>
            </a:r>
          </a:p>
          <a:p>
            <a:pPr lvl="1" algn="l">
              <a:buFont typeface="Times" pitchFamily="18" charset="0"/>
              <a:buChar char="•"/>
            </a:pPr>
            <a:r>
              <a:rPr lang="en-US" sz="2400"/>
              <a:t>I’ll help you if you’ll help me!</a:t>
            </a:r>
          </a:p>
          <a:p>
            <a:pPr lvl="1" algn="l">
              <a:buFont typeface="Times" pitchFamily="18" charset="0"/>
              <a:buChar char="•"/>
            </a:pPr>
            <a:r>
              <a:rPr lang="en-US" sz="2400"/>
              <a:t>Inexpensive</a:t>
            </a:r>
          </a:p>
          <a:p>
            <a:pPr lvl="1" algn="l">
              <a:buFont typeface="Times" pitchFamily="18" charset="0"/>
              <a:buChar char="•"/>
            </a:pPr>
            <a:r>
              <a:rPr lang="en-US" sz="2400"/>
              <a:t>Usually not practical</a:t>
            </a:r>
          </a:p>
          <a:p>
            <a:pPr lvl="1" algn="l">
              <a:buFont typeface="Times" pitchFamily="18" charset="0"/>
              <a:buChar char="•"/>
            </a:pPr>
            <a:endParaRPr lang="en-US" sz="2400"/>
          </a:p>
          <a:p>
            <a:pPr lvl="1" algn="l">
              <a:buFont typeface="Times" pitchFamily="18" charset="0"/>
              <a:buChar char="•"/>
            </a:pPr>
            <a:endParaRPr lang="en-US" sz="2400"/>
          </a:p>
        </p:txBody>
      </p:sp>
    </p:spTree>
    <p:custDataLst>
      <p:tags r:id="rId1"/>
    </p:custDataLst>
    <p:extLst>
      <p:ext uri="{BB962C8B-B14F-4D97-AF65-F5344CB8AC3E}">
        <p14:creationId xmlns:p14="http://schemas.microsoft.com/office/powerpoint/2010/main" val="3599397536"/>
      </p:ext>
    </p:extLst>
  </p:cSld>
  <p:clrMapOvr>
    <a:masterClrMapping/>
  </p:clrMapOvr>
  <p:transition advTm="2562"/>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2"/>
            </p:custDataLst>
          </p:nvPr>
        </p:nvSpPr>
        <p:spPr/>
        <p:txBody>
          <a:bodyPr/>
          <a:lstStyle/>
          <a:p>
            <a:r>
              <a:rPr lang="en-US"/>
              <a:t>III – Recovery strategies</a:t>
            </a:r>
          </a:p>
        </p:txBody>
      </p:sp>
      <p:sp>
        <p:nvSpPr>
          <p:cNvPr id="37891" name="Rectangle 3"/>
          <p:cNvSpPr>
            <a:spLocks noGrp="1" noChangeArrowheads="1"/>
          </p:cNvSpPr>
          <p:nvPr>
            <p:ph idx="1"/>
            <p:custDataLst>
              <p:tags r:id="rId3"/>
            </p:custDataLst>
          </p:nvPr>
        </p:nvSpPr>
        <p:spPr/>
        <p:txBody>
          <a:bodyPr/>
          <a:lstStyle/>
          <a:p>
            <a:pPr algn="l">
              <a:buFont typeface="Wingdings" pitchFamily="2" charset="2"/>
              <a:buChar char="§"/>
            </a:pPr>
            <a:r>
              <a:rPr lang="en-US" sz="2800"/>
              <a:t>Technical recovery strategies – redundant processing centers </a:t>
            </a:r>
          </a:p>
          <a:p>
            <a:pPr lvl="1" algn="l">
              <a:buFont typeface="Times" pitchFamily="18" charset="0"/>
              <a:buChar char="•"/>
            </a:pPr>
            <a:r>
              <a:rPr lang="en-US" sz="2400"/>
              <a:t>Expensive</a:t>
            </a:r>
          </a:p>
          <a:p>
            <a:pPr lvl="1" algn="l">
              <a:buFont typeface="Times" pitchFamily="18" charset="0"/>
              <a:buChar char="•"/>
            </a:pPr>
            <a:r>
              <a:rPr lang="en-US" sz="2400"/>
              <a:t>Maybe not enough spare capacity for critical operations</a:t>
            </a:r>
          </a:p>
          <a:p>
            <a:pPr lvl="1" algn="l">
              <a:buFont typeface="Times" pitchFamily="18" charset="0"/>
              <a:buChar char="•"/>
            </a:pPr>
            <a:endParaRPr lang="en-US" sz="2400"/>
          </a:p>
          <a:p>
            <a:pPr lvl="1" algn="l">
              <a:buFont typeface="Times" pitchFamily="18" charset="0"/>
              <a:buChar char="•"/>
            </a:pPr>
            <a:endParaRPr lang="en-US" sz="2400"/>
          </a:p>
        </p:txBody>
      </p:sp>
    </p:spTree>
    <p:custDataLst>
      <p:tags r:id="rId1"/>
    </p:custDataLst>
    <p:extLst>
      <p:ext uri="{BB962C8B-B14F-4D97-AF65-F5344CB8AC3E}">
        <p14:creationId xmlns:p14="http://schemas.microsoft.com/office/powerpoint/2010/main" val="4087023822"/>
      </p:ext>
    </p:extLst>
  </p:cSld>
  <p:clrMapOvr>
    <a:masterClrMapping/>
  </p:clrMapOvr>
  <p:transition advTm="2562"/>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custDataLst>
              <p:tags r:id="rId2"/>
            </p:custDataLst>
          </p:nvPr>
        </p:nvSpPr>
        <p:spPr/>
        <p:txBody>
          <a:bodyPr/>
          <a:lstStyle/>
          <a:p>
            <a:r>
              <a:rPr lang="en-US"/>
              <a:t>III – Recovery strategies</a:t>
            </a:r>
          </a:p>
        </p:txBody>
      </p:sp>
      <p:sp>
        <p:nvSpPr>
          <p:cNvPr id="38915" name="Rectangle 3"/>
          <p:cNvSpPr>
            <a:spLocks noGrp="1" noChangeArrowheads="1"/>
          </p:cNvSpPr>
          <p:nvPr>
            <p:ph idx="1"/>
            <p:custDataLst>
              <p:tags r:id="rId3"/>
            </p:custDataLst>
          </p:nvPr>
        </p:nvSpPr>
        <p:spPr/>
        <p:txBody>
          <a:bodyPr/>
          <a:lstStyle/>
          <a:p>
            <a:pPr algn="l">
              <a:buFont typeface="Wingdings" pitchFamily="2" charset="2"/>
              <a:buChar char="§"/>
            </a:pPr>
            <a:r>
              <a:rPr lang="en-US" sz="2800"/>
              <a:t>Technical recovery strategies –service bureaus </a:t>
            </a:r>
          </a:p>
          <a:p>
            <a:pPr lvl="1" algn="l">
              <a:buFont typeface="Times" pitchFamily="18" charset="0"/>
              <a:buChar char="•"/>
            </a:pPr>
            <a:r>
              <a:rPr lang="en-US" sz="2400"/>
              <a:t>Many clients share facilities</a:t>
            </a:r>
          </a:p>
          <a:p>
            <a:pPr lvl="1" algn="l">
              <a:buFont typeface="Times" pitchFamily="18" charset="0"/>
              <a:buChar char="•"/>
            </a:pPr>
            <a:r>
              <a:rPr lang="en-US" sz="2400"/>
              <a:t>Almost as expensive as a hot site</a:t>
            </a:r>
          </a:p>
          <a:p>
            <a:pPr lvl="1" algn="l">
              <a:buFont typeface="Times" pitchFamily="18" charset="0"/>
              <a:buChar char="•"/>
            </a:pPr>
            <a:r>
              <a:rPr lang="en-US" sz="2400"/>
              <a:t>Must negotiate agreements with other clients</a:t>
            </a:r>
          </a:p>
          <a:p>
            <a:pPr lvl="1" algn="l">
              <a:buFont typeface="Times" pitchFamily="18" charset="0"/>
              <a:buChar char="•"/>
            </a:pPr>
            <a:endParaRPr lang="en-US" sz="2400"/>
          </a:p>
        </p:txBody>
      </p:sp>
    </p:spTree>
    <p:custDataLst>
      <p:tags r:id="rId1"/>
    </p:custDataLst>
    <p:extLst>
      <p:ext uri="{BB962C8B-B14F-4D97-AF65-F5344CB8AC3E}">
        <p14:creationId xmlns:p14="http://schemas.microsoft.com/office/powerpoint/2010/main" val="2032197563"/>
      </p:ext>
    </p:extLst>
  </p:cSld>
  <p:clrMapOvr>
    <a:masterClrMapping/>
  </p:clrMapOvr>
  <p:transition advTm="2562"/>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custDataLst>
              <p:tags r:id="rId2"/>
            </p:custDataLst>
          </p:nvPr>
        </p:nvSpPr>
        <p:spPr/>
        <p:txBody>
          <a:bodyPr/>
          <a:lstStyle/>
          <a:p>
            <a:r>
              <a:rPr lang="en-US"/>
              <a:t>III – Recovery strategies</a:t>
            </a:r>
          </a:p>
        </p:txBody>
      </p:sp>
      <p:sp>
        <p:nvSpPr>
          <p:cNvPr id="39939" name="Rectangle 3"/>
          <p:cNvSpPr>
            <a:spLocks noGrp="1" noChangeArrowheads="1"/>
          </p:cNvSpPr>
          <p:nvPr>
            <p:ph idx="1"/>
            <p:custDataLst>
              <p:tags r:id="rId3"/>
            </p:custDataLst>
          </p:nvPr>
        </p:nvSpPr>
        <p:spPr/>
        <p:txBody>
          <a:bodyPr/>
          <a:lstStyle/>
          <a:p>
            <a:pPr algn="l">
              <a:lnSpc>
                <a:spcPct val="90000"/>
              </a:lnSpc>
              <a:buFont typeface="Wingdings" pitchFamily="2" charset="2"/>
              <a:buChar char="§"/>
            </a:pPr>
            <a:r>
              <a:rPr lang="en-US" sz="2800"/>
              <a:t>Technical recovery strategies –data </a:t>
            </a:r>
          </a:p>
          <a:p>
            <a:pPr lvl="1" algn="l">
              <a:lnSpc>
                <a:spcPct val="90000"/>
              </a:lnSpc>
              <a:buFont typeface="Times" pitchFamily="18" charset="0"/>
              <a:buChar char="•"/>
            </a:pPr>
            <a:r>
              <a:rPr lang="en-US" sz="2400"/>
              <a:t>Backups of data and applications</a:t>
            </a:r>
          </a:p>
          <a:p>
            <a:pPr lvl="1" algn="l">
              <a:lnSpc>
                <a:spcPct val="90000"/>
              </a:lnSpc>
              <a:buFont typeface="Times" pitchFamily="18" charset="0"/>
              <a:buChar char="•"/>
            </a:pPr>
            <a:r>
              <a:rPr lang="en-US" sz="2400"/>
              <a:t>Off-site vs. on-site storage of media</a:t>
            </a:r>
          </a:p>
          <a:p>
            <a:pPr lvl="1" algn="l">
              <a:lnSpc>
                <a:spcPct val="90000"/>
              </a:lnSpc>
              <a:buFont typeface="Times" pitchFamily="18" charset="0"/>
              <a:buChar char="•"/>
            </a:pPr>
            <a:r>
              <a:rPr lang="en-US" sz="2400"/>
              <a:t>How fast can data be recovered?</a:t>
            </a:r>
          </a:p>
          <a:p>
            <a:pPr lvl="1" algn="l">
              <a:lnSpc>
                <a:spcPct val="90000"/>
              </a:lnSpc>
              <a:buFont typeface="Times" pitchFamily="18" charset="0"/>
              <a:buChar char="•"/>
            </a:pPr>
            <a:r>
              <a:rPr lang="en-US" sz="2400"/>
              <a:t>How much data can you lose?</a:t>
            </a:r>
          </a:p>
          <a:p>
            <a:pPr lvl="1" algn="l">
              <a:lnSpc>
                <a:spcPct val="90000"/>
              </a:lnSpc>
              <a:buFont typeface="Times" pitchFamily="18" charset="0"/>
              <a:buChar char="•"/>
            </a:pPr>
            <a:r>
              <a:rPr lang="en-US" sz="2400"/>
              <a:t>Security of off-site backup media</a:t>
            </a:r>
          </a:p>
          <a:p>
            <a:pPr lvl="1" algn="l">
              <a:lnSpc>
                <a:spcPct val="90000"/>
              </a:lnSpc>
              <a:buFont typeface="Times" pitchFamily="18" charset="0"/>
              <a:buChar char="•"/>
            </a:pPr>
            <a:r>
              <a:rPr lang="en-US" sz="2400"/>
              <a:t>Types of backups (full, incremental, differential, etc.)</a:t>
            </a:r>
          </a:p>
          <a:p>
            <a:pPr lvl="1" algn="l">
              <a:lnSpc>
                <a:spcPct val="90000"/>
              </a:lnSpc>
              <a:buFont typeface="Times" pitchFamily="18" charset="0"/>
              <a:buChar char="•"/>
            </a:pPr>
            <a:endParaRPr lang="en-US" sz="2400"/>
          </a:p>
          <a:p>
            <a:pPr lvl="1" algn="l">
              <a:lnSpc>
                <a:spcPct val="90000"/>
              </a:lnSpc>
              <a:buFont typeface="Times" pitchFamily="18" charset="0"/>
              <a:buChar char="•"/>
            </a:pPr>
            <a:endParaRPr lang="en-US" sz="2400"/>
          </a:p>
        </p:txBody>
      </p:sp>
    </p:spTree>
    <p:custDataLst>
      <p:tags r:id="rId1"/>
    </p:custDataLst>
    <p:extLst>
      <p:ext uri="{BB962C8B-B14F-4D97-AF65-F5344CB8AC3E}">
        <p14:creationId xmlns:p14="http://schemas.microsoft.com/office/powerpoint/2010/main" val="2760021703"/>
      </p:ext>
    </p:extLst>
  </p:cSld>
  <p:clrMapOvr>
    <a:masterClrMapping/>
  </p:clrMapOvr>
  <p:transition advTm="2562"/>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custDataLst>
              <p:tags r:id="rId2"/>
            </p:custDataLst>
          </p:nvPr>
        </p:nvSpPr>
        <p:spPr/>
        <p:txBody>
          <a:bodyPr/>
          <a:lstStyle/>
          <a:p>
            <a:r>
              <a:rPr lang="en-US" sz="2800"/>
              <a:t>IV – BCP development / implementation</a:t>
            </a:r>
          </a:p>
        </p:txBody>
      </p:sp>
      <p:sp>
        <p:nvSpPr>
          <p:cNvPr id="41987" name="Rectangle 3"/>
          <p:cNvSpPr>
            <a:spLocks noGrp="1" noChangeArrowheads="1"/>
          </p:cNvSpPr>
          <p:nvPr>
            <p:ph idx="1"/>
            <p:custDataLst>
              <p:tags r:id="rId3"/>
            </p:custDataLst>
          </p:nvPr>
        </p:nvSpPr>
        <p:spPr/>
        <p:txBody>
          <a:bodyPr/>
          <a:lstStyle/>
          <a:p>
            <a:pPr algn="l">
              <a:buFont typeface="Wingdings" pitchFamily="2" charset="2"/>
              <a:buChar char="§"/>
            </a:pPr>
            <a:r>
              <a:rPr lang="en-US" sz="2800"/>
              <a:t>Detailed plan for recovery</a:t>
            </a:r>
          </a:p>
          <a:p>
            <a:pPr lvl="1" algn="l">
              <a:buFont typeface="Times" pitchFamily="18" charset="0"/>
              <a:buChar char="•"/>
            </a:pPr>
            <a:r>
              <a:rPr lang="en-US" sz="2400"/>
              <a:t>Business &amp; service recovery plans</a:t>
            </a:r>
          </a:p>
          <a:p>
            <a:pPr lvl="1" algn="l">
              <a:buFont typeface="Times" pitchFamily="18" charset="0"/>
              <a:buChar char="•"/>
            </a:pPr>
            <a:r>
              <a:rPr lang="en-US" sz="2400"/>
              <a:t>Maintenance</a:t>
            </a:r>
          </a:p>
          <a:p>
            <a:pPr lvl="1" algn="l">
              <a:buFont typeface="Times" pitchFamily="18" charset="0"/>
              <a:buChar char="•"/>
            </a:pPr>
            <a:r>
              <a:rPr lang="en-US" sz="2400"/>
              <a:t>Awareness &amp; training</a:t>
            </a:r>
          </a:p>
          <a:p>
            <a:pPr lvl="1" algn="l">
              <a:buFont typeface="Times" pitchFamily="18" charset="0"/>
              <a:buChar char="•"/>
            </a:pPr>
            <a:r>
              <a:rPr lang="en-US" sz="2400"/>
              <a:t>Testing</a:t>
            </a:r>
          </a:p>
        </p:txBody>
      </p:sp>
    </p:spTree>
    <p:custDataLst>
      <p:tags r:id="rId1"/>
    </p:custDataLst>
    <p:extLst>
      <p:ext uri="{BB962C8B-B14F-4D97-AF65-F5344CB8AC3E}">
        <p14:creationId xmlns:p14="http://schemas.microsoft.com/office/powerpoint/2010/main" val="622551999"/>
      </p:ext>
    </p:extLst>
  </p:cSld>
  <p:clrMapOvr>
    <a:masterClrMapping/>
  </p:clrMapOvr>
  <p:transition advTm="2562"/>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custDataLst>
              <p:tags r:id="rId2"/>
            </p:custDataLst>
          </p:nvPr>
        </p:nvSpPr>
        <p:spPr/>
        <p:txBody>
          <a:bodyPr/>
          <a:lstStyle/>
          <a:p>
            <a:r>
              <a:rPr lang="en-US" sz="2800"/>
              <a:t>IV – BCP development / implementation</a:t>
            </a:r>
          </a:p>
        </p:txBody>
      </p:sp>
      <p:sp>
        <p:nvSpPr>
          <p:cNvPr id="43011" name="Rectangle 3"/>
          <p:cNvSpPr>
            <a:spLocks noGrp="1" noChangeArrowheads="1"/>
          </p:cNvSpPr>
          <p:nvPr>
            <p:ph idx="1"/>
            <p:custDataLst>
              <p:tags r:id="rId3"/>
            </p:custDataLst>
          </p:nvPr>
        </p:nvSpPr>
        <p:spPr/>
        <p:txBody>
          <a:bodyPr/>
          <a:lstStyle/>
          <a:p>
            <a:pPr algn="l">
              <a:lnSpc>
                <a:spcPct val="90000"/>
              </a:lnSpc>
              <a:buFont typeface="Wingdings" pitchFamily="2" charset="2"/>
              <a:buChar char="§"/>
            </a:pPr>
            <a:r>
              <a:rPr lang="en-US" sz="2800"/>
              <a:t>Sample plan phases</a:t>
            </a:r>
          </a:p>
          <a:p>
            <a:pPr lvl="1" algn="l">
              <a:lnSpc>
                <a:spcPct val="90000"/>
              </a:lnSpc>
              <a:buFont typeface="Times" pitchFamily="18" charset="0"/>
              <a:buChar char="•"/>
            </a:pPr>
            <a:r>
              <a:rPr lang="en-US" sz="2400"/>
              <a:t>Initial disaster response</a:t>
            </a:r>
          </a:p>
          <a:p>
            <a:pPr lvl="1" algn="l">
              <a:lnSpc>
                <a:spcPct val="90000"/>
              </a:lnSpc>
              <a:buFont typeface="Times" pitchFamily="18" charset="0"/>
              <a:buChar char="•"/>
            </a:pPr>
            <a:r>
              <a:rPr lang="en-US" sz="2400"/>
              <a:t>Resume critical business ops</a:t>
            </a:r>
          </a:p>
          <a:p>
            <a:pPr lvl="1" algn="l">
              <a:lnSpc>
                <a:spcPct val="90000"/>
              </a:lnSpc>
              <a:buFont typeface="Times" pitchFamily="18" charset="0"/>
              <a:buChar char="•"/>
            </a:pPr>
            <a:r>
              <a:rPr lang="en-US" sz="2400"/>
              <a:t>Resume non-critical business ops</a:t>
            </a:r>
          </a:p>
          <a:p>
            <a:pPr lvl="1" algn="l">
              <a:lnSpc>
                <a:spcPct val="90000"/>
              </a:lnSpc>
              <a:buFont typeface="Times" pitchFamily="18" charset="0"/>
              <a:buChar char="•"/>
            </a:pPr>
            <a:r>
              <a:rPr lang="en-US" sz="2400"/>
              <a:t>Restoration (return to primary site)</a:t>
            </a:r>
          </a:p>
          <a:p>
            <a:pPr lvl="1" algn="l">
              <a:lnSpc>
                <a:spcPct val="90000"/>
              </a:lnSpc>
              <a:buFont typeface="Times" pitchFamily="18" charset="0"/>
              <a:buChar char="•"/>
            </a:pPr>
            <a:r>
              <a:rPr lang="en-US" sz="2400"/>
              <a:t>Interacting with external groups (customers, media, emergency responders)</a:t>
            </a:r>
          </a:p>
        </p:txBody>
      </p:sp>
    </p:spTree>
    <p:custDataLst>
      <p:tags r:id="rId1"/>
    </p:custDataLst>
    <p:extLst>
      <p:ext uri="{BB962C8B-B14F-4D97-AF65-F5344CB8AC3E}">
        <p14:creationId xmlns:p14="http://schemas.microsoft.com/office/powerpoint/2010/main" val="3626589129"/>
      </p:ext>
    </p:extLst>
  </p:cSld>
  <p:clrMapOvr>
    <a:masterClrMapping/>
  </p:clrMapOvr>
  <p:transition advTm="256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CISSP Short Course</a:t>
            </a:r>
            <a:endParaRPr lang="en-AU" dirty="0"/>
          </a:p>
        </p:txBody>
      </p:sp>
      <p:sp>
        <p:nvSpPr>
          <p:cNvPr id="2" name="Content Placeholder 1"/>
          <p:cNvSpPr>
            <a:spLocks noGrp="1"/>
          </p:cNvSpPr>
          <p:nvPr>
            <p:ph idx="1"/>
          </p:nvPr>
        </p:nvSpPr>
        <p:spPr/>
        <p:txBody>
          <a:bodyPr/>
          <a:lstStyle/>
          <a:p>
            <a:pPr marL="0" indent="0">
              <a:buNone/>
            </a:pPr>
            <a:r>
              <a:rPr lang="en-AU" dirty="0" smtClean="0"/>
              <a:t>A compressed version of subject </a:t>
            </a:r>
          </a:p>
          <a:p>
            <a:pPr marL="0" indent="0">
              <a:buNone/>
            </a:pPr>
            <a:r>
              <a:rPr lang="en-AU" b="1" i="1" dirty="0" smtClean="0"/>
              <a:t>ITE514: Professional Systems Security </a:t>
            </a:r>
          </a:p>
          <a:p>
            <a:pPr marL="0" indent="0">
              <a:buNone/>
            </a:pPr>
            <a:r>
              <a:rPr lang="en-AU" dirty="0" smtClean="0"/>
              <a:t>Part of the </a:t>
            </a:r>
          </a:p>
          <a:p>
            <a:pPr>
              <a:buFontTx/>
              <a:buChar char="-"/>
            </a:pPr>
            <a:r>
              <a:rPr lang="en-AU" b="1" i="1" dirty="0" smtClean="0"/>
              <a:t>Master of Information Systems Security</a:t>
            </a:r>
          </a:p>
          <a:p>
            <a:pPr>
              <a:buFontTx/>
              <a:buChar char="-"/>
            </a:pPr>
            <a:r>
              <a:rPr lang="en-AU" b="1" i="1" dirty="0" smtClean="0"/>
              <a:t>Master of Management (IT) </a:t>
            </a:r>
          </a:p>
        </p:txBody>
      </p:sp>
    </p:spTree>
    <p:extLst>
      <p:ext uri="{BB962C8B-B14F-4D97-AF65-F5344CB8AC3E}">
        <p14:creationId xmlns:p14="http://schemas.microsoft.com/office/powerpoint/2010/main" val="3114163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custDataLst>
              <p:tags r:id="rId2"/>
            </p:custDataLst>
          </p:nvPr>
        </p:nvSpPr>
        <p:spPr/>
        <p:txBody>
          <a:bodyPr/>
          <a:lstStyle/>
          <a:p>
            <a:r>
              <a:rPr lang="en-US"/>
              <a:t>V – BCP final phase</a:t>
            </a:r>
          </a:p>
        </p:txBody>
      </p:sp>
      <p:sp>
        <p:nvSpPr>
          <p:cNvPr id="44035" name="Rectangle 3"/>
          <p:cNvSpPr>
            <a:spLocks noGrp="1" noChangeArrowheads="1"/>
          </p:cNvSpPr>
          <p:nvPr>
            <p:ph idx="1"/>
            <p:custDataLst>
              <p:tags r:id="rId3"/>
            </p:custDataLst>
          </p:nvPr>
        </p:nvSpPr>
        <p:spPr/>
        <p:txBody>
          <a:bodyPr/>
          <a:lstStyle/>
          <a:p>
            <a:pPr algn="l">
              <a:buFont typeface="Wingdings" pitchFamily="2" charset="2"/>
              <a:buChar char="§"/>
            </a:pPr>
            <a:r>
              <a:rPr lang="en-US" sz="2800"/>
              <a:t>Testing</a:t>
            </a:r>
          </a:p>
          <a:p>
            <a:pPr algn="l">
              <a:buFont typeface="Wingdings" pitchFamily="2" charset="2"/>
              <a:buChar char="§"/>
            </a:pPr>
            <a:r>
              <a:rPr lang="en-US" sz="2800"/>
              <a:t>Maintenance</a:t>
            </a:r>
          </a:p>
          <a:p>
            <a:pPr algn="l">
              <a:buFont typeface="Wingdings" pitchFamily="2" charset="2"/>
              <a:buChar char="§"/>
            </a:pPr>
            <a:r>
              <a:rPr lang="en-US" sz="2800"/>
              <a:t>Awareness</a:t>
            </a:r>
          </a:p>
          <a:p>
            <a:pPr algn="l">
              <a:buFont typeface="Wingdings" pitchFamily="2" charset="2"/>
              <a:buChar char="§"/>
            </a:pPr>
            <a:r>
              <a:rPr lang="en-US" sz="2800"/>
              <a:t>Training</a:t>
            </a:r>
          </a:p>
        </p:txBody>
      </p:sp>
    </p:spTree>
    <p:custDataLst>
      <p:tags r:id="rId1"/>
    </p:custDataLst>
    <p:extLst>
      <p:ext uri="{BB962C8B-B14F-4D97-AF65-F5344CB8AC3E}">
        <p14:creationId xmlns:p14="http://schemas.microsoft.com/office/powerpoint/2010/main" val="4244236813"/>
      </p:ext>
    </p:extLst>
  </p:cSld>
  <p:clrMapOvr>
    <a:masterClrMapping/>
  </p:clrMapOvr>
  <p:transition advTm="2562"/>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custDataLst>
              <p:tags r:id="rId2"/>
            </p:custDataLst>
          </p:nvPr>
        </p:nvSpPr>
        <p:spPr/>
        <p:txBody>
          <a:bodyPr/>
          <a:lstStyle/>
          <a:p>
            <a:r>
              <a:rPr lang="en-US"/>
              <a:t>V – BCP final phase - testing</a:t>
            </a:r>
          </a:p>
        </p:txBody>
      </p:sp>
      <p:sp>
        <p:nvSpPr>
          <p:cNvPr id="45059" name="Rectangle 3"/>
          <p:cNvSpPr>
            <a:spLocks noGrp="1" noChangeArrowheads="1"/>
          </p:cNvSpPr>
          <p:nvPr>
            <p:ph idx="1"/>
            <p:custDataLst>
              <p:tags r:id="rId3"/>
            </p:custDataLst>
          </p:nvPr>
        </p:nvSpPr>
        <p:spPr/>
        <p:txBody>
          <a:bodyPr/>
          <a:lstStyle/>
          <a:p>
            <a:pPr algn="l">
              <a:buFont typeface="Wingdings" pitchFamily="2" charset="2"/>
              <a:buChar char="§"/>
            </a:pPr>
            <a:r>
              <a:rPr lang="en-US" sz="2400"/>
              <a:t>Until it’s tested, you don’t have a plan</a:t>
            </a:r>
          </a:p>
          <a:p>
            <a:pPr algn="l">
              <a:buFont typeface="Wingdings" pitchFamily="2" charset="2"/>
              <a:buChar char="§"/>
            </a:pPr>
            <a:r>
              <a:rPr lang="en-US" sz="2400"/>
              <a:t>Kinds of testing</a:t>
            </a:r>
          </a:p>
          <a:p>
            <a:pPr lvl="1" algn="l">
              <a:buFont typeface="Times" pitchFamily="18" charset="0"/>
              <a:buChar char="•"/>
            </a:pPr>
            <a:r>
              <a:rPr lang="en-US" sz="2000"/>
              <a:t>Structured walk-through</a:t>
            </a:r>
          </a:p>
          <a:p>
            <a:pPr lvl="1" algn="l">
              <a:buFont typeface="Times" pitchFamily="18" charset="0"/>
              <a:buChar char="•"/>
            </a:pPr>
            <a:r>
              <a:rPr lang="en-US" sz="2000"/>
              <a:t>Checklist</a:t>
            </a:r>
          </a:p>
          <a:p>
            <a:pPr lvl="1" algn="l">
              <a:buFont typeface="Times" pitchFamily="18" charset="0"/>
              <a:buChar char="•"/>
            </a:pPr>
            <a:r>
              <a:rPr lang="en-US" sz="2000"/>
              <a:t>Simulation</a:t>
            </a:r>
          </a:p>
          <a:p>
            <a:pPr lvl="1" algn="l">
              <a:buFont typeface="Times" pitchFamily="18" charset="0"/>
              <a:buChar char="•"/>
            </a:pPr>
            <a:r>
              <a:rPr lang="en-US" sz="2000"/>
              <a:t>Parallel </a:t>
            </a:r>
          </a:p>
          <a:p>
            <a:pPr lvl="1" algn="l">
              <a:buFont typeface="Times" pitchFamily="18" charset="0"/>
              <a:buChar char="•"/>
            </a:pPr>
            <a:r>
              <a:rPr lang="en-US" sz="2000"/>
              <a:t>Full interruption</a:t>
            </a:r>
          </a:p>
        </p:txBody>
      </p:sp>
    </p:spTree>
    <p:custDataLst>
      <p:tags r:id="rId1"/>
    </p:custDataLst>
    <p:extLst>
      <p:ext uri="{BB962C8B-B14F-4D97-AF65-F5344CB8AC3E}">
        <p14:creationId xmlns:p14="http://schemas.microsoft.com/office/powerpoint/2010/main" val="2004564195"/>
      </p:ext>
    </p:extLst>
  </p:cSld>
  <p:clrMapOvr>
    <a:masterClrMapping/>
  </p:clrMapOvr>
  <p:transition advTm="2562"/>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custDataLst>
              <p:tags r:id="rId2"/>
            </p:custDataLst>
          </p:nvPr>
        </p:nvSpPr>
        <p:spPr/>
        <p:txBody>
          <a:bodyPr>
            <a:normAutofit fontScale="90000"/>
          </a:bodyPr>
          <a:lstStyle/>
          <a:p>
            <a:r>
              <a:rPr lang="en-US" dirty="0"/>
              <a:t>V – BCP final phase - maintenance</a:t>
            </a:r>
          </a:p>
        </p:txBody>
      </p:sp>
      <p:sp>
        <p:nvSpPr>
          <p:cNvPr id="46083" name="Rectangle 3"/>
          <p:cNvSpPr>
            <a:spLocks noGrp="1" noChangeArrowheads="1"/>
          </p:cNvSpPr>
          <p:nvPr>
            <p:ph idx="1"/>
            <p:custDataLst>
              <p:tags r:id="rId3"/>
            </p:custDataLst>
          </p:nvPr>
        </p:nvSpPr>
        <p:spPr/>
        <p:txBody>
          <a:bodyPr/>
          <a:lstStyle/>
          <a:p>
            <a:pPr algn="l">
              <a:buFont typeface="Wingdings" pitchFamily="2" charset="2"/>
              <a:buChar char="§"/>
            </a:pPr>
            <a:r>
              <a:rPr lang="en-US" sz="2800"/>
              <a:t>Fix problems found in testing</a:t>
            </a:r>
          </a:p>
          <a:p>
            <a:pPr algn="l">
              <a:buFont typeface="Wingdings" pitchFamily="2" charset="2"/>
              <a:buChar char="§"/>
            </a:pPr>
            <a:r>
              <a:rPr lang="en-US" sz="2800"/>
              <a:t>Implement change management</a:t>
            </a:r>
          </a:p>
          <a:p>
            <a:pPr algn="l">
              <a:buFont typeface="Wingdings" pitchFamily="2" charset="2"/>
              <a:buChar char="§"/>
            </a:pPr>
            <a:r>
              <a:rPr lang="en-US" sz="2800"/>
              <a:t>Audit and address audit findings</a:t>
            </a:r>
          </a:p>
          <a:p>
            <a:pPr algn="l">
              <a:buFont typeface="Wingdings" pitchFamily="2" charset="2"/>
              <a:buChar char="§"/>
            </a:pPr>
            <a:r>
              <a:rPr lang="en-US" sz="2800"/>
              <a:t>Annual review of plan</a:t>
            </a:r>
          </a:p>
          <a:p>
            <a:pPr algn="l">
              <a:buFont typeface="Wingdings" pitchFamily="2" charset="2"/>
              <a:buChar char="§"/>
            </a:pPr>
            <a:r>
              <a:rPr lang="en-US" sz="2800"/>
              <a:t>Build plan into organization</a:t>
            </a:r>
          </a:p>
          <a:p>
            <a:pPr algn="l">
              <a:buFont typeface="Wingdings" pitchFamily="2" charset="2"/>
              <a:buChar char="§"/>
            </a:pPr>
            <a:endParaRPr lang="en-US" sz="2800"/>
          </a:p>
        </p:txBody>
      </p:sp>
    </p:spTree>
    <p:custDataLst>
      <p:tags r:id="rId1"/>
    </p:custDataLst>
    <p:extLst>
      <p:ext uri="{BB962C8B-B14F-4D97-AF65-F5344CB8AC3E}">
        <p14:creationId xmlns:p14="http://schemas.microsoft.com/office/powerpoint/2010/main" val="2529425929"/>
      </p:ext>
    </p:extLst>
  </p:cSld>
  <p:clrMapOvr>
    <a:masterClrMapping/>
  </p:clrMapOvr>
  <p:transition advTm="2562"/>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custDataLst>
              <p:tags r:id="rId2"/>
            </p:custDataLst>
          </p:nvPr>
        </p:nvSpPr>
        <p:spPr/>
        <p:txBody>
          <a:bodyPr>
            <a:normAutofit/>
          </a:bodyPr>
          <a:lstStyle/>
          <a:p>
            <a:r>
              <a:rPr lang="en-US"/>
              <a:t>V – BCP final phase - training</a:t>
            </a:r>
          </a:p>
        </p:txBody>
      </p:sp>
      <p:sp>
        <p:nvSpPr>
          <p:cNvPr id="73731" name="Rectangle 3"/>
          <p:cNvSpPr>
            <a:spLocks noGrp="1" noChangeArrowheads="1"/>
          </p:cNvSpPr>
          <p:nvPr>
            <p:ph idx="1"/>
            <p:custDataLst>
              <p:tags r:id="rId3"/>
            </p:custDataLst>
          </p:nvPr>
        </p:nvSpPr>
        <p:spPr/>
        <p:txBody>
          <a:bodyPr/>
          <a:lstStyle/>
          <a:p>
            <a:pPr algn="l">
              <a:buFont typeface="Wingdings" pitchFamily="2" charset="2"/>
              <a:buChar char="§"/>
            </a:pPr>
            <a:r>
              <a:rPr lang="en-US" sz="2800"/>
              <a:t>BCP team is probably the DR team</a:t>
            </a:r>
          </a:p>
          <a:p>
            <a:pPr algn="l">
              <a:buFont typeface="Wingdings" pitchFamily="2" charset="2"/>
              <a:buChar char="§"/>
            </a:pPr>
            <a:r>
              <a:rPr lang="en-US" sz="2800"/>
              <a:t>BCP training must be on-going</a:t>
            </a:r>
          </a:p>
          <a:p>
            <a:pPr algn="l">
              <a:buFont typeface="Wingdings" pitchFamily="2" charset="2"/>
              <a:buChar char="§"/>
            </a:pPr>
            <a:r>
              <a:rPr lang="en-US" sz="2800"/>
              <a:t>BCP training needs to be part of the standard on-boarding and part of the corporate culture</a:t>
            </a:r>
          </a:p>
        </p:txBody>
      </p:sp>
    </p:spTree>
    <p:custDataLst>
      <p:tags r:id="rId1"/>
    </p:custDataLst>
    <p:extLst>
      <p:ext uri="{BB962C8B-B14F-4D97-AF65-F5344CB8AC3E}">
        <p14:creationId xmlns:p14="http://schemas.microsoft.com/office/powerpoint/2010/main" val="4096208185"/>
      </p:ext>
    </p:extLst>
  </p:cSld>
  <p:clrMapOvr>
    <a:masterClrMapping/>
  </p:clrMapOvr>
  <p:transition advTm="2562"/>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custDataLst>
              <p:tags r:id="rId2"/>
            </p:custDataLst>
          </p:nvPr>
        </p:nvSpPr>
        <p:spPr/>
        <p:txBody>
          <a:bodyPr>
            <a:normAutofit/>
          </a:bodyPr>
          <a:lstStyle/>
          <a:p>
            <a:r>
              <a:rPr lang="en-AU" dirty="0" smtClean="0"/>
              <a:t>More reading</a:t>
            </a:r>
            <a:endParaRPr lang="en-US" dirty="0" smtClean="0"/>
          </a:p>
        </p:txBody>
      </p:sp>
      <p:sp>
        <p:nvSpPr>
          <p:cNvPr id="60420" name="Rectangle 3"/>
          <p:cNvSpPr>
            <a:spLocks noGrp="1" noChangeArrowheads="1"/>
          </p:cNvSpPr>
          <p:nvPr>
            <p:ph idx="1"/>
            <p:custDataLst>
              <p:tags r:id="rId3"/>
            </p:custDataLst>
          </p:nvPr>
        </p:nvSpPr>
        <p:spPr/>
        <p:txBody>
          <a:bodyPr/>
          <a:lstStyle/>
          <a:p>
            <a:pPr>
              <a:lnSpc>
                <a:spcPct val="80000"/>
              </a:lnSpc>
            </a:pPr>
            <a:r>
              <a:rPr lang="en-US" sz="2800" dirty="0"/>
              <a:t> GIAC white papers for the CISSP CBK</a:t>
            </a:r>
          </a:p>
          <a:p>
            <a:pPr>
              <a:lnSpc>
                <a:spcPct val="80000"/>
              </a:lnSpc>
            </a:pPr>
            <a:endParaRPr lang="en-AU" sz="2800" dirty="0" smtClean="0"/>
          </a:p>
          <a:p>
            <a:pPr>
              <a:lnSpc>
                <a:spcPct val="80000"/>
              </a:lnSpc>
            </a:pPr>
            <a:endParaRPr lang="en-AU" sz="2800" dirty="0"/>
          </a:p>
          <a:p>
            <a:pPr>
              <a:lnSpc>
                <a:spcPct val="80000"/>
              </a:lnSpc>
            </a:pPr>
            <a:r>
              <a:rPr lang="en-US" sz="2800" dirty="0">
                <a:hlinkClick r:id="rId7"/>
              </a:rPr>
              <a:t>http://www.giac.org/resources/whitepaper/application</a:t>
            </a:r>
            <a:r>
              <a:rPr lang="en-US" sz="2800" dirty="0" smtClean="0">
                <a:hlinkClick r:id="rId7"/>
              </a:rPr>
              <a:t>/</a:t>
            </a:r>
            <a:r>
              <a:rPr lang="en-US" sz="2800" dirty="0" smtClean="0"/>
              <a:t> </a:t>
            </a:r>
          </a:p>
        </p:txBody>
      </p:sp>
      <p:sp>
        <p:nvSpPr>
          <p:cNvPr id="60418" name="Slide Number Placeholder 3"/>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1AB075-BC36-4D1E-B37F-C2629A5AA90D}" type="slidenum">
              <a:rPr lang="en-US"/>
              <a:pPr eaLnBrk="1" hangingPunct="1"/>
              <a:t>44</a:t>
            </a:fld>
            <a:endParaRPr lang="en-US" sz="1400">
              <a:latin typeface="Times" pitchFamily="18" charset="0"/>
            </a:endParaRPr>
          </a:p>
        </p:txBody>
      </p:sp>
    </p:spTree>
    <p:custDataLst>
      <p:tags r:id="rId1"/>
    </p:custDataLst>
    <p:extLst>
      <p:ext uri="{BB962C8B-B14F-4D97-AF65-F5344CB8AC3E}">
        <p14:creationId xmlns:p14="http://schemas.microsoft.com/office/powerpoint/2010/main" val="4967285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and answer</a:t>
            </a:r>
            <a:endParaRPr lang="en-AU" dirty="0"/>
          </a:p>
        </p:txBody>
      </p:sp>
      <p:sp>
        <p:nvSpPr>
          <p:cNvPr id="3" name="Content Placeholder 2"/>
          <p:cNvSpPr>
            <a:spLocks noGrp="1"/>
          </p:cNvSpPr>
          <p:nvPr>
            <p:ph idx="1"/>
          </p:nvPr>
        </p:nvSpPr>
        <p:spPr/>
        <p:txBody>
          <a:bodyPr>
            <a:noAutofit/>
          </a:bodyPr>
          <a:lstStyle/>
          <a:p>
            <a:pPr marL="0" indent="0" algn="ctr">
              <a:buNone/>
            </a:pPr>
            <a:r>
              <a:rPr lang="en-AU" sz="24000" dirty="0" smtClean="0"/>
              <a:t>?</a:t>
            </a:r>
            <a:endParaRPr lang="en-AU" sz="240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45</a:t>
            </a:fld>
            <a:endParaRPr lang="en-US"/>
          </a:p>
        </p:txBody>
      </p:sp>
    </p:spTree>
    <p:extLst>
      <p:ext uri="{BB962C8B-B14F-4D97-AF65-F5344CB8AC3E}">
        <p14:creationId xmlns:p14="http://schemas.microsoft.com/office/powerpoint/2010/main" val="2857164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Week </a:t>
            </a:r>
            <a:r>
              <a:rPr lang="en-US" dirty="0" smtClean="0"/>
              <a:t>2 - Part 2</a:t>
            </a:r>
            <a:r>
              <a:rPr lang="en-US" dirty="0"/>
              <a:t/>
            </a:r>
            <a:br>
              <a:rPr lang="en-US" dirty="0"/>
            </a:br>
            <a:r>
              <a:rPr lang="en-US" dirty="0"/>
              <a:t>Cryptography</a:t>
            </a:r>
            <a:endParaRPr lang="en-US" sz="900" dirty="0"/>
          </a:p>
        </p:txBody>
      </p:sp>
      <p:sp>
        <p:nvSpPr>
          <p:cNvPr id="3" name="Subtitle 2"/>
          <p:cNvSpPr>
            <a:spLocks noGrp="1"/>
          </p:cNvSpPr>
          <p:nvPr>
            <p:ph idx="1"/>
          </p:nvPr>
        </p:nvSpPr>
        <p:spPr/>
        <p:txBody>
          <a:bodyPr>
            <a:normAutofit fontScale="92500" lnSpcReduction="20000"/>
          </a:bodyPr>
          <a:lstStyle/>
          <a:p>
            <a:r>
              <a:rPr lang="en-US" dirty="0" smtClean="0"/>
              <a:t>Refers to the controls that are included within systems and applications software and the steps used in their development.</a:t>
            </a:r>
            <a:br>
              <a:rPr lang="en-US" dirty="0" smtClean="0"/>
            </a:br>
            <a:r>
              <a:rPr lang="en-US" dirty="0" smtClean="0"/>
              <a:t/>
            </a:r>
            <a:br>
              <a:rPr lang="en-US" dirty="0" smtClean="0"/>
            </a:br>
            <a:r>
              <a:rPr lang="en-US" dirty="0" smtClean="0"/>
              <a:t> - Systems development life cycle (SDLC)</a:t>
            </a:r>
            <a:br>
              <a:rPr lang="en-US" dirty="0" smtClean="0"/>
            </a:br>
            <a:r>
              <a:rPr lang="en-US" dirty="0" smtClean="0"/>
              <a:t> - Application environment and security controls</a:t>
            </a:r>
            <a:br>
              <a:rPr lang="en-US" dirty="0" smtClean="0"/>
            </a:br>
            <a:r>
              <a:rPr lang="en-US" dirty="0" smtClean="0"/>
              <a:t> - Effectiveness of application security</a:t>
            </a:r>
            <a:r>
              <a:rPr lang="en-US" sz="1050" dirty="0" smtClean="0"/>
              <a:t/>
            </a:r>
            <a:br>
              <a:rPr lang="en-US" sz="1050" dirty="0" smtClean="0"/>
            </a:br>
            <a:r>
              <a:rPr lang="en-US" sz="1050" dirty="0" smtClean="0"/>
              <a:t/>
            </a:r>
            <a:br>
              <a:rPr lang="en-US" sz="1050" dirty="0" smtClean="0"/>
            </a:br>
            <a:endParaRPr lang="en-AU"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46</a:t>
            </a:fld>
            <a:endParaRPr lang="en-US" dirty="0"/>
          </a:p>
        </p:txBody>
      </p:sp>
    </p:spTree>
    <p:extLst>
      <p:ext uri="{BB962C8B-B14F-4D97-AF65-F5344CB8AC3E}">
        <p14:creationId xmlns:p14="http://schemas.microsoft.com/office/powerpoint/2010/main" val="39915693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hlinkClick r:id="rId2"/>
              </a:rPr>
              <a:t>http://</a:t>
            </a:r>
            <a:r>
              <a:rPr lang="en-US" dirty="0" smtClean="0">
                <a:hlinkClick r:id="rId2"/>
              </a:rPr>
              <a:t>en.wikipedia.org/wiki/Cryptography</a:t>
            </a:r>
            <a:endParaRPr lang="en-US" dirty="0" smtClean="0"/>
          </a:p>
          <a:p>
            <a:pPr marL="0" indent="0">
              <a:buNone/>
            </a:pPr>
            <a:r>
              <a:rPr lang="en-US" u="sng" dirty="0">
                <a:hlinkClick r:id="rId3"/>
              </a:rPr>
              <a:t>http://</a:t>
            </a:r>
            <a:r>
              <a:rPr lang="en-US" u="sng" dirty="0" smtClean="0">
                <a:hlinkClick r:id="rId3"/>
              </a:rPr>
              <a:t>www.garykessler.net/library/crypto.html</a:t>
            </a:r>
            <a:endParaRPr lang="en-US" u="sng" dirty="0" smtClean="0"/>
          </a:p>
          <a:p>
            <a:pPr marL="0" indent="0">
              <a:buNone/>
            </a:pPr>
            <a:r>
              <a:rPr lang="en-US" u="sng" dirty="0">
                <a:hlinkClick r:id="rId4"/>
              </a:rPr>
              <a:t>http://</a:t>
            </a:r>
            <a:r>
              <a:rPr lang="en-US" u="sng" dirty="0" smtClean="0">
                <a:hlinkClick r:id="rId4"/>
              </a:rPr>
              <a:t>www.youtube.com/watch?v=5BVehsUS7Y4</a:t>
            </a:r>
            <a:endParaRPr lang="en-US" u="sng" dirty="0"/>
          </a:p>
          <a:p>
            <a:pPr marL="0" indent="0">
              <a:buNone/>
            </a:pPr>
            <a:r>
              <a:rPr lang="en-US" u="sng" dirty="0">
                <a:hlinkClick r:id="rId5"/>
              </a:rPr>
              <a:t>http://</a:t>
            </a:r>
            <a:r>
              <a:rPr lang="en-US" u="sng" dirty="0" smtClean="0">
                <a:hlinkClick r:id="rId5"/>
              </a:rPr>
              <a:t>www.virtualschool.edu/mon/Crypto/index.html</a:t>
            </a:r>
            <a:r>
              <a:rPr lang="en-US" u="sng" dirty="0" smtClean="0"/>
              <a:t> </a:t>
            </a:r>
            <a:endParaRPr lang="en-US" u="sng" dirty="0"/>
          </a:p>
          <a:p>
            <a:pPr marL="0" indent="0">
              <a:buNone/>
            </a:pPr>
            <a:endParaRPr lang="en-AU" u="sng" dirty="0" smtClean="0"/>
          </a:p>
          <a:p>
            <a:pPr marL="0" indent="0">
              <a:buNone/>
            </a:pPr>
            <a:endParaRPr lang="en-US" u="sng" dirty="0"/>
          </a:p>
        </p:txBody>
      </p:sp>
    </p:spTree>
    <p:extLst>
      <p:ext uri="{BB962C8B-B14F-4D97-AF65-F5344CB8AC3E}">
        <p14:creationId xmlns:p14="http://schemas.microsoft.com/office/powerpoint/2010/main" val="3387357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General Idea</a:t>
            </a:r>
          </a:p>
        </p:txBody>
      </p:sp>
      <p:sp>
        <p:nvSpPr>
          <p:cNvPr id="11267" name="Rectangle 3"/>
          <p:cNvSpPr>
            <a:spLocks noGrp="1" noChangeArrowheads="1"/>
          </p:cNvSpPr>
          <p:nvPr>
            <p:ph idx="1"/>
          </p:nvPr>
        </p:nvSpPr>
        <p:spPr/>
        <p:txBody>
          <a:bodyPr/>
          <a:lstStyle/>
          <a:p>
            <a:pPr>
              <a:buFontTx/>
              <a:buNone/>
            </a:pPr>
            <a:r>
              <a:rPr lang="en-US"/>
              <a:t>Cryptography – the idea of storing and transmitting data in a form that only the authorized parties can interpret.</a:t>
            </a:r>
          </a:p>
        </p:txBody>
      </p:sp>
    </p:spTree>
    <p:custDataLst>
      <p:tags r:id="rId1"/>
    </p:custDataLst>
    <p:extLst>
      <p:ext uri="{BB962C8B-B14F-4D97-AF65-F5344CB8AC3E}">
        <p14:creationId xmlns:p14="http://schemas.microsoft.com/office/powerpoint/2010/main" val="17464668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Outline</a:t>
            </a:r>
          </a:p>
        </p:txBody>
      </p:sp>
      <p:sp>
        <p:nvSpPr>
          <p:cNvPr id="3" name="Content Placeholder 2"/>
          <p:cNvSpPr>
            <a:spLocks noGrp="1"/>
          </p:cNvSpPr>
          <p:nvPr>
            <p:ph idx="1"/>
          </p:nvPr>
        </p:nvSpPr>
        <p:spPr/>
        <p:txBody>
          <a:bodyPr>
            <a:normAutofit/>
          </a:bodyPr>
          <a:lstStyle/>
          <a:p>
            <a:pPr eaLnBrk="1" hangingPunct="1">
              <a:defRPr/>
            </a:pPr>
            <a:r>
              <a:rPr lang="en-US" dirty="0" smtClean="0"/>
              <a:t>History</a:t>
            </a:r>
          </a:p>
          <a:p>
            <a:pPr eaLnBrk="1" hangingPunct="1">
              <a:defRPr/>
            </a:pPr>
            <a:r>
              <a:rPr lang="en-US" dirty="0" smtClean="0"/>
              <a:t>Terms &amp; Definitions</a:t>
            </a:r>
          </a:p>
          <a:p>
            <a:pPr eaLnBrk="1" hangingPunct="1">
              <a:defRPr/>
            </a:pPr>
            <a:r>
              <a:rPr lang="en-US" dirty="0" smtClean="0"/>
              <a:t>Symmetric and Asymmetric Algorithms</a:t>
            </a:r>
          </a:p>
          <a:p>
            <a:pPr eaLnBrk="1" hangingPunct="1">
              <a:defRPr/>
            </a:pPr>
            <a:r>
              <a:rPr lang="en-US" dirty="0" smtClean="0"/>
              <a:t>Hashing</a:t>
            </a:r>
          </a:p>
          <a:p>
            <a:pPr eaLnBrk="1" hangingPunct="1">
              <a:defRPr/>
            </a:pPr>
            <a:r>
              <a:rPr lang="en-US" dirty="0" smtClean="0"/>
              <a:t>PKI Concepts</a:t>
            </a:r>
          </a:p>
          <a:p>
            <a:pPr eaLnBrk="1" hangingPunct="1">
              <a:defRPr/>
            </a:pPr>
            <a:r>
              <a:rPr lang="en-US" dirty="0" smtClean="0"/>
              <a:t>Attacks on Cryptosystems</a:t>
            </a:r>
            <a:endParaRPr lang="en-US" dirty="0"/>
          </a:p>
        </p:txBody>
      </p:sp>
      <p:sp>
        <p:nvSpPr>
          <p:cNvPr id="3076" name="Slide Number Placeholder 3"/>
          <p:cNvSpPr>
            <a:spLocks noGrp="1"/>
          </p:cNvSpPr>
          <p:nvPr>
            <p:ph type="sldNum" sz="quarter" idx="12"/>
          </p:nvPr>
        </p:nvSpPr>
        <p:spPr/>
        <p:txBody>
          <a:bodyPr/>
          <a:lstStyle/>
          <a:p>
            <a:pPr>
              <a:defRPr/>
            </a:pPr>
            <a:fld id="{8E4B3EB6-6251-4AF1-BB40-5927797EDFC8}" type="slidenum">
              <a:rPr lang="en-US" smtClean="0"/>
              <a:pPr>
                <a:defRPr/>
              </a:pPr>
              <a:t>49</a:t>
            </a:fld>
            <a:endParaRPr lang="en-US" sz="1400" smtClean="0">
              <a:latin typeface="Times"/>
            </a:endParaRPr>
          </a:p>
        </p:txBody>
      </p:sp>
    </p:spTree>
    <p:custDataLst>
      <p:tags r:id="rId1"/>
    </p:custDataLst>
    <p:extLst>
      <p:ext uri="{BB962C8B-B14F-4D97-AF65-F5344CB8AC3E}">
        <p14:creationId xmlns:p14="http://schemas.microsoft.com/office/powerpoint/2010/main" val="1445056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sp>
        <p:nvSpPr>
          <p:cNvPr id="3" name="Title 2"/>
          <p:cNvSpPr>
            <a:spLocks noGrp="1"/>
          </p:cNvSpPr>
          <p:nvPr>
            <p:ph type="title"/>
          </p:nvPr>
        </p:nvSpPr>
        <p:spPr>
          <a:xfrm>
            <a:off x="457200" y="1268760"/>
            <a:ext cx="8229600" cy="936104"/>
          </a:xfrm>
        </p:spPr>
        <p:txBody>
          <a:bodyPr/>
          <a:lstStyle/>
          <a:p>
            <a:r>
              <a:rPr lang="en-AU" dirty="0" smtClean="0"/>
              <a:t>Master of IS Security</a:t>
            </a: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249089960"/>
              </p:ext>
            </p:extLst>
          </p:nvPr>
        </p:nvGraphicFramePr>
        <p:xfrm>
          <a:off x="539552" y="2276872"/>
          <a:ext cx="8136904" cy="3139440"/>
        </p:xfrm>
        <a:graphic>
          <a:graphicData uri="http://schemas.openxmlformats.org/drawingml/2006/table">
            <a:tbl>
              <a:tblPr firstRow="1" bandRow="1">
                <a:tableStyleId>{00A15C55-8517-42AA-B614-E9B94910E393}</a:tableStyleId>
              </a:tblPr>
              <a:tblGrid>
                <a:gridCol w="4392488"/>
                <a:gridCol w="3744416"/>
              </a:tblGrid>
              <a:tr h="2248024">
                <a:tc>
                  <a:txBody>
                    <a:bodyPr/>
                    <a:lstStyle/>
                    <a:p>
                      <a:r>
                        <a:rPr lang="en-AU" sz="1400" dirty="0" smtClean="0">
                          <a:solidFill>
                            <a:schemeClr val="tx1"/>
                          </a:solidFill>
                        </a:rPr>
                        <a:t>Core Subjects (5 Subjects):</a:t>
                      </a:r>
                    </a:p>
                    <a:p>
                      <a:r>
                        <a:rPr lang="en-AU" sz="1400" b="0" dirty="0" smtClean="0">
                          <a:solidFill>
                            <a:schemeClr val="tx1"/>
                          </a:solidFill>
                        </a:rPr>
                        <a:t>ITC596 IT Risk Management</a:t>
                      </a:r>
                    </a:p>
                    <a:p>
                      <a:r>
                        <a:rPr lang="en-AU" sz="1400" b="0" dirty="0" smtClean="0">
                          <a:solidFill>
                            <a:schemeClr val="tx1"/>
                          </a:solidFill>
                        </a:rPr>
                        <a:t>ITC593 Network Security</a:t>
                      </a:r>
                    </a:p>
                    <a:p>
                      <a:r>
                        <a:rPr lang="en-AU" sz="1400" b="0" dirty="0" smtClean="0">
                          <a:solidFill>
                            <a:schemeClr val="tx1"/>
                          </a:solidFill>
                        </a:rPr>
                        <a:t>ITC506 Topics in IT Ethics</a:t>
                      </a:r>
                    </a:p>
                    <a:p>
                      <a:r>
                        <a:rPr lang="en-AU" sz="1400" b="0" dirty="0" smtClean="0">
                          <a:solidFill>
                            <a:schemeClr val="tx1"/>
                          </a:solidFill>
                        </a:rPr>
                        <a:t>ITC595 Information Security</a:t>
                      </a:r>
                    </a:p>
                    <a:p>
                      <a:r>
                        <a:rPr lang="en-AU" sz="1400" b="0" dirty="0" smtClean="0">
                          <a:solidFill>
                            <a:schemeClr val="tx1"/>
                          </a:solidFill>
                        </a:rPr>
                        <a:t>ITC597 Digital Forensics</a:t>
                      </a:r>
                    </a:p>
                    <a:p>
                      <a:r>
                        <a:rPr lang="en-AU" sz="1400" b="0" dirty="0" smtClean="0">
                          <a:solidFill>
                            <a:schemeClr val="tx1"/>
                          </a:solidFill>
                        </a:rPr>
                        <a:t>ITE512 Incident Response</a:t>
                      </a:r>
                    </a:p>
                    <a:p>
                      <a:r>
                        <a:rPr lang="en-AU" sz="1400" b="0" dirty="0" smtClean="0">
                          <a:solidFill>
                            <a:schemeClr val="tx1"/>
                          </a:solidFill>
                        </a:rPr>
                        <a:t>ITE513 Forensic Investigation</a:t>
                      </a:r>
                    </a:p>
                    <a:p>
                      <a:r>
                        <a:rPr lang="en-AU" sz="1400" b="0" dirty="0" smtClean="0">
                          <a:solidFill>
                            <a:schemeClr val="tx1"/>
                          </a:solidFill>
                        </a:rPr>
                        <a:t>ITE525 Cyber Law</a:t>
                      </a:r>
                    </a:p>
                    <a:p>
                      <a:r>
                        <a:rPr lang="en-AU" sz="1400" b="0" dirty="0" smtClean="0">
                          <a:solidFill>
                            <a:schemeClr val="tx1"/>
                          </a:solidFill>
                        </a:rPr>
                        <a:t>Elective Subjects (Choose 1):</a:t>
                      </a:r>
                    </a:p>
                    <a:p>
                      <a:pPr lvl="0"/>
                      <a:r>
                        <a:rPr lang="en-AU" sz="1400" b="0" dirty="0" smtClean="0">
                          <a:solidFill>
                            <a:schemeClr val="tx1"/>
                          </a:solidFill>
                        </a:rPr>
                        <a:t>ITC516 Principles of Database Development</a:t>
                      </a:r>
                    </a:p>
                    <a:p>
                      <a:pPr lvl="0"/>
                      <a:r>
                        <a:rPr lang="en-AU" sz="1400" b="0" dirty="0" smtClean="0">
                          <a:solidFill>
                            <a:schemeClr val="tx1"/>
                          </a:solidFill>
                        </a:rPr>
                        <a:t>ITC514 Network and Security Administration</a:t>
                      </a:r>
                    </a:p>
                    <a:p>
                      <a:pPr lvl="0"/>
                      <a:r>
                        <a:rPr lang="en-AU" sz="1400" b="0" dirty="0" smtClean="0">
                          <a:solidFill>
                            <a:schemeClr val="tx1"/>
                          </a:solidFill>
                        </a:rPr>
                        <a:t>ITC563 IT Management Issues</a:t>
                      </a:r>
                    </a:p>
                    <a:p>
                      <a:pPr lvl="0"/>
                      <a:r>
                        <a:rPr lang="en-AU" sz="1400" b="0" dirty="0" smtClean="0">
                          <a:solidFill>
                            <a:schemeClr val="tx1"/>
                          </a:solidFill>
                        </a:rPr>
                        <a:t>ITC513 Wireless Networking Concepts</a:t>
                      </a:r>
                      <a:endParaRPr lang="en-AU" sz="1400" b="0" dirty="0">
                        <a:solidFill>
                          <a:schemeClr val="tx1"/>
                        </a:solidFill>
                      </a:endParaRPr>
                    </a:p>
                  </a:txBody>
                  <a:tcPr/>
                </a:tc>
                <a:tc>
                  <a:txBody>
                    <a:bodyPr/>
                    <a:lstStyle/>
                    <a:p>
                      <a:r>
                        <a:rPr lang="en-AU" sz="1400" dirty="0" smtClean="0">
                          <a:solidFill>
                            <a:schemeClr val="tx1"/>
                          </a:solidFill>
                        </a:rPr>
                        <a:t>Industry Electives (choose 3)</a:t>
                      </a:r>
                    </a:p>
                    <a:p>
                      <a:r>
                        <a:rPr lang="en-AU" sz="1400" b="0" dirty="0" smtClean="0">
                          <a:solidFill>
                            <a:schemeClr val="tx1"/>
                          </a:solidFill>
                        </a:rPr>
                        <a:t>ITE514 Professional Systems Security</a:t>
                      </a:r>
                    </a:p>
                    <a:p>
                      <a:r>
                        <a:rPr lang="en-AU" sz="1400" b="0" dirty="0" smtClean="0">
                          <a:solidFill>
                            <a:schemeClr val="tx1"/>
                          </a:solidFill>
                        </a:rPr>
                        <a:t>ITE511 Digital Forensic Security Essentials (Credit only)</a:t>
                      </a:r>
                    </a:p>
                    <a:p>
                      <a:r>
                        <a:rPr lang="en-AU" sz="1400" b="0" dirty="0" smtClean="0">
                          <a:solidFill>
                            <a:schemeClr val="tx1"/>
                          </a:solidFill>
                        </a:rPr>
                        <a:t>ITE515 Forensic Analysis (Credit only)</a:t>
                      </a:r>
                    </a:p>
                    <a:p>
                      <a:r>
                        <a:rPr lang="en-AU" sz="1400" b="0" dirty="0" smtClean="0">
                          <a:solidFill>
                            <a:schemeClr val="tx1"/>
                          </a:solidFill>
                        </a:rPr>
                        <a:t>ITE516 Hacking Countermeasures</a:t>
                      </a:r>
                    </a:p>
                    <a:p>
                      <a:r>
                        <a:rPr lang="en-AU" sz="1400" b="0" dirty="0" smtClean="0">
                          <a:solidFill>
                            <a:schemeClr val="tx1"/>
                          </a:solidFill>
                        </a:rPr>
                        <a:t>ITI551 Virtual Private Network and Firewall Management I (Credit only)</a:t>
                      </a:r>
                    </a:p>
                    <a:p>
                      <a:r>
                        <a:rPr lang="en-AU" sz="1400" b="0" dirty="0" smtClean="0">
                          <a:solidFill>
                            <a:schemeClr val="tx1"/>
                          </a:solidFill>
                        </a:rPr>
                        <a:t>MGI511 Project Management Fundamentals</a:t>
                      </a:r>
                    </a:p>
                    <a:p>
                      <a:r>
                        <a:rPr lang="en-AU" sz="1400" b="0" dirty="0" smtClean="0">
                          <a:solidFill>
                            <a:schemeClr val="tx1"/>
                          </a:solidFill>
                        </a:rPr>
                        <a:t>MGI512 The Project Lifecycle</a:t>
                      </a:r>
                    </a:p>
                    <a:p>
                      <a:r>
                        <a:rPr lang="en-AU" sz="1400" b="0" dirty="0" smtClean="0">
                          <a:solidFill>
                            <a:schemeClr val="tx1"/>
                          </a:solidFill>
                        </a:rPr>
                        <a:t>MGI513 Enterprise Project Management</a:t>
                      </a:r>
                    </a:p>
                    <a:p>
                      <a:r>
                        <a:rPr lang="en-AU" sz="1400" b="0" dirty="0" smtClean="0">
                          <a:solidFill>
                            <a:schemeClr val="tx1"/>
                          </a:solidFill>
                        </a:rPr>
                        <a:t>ITI581 Network Security Fundamentals</a:t>
                      </a:r>
                    </a:p>
                    <a:p>
                      <a:r>
                        <a:rPr lang="en-AU" sz="1400" b="0" dirty="0" smtClean="0">
                          <a:solidFill>
                            <a:schemeClr val="tx1"/>
                          </a:solidFill>
                        </a:rPr>
                        <a:t>MGI522 Developing Solutions</a:t>
                      </a:r>
                    </a:p>
                    <a:p>
                      <a:endParaRPr lang="en-AU" b="0" dirty="0">
                        <a:solidFill>
                          <a:schemeClr val="tx1"/>
                        </a:solidFill>
                      </a:endParaRPr>
                    </a:p>
                  </a:txBody>
                  <a:tcPr/>
                </a:tc>
              </a:tr>
            </a:tbl>
          </a:graphicData>
        </a:graphic>
      </p:graphicFrame>
      <p:sp>
        <p:nvSpPr>
          <p:cNvPr id="4" name="TextBox 3"/>
          <p:cNvSpPr txBox="1"/>
          <p:nvPr/>
        </p:nvSpPr>
        <p:spPr>
          <a:xfrm>
            <a:off x="539552" y="5589240"/>
            <a:ext cx="8424936" cy="830997"/>
          </a:xfrm>
          <a:prstGeom prst="rect">
            <a:avLst/>
          </a:prstGeom>
          <a:noFill/>
        </p:spPr>
        <p:txBody>
          <a:bodyPr wrap="square" rtlCol="0">
            <a:spAutoFit/>
          </a:bodyPr>
          <a:lstStyle/>
          <a:p>
            <a:pPr marL="285750" indent="-285750">
              <a:buFont typeface="Arial" pitchFamily="34" charset="0"/>
              <a:buChar char="•"/>
            </a:pPr>
            <a:r>
              <a:rPr lang="en-AU" sz="1600" dirty="0" smtClean="0">
                <a:solidFill>
                  <a:schemeClr val="bg1"/>
                </a:solidFill>
              </a:rPr>
              <a:t>CISSP certification = credit for 2 subjects</a:t>
            </a:r>
          </a:p>
          <a:p>
            <a:pPr marL="285750" indent="-285750">
              <a:buFont typeface="Arial" pitchFamily="34" charset="0"/>
              <a:buChar char="•"/>
            </a:pPr>
            <a:r>
              <a:rPr lang="en-AU" sz="1600" dirty="0" smtClean="0">
                <a:solidFill>
                  <a:schemeClr val="bg1"/>
                </a:solidFill>
              </a:rPr>
              <a:t>To find out additional credit, fill out Eligibility Form at </a:t>
            </a:r>
            <a:r>
              <a:rPr lang="en-AU" sz="1600" dirty="0" smtClean="0">
                <a:solidFill>
                  <a:schemeClr val="bg1"/>
                </a:solidFill>
                <a:hlinkClick r:id="rId3"/>
              </a:rPr>
              <a:t>www.itmasters.edu.au</a:t>
            </a:r>
            <a:endParaRPr lang="en-AU" sz="1600" dirty="0" smtClean="0">
              <a:solidFill>
                <a:schemeClr val="bg1"/>
              </a:solidFill>
            </a:endParaRPr>
          </a:p>
          <a:p>
            <a:pPr marL="285750" indent="-285750">
              <a:buFont typeface="Arial" pitchFamily="34" charset="0"/>
              <a:buChar char="•"/>
            </a:pPr>
            <a:r>
              <a:rPr lang="en-AU" sz="1600" dirty="0" smtClean="0">
                <a:solidFill>
                  <a:schemeClr val="bg1"/>
                </a:solidFill>
              </a:rPr>
              <a:t>To contact Charles Sturt University Course Director: </a:t>
            </a:r>
            <a:r>
              <a:rPr lang="en-AU" sz="1600" dirty="0" smtClean="0">
                <a:solidFill>
                  <a:schemeClr val="bg1"/>
                </a:solidFill>
                <a:hlinkClick r:id="rId4"/>
              </a:rPr>
              <a:t>jhowarth@csu.edu.au</a:t>
            </a:r>
            <a:r>
              <a:rPr lang="en-AU" sz="1600" dirty="0" smtClean="0">
                <a:solidFill>
                  <a:schemeClr val="bg1"/>
                </a:solidFill>
              </a:rPr>
              <a:t>   </a:t>
            </a:r>
            <a:endParaRPr lang="en-AU" sz="1600" dirty="0">
              <a:solidFill>
                <a:schemeClr val="bg1"/>
              </a:solidFill>
            </a:endParaRPr>
          </a:p>
        </p:txBody>
      </p:sp>
    </p:spTree>
    <p:extLst>
      <p:ext uri="{BB962C8B-B14F-4D97-AF65-F5344CB8AC3E}">
        <p14:creationId xmlns:p14="http://schemas.microsoft.com/office/powerpoint/2010/main" val="34199814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Introduction</a:t>
            </a:r>
          </a:p>
        </p:txBody>
      </p:sp>
      <p:sp>
        <p:nvSpPr>
          <p:cNvPr id="4099" name="Content Placeholder 2"/>
          <p:cNvSpPr>
            <a:spLocks noGrp="1"/>
          </p:cNvSpPr>
          <p:nvPr>
            <p:ph idx="1"/>
          </p:nvPr>
        </p:nvSpPr>
        <p:spPr/>
        <p:txBody>
          <a:bodyPr/>
          <a:lstStyle/>
          <a:p>
            <a:pPr eaLnBrk="1" hangingPunct="1"/>
            <a:r>
              <a:rPr lang="en-US" smtClean="0"/>
              <a:t>“Hidden writing”</a:t>
            </a:r>
          </a:p>
          <a:p>
            <a:pPr eaLnBrk="1" hangingPunct="1"/>
            <a:r>
              <a:rPr lang="en-US" smtClean="0"/>
              <a:t>Increasingly used to protect information</a:t>
            </a:r>
          </a:p>
          <a:p>
            <a:pPr eaLnBrk="1" hangingPunct="1"/>
            <a:r>
              <a:rPr lang="en-US" smtClean="0"/>
              <a:t>Can ensure confidentiality</a:t>
            </a:r>
          </a:p>
          <a:p>
            <a:pPr lvl="1" eaLnBrk="1" hangingPunct="1"/>
            <a:r>
              <a:rPr lang="en-US" smtClean="0"/>
              <a:t>Integrity and Authenticity too</a:t>
            </a:r>
          </a:p>
        </p:txBody>
      </p:sp>
      <p:sp>
        <p:nvSpPr>
          <p:cNvPr id="4100" name="Slide Number Placeholder 3"/>
          <p:cNvSpPr>
            <a:spLocks noGrp="1"/>
          </p:cNvSpPr>
          <p:nvPr>
            <p:ph type="sldNum" sz="quarter" idx="12"/>
          </p:nvPr>
        </p:nvSpPr>
        <p:spPr/>
        <p:txBody>
          <a:bodyPr/>
          <a:lstStyle/>
          <a:p>
            <a:pPr>
              <a:defRPr/>
            </a:pPr>
            <a:fld id="{C9952E77-870A-4E8D-A5F2-716ED28E19BE}" type="slidenum">
              <a:rPr lang="en-US" smtClean="0"/>
              <a:pPr>
                <a:defRPr/>
              </a:pPr>
              <a:t>50</a:t>
            </a:fld>
            <a:endParaRPr lang="en-US" sz="1400" smtClean="0">
              <a:latin typeface="Times"/>
            </a:endParaRPr>
          </a:p>
        </p:txBody>
      </p:sp>
    </p:spTree>
    <p:custDataLst>
      <p:tags r:id="rId1"/>
    </p:custDataLst>
    <p:extLst>
      <p:ext uri="{BB962C8B-B14F-4D97-AF65-F5344CB8AC3E}">
        <p14:creationId xmlns:p14="http://schemas.microsoft.com/office/powerpoint/2010/main" val="13198652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  History – The Manual Era</a:t>
            </a:r>
          </a:p>
        </p:txBody>
      </p:sp>
      <p:sp>
        <p:nvSpPr>
          <p:cNvPr id="5123" name="Content Placeholder 2"/>
          <p:cNvSpPr>
            <a:spLocks noGrp="1"/>
          </p:cNvSpPr>
          <p:nvPr>
            <p:ph idx="1"/>
          </p:nvPr>
        </p:nvSpPr>
        <p:spPr/>
        <p:txBody>
          <a:bodyPr>
            <a:normAutofit lnSpcReduction="10000"/>
          </a:bodyPr>
          <a:lstStyle/>
          <a:p>
            <a:pPr eaLnBrk="1" hangingPunct="1"/>
            <a:r>
              <a:rPr lang="en-US" dirty="0" smtClean="0"/>
              <a:t>Dates back to at least 2000 B.C.</a:t>
            </a:r>
          </a:p>
          <a:p>
            <a:pPr eaLnBrk="1" hangingPunct="1"/>
            <a:r>
              <a:rPr lang="en-US" dirty="0" smtClean="0"/>
              <a:t>Pen and Paper Cryptography</a:t>
            </a:r>
          </a:p>
          <a:p>
            <a:pPr eaLnBrk="1" hangingPunct="1"/>
            <a:r>
              <a:rPr lang="en-US" dirty="0" smtClean="0"/>
              <a:t>Examples</a:t>
            </a:r>
          </a:p>
          <a:p>
            <a:pPr lvl="1" eaLnBrk="1" hangingPunct="1"/>
            <a:r>
              <a:rPr lang="en-US" dirty="0" err="1" smtClean="0"/>
              <a:t>Scytale</a:t>
            </a:r>
            <a:endParaRPr lang="en-US" dirty="0" smtClean="0"/>
          </a:p>
          <a:p>
            <a:pPr lvl="1" eaLnBrk="1" hangingPunct="1"/>
            <a:r>
              <a:rPr lang="en-US" dirty="0" err="1" smtClean="0"/>
              <a:t>Atbash</a:t>
            </a:r>
            <a:endParaRPr lang="en-US" dirty="0" smtClean="0"/>
          </a:p>
          <a:p>
            <a:pPr lvl="1" eaLnBrk="1" hangingPunct="1"/>
            <a:r>
              <a:rPr lang="en-US" dirty="0" smtClean="0"/>
              <a:t>Caesar</a:t>
            </a:r>
          </a:p>
          <a:p>
            <a:pPr lvl="1" eaLnBrk="1" hangingPunct="1"/>
            <a:r>
              <a:rPr lang="en-US" dirty="0" err="1" smtClean="0"/>
              <a:t>Vigenère</a:t>
            </a:r>
            <a:endParaRPr lang="en-US" dirty="0" smtClean="0"/>
          </a:p>
        </p:txBody>
      </p:sp>
      <p:sp>
        <p:nvSpPr>
          <p:cNvPr id="5124" name="Slide Number Placeholder 3"/>
          <p:cNvSpPr>
            <a:spLocks noGrp="1"/>
          </p:cNvSpPr>
          <p:nvPr>
            <p:ph type="sldNum" sz="quarter" idx="12"/>
          </p:nvPr>
        </p:nvSpPr>
        <p:spPr/>
        <p:txBody>
          <a:bodyPr/>
          <a:lstStyle/>
          <a:p>
            <a:pPr>
              <a:defRPr/>
            </a:pPr>
            <a:fld id="{A9F3930B-C2B8-42D8-8FB8-5476832296D7}" type="slidenum">
              <a:rPr lang="en-US" smtClean="0"/>
              <a:pPr>
                <a:defRPr/>
              </a:pPr>
              <a:t>51</a:t>
            </a:fld>
            <a:endParaRPr lang="en-US" sz="1400" smtClean="0">
              <a:latin typeface="Times"/>
            </a:endParaRPr>
          </a:p>
        </p:txBody>
      </p:sp>
    </p:spTree>
    <p:custDataLst>
      <p:tags r:id="rId1"/>
    </p:custDataLst>
    <p:extLst>
      <p:ext uri="{BB962C8B-B14F-4D97-AF65-F5344CB8AC3E}">
        <p14:creationId xmlns:p14="http://schemas.microsoft.com/office/powerpoint/2010/main" val="9779125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pPr eaLnBrk="1" hangingPunct="1"/>
            <a:r>
              <a:rPr lang="en-US" dirty="0" smtClean="0"/>
              <a:t>History – The Mechanical </a:t>
            </a:r>
            <a:br>
              <a:rPr lang="en-US" dirty="0" smtClean="0"/>
            </a:br>
            <a:r>
              <a:rPr lang="en-US" dirty="0" smtClean="0"/>
              <a:t>Era</a:t>
            </a:r>
          </a:p>
        </p:txBody>
      </p:sp>
      <p:sp>
        <p:nvSpPr>
          <p:cNvPr id="6147" name="Content Placeholder 2"/>
          <p:cNvSpPr>
            <a:spLocks noGrp="1"/>
          </p:cNvSpPr>
          <p:nvPr>
            <p:ph idx="1"/>
          </p:nvPr>
        </p:nvSpPr>
        <p:spPr/>
        <p:txBody>
          <a:bodyPr/>
          <a:lstStyle/>
          <a:p>
            <a:pPr eaLnBrk="1" hangingPunct="1"/>
            <a:r>
              <a:rPr lang="en-US" smtClean="0"/>
              <a:t>Invention of cipher machines</a:t>
            </a:r>
          </a:p>
          <a:p>
            <a:pPr eaLnBrk="1" hangingPunct="1"/>
            <a:r>
              <a:rPr lang="en-US" smtClean="0"/>
              <a:t>Examples</a:t>
            </a:r>
          </a:p>
          <a:p>
            <a:pPr lvl="1" eaLnBrk="1" hangingPunct="1"/>
            <a:r>
              <a:rPr lang="en-US" smtClean="0"/>
              <a:t>Confederate Army’s Cipher Disk</a:t>
            </a:r>
          </a:p>
          <a:p>
            <a:pPr lvl="1" eaLnBrk="1" hangingPunct="1"/>
            <a:r>
              <a:rPr lang="en-US" smtClean="0"/>
              <a:t>Japanese Red and Purple Machines</a:t>
            </a:r>
          </a:p>
          <a:p>
            <a:pPr lvl="1" eaLnBrk="1" hangingPunct="1"/>
            <a:r>
              <a:rPr lang="en-US" smtClean="0"/>
              <a:t>German Enigma</a:t>
            </a:r>
          </a:p>
          <a:p>
            <a:pPr eaLnBrk="1" hangingPunct="1"/>
            <a:endParaRPr lang="en-US" smtClean="0"/>
          </a:p>
        </p:txBody>
      </p:sp>
      <p:sp>
        <p:nvSpPr>
          <p:cNvPr id="6148" name="Slide Number Placeholder 3"/>
          <p:cNvSpPr>
            <a:spLocks noGrp="1"/>
          </p:cNvSpPr>
          <p:nvPr>
            <p:ph type="sldNum" sz="quarter" idx="12"/>
          </p:nvPr>
        </p:nvSpPr>
        <p:spPr/>
        <p:txBody>
          <a:bodyPr/>
          <a:lstStyle/>
          <a:p>
            <a:pPr>
              <a:defRPr/>
            </a:pPr>
            <a:fld id="{2248570F-94DA-4228-9260-89E262B4F1B2}" type="slidenum">
              <a:rPr lang="en-US" smtClean="0"/>
              <a:pPr>
                <a:defRPr/>
              </a:pPr>
              <a:t>52</a:t>
            </a:fld>
            <a:endParaRPr lang="en-US" sz="1400" smtClean="0">
              <a:latin typeface="Times"/>
            </a:endParaRPr>
          </a:p>
        </p:txBody>
      </p:sp>
    </p:spTree>
    <p:custDataLst>
      <p:tags r:id="rId1"/>
    </p:custDataLst>
    <p:extLst>
      <p:ext uri="{BB962C8B-B14F-4D97-AF65-F5344CB8AC3E}">
        <p14:creationId xmlns:p14="http://schemas.microsoft.com/office/powerpoint/2010/main" val="8204908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History – The Modern Era</a:t>
            </a:r>
          </a:p>
        </p:txBody>
      </p:sp>
      <p:sp>
        <p:nvSpPr>
          <p:cNvPr id="7171" name="Content Placeholder 2"/>
          <p:cNvSpPr>
            <a:spLocks noGrp="1"/>
          </p:cNvSpPr>
          <p:nvPr>
            <p:ph idx="1"/>
          </p:nvPr>
        </p:nvSpPr>
        <p:spPr/>
        <p:txBody>
          <a:bodyPr/>
          <a:lstStyle/>
          <a:p>
            <a:pPr eaLnBrk="1" hangingPunct="1"/>
            <a:r>
              <a:rPr lang="en-US" smtClean="0"/>
              <a:t>Computers!</a:t>
            </a:r>
          </a:p>
          <a:p>
            <a:pPr eaLnBrk="1" hangingPunct="1"/>
            <a:r>
              <a:rPr lang="en-US" smtClean="0"/>
              <a:t>Examples</a:t>
            </a:r>
          </a:p>
          <a:p>
            <a:pPr lvl="1" eaLnBrk="1" hangingPunct="1"/>
            <a:r>
              <a:rPr lang="en-US" smtClean="0"/>
              <a:t>Lucifer</a:t>
            </a:r>
          </a:p>
          <a:p>
            <a:pPr lvl="1" eaLnBrk="1" hangingPunct="1"/>
            <a:r>
              <a:rPr lang="en-US" smtClean="0"/>
              <a:t>Rijndael</a:t>
            </a:r>
          </a:p>
          <a:p>
            <a:pPr lvl="1" eaLnBrk="1" hangingPunct="1"/>
            <a:r>
              <a:rPr lang="en-US" smtClean="0"/>
              <a:t>RSA</a:t>
            </a:r>
          </a:p>
          <a:p>
            <a:pPr lvl="1" eaLnBrk="1" hangingPunct="1"/>
            <a:r>
              <a:rPr lang="en-US" smtClean="0"/>
              <a:t>ElGamal</a:t>
            </a:r>
          </a:p>
          <a:p>
            <a:pPr lvl="1" eaLnBrk="1" hangingPunct="1"/>
            <a:endParaRPr lang="en-US" smtClean="0"/>
          </a:p>
        </p:txBody>
      </p:sp>
      <p:sp>
        <p:nvSpPr>
          <p:cNvPr id="7172" name="Slide Number Placeholder 3"/>
          <p:cNvSpPr>
            <a:spLocks noGrp="1"/>
          </p:cNvSpPr>
          <p:nvPr>
            <p:ph type="sldNum" sz="quarter" idx="12"/>
          </p:nvPr>
        </p:nvSpPr>
        <p:spPr/>
        <p:txBody>
          <a:bodyPr/>
          <a:lstStyle/>
          <a:p>
            <a:pPr>
              <a:defRPr/>
            </a:pPr>
            <a:fld id="{6C574C88-5624-4A05-8283-B255FDE34AAC}" type="slidenum">
              <a:rPr lang="en-US" smtClean="0"/>
              <a:pPr>
                <a:defRPr/>
              </a:pPr>
              <a:t>53</a:t>
            </a:fld>
            <a:endParaRPr lang="en-US" sz="1400" smtClean="0">
              <a:latin typeface="Times"/>
            </a:endParaRPr>
          </a:p>
        </p:txBody>
      </p:sp>
    </p:spTree>
    <p:custDataLst>
      <p:tags r:id="rId1"/>
    </p:custDataLst>
    <p:extLst>
      <p:ext uri="{BB962C8B-B14F-4D97-AF65-F5344CB8AC3E}">
        <p14:creationId xmlns:p14="http://schemas.microsoft.com/office/powerpoint/2010/main" val="34143677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Speak Like a Crypto Geek</a:t>
            </a:r>
          </a:p>
        </p:txBody>
      </p:sp>
      <p:sp>
        <p:nvSpPr>
          <p:cNvPr id="8195" name="Content Placeholder 2"/>
          <p:cNvSpPr>
            <a:spLocks noGrp="1"/>
          </p:cNvSpPr>
          <p:nvPr>
            <p:ph idx="1"/>
          </p:nvPr>
        </p:nvSpPr>
        <p:spPr/>
        <p:txBody>
          <a:bodyPr>
            <a:normAutofit lnSpcReduction="10000"/>
          </a:bodyPr>
          <a:lstStyle/>
          <a:p>
            <a:pPr eaLnBrk="1" hangingPunct="1">
              <a:buFont typeface="Wingdings" pitchFamily="2" charset="2"/>
              <a:buNone/>
            </a:pPr>
            <a:r>
              <a:rPr lang="en-US" sz="2800" b="1" i="1" smtClean="0"/>
              <a:t>Plaintext</a:t>
            </a:r>
            <a:r>
              <a:rPr lang="en-US" sz="2800" smtClean="0"/>
              <a:t> – A message in its natural format readable by an attacker</a:t>
            </a:r>
          </a:p>
          <a:p>
            <a:pPr eaLnBrk="1" hangingPunct="1">
              <a:buFont typeface="Wingdings" pitchFamily="2" charset="2"/>
              <a:buNone/>
            </a:pPr>
            <a:r>
              <a:rPr lang="en-US" sz="2800" b="1" i="1" smtClean="0"/>
              <a:t>Ciphertext</a:t>
            </a:r>
            <a:r>
              <a:rPr lang="en-US" sz="2800" smtClean="0"/>
              <a:t> – Message altered to be unreadable by anyone except the intended recipients</a:t>
            </a:r>
          </a:p>
          <a:p>
            <a:pPr eaLnBrk="1" hangingPunct="1">
              <a:buFont typeface="Wingdings" pitchFamily="2" charset="2"/>
              <a:buNone/>
            </a:pPr>
            <a:r>
              <a:rPr lang="en-US" sz="2800" b="1" i="1" smtClean="0"/>
              <a:t>Key</a:t>
            </a:r>
            <a:r>
              <a:rPr lang="en-US" sz="2800" smtClean="0"/>
              <a:t> – Sequence that controls the operation and behavior of the cryptographic algorithm</a:t>
            </a:r>
          </a:p>
          <a:p>
            <a:pPr eaLnBrk="1" hangingPunct="1">
              <a:buFont typeface="Wingdings" pitchFamily="2" charset="2"/>
              <a:buNone/>
            </a:pPr>
            <a:r>
              <a:rPr lang="en-US" sz="2800" b="1" i="1" smtClean="0"/>
              <a:t>Keyspace</a:t>
            </a:r>
            <a:r>
              <a:rPr lang="en-US" sz="2800" smtClean="0"/>
              <a:t> </a:t>
            </a:r>
            <a:r>
              <a:rPr lang="en-US" sz="2800" b="1" smtClean="0"/>
              <a:t>–</a:t>
            </a:r>
            <a:r>
              <a:rPr lang="en-US" sz="2800" smtClean="0"/>
              <a:t> Total number of possible values of keys in a crypto algorithm</a:t>
            </a:r>
            <a:endParaRPr lang="en-US" smtClean="0"/>
          </a:p>
          <a:p>
            <a:pPr lvl="1" eaLnBrk="1" hangingPunct="1"/>
            <a:endParaRPr lang="en-US" smtClean="0"/>
          </a:p>
        </p:txBody>
      </p:sp>
      <p:sp>
        <p:nvSpPr>
          <p:cNvPr id="8196" name="Slide Number Placeholder 3"/>
          <p:cNvSpPr>
            <a:spLocks noGrp="1"/>
          </p:cNvSpPr>
          <p:nvPr>
            <p:ph type="sldNum" sz="quarter" idx="12"/>
          </p:nvPr>
        </p:nvSpPr>
        <p:spPr/>
        <p:txBody>
          <a:bodyPr/>
          <a:lstStyle/>
          <a:p>
            <a:pPr>
              <a:defRPr/>
            </a:pPr>
            <a:fld id="{C4F31F6C-D5D7-4954-A9B5-AF79A7729509}" type="slidenum">
              <a:rPr lang="en-US" smtClean="0"/>
              <a:pPr>
                <a:defRPr/>
              </a:pPr>
              <a:t>54</a:t>
            </a:fld>
            <a:endParaRPr lang="en-US" sz="1400" smtClean="0">
              <a:latin typeface="Times"/>
            </a:endParaRPr>
          </a:p>
        </p:txBody>
      </p:sp>
    </p:spTree>
    <p:custDataLst>
      <p:tags r:id="rId1"/>
    </p:custDataLst>
    <p:extLst>
      <p:ext uri="{BB962C8B-B14F-4D97-AF65-F5344CB8AC3E}">
        <p14:creationId xmlns:p14="http://schemas.microsoft.com/office/powerpoint/2010/main" val="17275676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t>Speak Like a Crypto Geek (2)</a:t>
            </a:r>
          </a:p>
        </p:txBody>
      </p:sp>
      <p:sp>
        <p:nvSpPr>
          <p:cNvPr id="9219" name="Content Placeholder 2"/>
          <p:cNvSpPr>
            <a:spLocks noGrp="1"/>
          </p:cNvSpPr>
          <p:nvPr>
            <p:ph idx="1"/>
          </p:nvPr>
        </p:nvSpPr>
        <p:spPr/>
        <p:txBody>
          <a:bodyPr/>
          <a:lstStyle/>
          <a:p>
            <a:pPr eaLnBrk="1" hangingPunct="1">
              <a:buFont typeface="Wingdings" pitchFamily="2" charset="2"/>
              <a:buNone/>
            </a:pPr>
            <a:r>
              <a:rPr lang="en-US" sz="2800" b="1" i="1" smtClean="0"/>
              <a:t>Initialization Vector </a:t>
            </a:r>
            <a:r>
              <a:rPr lang="en-US" sz="2800" b="1" smtClean="0"/>
              <a:t>– </a:t>
            </a:r>
            <a:r>
              <a:rPr lang="en-US" sz="2800" smtClean="0"/>
              <a:t>Random values used with ciphers to ensure no patterns are created during encryption</a:t>
            </a:r>
          </a:p>
          <a:p>
            <a:pPr eaLnBrk="1" hangingPunct="1">
              <a:buFont typeface="Wingdings" pitchFamily="2" charset="2"/>
              <a:buNone/>
            </a:pPr>
            <a:r>
              <a:rPr lang="en-US" sz="2800" b="1" i="1" smtClean="0"/>
              <a:t>Cryptosystem</a:t>
            </a:r>
            <a:r>
              <a:rPr lang="en-US" sz="2800" smtClean="0"/>
              <a:t> – The combination of algorithm, key, and key management functions used to perform cryptographic operations</a:t>
            </a:r>
            <a:endParaRPr lang="en-US" sz="2800" b="1" smtClean="0"/>
          </a:p>
          <a:p>
            <a:pPr eaLnBrk="1" hangingPunct="1"/>
            <a:endParaRPr lang="en-US" smtClean="0"/>
          </a:p>
          <a:p>
            <a:pPr lvl="1" eaLnBrk="1" hangingPunct="1"/>
            <a:endParaRPr lang="en-US" smtClean="0"/>
          </a:p>
        </p:txBody>
      </p:sp>
      <p:sp>
        <p:nvSpPr>
          <p:cNvPr id="9220" name="Slide Number Placeholder 3"/>
          <p:cNvSpPr>
            <a:spLocks noGrp="1"/>
          </p:cNvSpPr>
          <p:nvPr>
            <p:ph type="sldNum" sz="quarter" idx="12"/>
          </p:nvPr>
        </p:nvSpPr>
        <p:spPr/>
        <p:txBody>
          <a:bodyPr/>
          <a:lstStyle/>
          <a:p>
            <a:pPr>
              <a:defRPr/>
            </a:pPr>
            <a:fld id="{798DA989-481D-43BC-B403-74ED7E81A376}" type="slidenum">
              <a:rPr lang="en-US" smtClean="0"/>
              <a:pPr>
                <a:defRPr/>
              </a:pPr>
              <a:t>55</a:t>
            </a:fld>
            <a:endParaRPr lang="en-US" sz="1400" smtClean="0">
              <a:latin typeface="Times"/>
            </a:endParaRPr>
          </a:p>
        </p:txBody>
      </p:sp>
    </p:spTree>
    <p:custDataLst>
      <p:tags r:id="rId1"/>
    </p:custDataLst>
    <p:extLst>
      <p:ext uri="{BB962C8B-B14F-4D97-AF65-F5344CB8AC3E}">
        <p14:creationId xmlns:p14="http://schemas.microsoft.com/office/powerpoint/2010/main" val="8277691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Cryptosystem Services</a:t>
            </a:r>
          </a:p>
        </p:txBody>
      </p:sp>
      <p:sp>
        <p:nvSpPr>
          <p:cNvPr id="10243" name="Content Placeholder 2"/>
          <p:cNvSpPr>
            <a:spLocks noGrp="1"/>
          </p:cNvSpPr>
          <p:nvPr>
            <p:ph idx="1"/>
          </p:nvPr>
        </p:nvSpPr>
        <p:spPr/>
        <p:txBody>
          <a:bodyPr/>
          <a:lstStyle/>
          <a:p>
            <a:pPr eaLnBrk="1" hangingPunct="1"/>
            <a:r>
              <a:rPr lang="en-US" smtClean="0"/>
              <a:t>Confidentiality</a:t>
            </a:r>
          </a:p>
          <a:p>
            <a:pPr eaLnBrk="1" hangingPunct="1"/>
            <a:r>
              <a:rPr lang="en-US" smtClean="0"/>
              <a:t>Integrity</a:t>
            </a:r>
          </a:p>
          <a:p>
            <a:pPr eaLnBrk="1" hangingPunct="1"/>
            <a:r>
              <a:rPr lang="en-US" smtClean="0"/>
              <a:t>Authenticity</a:t>
            </a:r>
          </a:p>
          <a:p>
            <a:pPr eaLnBrk="1" hangingPunct="1"/>
            <a:r>
              <a:rPr lang="en-US" smtClean="0"/>
              <a:t>Nonrepudiation</a:t>
            </a:r>
          </a:p>
          <a:p>
            <a:pPr eaLnBrk="1" hangingPunct="1"/>
            <a:r>
              <a:rPr lang="en-US" smtClean="0"/>
              <a:t>Access Control</a:t>
            </a:r>
          </a:p>
        </p:txBody>
      </p:sp>
      <p:sp>
        <p:nvSpPr>
          <p:cNvPr id="10244" name="Slide Number Placeholder 3"/>
          <p:cNvSpPr>
            <a:spLocks noGrp="1"/>
          </p:cNvSpPr>
          <p:nvPr>
            <p:ph type="sldNum" sz="quarter" idx="12"/>
          </p:nvPr>
        </p:nvSpPr>
        <p:spPr/>
        <p:txBody>
          <a:bodyPr/>
          <a:lstStyle/>
          <a:p>
            <a:pPr>
              <a:defRPr/>
            </a:pPr>
            <a:fld id="{8AF4FBE5-96AF-446B-A6B4-C9757956CBDF}" type="slidenum">
              <a:rPr lang="en-US" smtClean="0"/>
              <a:pPr>
                <a:defRPr/>
              </a:pPr>
              <a:t>56</a:t>
            </a:fld>
            <a:endParaRPr lang="en-US" sz="1400" smtClean="0">
              <a:latin typeface="Times"/>
            </a:endParaRPr>
          </a:p>
        </p:txBody>
      </p:sp>
    </p:spTree>
    <p:custDataLst>
      <p:tags r:id="rId1"/>
    </p:custDataLst>
    <p:extLst>
      <p:ext uri="{BB962C8B-B14F-4D97-AF65-F5344CB8AC3E}">
        <p14:creationId xmlns:p14="http://schemas.microsoft.com/office/powerpoint/2010/main" val="41970720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t>Types of Cryptography</a:t>
            </a:r>
          </a:p>
        </p:txBody>
      </p:sp>
      <p:sp>
        <p:nvSpPr>
          <p:cNvPr id="11267" name="Content Placeholder 2"/>
          <p:cNvSpPr>
            <a:spLocks noGrp="1"/>
          </p:cNvSpPr>
          <p:nvPr>
            <p:ph idx="1"/>
          </p:nvPr>
        </p:nvSpPr>
        <p:spPr/>
        <p:txBody>
          <a:bodyPr>
            <a:normAutofit lnSpcReduction="10000"/>
          </a:bodyPr>
          <a:lstStyle/>
          <a:p>
            <a:pPr eaLnBrk="1" hangingPunct="1"/>
            <a:r>
              <a:rPr lang="en-US" smtClean="0"/>
              <a:t>Stream-based Ciphers</a:t>
            </a:r>
          </a:p>
          <a:p>
            <a:pPr lvl="1" eaLnBrk="1" hangingPunct="1"/>
            <a:r>
              <a:rPr lang="en-US" smtClean="0"/>
              <a:t>One at a time, please</a:t>
            </a:r>
          </a:p>
          <a:p>
            <a:pPr lvl="1" eaLnBrk="1" hangingPunct="1"/>
            <a:r>
              <a:rPr lang="en-US" smtClean="0"/>
              <a:t>Mixes plaintext with key stream</a:t>
            </a:r>
          </a:p>
          <a:p>
            <a:pPr lvl="1" eaLnBrk="1" hangingPunct="1"/>
            <a:r>
              <a:rPr lang="en-US" smtClean="0"/>
              <a:t>Good for real-time services</a:t>
            </a:r>
          </a:p>
          <a:p>
            <a:pPr eaLnBrk="1" hangingPunct="1"/>
            <a:r>
              <a:rPr lang="en-US" smtClean="0"/>
              <a:t>Block Ciphers</a:t>
            </a:r>
          </a:p>
          <a:p>
            <a:pPr lvl="1" eaLnBrk="1" hangingPunct="1"/>
            <a:r>
              <a:rPr lang="en-US" smtClean="0"/>
              <a:t>Amusement Park Ride</a:t>
            </a:r>
          </a:p>
          <a:p>
            <a:pPr lvl="1" eaLnBrk="1" hangingPunct="1"/>
            <a:r>
              <a:rPr lang="en-US" smtClean="0"/>
              <a:t>Substitution and transposition</a:t>
            </a:r>
          </a:p>
        </p:txBody>
      </p:sp>
      <p:sp>
        <p:nvSpPr>
          <p:cNvPr id="11268" name="Slide Number Placeholder 3"/>
          <p:cNvSpPr>
            <a:spLocks noGrp="1"/>
          </p:cNvSpPr>
          <p:nvPr>
            <p:ph type="sldNum" sz="quarter" idx="12"/>
          </p:nvPr>
        </p:nvSpPr>
        <p:spPr/>
        <p:txBody>
          <a:bodyPr/>
          <a:lstStyle/>
          <a:p>
            <a:pPr>
              <a:defRPr/>
            </a:pPr>
            <a:fld id="{9FB78AC5-3D38-4001-8D60-C5775B5EC052}" type="slidenum">
              <a:rPr lang="en-US" smtClean="0"/>
              <a:pPr>
                <a:defRPr/>
              </a:pPr>
              <a:t>57</a:t>
            </a:fld>
            <a:endParaRPr lang="en-US" sz="1400" smtClean="0">
              <a:latin typeface="Times"/>
            </a:endParaRPr>
          </a:p>
        </p:txBody>
      </p:sp>
    </p:spTree>
    <p:custDataLst>
      <p:tags r:id="rId1"/>
    </p:custDataLst>
    <p:extLst>
      <p:ext uri="{BB962C8B-B14F-4D97-AF65-F5344CB8AC3E}">
        <p14:creationId xmlns:p14="http://schemas.microsoft.com/office/powerpoint/2010/main" val="1814612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Encryption Systems</a:t>
            </a:r>
          </a:p>
        </p:txBody>
      </p:sp>
      <p:sp>
        <p:nvSpPr>
          <p:cNvPr id="12291" name="Content Placeholder 2"/>
          <p:cNvSpPr>
            <a:spLocks noGrp="1"/>
          </p:cNvSpPr>
          <p:nvPr>
            <p:ph idx="1"/>
          </p:nvPr>
        </p:nvSpPr>
        <p:spPr/>
        <p:txBody>
          <a:bodyPr>
            <a:normAutofit lnSpcReduction="10000"/>
          </a:bodyPr>
          <a:lstStyle/>
          <a:p>
            <a:pPr eaLnBrk="1" hangingPunct="1">
              <a:lnSpc>
                <a:spcPct val="80000"/>
              </a:lnSpc>
            </a:pPr>
            <a:r>
              <a:rPr lang="en-US" smtClean="0"/>
              <a:t>Substitution Cipher</a:t>
            </a:r>
          </a:p>
          <a:p>
            <a:pPr lvl="1" eaLnBrk="1" hangingPunct="1">
              <a:lnSpc>
                <a:spcPct val="80000"/>
              </a:lnSpc>
            </a:pPr>
            <a:r>
              <a:rPr lang="en-US" smtClean="0"/>
              <a:t>Convert one letter to another</a:t>
            </a:r>
          </a:p>
          <a:p>
            <a:pPr lvl="1" eaLnBrk="1" hangingPunct="1">
              <a:lnSpc>
                <a:spcPct val="80000"/>
              </a:lnSpc>
            </a:pPr>
            <a:r>
              <a:rPr lang="en-US" smtClean="0"/>
              <a:t>Cryptoquip</a:t>
            </a:r>
          </a:p>
          <a:p>
            <a:pPr eaLnBrk="1" hangingPunct="1">
              <a:lnSpc>
                <a:spcPct val="80000"/>
              </a:lnSpc>
            </a:pPr>
            <a:r>
              <a:rPr lang="en-US" smtClean="0"/>
              <a:t>Transposition Cipher</a:t>
            </a:r>
          </a:p>
          <a:p>
            <a:pPr lvl="1" eaLnBrk="1" hangingPunct="1">
              <a:lnSpc>
                <a:spcPct val="80000"/>
              </a:lnSpc>
            </a:pPr>
            <a:r>
              <a:rPr lang="en-US" smtClean="0"/>
              <a:t>Change position of letter in text</a:t>
            </a:r>
          </a:p>
          <a:p>
            <a:pPr lvl="1" eaLnBrk="1" hangingPunct="1">
              <a:lnSpc>
                <a:spcPct val="80000"/>
              </a:lnSpc>
            </a:pPr>
            <a:r>
              <a:rPr lang="en-US" smtClean="0"/>
              <a:t>Word Jumble</a:t>
            </a:r>
          </a:p>
          <a:p>
            <a:pPr eaLnBrk="1" hangingPunct="1">
              <a:lnSpc>
                <a:spcPct val="80000"/>
              </a:lnSpc>
            </a:pPr>
            <a:r>
              <a:rPr lang="en-US" smtClean="0"/>
              <a:t>Monoalphabetic Cipher</a:t>
            </a:r>
          </a:p>
          <a:p>
            <a:pPr lvl="1" eaLnBrk="1" hangingPunct="1">
              <a:lnSpc>
                <a:spcPct val="80000"/>
              </a:lnSpc>
            </a:pPr>
            <a:r>
              <a:rPr lang="en-US" smtClean="0"/>
              <a:t>Caesar</a:t>
            </a:r>
          </a:p>
        </p:txBody>
      </p:sp>
      <p:sp>
        <p:nvSpPr>
          <p:cNvPr id="12292" name="Slide Number Placeholder 3"/>
          <p:cNvSpPr>
            <a:spLocks noGrp="1"/>
          </p:cNvSpPr>
          <p:nvPr>
            <p:ph type="sldNum" sz="quarter" idx="12"/>
          </p:nvPr>
        </p:nvSpPr>
        <p:spPr/>
        <p:txBody>
          <a:bodyPr/>
          <a:lstStyle/>
          <a:p>
            <a:pPr>
              <a:defRPr/>
            </a:pPr>
            <a:fld id="{BC93B498-05A7-42D3-A361-635DD0D14E32}" type="slidenum">
              <a:rPr lang="en-US" smtClean="0"/>
              <a:pPr>
                <a:defRPr/>
              </a:pPr>
              <a:t>58</a:t>
            </a:fld>
            <a:endParaRPr lang="en-US" sz="1400" smtClean="0">
              <a:latin typeface="Times"/>
            </a:endParaRPr>
          </a:p>
        </p:txBody>
      </p:sp>
    </p:spTree>
    <p:custDataLst>
      <p:tags r:id="rId1"/>
    </p:custDataLst>
    <p:extLst>
      <p:ext uri="{BB962C8B-B14F-4D97-AF65-F5344CB8AC3E}">
        <p14:creationId xmlns:p14="http://schemas.microsoft.com/office/powerpoint/2010/main" val="264609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Encryption Systems</a:t>
            </a:r>
          </a:p>
        </p:txBody>
      </p:sp>
      <p:sp>
        <p:nvSpPr>
          <p:cNvPr id="13315" name="Content Placeholder 2"/>
          <p:cNvSpPr>
            <a:spLocks noGrp="1"/>
          </p:cNvSpPr>
          <p:nvPr>
            <p:ph idx="1"/>
          </p:nvPr>
        </p:nvSpPr>
        <p:spPr/>
        <p:txBody>
          <a:bodyPr/>
          <a:lstStyle/>
          <a:p>
            <a:pPr eaLnBrk="1" hangingPunct="1">
              <a:lnSpc>
                <a:spcPct val="80000"/>
              </a:lnSpc>
            </a:pPr>
            <a:r>
              <a:rPr lang="en-US" smtClean="0"/>
              <a:t>Polyalphabetic Cipher</a:t>
            </a:r>
          </a:p>
          <a:p>
            <a:pPr lvl="1" eaLnBrk="1" hangingPunct="1">
              <a:lnSpc>
                <a:spcPct val="80000"/>
              </a:lnSpc>
            </a:pPr>
            <a:r>
              <a:rPr lang="en-US" smtClean="0"/>
              <a:t>Vigenère</a:t>
            </a:r>
          </a:p>
          <a:p>
            <a:pPr eaLnBrk="1" hangingPunct="1">
              <a:lnSpc>
                <a:spcPct val="80000"/>
              </a:lnSpc>
            </a:pPr>
            <a:r>
              <a:rPr lang="en-US" smtClean="0"/>
              <a:t>Modular Mathematics</a:t>
            </a:r>
          </a:p>
          <a:p>
            <a:pPr lvl="1" eaLnBrk="1" hangingPunct="1">
              <a:lnSpc>
                <a:spcPct val="80000"/>
              </a:lnSpc>
            </a:pPr>
            <a:r>
              <a:rPr lang="en-US" smtClean="0"/>
              <a:t>Running Key Cipher</a:t>
            </a:r>
          </a:p>
          <a:p>
            <a:pPr eaLnBrk="1" hangingPunct="1">
              <a:lnSpc>
                <a:spcPct val="80000"/>
              </a:lnSpc>
            </a:pPr>
            <a:r>
              <a:rPr lang="en-US" smtClean="0"/>
              <a:t>One-time Pads</a:t>
            </a:r>
          </a:p>
          <a:p>
            <a:pPr lvl="1" eaLnBrk="1" hangingPunct="1">
              <a:lnSpc>
                <a:spcPct val="80000"/>
              </a:lnSpc>
            </a:pPr>
            <a:r>
              <a:rPr lang="en-US" smtClean="0"/>
              <a:t>Randomly generated keys</a:t>
            </a:r>
          </a:p>
        </p:txBody>
      </p:sp>
      <p:sp>
        <p:nvSpPr>
          <p:cNvPr id="13316" name="Slide Number Placeholder 3"/>
          <p:cNvSpPr txBox="1">
            <a:spLocks noGrp="1"/>
          </p:cNvSpPr>
          <p:nvPr/>
        </p:nvSpPr>
        <p:spPr bwMode="auto">
          <a:xfrm>
            <a:off x="8686800" y="6461125"/>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Sans" pitchFamily="34" charset="0"/>
                <a:cs typeface="Arial" pitchFamily="34" charset="0"/>
              </a:defRPr>
            </a:lvl1pPr>
            <a:lvl2pPr marL="742950" indent="-285750" eaLnBrk="0" hangingPunct="0">
              <a:defRPr>
                <a:solidFill>
                  <a:schemeClr val="tx1"/>
                </a:solidFill>
                <a:latin typeface="Lucida Sans" pitchFamily="34" charset="0"/>
                <a:cs typeface="Arial" pitchFamily="34" charset="0"/>
              </a:defRPr>
            </a:lvl2pPr>
            <a:lvl3pPr marL="1143000" indent="-228600" eaLnBrk="0" hangingPunct="0">
              <a:defRPr>
                <a:solidFill>
                  <a:schemeClr val="tx1"/>
                </a:solidFill>
                <a:latin typeface="Lucida Sans" pitchFamily="34" charset="0"/>
                <a:cs typeface="Arial" pitchFamily="34" charset="0"/>
              </a:defRPr>
            </a:lvl3pPr>
            <a:lvl4pPr marL="1600200" indent="-228600" eaLnBrk="0" hangingPunct="0">
              <a:defRPr>
                <a:solidFill>
                  <a:schemeClr val="tx1"/>
                </a:solidFill>
                <a:latin typeface="Lucida Sans" pitchFamily="34" charset="0"/>
                <a:cs typeface="Arial" pitchFamily="34" charset="0"/>
              </a:defRPr>
            </a:lvl4pPr>
            <a:lvl5pPr marL="2057400" indent="-228600" eaLnBrk="0" hangingPunct="0">
              <a:defRPr>
                <a:solidFill>
                  <a:schemeClr val="tx1"/>
                </a:solidFill>
                <a:latin typeface="Lucida Sans" pitchFamily="34" charset="0"/>
                <a:cs typeface="Arial" pitchFamily="34" charset="0"/>
              </a:defRPr>
            </a:lvl5pPr>
            <a:lvl6pPr marL="2514600" indent="-228600" eaLnBrk="0" fontAlgn="base" hangingPunct="0">
              <a:spcBef>
                <a:spcPct val="0"/>
              </a:spcBef>
              <a:spcAft>
                <a:spcPct val="0"/>
              </a:spcAft>
              <a:defRPr>
                <a:solidFill>
                  <a:schemeClr val="tx1"/>
                </a:solidFill>
                <a:latin typeface="Lucida Sans" pitchFamily="34" charset="0"/>
                <a:cs typeface="Arial" pitchFamily="34" charset="0"/>
              </a:defRPr>
            </a:lvl6pPr>
            <a:lvl7pPr marL="2971800" indent="-228600" eaLnBrk="0" fontAlgn="base" hangingPunct="0">
              <a:spcBef>
                <a:spcPct val="0"/>
              </a:spcBef>
              <a:spcAft>
                <a:spcPct val="0"/>
              </a:spcAft>
              <a:defRPr>
                <a:solidFill>
                  <a:schemeClr val="tx1"/>
                </a:solidFill>
                <a:latin typeface="Lucida Sans" pitchFamily="34" charset="0"/>
                <a:cs typeface="Arial" pitchFamily="34" charset="0"/>
              </a:defRPr>
            </a:lvl7pPr>
            <a:lvl8pPr marL="3429000" indent="-228600" eaLnBrk="0" fontAlgn="base" hangingPunct="0">
              <a:spcBef>
                <a:spcPct val="0"/>
              </a:spcBef>
              <a:spcAft>
                <a:spcPct val="0"/>
              </a:spcAft>
              <a:defRPr>
                <a:solidFill>
                  <a:schemeClr val="tx1"/>
                </a:solidFill>
                <a:latin typeface="Lucida Sans" pitchFamily="34" charset="0"/>
                <a:cs typeface="Arial" pitchFamily="34" charset="0"/>
              </a:defRPr>
            </a:lvl8pPr>
            <a:lvl9pPr marL="3886200" indent="-228600" eaLnBrk="0" fontAlgn="base" hangingPunct="0">
              <a:spcBef>
                <a:spcPct val="0"/>
              </a:spcBef>
              <a:spcAft>
                <a:spcPct val="0"/>
              </a:spcAft>
              <a:defRPr>
                <a:solidFill>
                  <a:schemeClr val="tx1"/>
                </a:solidFill>
                <a:latin typeface="Lucida Sans" pitchFamily="34" charset="0"/>
                <a:cs typeface="Arial" pitchFamily="34" charset="0"/>
              </a:defRPr>
            </a:lvl9pPr>
          </a:lstStyle>
          <a:p>
            <a:pPr algn="r"/>
            <a:fld id="{57E6B635-8152-423B-8430-1845B5A2B5A0}" type="slidenum">
              <a:rPr lang="en-US" sz="1000">
                <a:solidFill>
                  <a:srgbClr val="D9CFAB"/>
                </a:solidFill>
              </a:rPr>
              <a:pPr algn="r"/>
              <a:t>59</a:t>
            </a:fld>
            <a:endParaRPr lang="en-US" sz="1400">
              <a:solidFill>
                <a:srgbClr val="D9CFAB"/>
              </a:solidFill>
              <a:latin typeface="Times"/>
            </a:endParaRPr>
          </a:p>
        </p:txBody>
      </p:sp>
    </p:spTree>
    <p:custDataLst>
      <p:tags r:id="rId1"/>
    </p:custDataLst>
    <p:extLst>
      <p:ext uri="{BB962C8B-B14F-4D97-AF65-F5344CB8AC3E}">
        <p14:creationId xmlns:p14="http://schemas.microsoft.com/office/powerpoint/2010/main" val="2046957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9"/>
          <p:cNvGraphicFramePr>
            <a:graphicFrameLocks noGrp="1" noChangeAspect="1"/>
          </p:cNvGraphicFramePr>
          <p:nvPr>
            <p:ph type="chart" idx="1"/>
            <p:extLst>
              <p:ext uri="{D42A27DB-BD31-4B8C-83A1-F6EECF244321}">
                <p14:modId xmlns:p14="http://schemas.microsoft.com/office/powerpoint/2010/main" val="257604320"/>
              </p:ext>
            </p:extLst>
          </p:nvPr>
        </p:nvGraphicFramePr>
        <p:xfrm>
          <a:off x="611559" y="2060847"/>
          <a:ext cx="8064897" cy="4401865"/>
        </p:xfrm>
        <a:graphic>
          <a:graphicData uri="http://schemas.openxmlformats.org/drawingml/2006/chart">
            <c:chart xmlns:c="http://schemas.openxmlformats.org/drawingml/2006/chart" xmlns:r="http://schemas.openxmlformats.org/officeDocument/2006/relationships" r:id="rId3"/>
          </a:graphicData>
        </a:graphic>
      </p:graphicFrame>
      <p:sp>
        <p:nvSpPr>
          <p:cNvPr id="114690" name="AutoShape 2"/>
          <p:cNvSpPr>
            <a:spLocks noGrp="1" noChangeArrowheads="1"/>
          </p:cNvSpPr>
          <p:nvPr>
            <p:ph type="title"/>
          </p:nvPr>
        </p:nvSpPr>
        <p:spPr/>
        <p:txBody>
          <a:bodyPr/>
          <a:lstStyle/>
          <a:p>
            <a:r>
              <a:rPr lang="en-GB" altLang="en-GB" dirty="0" smtClean="0"/>
              <a:t>Market Leader: Distance Ed</a:t>
            </a:r>
            <a:endParaRPr lang="en-GB" altLang="en-GB" dirty="0"/>
          </a:p>
        </p:txBody>
      </p:sp>
      <p:sp>
        <p:nvSpPr>
          <p:cNvPr id="114691" name="Rectangle 3"/>
          <p:cNvSpPr>
            <a:spLocks noChangeArrowheads="1"/>
          </p:cNvSpPr>
          <p:nvPr/>
        </p:nvSpPr>
        <p:spPr bwMode="auto">
          <a:xfrm>
            <a:off x="0" y="1362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AU"/>
          </a:p>
        </p:txBody>
      </p:sp>
      <p:sp>
        <p:nvSpPr>
          <p:cNvPr id="114694" name="Text Box 6"/>
          <p:cNvSpPr txBox="1">
            <a:spLocks noChangeArrowheads="1"/>
          </p:cNvSpPr>
          <p:nvPr/>
        </p:nvSpPr>
        <p:spPr bwMode="auto">
          <a:xfrm>
            <a:off x="7308850" y="5876925"/>
            <a:ext cx="14913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solidFill>
                  <a:schemeClr val="bg1"/>
                </a:solidFill>
                <a:latin typeface="Open Sans" pitchFamily="34" charset="0"/>
                <a:ea typeface="Open Sans" pitchFamily="34" charset="0"/>
                <a:cs typeface="Open Sans" pitchFamily="34" charset="0"/>
              </a:rPr>
              <a:t>Source: DEET</a:t>
            </a:r>
          </a:p>
        </p:txBody>
      </p:sp>
    </p:spTree>
    <p:extLst>
      <p:ext uri="{BB962C8B-B14F-4D97-AF65-F5344CB8AC3E}">
        <p14:creationId xmlns:p14="http://schemas.microsoft.com/office/powerpoint/2010/main" val="3845078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Steganography</a:t>
            </a:r>
          </a:p>
        </p:txBody>
      </p:sp>
      <p:sp>
        <p:nvSpPr>
          <p:cNvPr id="14339" name="Content Placeholder 2"/>
          <p:cNvSpPr>
            <a:spLocks noGrp="1"/>
          </p:cNvSpPr>
          <p:nvPr>
            <p:ph idx="1"/>
          </p:nvPr>
        </p:nvSpPr>
        <p:spPr/>
        <p:txBody>
          <a:bodyPr/>
          <a:lstStyle/>
          <a:p>
            <a:pPr eaLnBrk="1" hangingPunct="1"/>
            <a:r>
              <a:rPr lang="en-US" smtClean="0"/>
              <a:t>Hiding a message within another medium, such as an image</a:t>
            </a:r>
          </a:p>
          <a:p>
            <a:pPr eaLnBrk="1" hangingPunct="1"/>
            <a:r>
              <a:rPr lang="en-US" smtClean="0"/>
              <a:t>No key is required</a:t>
            </a:r>
          </a:p>
          <a:p>
            <a:pPr eaLnBrk="1" hangingPunct="1"/>
            <a:r>
              <a:rPr lang="en-US" smtClean="0"/>
              <a:t>Example</a:t>
            </a:r>
          </a:p>
          <a:p>
            <a:pPr lvl="1" eaLnBrk="1" hangingPunct="1"/>
            <a:r>
              <a:rPr lang="en-US" smtClean="0"/>
              <a:t>Modify color map of JPEG image</a:t>
            </a:r>
          </a:p>
          <a:p>
            <a:pPr eaLnBrk="1" hangingPunct="1"/>
            <a:endParaRPr lang="en-US" smtClean="0"/>
          </a:p>
        </p:txBody>
      </p:sp>
      <p:sp>
        <p:nvSpPr>
          <p:cNvPr id="13316" name="Slide Number Placeholder 3"/>
          <p:cNvSpPr>
            <a:spLocks noGrp="1"/>
          </p:cNvSpPr>
          <p:nvPr>
            <p:ph type="sldNum" sz="quarter" idx="12"/>
          </p:nvPr>
        </p:nvSpPr>
        <p:spPr/>
        <p:txBody>
          <a:bodyPr/>
          <a:lstStyle/>
          <a:p>
            <a:pPr>
              <a:defRPr/>
            </a:pPr>
            <a:fld id="{FAFC6DE9-795D-4103-A647-AC76F935C009}" type="slidenum">
              <a:rPr lang="en-US" smtClean="0"/>
              <a:pPr>
                <a:defRPr/>
              </a:pPr>
              <a:t>60</a:t>
            </a:fld>
            <a:endParaRPr lang="en-US" sz="1400" smtClean="0">
              <a:latin typeface="Times"/>
            </a:endParaRPr>
          </a:p>
        </p:txBody>
      </p:sp>
    </p:spTree>
    <p:custDataLst>
      <p:tags r:id="rId1"/>
    </p:custDataLst>
    <p:extLst>
      <p:ext uri="{BB962C8B-B14F-4D97-AF65-F5344CB8AC3E}">
        <p14:creationId xmlns:p14="http://schemas.microsoft.com/office/powerpoint/2010/main" val="39233852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Cryptographic Methods</a:t>
            </a:r>
          </a:p>
        </p:txBody>
      </p:sp>
      <p:sp>
        <p:nvSpPr>
          <p:cNvPr id="15363" name="Content Placeholder 2"/>
          <p:cNvSpPr>
            <a:spLocks noGrp="1"/>
          </p:cNvSpPr>
          <p:nvPr>
            <p:ph idx="1"/>
          </p:nvPr>
        </p:nvSpPr>
        <p:spPr/>
        <p:txBody>
          <a:bodyPr>
            <a:normAutofit lnSpcReduction="10000"/>
          </a:bodyPr>
          <a:lstStyle/>
          <a:p>
            <a:pPr eaLnBrk="1" hangingPunct="1"/>
            <a:r>
              <a:rPr lang="en-US" b="1" i="1" smtClean="0"/>
              <a:t>Symmetric</a:t>
            </a:r>
          </a:p>
          <a:p>
            <a:pPr lvl="1" eaLnBrk="1" hangingPunct="1"/>
            <a:r>
              <a:rPr lang="en-US" smtClean="0"/>
              <a:t>Same key for encryption and decryption</a:t>
            </a:r>
          </a:p>
          <a:p>
            <a:pPr lvl="1" eaLnBrk="1" hangingPunct="1"/>
            <a:r>
              <a:rPr lang="en-US" smtClean="0"/>
              <a:t>Key distribution problem</a:t>
            </a:r>
          </a:p>
          <a:p>
            <a:pPr eaLnBrk="1" hangingPunct="1"/>
            <a:r>
              <a:rPr lang="en-US" b="1" i="1" smtClean="0"/>
              <a:t>Asymmetric</a:t>
            </a:r>
          </a:p>
          <a:p>
            <a:pPr lvl="1" eaLnBrk="1" hangingPunct="1"/>
            <a:r>
              <a:rPr lang="en-US" smtClean="0"/>
              <a:t>Mathematically related key pairs for encryption and decryption</a:t>
            </a:r>
          </a:p>
          <a:p>
            <a:pPr lvl="1" eaLnBrk="1" hangingPunct="1"/>
            <a:r>
              <a:rPr lang="en-US" smtClean="0"/>
              <a:t>Public and private keys</a:t>
            </a:r>
          </a:p>
        </p:txBody>
      </p:sp>
      <p:sp>
        <p:nvSpPr>
          <p:cNvPr id="14340" name="Slide Number Placeholder 3"/>
          <p:cNvSpPr>
            <a:spLocks noGrp="1"/>
          </p:cNvSpPr>
          <p:nvPr>
            <p:ph type="sldNum" sz="quarter" idx="12"/>
          </p:nvPr>
        </p:nvSpPr>
        <p:spPr/>
        <p:txBody>
          <a:bodyPr/>
          <a:lstStyle/>
          <a:p>
            <a:pPr>
              <a:defRPr/>
            </a:pPr>
            <a:fld id="{C5A6D9FF-8EBA-4B15-87AF-8ED9C4F5CCBC}" type="slidenum">
              <a:rPr lang="en-US" smtClean="0"/>
              <a:pPr>
                <a:defRPr/>
              </a:pPr>
              <a:t>61</a:t>
            </a:fld>
            <a:endParaRPr lang="en-US" sz="1400" smtClean="0">
              <a:latin typeface="Times"/>
            </a:endParaRPr>
          </a:p>
        </p:txBody>
      </p:sp>
    </p:spTree>
    <p:custDataLst>
      <p:tags r:id="rId1"/>
    </p:custDataLst>
    <p:extLst>
      <p:ext uri="{BB962C8B-B14F-4D97-AF65-F5344CB8AC3E}">
        <p14:creationId xmlns:p14="http://schemas.microsoft.com/office/powerpoint/2010/main" val="34846374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Cryptographic Methods</a:t>
            </a:r>
          </a:p>
        </p:txBody>
      </p:sp>
      <p:sp>
        <p:nvSpPr>
          <p:cNvPr id="16387" name="Content Placeholder 2"/>
          <p:cNvSpPr>
            <a:spLocks noGrp="1"/>
          </p:cNvSpPr>
          <p:nvPr>
            <p:ph idx="1"/>
          </p:nvPr>
        </p:nvSpPr>
        <p:spPr/>
        <p:txBody>
          <a:bodyPr/>
          <a:lstStyle/>
          <a:p>
            <a:pPr eaLnBrk="1" hangingPunct="1"/>
            <a:r>
              <a:rPr lang="en-US" b="1" i="1" smtClean="0"/>
              <a:t>Hybrid</a:t>
            </a:r>
          </a:p>
          <a:p>
            <a:pPr lvl="1" eaLnBrk="1" hangingPunct="1"/>
            <a:r>
              <a:rPr lang="en-US" smtClean="0"/>
              <a:t>Combines strengths of both methods</a:t>
            </a:r>
          </a:p>
          <a:p>
            <a:pPr lvl="1" eaLnBrk="1" hangingPunct="1"/>
            <a:r>
              <a:rPr lang="en-US" smtClean="0"/>
              <a:t>Asymmetric distributes symmetric key</a:t>
            </a:r>
          </a:p>
          <a:p>
            <a:pPr lvl="2" eaLnBrk="1" hangingPunct="1"/>
            <a:r>
              <a:rPr lang="en-US" smtClean="0"/>
              <a:t>Also known as a </a:t>
            </a:r>
            <a:r>
              <a:rPr lang="en-US" b="1" i="1" smtClean="0"/>
              <a:t>session key</a:t>
            </a:r>
          </a:p>
          <a:p>
            <a:pPr lvl="1" eaLnBrk="1" hangingPunct="1"/>
            <a:r>
              <a:rPr lang="en-US" smtClean="0"/>
              <a:t>Symmetric provides bulk encryption</a:t>
            </a:r>
          </a:p>
          <a:p>
            <a:pPr lvl="1" eaLnBrk="1" hangingPunct="1"/>
            <a:r>
              <a:rPr lang="en-US" smtClean="0"/>
              <a:t>Example:</a:t>
            </a:r>
          </a:p>
          <a:p>
            <a:pPr lvl="2" eaLnBrk="1" hangingPunct="1"/>
            <a:r>
              <a:rPr lang="en-US" smtClean="0"/>
              <a:t>SSL negotiates a hybrid method</a:t>
            </a:r>
          </a:p>
        </p:txBody>
      </p:sp>
      <p:sp>
        <p:nvSpPr>
          <p:cNvPr id="15364" name="Slide Number Placeholder 3"/>
          <p:cNvSpPr>
            <a:spLocks noGrp="1"/>
          </p:cNvSpPr>
          <p:nvPr>
            <p:ph type="sldNum" sz="quarter" idx="12"/>
          </p:nvPr>
        </p:nvSpPr>
        <p:spPr/>
        <p:txBody>
          <a:bodyPr/>
          <a:lstStyle/>
          <a:p>
            <a:pPr>
              <a:defRPr/>
            </a:pPr>
            <a:fld id="{43B04507-B007-4575-B58E-C0D1E28430CC}" type="slidenum">
              <a:rPr lang="en-US" smtClean="0"/>
              <a:pPr>
                <a:defRPr/>
              </a:pPr>
              <a:t>62</a:t>
            </a:fld>
            <a:endParaRPr lang="en-US" sz="1400" smtClean="0">
              <a:latin typeface="Times"/>
            </a:endParaRPr>
          </a:p>
        </p:txBody>
      </p:sp>
    </p:spTree>
    <p:custDataLst>
      <p:tags r:id="rId1"/>
    </p:custDataLst>
    <p:extLst>
      <p:ext uri="{BB962C8B-B14F-4D97-AF65-F5344CB8AC3E}">
        <p14:creationId xmlns:p14="http://schemas.microsoft.com/office/powerpoint/2010/main" val="16635396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r>
              <a:rPr lang="en-US" dirty="0" smtClean="0"/>
              <a:t>Attributes of Strong </a:t>
            </a:r>
            <a:br>
              <a:rPr lang="en-US" dirty="0" smtClean="0"/>
            </a:br>
            <a:r>
              <a:rPr lang="en-US" dirty="0" smtClean="0"/>
              <a:t>Encryption</a:t>
            </a:r>
          </a:p>
        </p:txBody>
      </p:sp>
      <p:sp>
        <p:nvSpPr>
          <p:cNvPr id="17411" name="Content Placeholder 2"/>
          <p:cNvSpPr>
            <a:spLocks noGrp="1"/>
          </p:cNvSpPr>
          <p:nvPr>
            <p:ph idx="1"/>
          </p:nvPr>
        </p:nvSpPr>
        <p:spPr/>
        <p:txBody>
          <a:bodyPr>
            <a:normAutofit lnSpcReduction="10000"/>
          </a:bodyPr>
          <a:lstStyle/>
          <a:p>
            <a:pPr eaLnBrk="1" hangingPunct="1"/>
            <a:r>
              <a:rPr lang="en-US" b="1" i="1" smtClean="0"/>
              <a:t>Confusion</a:t>
            </a:r>
          </a:p>
          <a:p>
            <a:pPr lvl="1" eaLnBrk="1" hangingPunct="1"/>
            <a:r>
              <a:rPr lang="en-US" smtClean="0"/>
              <a:t>Change key values each round</a:t>
            </a:r>
          </a:p>
          <a:p>
            <a:pPr lvl="1" eaLnBrk="1" hangingPunct="1"/>
            <a:r>
              <a:rPr lang="en-US" smtClean="0"/>
              <a:t>Performed through substitution</a:t>
            </a:r>
          </a:p>
          <a:p>
            <a:pPr lvl="1" eaLnBrk="1" hangingPunct="1"/>
            <a:r>
              <a:rPr lang="en-US" smtClean="0"/>
              <a:t>Complicates plaintext/key relationship</a:t>
            </a:r>
          </a:p>
          <a:p>
            <a:pPr eaLnBrk="1" hangingPunct="1"/>
            <a:r>
              <a:rPr lang="en-US" b="1" i="1" smtClean="0"/>
              <a:t>Diffusion</a:t>
            </a:r>
          </a:p>
          <a:p>
            <a:pPr lvl="1" eaLnBrk="1" hangingPunct="1"/>
            <a:r>
              <a:rPr lang="en-US" smtClean="0"/>
              <a:t>Change location of plaintext in ciphertext</a:t>
            </a:r>
          </a:p>
          <a:p>
            <a:pPr lvl="1" eaLnBrk="1" hangingPunct="1"/>
            <a:r>
              <a:rPr lang="en-US" smtClean="0"/>
              <a:t>Done through transposition</a:t>
            </a:r>
          </a:p>
        </p:txBody>
      </p:sp>
      <p:sp>
        <p:nvSpPr>
          <p:cNvPr id="16388" name="Slide Number Placeholder 3"/>
          <p:cNvSpPr>
            <a:spLocks noGrp="1"/>
          </p:cNvSpPr>
          <p:nvPr>
            <p:ph type="sldNum" sz="quarter" idx="12"/>
          </p:nvPr>
        </p:nvSpPr>
        <p:spPr/>
        <p:txBody>
          <a:bodyPr/>
          <a:lstStyle/>
          <a:p>
            <a:pPr>
              <a:defRPr/>
            </a:pPr>
            <a:fld id="{9AB712E5-5777-449C-AC11-32803D1D7770}" type="slidenum">
              <a:rPr lang="en-US" smtClean="0"/>
              <a:pPr>
                <a:defRPr/>
              </a:pPr>
              <a:t>63</a:t>
            </a:fld>
            <a:endParaRPr lang="en-US" sz="1400" smtClean="0">
              <a:latin typeface="Times"/>
            </a:endParaRPr>
          </a:p>
        </p:txBody>
      </p:sp>
    </p:spTree>
    <p:custDataLst>
      <p:tags r:id="rId1"/>
    </p:custDataLst>
    <p:extLst>
      <p:ext uri="{BB962C8B-B14F-4D97-AF65-F5344CB8AC3E}">
        <p14:creationId xmlns:p14="http://schemas.microsoft.com/office/powerpoint/2010/main" val="39567290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eaLnBrk="1" hangingPunct="1"/>
            <a:r>
              <a:rPr lang="en-US" dirty="0" smtClean="0"/>
              <a:t>Message Authentication</a:t>
            </a:r>
            <a:br>
              <a:rPr lang="en-US" dirty="0" smtClean="0"/>
            </a:br>
            <a:r>
              <a:rPr lang="en-US" dirty="0" smtClean="0"/>
              <a:t> Codes</a:t>
            </a:r>
          </a:p>
        </p:txBody>
      </p:sp>
      <p:sp>
        <p:nvSpPr>
          <p:cNvPr id="24579" name="Content Placeholder 2"/>
          <p:cNvSpPr>
            <a:spLocks noGrp="1"/>
          </p:cNvSpPr>
          <p:nvPr>
            <p:ph idx="1"/>
          </p:nvPr>
        </p:nvSpPr>
        <p:spPr/>
        <p:txBody>
          <a:bodyPr/>
          <a:lstStyle/>
          <a:p>
            <a:pPr eaLnBrk="1" hangingPunct="1"/>
            <a:r>
              <a:rPr lang="en-US" smtClean="0"/>
              <a:t>Small block of data generated with a secret key and appended to a message</a:t>
            </a:r>
          </a:p>
          <a:p>
            <a:pPr eaLnBrk="1" hangingPunct="1"/>
            <a:r>
              <a:rPr lang="en-US" smtClean="0"/>
              <a:t>HMAC (RFC 2104)</a:t>
            </a:r>
          </a:p>
          <a:p>
            <a:pPr lvl="1" eaLnBrk="1" hangingPunct="1"/>
            <a:r>
              <a:rPr lang="en-US" smtClean="0"/>
              <a:t>Uses hash instead of cipher for speed</a:t>
            </a:r>
          </a:p>
          <a:p>
            <a:pPr lvl="1" eaLnBrk="1" hangingPunct="1"/>
            <a:r>
              <a:rPr lang="en-US" smtClean="0"/>
              <a:t>Used in SSL/TLS and IPSec</a:t>
            </a:r>
          </a:p>
        </p:txBody>
      </p:sp>
      <p:sp>
        <p:nvSpPr>
          <p:cNvPr id="22532" name="Slide Number Placeholder 3"/>
          <p:cNvSpPr>
            <a:spLocks noGrp="1"/>
          </p:cNvSpPr>
          <p:nvPr>
            <p:ph type="sldNum" sz="quarter" idx="12"/>
          </p:nvPr>
        </p:nvSpPr>
        <p:spPr/>
        <p:txBody>
          <a:bodyPr/>
          <a:lstStyle/>
          <a:p>
            <a:pPr>
              <a:defRPr/>
            </a:pPr>
            <a:fld id="{1CF55D51-09F9-4C33-8880-D8C276474C52}" type="slidenum">
              <a:rPr lang="en-US" smtClean="0"/>
              <a:pPr>
                <a:defRPr/>
              </a:pPr>
              <a:t>64</a:t>
            </a:fld>
            <a:endParaRPr lang="en-US" sz="1400" smtClean="0">
              <a:latin typeface="Times"/>
            </a:endParaRPr>
          </a:p>
        </p:txBody>
      </p:sp>
    </p:spTree>
    <p:custDataLst>
      <p:tags r:id="rId1"/>
    </p:custDataLst>
    <p:extLst>
      <p:ext uri="{BB962C8B-B14F-4D97-AF65-F5344CB8AC3E}">
        <p14:creationId xmlns:p14="http://schemas.microsoft.com/office/powerpoint/2010/main" val="18102876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Digital Signatures</a:t>
            </a:r>
          </a:p>
        </p:txBody>
      </p:sp>
      <p:sp>
        <p:nvSpPr>
          <p:cNvPr id="3" name="Content Placeholder 2"/>
          <p:cNvSpPr>
            <a:spLocks noGrp="1"/>
          </p:cNvSpPr>
          <p:nvPr>
            <p:ph idx="1"/>
          </p:nvPr>
        </p:nvSpPr>
        <p:spPr/>
        <p:txBody>
          <a:bodyPr>
            <a:normAutofit fontScale="92500" lnSpcReduction="20000"/>
          </a:bodyPr>
          <a:lstStyle/>
          <a:p>
            <a:pPr eaLnBrk="1" hangingPunct="1">
              <a:defRPr/>
            </a:pPr>
            <a:r>
              <a:rPr lang="en-US" dirty="0" smtClean="0"/>
              <a:t>Hash of message encrypted with private key</a:t>
            </a:r>
          </a:p>
          <a:p>
            <a:pPr eaLnBrk="1" hangingPunct="1">
              <a:defRPr/>
            </a:pPr>
            <a:r>
              <a:rPr lang="en-US" dirty="0" smtClean="0"/>
              <a:t>Digital Signature Standard (DSS)</a:t>
            </a:r>
          </a:p>
          <a:p>
            <a:pPr lvl="1" eaLnBrk="1" hangingPunct="1">
              <a:buFont typeface="Times" pitchFamily="18" charset="0"/>
              <a:buChar char="•"/>
              <a:defRPr/>
            </a:pPr>
            <a:r>
              <a:rPr lang="en-US" dirty="0" smtClean="0"/>
              <a:t>DSA/RSA/ECD-SA plus SHA</a:t>
            </a:r>
          </a:p>
          <a:p>
            <a:pPr eaLnBrk="1" hangingPunct="1">
              <a:defRPr/>
            </a:pPr>
            <a:r>
              <a:rPr lang="en-US" dirty="0" smtClean="0"/>
              <a:t>DSS provides</a:t>
            </a:r>
          </a:p>
          <a:p>
            <a:pPr lvl="1" eaLnBrk="1" hangingPunct="1">
              <a:buFont typeface="Times" pitchFamily="18" charset="0"/>
              <a:buChar char="•"/>
              <a:defRPr/>
            </a:pPr>
            <a:r>
              <a:rPr lang="en-US" dirty="0" smtClean="0"/>
              <a:t>Sender authentication</a:t>
            </a:r>
          </a:p>
          <a:p>
            <a:pPr lvl="1" eaLnBrk="1" hangingPunct="1">
              <a:buFont typeface="Times" pitchFamily="18" charset="0"/>
              <a:buChar char="•"/>
              <a:defRPr/>
            </a:pPr>
            <a:r>
              <a:rPr lang="en-US" dirty="0" smtClean="0"/>
              <a:t>Verification of message integrity</a:t>
            </a:r>
          </a:p>
          <a:p>
            <a:pPr lvl="1" eaLnBrk="1" hangingPunct="1">
              <a:buFont typeface="Times" pitchFamily="18" charset="0"/>
              <a:buChar char="•"/>
              <a:defRPr/>
            </a:pPr>
            <a:r>
              <a:rPr lang="en-US" dirty="0" smtClean="0"/>
              <a:t>Nonrepudiation </a:t>
            </a:r>
          </a:p>
          <a:p>
            <a:pPr eaLnBrk="1" hangingPunct="1">
              <a:defRPr/>
            </a:pPr>
            <a:endParaRPr lang="en-US" dirty="0"/>
          </a:p>
        </p:txBody>
      </p:sp>
      <p:sp>
        <p:nvSpPr>
          <p:cNvPr id="23556" name="Slide Number Placeholder 3"/>
          <p:cNvSpPr>
            <a:spLocks noGrp="1"/>
          </p:cNvSpPr>
          <p:nvPr>
            <p:ph type="sldNum" sz="quarter" idx="12"/>
          </p:nvPr>
        </p:nvSpPr>
        <p:spPr/>
        <p:txBody>
          <a:bodyPr/>
          <a:lstStyle/>
          <a:p>
            <a:pPr>
              <a:defRPr/>
            </a:pPr>
            <a:fld id="{D6F22130-FC87-453D-AA7C-5D594B106150}" type="slidenum">
              <a:rPr lang="en-US" smtClean="0"/>
              <a:pPr>
                <a:defRPr/>
              </a:pPr>
              <a:t>65</a:t>
            </a:fld>
            <a:endParaRPr lang="en-US" sz="1400" smtClean="0">
              <a:latin typeface="Times"/>
            </a:endParaRPr>
          </a:p>
        </p:txBody>
      </p:sp>
    </p:spTree>
    <p:custDataLst>
      <p:tags r:id="rId1"/>
    </p:custDataLst>
    <p:extLst>
      <p:ext uri="{BB962C8B-B14F-4D97-AF65-F5344CB8AC3E}">
        <p14:creationId xmlns:p14="http://schemas.microsoft.com/office/powerpoint/2010/main" val="27510599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smtClean="0"/>
              <a:t>Cryptanalysis</a:t>
            </a:r>
          </a:p>
        </p:txBody>
      </p:sp>
      <p:sp>
        <p:nvSpPr>
          <p:cNvPr id="31747" name="Content Placeholder 2"/>
          <p:cNvSpPr>
            <a:spLocks noGrp="1"/>
          </p:cNvSpPr>
          <p:nvPr>
            <p:ph idx="1"/>
          </p:nvPr>
        </p:nvSpPr>
        <p:spPr/>
        <p:txBody>
          <a:bodyPr/>
          <a:lstStyle/>
          <a:p>
            <a:pPr eaLnBrk="1" hangingPunct="1"/>
            <a:r>
              <a:rPr lang="en-US" dirty="0" smtClean="0"/>
              <a:t>Kerckhoff’s Principle</a:t>
            </a:r>
          </a:p>
          <a:p>
            <a:pPr lvl="1" eaLnBrk="1" hangingPunct="1"/>
            <a:r>
              <a:rPr lang="en-US" dirty="0" smtClean="0"/>
              <a:t>The only secrecy involved with a cryptosystem should be the key</a:t>
            </a:r>
          </a:p>
          <a:p>
            <a:pPr eaLnBrk="1" hangingPunct="1"/>
            <a:r>
              <a:rPr lang="en-US" dirty="0" smtClean="0"/>
              <a:t>Cryptosystem Strength</a:t>
            </a:r>
          </a:p>
          <a:p>
            <a:pPr lvl="1" eaLnBrk="1" hangingPunct="1"/>
            <a:r>
              <a:rPr lang="en-US" dirty="0" smtClean="0"/>
              <a:t>How hard is it to determine the secret associated with the system?</a:t>
            </a:r>
          </a:p>
        </p:txBody>
      </p:sp>
      <p:sp>
        <p:nvSpPr>
          <p:cNvPr id="28676" name="Slide Number Placeholder 3"/>
          <p:cNvSpPr>
            <a:spLocks noGrp="1"/>
          </p:cNvSpPr>
          <p:nvPr>
            <p:ph type="sldNum" sz="quarter" idx="12"/>
          </p:nvPr>
        </p:nvSpPr>
        <p:spPr/>
        <p:txBody>
          <a:bodyPr/>
          <a:lstStyle/>
          <a:p>
            <a:pPr>
              <a:defRPr/>
            </a:pPr>
            <a:fld id="{56B0DCF3-AF64-40A5-907E-CD5B2611A0A3}" type="slidenum">
              <a:rPr lang="en-US" smtClean="0"/>
              <a:pPr>
                <a:defRPr/>
              </a:pPr>
              <a:t>66</a:t>
            </a:fld>
            <a:endParaRPr lang="en-US" sz="1400" smtClean="0">
              <a:latin typeface="Times"/>
            </a:endParaRPr>
          </a:p>
        </p:txBody>
      </p:sp>
    </p:spTree>
    <p:custDataLst>
      <p:tags r:id="rId1"/>
    </p:custDataLst>
    <p:extLst>
      <p:ext uri="{BB962C8B-B14F-4D97-AF65-F5344CB8AC3E}">
        <p14:creationId xmlns:p14="http://schemas.microsoft.com/office/powerpoint/2010/main" val="37183861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Cryptanalysis Attacks</a:t>
            </a:r>
          </a:p>
        </p:txBody>
      </p:sp>
      <p:sp>
        <p:nvSpPr>
          <p:cNvPr id="32771" name="Content Placeholder 2"/>
          <p:cNvSpPr>
            <a:spLocks noGrp="1"/>
          </p:cNvSpPr>
          <p:nvPr>
            <p:ph idx="1"/>
          </p:nvPr>
        </p:nvSpPr>
        <p:spPr/>
        <p:txBody>
          <a:bodyPr>
            <a:normAutofit lnSpcReduction="10000"/>
          </a:bodyPr>
          <a:lstStyle/>
          <a:p>
            <a:pPr eaLnBrk="1" hangingPunct="1"/>
            <a:r>
              <a:rPr lang="en-US" smtClean="0"/>
              <a:t>Brute force</a:t>
            </a:r>
          </a:p>
          <a:p>
            <a:pPr lvl="1" eaLnBrk="1" hangingPunct="1"/>
            <a:r>
              <a:rPr lang="en-US" smtClean="0"/>
              <a:t>Trying all key values in the keyspace</a:t>
            </a:r>
          </a:p>
          <a:p>
            <a:pPr eaLnBrk="1" hangingPunct="1"/>
            <a:r>
              <a:rPr lang="en-US" smtClean="0"/>
              <a:t>Frequency Analysis</a:t>
            </a:r>
          </a:p>
          <a:p>
            <a:pPr lvl="1" eaLnBrk="1" hangingPunct="1"/>
            <a:r>
              <a:rPr lang="en-US" smtClean="0"/>
              <a:t>Guess values based on frequency of occurrence</a:t>
            </a:r>
          </a:p>
          <a:p>
            <a:pPr eaLnBrk="1" hangingPunct="1"/>
            <a:r>
              <a:rPr lang="en-US" smtClean="0"/>
              <a:t>Dictionary Attack</a:t>
            </a:r>
          </a:p>
          <a:p>
            <a:pPr lvl="1" eaLnBrk="1" hangingPunct="1"/>
            <a:r>
              <a:rPr lang="en-US" smtClean="0"/>
              <a:t>Find plaintext based on common words</a:t>
            </a:r>
          </a:p>
        </p:txBody>
      </p:sp>
      <p:sp>
        <p:nvSpPr>
          <p:cNvPr id="29700" name="Slide Number Placeholder 3"/>
          <p:cNvSpPr>
            <a:spLocks noGrp="1"/>
          </p:cNvSpPr>
          <p:nvPr>
            <p:ph type="sldNum" sz="quarter" idx="12"/>
          </p:nvPr>
        </p:nvSpPr>
        <p:spPr/>
        <p:txBody>
          <a:bodyPr/>
          <a:lstStyle/>
          <a:p>
            <a:pPr>
              <a:defRPr/>
            </a:pPr>
            <a:fld id="{5A361FEF-E630-40A0-8FB3-FAA375CAFAEF}" type="slidenum">
              <a:rPr lang="en-US" smtClean="0"/>
              <a:pPr>
                <a:defRPr/>
              </a:pPr>
              <a:t>67</a:t>
            </a:fld>
            <a:endParaRPr lang="en-US" sz="1400" smtClean="0">
              <a:latin typeface="Times"/>
            </a:endParaRPr>
          </a:p>
        </p:txBody>
      </p:sp>
    </p:spTree>
    <p:custDataLst>
      <p:tags r:id="rId1"/>
    </p:custDataLst>
    <p:extLst>
      <p:ext uri="{BB962C8B-B14F-4D97-AF65-F5344CB8AC3E}">
        <p14:creationId xmlns:p14="http://schemas.microsoft.com/office/powerpoint/2010/main" val="25088037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Cryptanalysis Attacks</a:t>
            </a:r>
          </a:p>
        </p:txBody>
      </p:sp>
      <p:sp>
        <p:nvSpPr>
          <p:cNvPr id="33795" name="Content Placeholder 2"/>
          <p:cNvSpPr>
            <a:spLocks noGrp="1"/>
          </p:cNvSpPr>
          <p:nvPr>
            <p:ph idx="1"/>
          </p:nvPr>
        </p:nvSpPr>
        <p:spPr/>
        <p:txBody>
          <a:bodyPr>
            <a:normAutofit lnSpcReduction="10000"/>
          </a:bodyPr>
          <a:lstStyle/>
          <a:p>
            <a:pPr eaLnBrk="1" hangingPunct="1"/>
            <a:r>
              <a:rPr lang="en-US" smtClean="0"/>
              <a:t>Replay Attack</a:t>
            </a:r>
          </a:p>
          <a:p>
            <a:pPr lvl="1" eaLnBrk="1" hangingPunct="1"/>
            <a:r>
              <a:rPr lang="en-US" smtClean="0"/>
              <a:t>Repeating previous known values</a:t>
            </a:r>
          </a:p>
          <a:p>
            <a:pPr eaLnBrk="1" hangingPunct="1"/>
            <a:r>
              <a:rPr lang="en-US" smtClean="0"/>
              <a:t>Factoring Attacks</a:t>
            </a:r>
          </a:p>
          <a:p>
            <a:pPr lvl="1" eaLnBrk="1" hangingPunct="1"/>
            <a:r>
              <a:rPr lang="en-US" smtClean="0"/>
              <a:t>Find keys through prime factorization</a:t>
            </a:r>
          </a:p>
          <a:p>
            <a:pPr eaLnBrk="1" hangingPunct="1"/>
            <a:r>
              <a:rPr lang="en-US" smtClean="0"/>
              <a:t>Ciphertext-Only</a:t>
            </a:r>
          </a:p>
          <a:p>
            <a:pPr eaLnBrk="1" hangingPunct="1"/>
            <a:r>
              <a:rPr lang="en-US" smtClean="0"/>
              <a:t>Known Plaintext</a:t>
            </a:r>
          </a:p>
          <a:p>
            <a:pPr lvl="1" eaLnBrk="1" hangingPunct="1"/>
            <a:r>
              <a:rPr lang="en-US" smtClean="0"/>
              <a:t>Format or content of plaintext available</a:t>
            </a:r>
          </a:p>
          <a:p>
            <a:pPr eaLnBrk="1" hangingPunct="1">
              <a:buFont typeface="Wingdings" pitchFamily="2" charset="2"/>
              <a:buNone/>
            </a:pPr>
            <a:endParaRPr lang="en-US" smtClean="0"/>
          </a:p>
        </p:txBody>
      </p:sp>
      <p:sp>
        <p:nvSpPr>
          <p:cNvPr id="30724" name="Slide Number Placeholder 3"/>
          <p:cNvSpPr>
            <a:spLocks noGrp="1"/>
          </p:cNvSpPr>
          <p:nvPr>
            <p:ph type="sldNum" sz="quarter" idx="12"/>
          </p:nvPr>
        </p:nvSpPr>
        <p:spPr/>
        <p:txBody>
          <a:bodyPr/>
          <a:lstStyle/>
          <a:p>
            <a:pPr>
              <a:defRPr/>
            </a:pPr>
            <a:fld id="{1B1D00C9-8FCE-4F06-B4B2-32EB660DE286}" type="slidenum">
              <a:rPr lang="en-US" smtClean="0"/>
              <a:pPr>
                <a:defRPr/>
              </a:pPr>
              <a:t>68</a:t>
            </a:fld>
            <a:endParaRPr lang="en-US" sz="1400" smtClean="0">
              <a:latin typeface="Times"/>
            </a:endParaRPr>
          </a:p>
        </p:txBody>
      </p:sp>
    </p:spTree>
    <p:custDataLst>
      <p:tags r:id="rId1"/>
    </p:custDataLst>
    <p:extLst>
      <p:ext uri="{BB962C8B-B14F-4D97-AF65-F5344CB8AC3E}">
        <p14:creationId xmlns:p14="http://schemas.microsoft.com/office/powerpoint/2010/main" val="3226485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Cryptanalysis Attacks</a:t>
            </a:r>
          </a:p>
        </p:txBody>
      </p:sp>
      <p:sp>
        <p:nvSpPr>
          <p:cNvPr id="34819" name="Content Placeholder 2"/>
          <p:cNvSpPr>
            <a:spLocks noGrp="1"/>
          </p:cNvSpPr>
          <p:nvPr>
            <p:ph idx="1"/>
          </p:nvPr>
        </p:nvSpPr>
        <p:spPr/>
        <p:txBody>
          <a:bodyPr>
            <a:normAutofit lnSpcReduction="10000"/>
          </a:bodyPr>
          <a:lstStyle/>
          <a:p>
            <a:pPr eaLnBrk="1" hangingPunct="1"/>
            <a:r>
              <a:rPr lang="en-US" smtClean="0"/>
              <a:t>Chosen Plaintext</a:t>
            </a:r>
          </a:p>
          <a:p>
            <a:pPr lvl="1" eaLnBrk="1" hangingPunct="1"/>
            <a:r>
              <a:rPr lang="en-US" smtClean="0"/>
              <a:t>Attack can encrypt chosen plaintext</a:t>
            </a:r>
          </a:p>
          <a:p>
            <a:pPr eaLnBrk="1" hangingPunct="1"/>
            <a:r>
              <a:rPr lang="en-US" smtClean="0"/>
              <a:t>Chosen Ciphertext</a:t>
            </a:r>
          </a:p>
          <a:p>
            <a:pPr lvl="1" eaLnBrk="1" hangingPunct="1"/>
            <a:r>
              <a:rPr lang="en-US" smtClean="0"/>
              <a:t>Decrypt known ciphertext to discover key</a:t>
            </a:r>
          </a:p>
          <a:p>
            <a:pPr eaLnBrk="1" hangingPunct="1"/>
            <a:r>
              <a:rPr lang="en-US" smtClean="0"/>
              <a:t>Differential Power Analysis</a:t>
            </a:r>
          </a:p>
          <a:p>
            <a:pPr lvl="1" eaLnBrk="1" hangingPunct="1"/>
            <a:r>
              <a:rPr lang="en-US" smtClean="0"/>
              <a:t>Side Channel Attack</a:t>
            </a:r>
          </a:p>
          <a:p>
            <a:pPr lvl="1" eaLnBrk="1" hangingPunct="1"/>
            <a:r>
              <a:rPr lang="en-US" smtClean="0"/>
              <a:t>Identify algorithm and key length </a:t>
            </a:r>
          </a:p>
          <a:p>
            <a:pPr eaLnBrk="1" hangingPunct="1">
              <a:buFont typeface="Wingdings" pitchFamily="2" charset="2"/>
              <a:buNone/>
            </a:pPr>
            <a:endParaRPr lang="en-US" smtClean="0"/>
          </a:p>
        </p:txBody>
      </p:sp>
      <p:sp>
        <p:nvSpPr>
          <p:cNvPr id="31748" name="Slide Number Placeholder 3"/>
          <p:cNvSpPr>
            <a:spLocks noGrp="1"/>
          </p:cNvSpPr>
          <p:nvPr>
            <p:ph type="sldNum" sz="quarter" idx="12"/>
          </p:nvPr>
        </p:nvSpPr>
        <p:spPr/>
        <p:txBody>
          <a:bodyPr/>
          <a:lstStyle/>
          <a:p>
            <a:pPr>
              <a:defRPr/>
            </a:pPr>
            <a:fld id="{EF9E884D-F74B-4236-A138-A8171D9E2A1F}" type="slidenum">
              <a:rPr lang="en-US" smtClean="0"/>
              <a:pPr>
                <a:defRPr/>
              </a:pPr>
              <a:t>69</a:t>
            </a:fld>
            <a:endParaRPr lang="en-US" sz="1400" smtClean="0">
              <a:latin typeface="Times"/>
            </a:endParaRPr>
          </a:p>
        </p:txBody>
      </p:sp>
    </p:spTree>
    <p:custDataLst>
      <p:tags r:id="rId1"/>
    </p:custDataLst>
    <p:extLst>
      <p:ext uri="{BB962C8B-B14F-4D97-AF65-F5344CB8AC3E}">
        <p14:creationId xmlns:p14="http://schemas.microsoft.com/office/powerpoint/2010/main" val="3960782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AU" dirty="0" smtClean="0"/>
              <a:t>Market leader – IT, PG, Domestic</a:t>
            </a:r>
            <a:endParaRPr lang="en-AU" dirty="0"/>
          </a:p>
        </p:txBody>
      </p:sp>
      <p:graphicFrame>
        <p:nvGraphicFramePr>
          <p:cNvPr id="5" name="Chart 4"/>
          <p:cNvGraphicFramePr>
            <a:graphicFrameLocks/>
          </p:cNvGraphicFramePr>
          <p:nvPr>
            <p:extLst>
              <p:ext uri="{D42A27DB-BD31-4B8C-83A1-F6EECF244321}">
                <p14:modId xmlns:p14="http://schemas.microsoft.com/office/powerpoint/2010/main" val="4187864406"/>
              </p:ext>
            </p:extLst>
          </p:nvPr>
        </p:nvGraphicFramePr>
        <p:xfrm>
          <a:off x="467544" y="2276872"/>
          <a:ext cx="7686675"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435839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Cryptanalysis Attacks</a:t>
            </a:r>
          </a:p>
        </p:txBody>
      </p:sp>
      <p:sp>
        <p:nvSpPr>
          <p:cNvPr id="35843" name="Content Placeholder 2"/>
          <p:cNvSpPr>
            <a:spLocks noGrp="1"/>
          </p:cNvSpPr>
          <p:nvPr>
            <p:ph idx="1"/>
          </p:nvPr>
        </p:nvSpPr>
        <p:spPr/>
        <p:txBody>
          <a:bodyPr/>
          <a:lstStyle/>
          <a:p>
            <a:pPr eaLnBrk="1" hangingPunct="1"/>
            <a:r>
              <a:rPr lang="en-US" smtClean="0"/>
              <a:t>Social Engineering</a:t>
            </a:r>
          </a:p>
          <a:p>
            <a:pPr lvl="1" eaLnBrk="1" hangingPunct="1"/>
            <a:r>
              <a:rPr lang="en-US" smtClean="0"/>
              <a:t>Humans are the weakest link</a:t>
            </a:r>
          </a:p>
          <a:p>
            <a:pPr eaLnBrk="1" hangingPunct="1"/>
            <a:r>
              <a:rPr lang="en-US" smtClean="0"/>
              <a:t>RNG Attack</a:t>
            </a:r>
          </a:p>
          <a:p>
            <a:pPr lvl="1" eaLnBrk="1" hangingPunct="1"/>
            <a:r>
              <a:rPr lang="en-US" smtClean="0"/>
              <a:t>Predict IV used by an algorithm</a:t>
            </a:r>
          </a:p>
          <a:p>
            <a:pPr eaLnBrk="1" hangingPunct="1"/>
            <a:r>
              <a:rPr lang="en-US" smtClean="0"/>
              <a:t>Temporary Files</a:t>
            </a:r>
          </a:p>
          <a:p>
            <a:pPr lvl="1" eaLnBrk="1" hangingPunct="1"/>
            <a:r>
              <a:rPr lang="en-US" smtClean="0"/>
              <a:t>May contain plaintext</a:t>
            </a:r>
          </a:p>
          <a:p>
            <a:pPr eaLnBrk="1" hangingPunct="1"/>
            <a:endParaRPr lang="en-US" b="1" smtClean="0"/>
          </a:p>
        </p:txBody>
      </p:sp>
      <p:sp>
        <p:nvSpPr>
          <p:cNvPr id="32772" name="Slide Number Placeholder 3"/>
          <p:cNvSpPr>
            <a:spLocks noGrp="1"/>
          </p:cNvSpPr>
          <p:nvPr>
            <p:ph type="sldNum" sz="quarter" idx="12"/>
          </p:nvPr>
        </p:nvSpPr>
        <p:spPr/>
        <p:txBody>
          <a:bodyPr/>
          <a:lstStyle/>
          <a:p>
            <a:pPr>
              <a:defRPr/>
            </a:pPr>
            <a:fld id="{D800713B-A004-46E8-91C4-938FC56C5478}" type="slidenum">
              <a:rPr lang="en-US" smtClean="0"/>
              <a:pPr>
                <a:defRPr/>
              </a:pPr>
              <a:t>70</a:t>
            </a:fld>
            <a:endParaRPr lang="en-US" sz="1400" smtClean="0">
              <a:latin typeface="Times"/>
            </a:endParaRPr>
          </a:p>
        </p:txBody>
      </p:sp>
    </p:spTree>
    <p:custDataLst>
      <p:tags r:id="rId1"/>
    </p:custDataLst>
    <p:extLst>
      <p:ext uri="{BB962C8B-B14F-4D97-AF65-F5344CB8AC3E}">
        <p14:creationId xmlns:p14="http://schemas.microsoft.com/office/powerpoint/2010/main" val="21455539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smtClean="0"/>
              <a:t>E-mail Security Protocols</a:t>
            </a:r>
          </a:p>
        </p:txBody>
      </p:sp>
      <p:sp>
        <p:nvSpPr>
          <p:cNvPr id="36867" name="Content Placeholder 2"/>
          <p:cNvSpPr>
            <a:spLocks noGrp="1"/>
          </p:cNvSpPr>
          <p:nvPr>
            <p:ph idx="1"/>
          </p:nvPr>
        </p:nvSpPr>
        <p:spPr/>
        <p:txBody>
          <a:bodyPr>
            <a:normAutofit lnSpcReduction="10000"/>
          </a:bodyPr>
          <a:lstStyle/>
          <a:p>
            <a:pPr eaLnBrk="1" hangingPunct="1"/>
            <a:r>
              <a:rPr lang="en-US" smtClean="0"/>
              <a:t>Privacy Enhanced Email (PEM)</a:t>
            </a:r>
          </a:p>
          <a:p>
            <a:pPr eaLnBrk="1" hangingPunct="1"/>
            <a:r>
              <a:rPr lang="en-US" smtClean="0"/>
              <a:t>Pretty Good Privacy (PGP)</a:t>
            </a:r>
          </a:p>
          <a:p>
            <a:pPr lvl="1" eaLnBrk="1" hangingPunct="1"/>
            <a:r>
              <a:rPr lang="en-US" smtClean="0"/>
              <a:t>Based on a distributed trust model</a:t>
            </a:r>
          </a:p>
          <a:p>
            <a:pPr lvl="1" eaLnBrk="1" hangingPunct="1"/>
            <a:r>
              <a:rPr lang="en-US" smtClean="0"/>
              <a:t>Each user generates a key pair</a:t>
            </a:r>
          </a:p>
          <a:p>
            <a:pPr eaLnBrk="1" hangingPunct="1"/>
            <a:r>
              <a:rPr lang="en-US" smtClean="0"/>
              <a:t>S/MIME</a:t>
            </a:r>
          </a:p>
          <a:p>
            <a:pPr lvl="1" eaLnBrk="1" hangingPunct="1"/>
            <a:r>
              <a:rPr lang="en-US" smtClean="0"/>
              <a:t>Requires public key infrastructure</a:t>
            </a:r>
          </a:p>
          <a:p>
            <a:pPr lvl="1" eaLnBrk="1" hangingPunct="1"/>
            <a:r>
              <a:rPr lang="en-US" smtClean="0"/>
              <a:t>Supported by most e-mail clients</a:t>
            </a:r>
          </a:p>
        </p:txBody>
      </p:sp>
      <p:sp>
        <p:nvSpPr>
          <p:cNvPr id="33796" name="Slide Number Placeholder 3"/>
          <p:cNvSpPr>
            <a:spLocks noGrp="1"/>
          </p:cNvSpPr>
          <p:nvPr>
            <p:ph type="sldNum" sz="quarter" idx="12"/>
          </p:nvPr>
        </p:nvSpPr>
        <p:spPr/>
        <p:txBody>
          <a:bodyPr/>
          <a:lstStyle/>
          <a:p>
            <a:pPr>
              <a:defRPr/>
            </a:pPr>
            <a:fld id="{348A96A2-2B21-43EC-AD50-A9119E8998D6}" type="slidenum">
              <a:rPr lang="en-US" smtClean="0"/>
              <a:pPr>
                <a:defRPr/>
              </a:pPr>
              <a:t>71</a:t>
            </a:fld>
            <a:endParaRPr lang="en-US" sz="1400" smtClean="0">
              <a:latin typeface="Times"/>
            </a:endParaRPr>
          </a:p>
        </p:txBody>
      </p:sp>
    </p:spTree>
    <p:custDataLst>
      <p:tags r:id="rId1"/>
    </p:custDataLst>
    <p:extLst>
      <p:ext uri="{BB962C8B-B14F-4D97-AF65-F5344CB8AC3E}">
        <p14:creationId xmlns:p14="http://schemas.microsoft.com/office/powerpoint/2010/main" val="3305302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dirty="0" smtClean="0"/>
              <a:t>Network Security</a:t>
            </a:r>
          </a:p>
        </p:txBody>
      </p:sp>
      <p:sp>
        <p:nvSpPr>
          <p:cNvPr id="37891" name="Content Placeholder 2"/>
          <p:cNvSpPr>
            <a:spLocks noGrp="1"/>
          </p:cNvSpPr>
          <p:nvPr>
            <p:ph idx="1"/>
          </p:nvPr>
        </p:nvSpPr>
        <p:spPr/>
        <p:txBody>
          <a:bodyPr/>
          <a:lstStyle/>
          <a:p>
            <a:pPr eaLnBrk="1" hangingPunct="1"/>
            <a:r>
              <a:rPr lang="en-US" smtClean="0"/>
              <a:t>Link Encryption</a:t>
            </a:r>
          </a:p>
          <a:p>
            <a:pPr lvl="1" eaLnBrk="1" hangingPunct="1"/>
            <a:r>
              <a:rPr lang="en-US" smtClean="0"/>
              <a:t>Encrypt traffic headers + data</a:t>
            </a:r>
          </a:p>
          <a:p>
            <a:pPr lvl="1" eaLnBrk="1" hangingPunct="1"/>
            <a:r>
              <a:rPr lang="en-US" smtClean="0"/>
              <a:t>Transparent to users</a:t>
            </a:r>
          </a:p>
          <a:p>
            <a:pPr eaLnBrk="1" hangingPunct="1"/>
            <a:r>
              <a:rPr lang="en-US" smtClean="0"/>
              <a:t>End-to-End Encryption</a:t>
            </a:r>
          </a:p>
          <a:p>
            <a:pPr lvl="1" eaLnBrk="1" hangingPunct="1"/>
            <a:r>
              <a:rPr lang="en-US" smtClean="0"/>
              <a:t>Encrypts application layer data only</a:t>
            </a:r>
          </a:p>
          <a:p>
            <a:pPr lvl="1" eaLnBrk="1" hangingPunct="1"/>
            <a:r>
              <a:rPr lang="en-US" smtClean="0"/>
              <a:t>Network devices need not be aware</a:t>
            </a:r>
          </a:p>
          <a:p>
            <a:pPr lvl="1" eaLnBrk="1" hangingPunct="1"/>
            <a:endParaRPr lang="en-US" smtClean="0"/>
          </a:p>
          <a:p>
            <a:pPr lvl="1" eaLnBrk="1" hangingPunct="1"/>
            <a:endParaRPr lang="en-US" smtClean="0"/>
          </a:p>
        </p:txBody>
      </p:sp>
      <p:sp>
        <p:nvSpPr>
          <p:cNvPr id="34820" name="Slide Number Placeholder 3"/>
          <p:cNvSpPr>
            <a:spLocks noGrp="1"/>
          </p:cNvSpPr>
          <p:nvPr>
            <p:ph type="sldNum" sz="quarter" idx="12"/>
          </p:nvPr>
        </p:nvSpPr>
        <p:spPr/>
        <p:txBody>
          <a:bodyPr/>
          <a:lstStyle/>
          <a:p>
            <a:pPr>
              <a:defRPr/>
            </a:pPr>
            <a:fld id="{8F54003D-6B57-4556-8490-686A145F3F10}" type="slidenum">
              <a:rPr lang="en-US" smtClean="0"/>
              <a:pPr>
                <a:defRPr/>
              </a:pPr>
              <a:t>72</a:t>
            </a:fld>
            <a:endParaRPr lang="en-US" sz="1400" smtClean="0">
              <a:latin typeface="Times"/>
            </a:endParaRPr>
          </a:p>
        </p:txBody>
      </p:sp>
    </p:spTree>
    <p:custDataLst>
      <p:tags r:id="rId1"/>
    </p:custDataLst>
    <p:extLst>
      <p:ext uri="{BB962C8B-B14F-4D97-AF65-F5344CB8AC3E}">
        <p14:creationId xmlns:p14="http://schemas.microsoft.com/office/powerpoint/2010/main" val="4004862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smtClean="0"/>
              <a:t>Network Security</a:t>
            </a:r>
          </a:p>
        </p:txBody>
      </p:sp>
      <p:sp>
        <p:nvSpPr>
          <p:cNvPr id="34819" name="Content Placeholder 2"/>
          <p:cNvSpPr>
            <a:spLocks noGrp="1"/>
          </p:cNvSpPr>
          <p:nvPr>
            <p:ph idx="1"/>
          </p:nvPr>
        </p:nvSpPr>
        <p:spPr/>
        <p:txBody>
          <a:bodyPr>
            <a:normAutofit fontScale="92500"/>
          </a:bodyPr>
          <a:lstStyle/>
          <a:p>
            <a:pPr eaLnBrk="1" hangingPunct="1">
              <a:defRPr/>
            </a:pPr>
            <a:r>
              <a:rPr lang="en-US" dirty="0" smtClean="0"/>
              <a:t>SSL/TLS</a:t>
            </a:r>
          </a:p>
          <a:p>
            <a:pPr lvl="1" eaLnBrk="1" hangingPunct="1">
              <a:defRPr/>
            </a:pPr>
            <a:r>
              <a:rPr lang="en-US" dirty="0" smtClean="0"/>
              <a:t>Supports mutual authentication</a:t>
            </a:r>
          </a:p>
          <a:p>
            <a:pPr lvl="1" eaLnBrk="1" hangingPunct="1">
              <a:defRPr/>
            </a:pPr>
            <a:r>
              <a:rPr lang="en-US" dirty="0" smtClean="0"/>
              <a:t>Secures a number of popular network services</a:t>
            </a:r>
          </a:p>
          <a:p>
            <a:pPr eaLnBrk="1" hangingPunct="1">
              <a:defRPr/>
            </a:pPr>
            <a:r>
              <a:rPr lang="en-US" dirty="0" smtClean="0"/>
              <a:t>IPSec</a:t>
            </a:r>
          </a:p>
          <a:p>
            <a:pPr lvl="1" eaLnBrk="1" hangingPunct="1">
              <a:defRPr/>
            </a:pPr>
            <a:r>
              <a:rPr lang="en-US" dirty="0" smtClean="0"/>
              <a:t>Security extensions for TCP/IP protocols</a:t>
            </a:r>
          </a:p>
          <a:p>
            <a:pPr lvl="1" eaLnBrk="1" hangingPunct="1">
              <a:defRPr/>
            </a:pPr>
            <a:r>
              <a:rPr lang="en-US" dirty="0" smtClean="0"/>
              <a:t>Supports encryption and authentication</a:t>
            </a:r>
          </a:p>
          <a:p>
            <a:pPr lvl="1" eaLnBrk="1" hangingPunct="1">
              <a:defRPr/>
            </a:pPr>
            <a:r>
              <a:rPr lang="en-US" dirty="0" smtClean="0"/>
              <a:t>Used for VPNs</a:t>
            </a:r>
          </a:p>
        </p:txBody>
      </p:sp>
      <p:sp>
        <p:nvSpPr>
          <p:cNvPr id="34820" name="Slide Number Placeholder 3"/>
          <p:cNvSpPr>
            <a:spLocks noGrp="1"/>
          </p:cNvSpPr>
          <p:nvPr>
            <p:ph type="sldNum" sz="quarter" idx="12"/>
          </p:nvPr>
        </p:nvSpPr>
        <p:spPr/>
        <p:txBody>
          <a:bodyPr/>
          <a:lstStyle/>
          <a:p>
            <a:pPr>
              <a:defRPr/>
            </a:pPr>
            <a:fld id="{610A1226-9235-42E0-91F0-D137C89936E5}" type="slidenum">
              <a:rPr lang="en-US" smtClean="0"/>
              <a:pPr>
                <a:defRPr/>
              </a:pPr>
              <a:t>73</a:t>
            </a:fld>
            <a:endParaRPr lang="en-US" sz="1400" smtClean="0">
              <a:latin typeface="Times"/>
            </a:endParaRPr>
          </a:p>
        </p:txBody>
      </p:sp>
    </p:spTree>
    <p:custDataLst>
      <p:tags r:id="rId1"/>
    </p:custDataLst>
    <p:extLst>
      <p:ext uri="{BB962C8B-B14F-4D97-AF65-F5344CB8AC3E}">
        <p14:creationId xmlns:p14="http://schemas.microsoft.com/office/powerpoint/2010/main" val="237103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  History – The Manual Era</a:t>
            </a:r>
          </a:p>
        </p:txBody>
      </p:sp>
      <p:sp>
        <p:nvSpPr>
          <p:cNvPr id="5123" name="Content Placeholder 2"/>
          <p:cNvSpPr>
            <a:spLocks noGrp="1"/>
          </p:cNvSpPr>
          <p:nvPr>
            <p:ph idx="1"/>
          </p:nvPr>
        </p:nvSpPr>
        <p:spPr/>
        <p:txBody>
          <a:bodyPr>
            <a:normAutofit lnSpcReduction="10000"/>
          </a:bodyPr>
          <a:lstStyle/>
          <a:p>
            <a:pPr eaLnBrk="1" hangingPunct="1"/>
            <a:r>
              <a:rPr lang="en-US" dirty="0" smtClean="0"/>
              <a:t>Dates back to at least 2000 B.C.</a:t>
            </a:r>
          </a:p>
          <a:p>
            <a:pPr eaLnBrk="1" hangingPunct="1"/>
            <a:r>
              <a:rPr lang="en-US" dirty="0" smtClean="0"/>
              <a:t>Pen and Paper Cryptography</a:t>
            </a:r>
          </a:p>
          <a:p>
            <a:pPr eaLnBrk="1" hangingPunct="1"/>
            <a:r>
              <a:rPr lang="en-US" dirty="0" smtClean="0"/>
              <a:t>Examples</a:t>
            </a:r>
          </a:p>
          <a:p>
            <a:pPr lvl="1" eaLnBrk="1" hangingPunct="1"/>
            <a:r>
              <a:rPr lang="en-US" dirty="0" err="1" smtClean="0"/>
              <a:t>Scytale</a:t>
            </a:r>
            <a:endParaRPr lang="en-US" dirty="0" smtClean="0"/>
          </a:p>
          <a:p>
            <a:pPr lvl="1" eaLnBrk="1" hangingPunct="1"/>
            <a:r>
              <a:rPr lang="en-US" dirty="0" err="1" smtClean="0"/>
              <a:t>Atbash</a:t>
            </a:r>
            <a:endParaRPr lang="en-US" dirty="0" smtClean="0"/>
          </a:p>
          <a:p>
            <a:pPr lvl="1" eaLnBrk="1" hangingPunct="1"/>
            <a:r>
              <a:rPr lang="en-US" dirty="0" smtClean="0"/>
              <a:t>Caesar</a:t>
            </a:r>
          </a:p>
          <a:p>
            <a:pPr lvl="1" eaLnBrk="1" hangingPunct="1"/>
            <a:r>
              <a:rPr lang="en-US" dirty="0" err="1" smtClean="0"/>
              <a:t>Vigenère</a:t>
            </a:r>
            <a:endParaRPr lang="en-US" dirty="0" smtClean="0"/>
          </a:p>
        </p:txBody>
      </p:sp>
      <p:sp>
        <p:nvSpPr>
          <p:cNvPr id="5124" name="Slide Number Placeholder 3"/>
          <p:cNvSpPr>
            <a:spLocks noGrp="1"/>
          </p:cNvSpPr>
          <p:nvPr>
            <p:ph type="sldNum" sz="quarter" idx="12"/>
          </p:nvPr>
        </p:nvSpPr>
        <p:spPr/>
        <p:txBody>
          <a:bodyPr/>
          <a:lstStyle/>
          <a:p>
            <a:pPr>
              <a:defRPr/>
            </a:pPr>
            <a:fld id="{A9F3930B-C2B8-42D8-8FB8-5476832296D7}" type="slidenum">
              <a:rPr lang="en-US" smtClean="0"/>
              <a:pPr>
                <a:defRPr/>
              </a:pPr>
              <a:t>74</a:t>
            </a:fld>
            <a:endParaRPr lang="en-US" sz="1400" smtClean="0">
              <a:latin typeface="Times"/>
            </a:endParaRPr>
          </a:p>
        </p:txBody>
      </p:sp>
    </p:spTree>
    <p:custDataLst>
      <p:tags r:id="rId1"/>
    </p:custDataLst>
    <p:extLst>
      <p:ext uri="{BB962C8B-B14F-4D97-AF65-F5344CB8AC3E}">
        <p14:creationId xmlns:p14="http://schemas.microsoft.com/office/powerpoint/2010/main" val="1065828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pPr eaLnBrk="1" hangingPunct="1"/>
            <a:r>
              <a:rPr lang="en-US" dirty="0" smtClean="0"/>
              <a:t>History – The Mechanical </a:t>
            </a:r>
            <a:br>
              <a:rPr lang="en-US" dirty="0" smtClean="0"/>
            </a:br>
            <a:r>
              <a:rPr lang="en-US" dirty="0" smtClean="0"/>
              <a:t>Era</a:t>
            </a:r>
          </a:p>
        </p:txBody>
      </p:sp>
      <p:sp>
        <p:nvSpPr>
          <p:cNvPr id="6147" name="Content Placeholder 2"/>
          <p:cNvSpPr>
            <a:spLocks noGrp="1"/>
          </p:cNvSpPr>
          <p:nvPr>
            <p:ph idx="1"/>
          </p:nvPr>
        </p:nvSpPr>
        <p:spPr/>
        <p:txBody>
          <a:bodyPr/>
          <a:lstStyle/>
          <a:p>
            <a:pPr eaLnBrk="1" hangingPunct="1"/>
            <a:r>
              <a:rPr lang="en-US" smtClean="0"/>
              <a:t>Invention of cipher machines</a:t>
            </a:r>
          </a:p>
          <a:p>
            <a:pPr eaLnBrk="1" hangingPunct="1"/>
            <a:r>
              <a:rPr lang="en-US" smtClean="0"/>
              <a:t>Examples</a:t>
            </a:r>
          </a:p>
          <a:p>
            <a:pPr lvl="1" eaLnBrk="1" hangingPunct="1"/>
            <a:r>
              <a:rPr lang="en-US" smtClean="0"/>
              <a:t>Confederate Army’s Cipher Disk</a:t>
            </a:r>
          </a:p>
          <a:p>
            <a:pPr lvl="1" eaLnBrk="1" hangingPunct="1"/>
            <a:r>
              <a:rPr lang="en-US" smtClean="0"/>
              <a:t>Japanese Red and Purple Machines</a:t>
            </a:r>
          </a:p>
          <a:p>
            <a:pPr lvl="1" eaLnBrk="1" hangingPunct="1"/>
            <a:r>
              <a:rPr lang="en-US" smtClean="0"/>
              <a:t>German Enigma</a:t>
            </a:r>
          </a:p>
          <a:p>
            <a:pPr eaLnBrk="1" hangingPunct="1"/>
            <a:endParaRPr lang="en-US" smtClean="0"/>
          </a:p>
        </p:txBody>
      </p:sp>
      <p:sp>
        <p:nvSpPr>
          <p:cNvPr id="6148" name="Slide Number Placeholder 3"/>
          <p:cNvSpPr>
            <a:spLocks noGrp="1"/>
          </p:cNvSpPr>
          <p:nvPr>
            <p:ph type="sldNum" sz="quarter" idx="12"/>
          </p:nvPr>
        </p:nvSpPr>
        <p:spPr/>
        <p:txBody>
          <a:bodyPr/>
          <a:lstStyle/>
          <a:p>
            <a:pPr>
              <a:defRPr/>
            </a:pPr>
            <a:fld id="{2248570F-94DA-4228-9260-89E262B4F1B2}" type="slidenum">
              <a:rPr lang="en-US" smtClean="0"/>
              <a:pPr>
                <a:defRPr/>
              </a:pPr>
              <a:t>75</a:t>
            </a:fld>
            <a:endParaRPr lang="en-US" sz="1400" smtClean="0">
              <a:latin typeface="Times"/>
            </a:endParaRPr>
          </a:p>
        </p:txBody>
      </p:sp>
    </p:spTree>
    <p:custDataLst>
      <p:tags r:id="rId1"/>
    </p:custDataLst>
    <p:extLst>
      <p:ext uri="{BB962C8B-B14F-4D97-AF65-F5344CB8AC3E}">
        <p14:creationId xmlns:p14="http://schemas.microsoft.com/office/powerpoint/2010/main" val="13239771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History – The Modern Era</a:t>
            </a:r>
          </a:p>
        </p:txBody>
      </p:sp>
      <p:sp>
        <p:nvSpPr>
          <p:cNvPr id="7171" name="Content Placeholder 2"/>
          <p:cNvSpPr>
            <a:spLocks noGrp="1"/>
          </p:cNvSpPr>
          <p:nvPr>
            <p:ph idx="1"/>
          </p:nvPr>
        </p:nvSpPr>
        <p:spPr/>
        <p:txBody>
          <a:bodyPr/>
          <a:lstStyle/>
          <a:p>
            <a:pPr eaLnBrk="1" hangingPunct="1"/>
            <a:r>
              <a:rPr lang="en-US" smtClean="0"/>
              <a:t>Computers!</a:t>
            </a:r>
          </a:p>
          <a:p>
            <a:pPr eaLnBrk="1" hangingPunct="1"/>
            <a:r>
              <a:rPr lang="en-US" smtClean="0"/>
              <a:t>Examples</a:t>
            </a:r>
          </a:p>
          <a:p>
            <a:pPr lvl="1" eaLnBrk="1" hangingPunct="1"/>
            <a:r>
              <a:rPr lang="en-US" smtClean="0"/>
              <a:t>Lucifer</a:t>
            </a:r>
          </a:p>
          <a:p>
            <a:pPr lvl="1" eaLnBrk="1" hangingPunct="1"/>
            <a:r>
              <a:rPr lang="en-US" smtClean="0"/>
              <a:t>Rijndael</a:t>
            </a:r>
          </a:p>
          <a:p>
            <a:pPr lvl="1" eaLnBrk="1" hangingPunct="1"/>
            <a:r>
              <a:rPr lang="en-US" smtClean="0"/>
              <a:t>RSA</a:t>
            </a:r>
          </a:p>
          <a:p>
            <a:pPr lvl="1" eaLnBrk="1" hangingPunct="1"/>
            <a:r>
              <a:rPr lang="en-US" smtClean="0"/>
              <a:t>ElGamal</a:t>
            </a:r>
          </a:p>
          <a:p>
            <a:pPr lvl="1" eaLnBrk="1" hangingPunct="1"/>
            <a:endParaRPr lang="en-US" smtClean="0"/>
          </a:p>
        </p:txBody>
      </p:sp>
      <p:sp>
        <p:nvSpPr>
          <p:cNvPr id="7172" name="Slide Number Placeholder 3"/>
          <p:cNvSpPr>
            <a:spLocks noGrp="1"/>
          </p:cNvSpPr>
          <p:nvPr>
            <p:ph type="sldNum" sz="quarter" idx="12"/>
          </p:nvPr>
        </p:nvSpPr>
        <p:spPr/>
        <p:txBody>
          <a:bodyPr/>
          <a:lstStyle/>
          <a:p>
            <a:pPr>
              <a:defRPr/>
            </a:pPr>
            <a:fld id="{6C574C88-5624-4A05-8283-B255FDE34AAC}" type="slidenum">
              <a:rPr lang="en-US" smtClean="0"/>
              <a:pPr>
                <a:defRPr/>
              </a:pPr>
              <a:t>76</a:t>
            </a:fld>
            <a:endParaRPr lang="en-US" sz="1400" smtClean="0">
              <a:latin typeface="Times"/>
            </a:endParaRPr>
          </a:p>
        </p:txBody>
      </p:sp>
    </p:spTree>
    <p:custDataLst>
      <p:tags r:id="rId1"/>
    </p:custDataLst>
    <p:extLst>
      <p:ext uri="{BB962C8B-B14F-4D97-AF65-F5344CB8AC3E}">
        <p14:creationId xmlns:p14="http://schemas.microsoft.com/office/powerpoint/2010/main" val="24381391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Speak Like a Crypto Geek</a:t>
            </a:r>
          </a:p>
        </p:txBody>
      </p:sp>
      <p:sp>
        <p:nvSpPr>
          <p:cNvPr id="8195" name="Content Placeholder 2"/>
          <p:cNvSpPr>
            <a:spLocks noGrp="1"/>
          </p:cNvSpPr>
          <p:nvPr>
            <p:ph idx="1"/>
          </p:nvPr>
        </p:nvSpPr>
        <p:spPr/>
        <p:txBody>
          <a:bodyPr>
            <a:normAutofit lnSpcReduction="10000"/>
          </a:bodyPr>
          <a:lstStyle/>
          <a:p>
            <a:pPr eaLnBrk="1" hangingPunct="1">
              <a:buFont typeface="Wingdings" pitchFamily="2" charset="2"/>
              <a:buNone/>
            </a:pPr>
            <a:r>
              <a:rPr lang="en-US" sz="2800" b="1" i="1" smtClean="0"/>
              <a:t>Plaintext</a:t>
            </a:r>
            <a:r>
              <a:rPr lang="en-US" sz="2800" smtClean="0"/>
              <a:t> – A message in its natural format readable by an attacker</a:t>
            </a:r>
          </a:p>
          <a:p>
            <a:pPr eaLnBrk="1" hangingPunct="1">
              <a:buFont typeface="Wingdings" pitchFamily="2" charset="2"/>
              <a:buNone/>
            </a:pPr>
            <a:r>
              <a:rPr lang="en-US" sz="2800" b="1" i="1" smtClean="0"/>
              <a:t>Ciphertext</a:t>
            </a:r>
            <a:r>
              <a:rPr lang="en-US" sz="2800" smtClean="0"/>
              <a:t> – Message altered to be unreadable by anyone except the intended recipients</a:t>
            </a:r>
          </a:p>
          <a:p>
            <a:pPr eaLnBrk="1" hangingPunct="1">
              <a:buFont typeface="Wingdings" pitchFamily="2" charset="2"/>
              <a:buNone/>
            </a:pPr>
            <a:r>
              <a:rPr lang="en-US" sz="2800" b="1" i="1" smtClean="0"/>
              <a:t>Key</a:t>
            </a:r>
            <a:r>
              <a:rPr lang="en-US" sz="2800" smtClean="0"/>
              <a:t> – Sequence that controls the operation and behavior of the cryptographic algorithm</a:t>
            </a:r>
          </a:p>
          <a:p>
            <a:pPr eaLnBrk="1" hangingPunct="1">
              <a:buFont typeface="Wingdings" pitchFamily="2" charset="2"/>
              <a:buNone/>
            </a:pPr>
            <a:r>
              <a:rPr lang="en-US" sz="2800" b="1" i="1" smtClean="0"/>
              <a:t>Keyspace</a:t>
            </a:r>
            <a:r>
              <a:rPr lang="en-US" sz="2800" smtClean="0"/>
              <a:t> </a:t>
            </a:r>
            <a:r>
              <a:rPr lang="en-US" sz="2800" b="1" smtClean="0"/>
              <a:t>–</a:t>
            </a:r>
            <a:r>
              <a:rPr lang="en-US" sz="2800" smtClean="0"/>
              <a:t> Total number of possible values of keys in a crypto algorithm</a:t>
            </a:r>
            <a:endParaRPr lang="en-US" smtClean="0"/>
          </a:p>
          <a:p>
            <a:pPr lvl="1" eaLnBrk="1" hangingPunct="1"/>
            <a:endParaRPr lang="en-US" smtClean="0"/>
          </a:p>
        </p:txBody>
      </p:sp>
      <p:sp>
        <p:nvSpPr>
          <p:cNvPr id="8196" name="Slide Number Placeholder 3"/>
          <p:cNvSpPr>
            <a:spLocks noGrp="1"/>
          </p:cNvSpPr>
          <p:nvPr>
            <p:ph type="sldNum" sz="quarter" idx="12"/>
          </p:nvPr>
        </p:nvSpPr>
        <p:spPr/>
        <p:txBody>
          <a:bodyPr/>
          <a:lstStyle/>
          <a:p>
            <a:pPr>
              <a:defRPr/>
            </a:pPr>
            <a:fld id="{C4F31F6C-D5D7-4954-A9B5-AF79A7729509}" type="slidenum">
              <a:rPr lang="en-US" smtClean="0"/>
              <a:pPr>
                <a:defRPr/>
              </a:pPr>
              <a:t>77</a:t>
            </a:fld>
            <a:endParaRPr lang="en-US" sz="1400" smtClean="0">
              <a:latin typeface="Times"/>
            </a:endParaRPr>
          </a:p>
        </p:txBody>
      </p:sp>
    </p:spTree>
    <p:custDataLst>
      <p:tags r:id="rId1"/>
    </p:custDataLst>
    <p:extLst>
      <p:ext uri="{BB962C8B-B14F-4D97-AF65-F5344CB8AC3E}">
        <p14:creationId xmlns:p14="http://schemas.microsoft.com/office/powerpoint/2010/main" val="336212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t>Speak Like a Crypto Geek</a:t>
            </a:r>
          </a:p>
        </p:txBody>
      </p:sp>
      <p:sp>
        <p:nvSpPr>
          <p:cNvPr id="9219" name="Content Placeholder 2"/>
          <p:cNvSpPr>
            <a:spLocks noGrp="1"/>
          </p:cNvSpPr>
          <p:nvPr>
            <p:ph idx="1"/>
          </p:nvPr>
        </p:nvSpPr>
        <p:spPr/>
        <p:txBody>
          <a:bodyPr/>
          <a:lstStyle/>
          <a:p>
            <a:pPr eaLnBrk="1" hangingPunct="1">
              <a:buFont typeface="Wingdings" pitchFamily="2" charset="2"/>
              <a:buNone/>
            </a:pPr>
            <a:r>
              <a:rPr lang="en-US" sz="2800" b="1" i="1" smtClean="0"/>
              <a:t>Initialization Vector </a:t>
            </a:r>
            <a:r>
              <a:rPr lang="en-US" sz="2800" b="1" smtClean="0"/>
              <a:t>– </a:t>
            </a:r>
            <a:r>
              <a:rPr lang="en-US" sz="2800" smtClean="0"/>
              <a:t>Random values used with ciphers to ensure no patterns are created during encryption</a:t>
            </a:r>
          </a:p>
          <a:p>
            <a:pPr eaLnBrk="1" hangingPunct="1">
              <a:buFont typeface="Wingdings" pitchFamily="2" charset="2"/>
              <a:buNone/>
            </a:pPr>
            <a:r>
              <a:rPr lang="en-US" sz="2800" b="1" i="1" smtClean="0"/>
              <a:t>Cryptosystem</a:t>
            </a:r>
            <a:r>
              <a:rPr lang="en-US" sz="2800" smtClean="0"/>
              <a:t> – The combination of algorithm, key, and key management functions used to perform cryptographic operations</a:t>
            </a:r>
            <a:endParaRPr lang="en-US" sz="2800" b="1" smtClean="0"/>
          </a:p>
          <a:p>
            <a:pPr eaLnBrk="1" hangingPunct="1"/>
            <a:endParaRPr lang="en-US" smtClean="0"/>
          </a:p>
          <a:p>
            <a:pPr lvl="1" eaLnBrk="1" hangingPunct="1"/>
            <a:endParaRPr lang="en-US" smtClean="0"/>
          </a:p>
        </p:txBody>
      </p:sp>
      <p:sp>
        <p:nvSpPr>
          <p:cNvPr id="9220" name="Slide Number Placeholder 3"/>
          <p:cNvSpPr>
            <a:spLocks noGrp="1"/>
          </p:cNvSpPr>
          <p:nvPr>
            <p:ph type="sldNum" sz="quarter" idx="12"/>
          </p:nvPr>
        </p:nvSpPr>
        <p:spPr/>
        <p:txBody>
          <a:bodyPr/>
          <a:lstStyle/>
          <a:p>
            <a:pPr>
              <a:defRPr/>
            </a:pPr>
            <a:fld id="{798DA989-481D-43BC-B403-74ED7E81A376}" type="slidenum">
              <a:rPr lang="en-US" smtClean="0"/>
              <a:pPr>
                <a:defRPr/>
              </a:pPr>
              <a:t>78</a:t>
            </a:fld>
            <a:endParaRPr lang="en-US" sz="1400" smtClean="0">
              <a:latin typeface="Times"/>
            </a:endParaRPr>
          </a:p>
        </p:txBody>
      </p:sp>
    </p:spTree>
    <p:custDataLst>
      <p:tags r:id="rId1"/>
    </p:custDataLst>
    <p:extLst>
      <p:ext uri="{BB962C8B-B14F-4D97-AF65-F5344CB8AC3E}">
        <p14:creationId xmlns:p14="http://schemas.microsoft.com/office/powerpoint/2010/main" val="12506444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Cryptosystem Services</a:t>
            </a:r>
          </a:p>
        </p:txBody>
      </p:sp>
      <p:sp>
        <p:nvSpPr>
          <p:cNvPr id="10243" name="Content Placeholder 2"/>
          <p:cNvSpPr>
            <a:spLocks noGrp="1"/>
          </p:cNvSpPr>
          <p:nvPr>
            <p:ph idx="1"/>
          </p:nvPr>
        </p:nvSpPr>
        <p:spPr/>
        <p:txBody>
          <a:bodyPr/>
          <a:lstStyle/>
          <a:p>
            <a:pPr eaLnBrk="1" hangingPunct="1"/>
            <a:r>
              <a:rPr lang="en-US" smtClean="0"/>
              <a:t>Confidentiality</a:t>
            </a:r>
          </a:p>
          <a:p>
            <a:pPr eaLnBrk="1" hangingPunct="1"/>
            <a:r>
              <a:rPr lang="en-US" smtClean="0"/>
              <a:t>Integrity</a:t>
            </a:r>
          </a:p>
          <a:p>
            <a:pPr eaLnBrk="1" hangingPunct="1"/>
            <a:r>
              <a:rPr lang="en-US" smtClean="0"/>
              <a:t>Authenticity</a:t>
            </a:r>
          </a:p>
          <a:p>
            <a:pPr eaLnBrk="1" hangingPunct="1"/>
            <a:r>
              <a:rPr lang="en-US" smtClean="0"/>
              <a:t>Nonrepudiation</a:t>
            </a:r>
          </a:p>
          <a:p>
            <a:pPr eaLnBrk="1" hangingPunct="1"/>
            <a:r>
              <a:rPr lang="en-US" smtClean="0"/>
              <a:t>Access Control</a:t>
            </a:r>
          </a:p>
        </p:txBody>
      </p:sp>
      <p:sp>
        <p:nvSpPr>
          <p:cNvPr id="10244" name="Slide Number Placeholder 3"/>
          <p:cNvSpPr>
            <a:spLocks noGrp="1"/>
          </p:cNvSpPr>
          <p:nvPr>
            <p:ph type="sldNum" sz="quarter" idx="12"/>
          </p:nvPr>
        </p:nvSpPr>
        <p:spPr/>
        <p:txBody>
          <a:bodyPr/>
          <a:lstStyle/>
          <a:p>
            <a:pPr>
              <a:defRPr/>
            </a:pPr>
            <a:fld id="{8AF4FBE5-96AF-446B-A6B4-C9757956CBDF}" type="slidenum">
              <a:rPr lang="en-US" smtClean="0"/>
              <a:pPr>
                <a:defRPr/>
              </a:pPr>
              <a:t>79</a:t>
            </a:fld>
            <a:endParaRPr lang="en-US" sz="1400" smtClean="0">
              <a:latin typeface="Times"/>
            </a:endParaRPr>
          </a:p>
        </p:txBody>
      </p:sp>
    </p:spTree>
    <p:custDataLst>
      <p:tags r:id="rId1"/>
    </p:custDataLst>
    <p:extLst>
      <p:ext uri="{BB962C8B-B14F-4D97-AF65-F5344CB8AC3E}">
        <p14:creationId xmlns:p14="http://schemas.microsoft.com/office/powerpoint/2010/main" val="147232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custDataLst>
              <p:tags r:id="rId2"/>
            </p:custDataLst>
          </p:nvPr>
        </p:nvSpPr>
        <p:spPr/>
        <p:txBody>
          <a:bodyPr>
            <a:normAutofit/>
          </a:bodyPr>
          <a:lstStyle/>
          <a:p>
            <a:r>
              <a:rPr lang="en-US" dirty="0" smtClean="0"/>
              <a:t>Information</a:t>
            </a:r>
            <a:endParaRPr lang="en-US" dirty="0"/>
          </a:p>
        </p:txBody>
      </p:sp>
      <p:sp>
        <p:nvSpPr>
          <p:cNvPr id="3" name="Rectangle 2"/>
          <p:cNvSpPr>
            <a:spLocks noGrp="1"/>
          </p:cNvSpPr>
          <p:nvPr>
            <p:ph idx="1"/>
            <p:custDataLst>
              <p:tags r:id="rId3"/>
            </p:custDataLst>
          </p:nvPr>
        </p:nvSpPr>
        <p:spPr>
          <a:ln w="19050" cmpd="dbl">
            <a:noFill/>
          </a:ln>
        </p:spPr>
        <p:txBody>
          <a:bodyPr>
            <a:normAutofit/>
          </a:bodyPr>
          <a:lstStyle/>
          <a:p>
            <a:pPr>
              <a:buFont typeface="Wingdings" pitchFamily="2" charset="2"/>
              <a:buChar char="Ø"/>
            </a:pPr>
            <a:r>
              <a:rPr lang="en-US" dirty="0" smtClean="0"/>
              <a:t>Dr. Craig S Wright </a:t>
            </a:r>
            <a:r>
              <a:rPr lang="en-US" sz="1800" dirty="0" smtClean="0"/>
              <a:t>GSE MSTAT LLM GSC GSM MInfoSysSec, MMgmt</a:t>
            </a:r>
          </a:p>
          <a:p>
            <a:pPr>
              <a:buFont typeface="Wingdings" pitchFamily="2" charset="2"/>
              <a:buChar char="Ø"/>
            </a:pPr>
            <a:r>
              <a:rPr lang="en-US" dirty="0" smtClean="0"/>
              <a:t>Charles Sturt University</a:t>
            </a:r>
          </a:p>
          <a:p>
            <a:pPr>
              <a:buFont typeface="Wingdings" pitchFamily="2" charset="2"/>
              <a:buChar char="Ø"/>
            </a:pPr>
            <a:endParaRPr lang="en-US" dirty="0" smtClean="0"/>
          </a:p>
          <a:p>
            <a:pPr>
              <a:buFont typeface="Wingdings" pitchFamily="2" charset="2"/>
              <a:buChar char="Ø"/>
            </a:pPr>
            <a:r>
              <a:rPr lang="en-US" dirty="0" smtClean="0">
                <a:hlinkClick r:id="rId6"/>
              </a:rPr>
              <a:t>Craig.Wright@cscss.org</a:t>
            </a:r>
            <a:endParaRPr lang="en-US" dirty="0" smtClean="0"/>
          </a:p>
          <a:p>
            <a:pPr>
              <a:buFont typeface="Wingdings" pitchFamily="2" charset="2"/>
              <a:buChar char="Ø"/>
            </a:pPr>
            <a:r>
              <a:rPr lang="en-US" dirty="0" smtClean="0">
                <a:hlinkClick r:id="rId7"/>
              </a:rPr>
              <a:t>crwright@csu.edu.au</a:t>
            </a:r>
            <a:r>
              <a:rPr lang="en-US" dirty="0" smtClean="0"/>
              <a:t> </a:t>
            </a:r>
            <a:endParaRPr lang="en-US" dirty="0"/>
          </a:p>
          <a:p>
            <a:pPr>
              <a:buFont typeface="Wingdings" pitchFamily="2" charset="2"/>
              <a:buChar char="Ø"/>
            </a:pPr>
            <a:endParaRPr lang="en-US" dirty="0" smtClean="0"/>
          </a:p>
          <a:p>
            <a:pPr>
              <a:buFont typeface="Wingdings" pitchFamily="2" charset="2"/>
              <a:buChar char="Ø"/>
            </a:pPr>
            <a:endParaRPr lang="en-US" dirty="0" smtClean="0"/>
          </a:p>
        </p:txBody>
      </p:sp>
    </p:spTree>
    <p:custDataLst>
      <p:tags r:id="rId1"/>
    </p:custDataLst>
    <p:extLst>
      <p:ext uri="{BB962C8B-B14F-4D97-AF65-F5344CB8AC3E}">
        <p14:creationId xmlns:p14="http://schemas.microsoft.com/office/powerpoint/2010/main" val="183292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t>Types of Cryptography</a:t>
            </a:r>
          </a:p>
        </p:txBody>
      </p:sp>
      <p:sp>
        <p:nvSpPr>
          <p:cNvPr id="11267" name="Content Placeholder 2"/>
          <p:cNvSpPr>
            <a:spLocks noGrp="1"/>
          </p:cNvSpPr>
          <p:nvPr>
            <p:ph idx="1"/>
          </p:nvPr>
        </p:nvSpPr>
        <p:spPr/>
        <p:txBody>
          <a:bodyPr>
            <a:normAutofit lnSpcReduction="10000"/>
          </a:bodyPr>
          <a:lstStyle/>
          <a:p>
            <a:pPr eaLnBrk="1" hangingPunct="1"/>
            <a:r>
              <a:rPr lang="en-US" smtClean="0"/>
              <a:t>Stream-based Ciphers</a:t>
            </a:r>
          </a:p>
          <a:p>
            <a:pPr lvl="1" eaLnBrk="1" hangingPunct="1"/>
            <a:r>
              <a:rPr lang="en-US" smtClean="0"/>
              <a:t>One at a time, please</a:t>
            </a:r>
          </a:p>
          <a:p>
            <a:pPr lvl="1" eaLnBrk="1" hangingPunct="1"/>
            <a:r>
              <a:rPr lang="en-US" smtClean="0"/>
              <a:t>Mixes plaintext with key stream</a:t>
            </a:r>
          </a:p>
          <a:p>
            <a:pPr lvl="1" eaLnBrk="1" hangingPunct="1"/>
            <a:r>
              <a:rPr lang="en-US" smtClean="0"/>
              <a:t>Good for real-time services</a:t>
            </a:r>
          </a:p>
          <a:p>
            <a:pPr eaLnBrk="1" hangingPunct="1"/>
            <a:r>
              <a:rPr lang="en-US" smtClean="0"/>
              <a:t>Block Ciphers</a:t>
            </a:r>
          </a:p>
          <a:p>
            <a:pPr lvl="1" eaLnBrk="1" hangingPunct="1"/>
            <a:r>
              <a:rPr lang="en-US" smtClean="0"/>
              <a:t>Amusement Park Ride</a:t>
            </a:r>
          </a:p>
          <a:p>
            <a:pPr lvl="1" eaLnBrk="1" hangingPunct="1"/>
            <a:r>
              <a:rPr lang="en-US" smtClean="0"/>
              <a:t>Substitution and transposition</a:t>
            </a:r>
          </a:p>
        </p:txBody>
      </p:sp>
      <p:sp>
        <p:nvSpPr>
          <p:cNvPr id="11268" name="Slide Number Placeholder 3"/>
          <p:cNvSpPr>
            <a:spLocks noGrp="1"/>
          </p:cNvSpPr>
          <p:nvPr>
            <p:ph type="sldNum" sz="quarter" idx="12"/>
          </p:nvPr>
        </p:nvSpPr>
        <p:spPr/>
        <p:txBody>
          <a:bodyPr/>
          <a:lstStyle/>
          <a:p>
            <a:pPr>
              <a:defRPr/>
            </a:pPr>
            <a:fld id="{9FB78AC5-3D38-4001-8D60-C5775B5EC052}" type="slidenum">
              <a:rPr lang="en-US" smtClean="0"/>
              <a:pPr>
                <a:defRPr/>
              </a:pPr>
              <a:t>80</a:t>
            </a:fld>
            <a:endParaRPr lang="en-US" sz="1400" smtClean="0">
              <a:latin typeface="Times"/>
            </a:endParaRPr>
          </a:p>
        </p:txBody>
      </p:sp>
    </p:spTree>
    <p:custDataLst>
      <p:tags r:id="rId1"/>
    </p:custDataLst>
    <p:extLst>
      <p:ext uri="{BB962C8B-B14F-4D97-AF65-F5344CB8AC3E}">
        <p14:creationId xmlns:p14="http://schemas.microsoft.com/office/powerpoint/2010/main" val="29336776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Cryptographic Methods</a:t>
            </a:r>
          </a:p>
        </p:txBody>
      </p:sp>
      <p:sp>
        <p:nvSpPr>
          <p:cNvPr id="15363" name="Content Placeholder 2"/>
          <p:cNvSpPr>
            <a:spLocks noGrp="1"/>
          </p:cNvSpPr>
          <p:nvPr>
            <p:ph idx="1"/>
          </p:nvPr>
        </p:nvSpPr>
        <p:spPr/>
        <p:txBody>
          <a:bodyPr>
            <a:normAutofit lnSpcReduction="10000"/>
          </a:bodyPr>
          <a:lstStyle/>
          <a:p>
            <a:pPr eaLnBrk="1" hangingPunct="1"/>
            <a:r>
              <a:rPr lang="en-US" b="1" i="1" smtClean="0"/>
              <a:t>Symmetric</a:t>
            </a:r>
          </a:p>
          <a:p>
            <a:pPr lvl="1" eaLnBrk="1" hangingPunct="1"/>
            <a:r>
              <a:rPr lang="en-US" smtClean="0"/>
              <a:t>Same key for encryption and decryption</a:t>
            </a:r>
          </a:p>
          <a:p>
            <a:pPr lvl="1" eaLnBrk="1" hangingPunct="1"/>
            <a:r>
              <a:rPr lang="en-US" smtClean="0"/>
              <a:t>Key distribution problem</a:t>
            </a:r>
          </a:p>
          <a:p>
            <a:pPr eaLnBrk="1" hangingPunct="1"/>
            <a:r>
              <a:rPr lang="en-US" b="1" i="1" smtClean="0"/>
              <a:t>Asymmetric</a:t>
            </a:r>
          </a:p>
          <a:p>
            <a:pPr lvl="1" eaLnBrk="1" hangingPunct="1"/>
            <a:r>
              <a:rPr lang="en-US" smtClean="0"/>
              <a:t>Mathematically related key pairs for encryption and decryption</a:t>
            </a:r>
          </a:p>
          <a:p>
            <a:pPr lvl="1" eaLnBrk="1" hangingPunct="1"/>
            <a:r>
              <a:rPr lang="en-US" smtClean="0"/>
              <a:t>Public and private keys</a:t>
            </a:r>
          </a:p>
        </p:txBody>
      </p:sp>
      <p:sp>
        <p:nvSpPr>
          <p:cNvPr id="14340" name="Slide Number Placeholder 3"/>
          <p:cNvSpPr>
            <a:spLocks noGrp="1"/>
          </p:cNvSpPr>
          <p:nvPr>
            <p:ph type="sldNum" sz="quarter" idx="12"/>
          </p:nvPr>
        </p:nvSpPr>
        <p:spPr/>
        <p:txBody>
          <a:bodyPr/>
          <a:lstStyle/>
          <a:p>
            <a:pPr>
              <a:defRPr/>
            </a:pPr>
            <a:fld id="{C5A6D9FF-8EBA-4B15-87AF-8ED9C4F5CCBC}" type="slidenum">
              <a:rPr lang="en-US" smtClean="0"/>
              <a:pPr>
                <a:defRPr/>
              </a:pPr>
              <a:t>81</a:t>
            </a:fld>
            <a:endParaRPr lang="en-US" sz="1400" smtClean="0">
              <a:latin typeface="Times"/>
            </a:endParaRPr>
          </a:p>
        </p:txBody>
      </p:sp>
    </p:spTree>
    <p:custDataLst>
      <p:tags r:id="rId1"/>
    </p:custDataLst>
    <p:extLst>
      <p:ext uri="{BB962C8B-B14F-4D97-AF65-F5344CB8AC3E}">
        <p14:creationId xmlns:p14="http://schemas.microsoft.com/office/powerpoint/2010/main" val="3588069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Cryptographic Methods</a:t>
            </a:r>
          </a:p>
        </p:txBody>
      </p:sp>
      <p:sp>
        <p:nvSpPr>
          <p:cNvPr id="16387" name="Content Placeholder 2"/>
          <p:cNvSpPr>
            <a:spLocks noGrp="1"/>
          </p:cNvSpPr>
          <p:nvPr>
            <p:ph idx="1"/>
          </p:nvPr>
        </p:nvSpPr>
        <p:spPr/>
        <p:txBody>
          <a:bodyPr/>
          <a:lstStyle/>
          <a:p>
            <a:pPr eaLnBrk="1" hangingPunct="1"/>
            <a:r>
              <a:rPr lang="en-US" b="1" i="1" smtClean="0"/>
              <a:t>Hybrid</a:t>
            </a:r>
          </a:p>
          <a:p>
            <a:pPr lvl="1" eaLnBrk="1" hangingPunct="1"/>
            <a:r>
              <a:rPr lang="en-US" smtClean="0"/>
              <a:t>Combines strengths of both methods</a:t>
            </a:r>
          </a:p>
          <a:p>
            <a:pPr lvl="1" eaLnBrk="1" hangingPunct="1"/>
            <a:r>
              <a:rPr lang="en-US" smtClean="0"/>
              <a:t>Asymmetric distributes symmetric key</a:t>
            </a:r>
          </a:p>
          <a:p>
            <a:pPr lvl="2" eaLnBrk="1" hangingPunct="1"/>
            <a:r>
              <a:rPr lang="en-US" smtClean="0"/>
              <a:t>Also known as a </a:t>
            </a:r>
            <a:r>
              <a:rPr lang="en-US" b="1" i="1" smtClean="0"/>
              <a:t>session key</a:t>
            </a:r>
          </a:p>
          <a:p>
            <a:pPr lvl="1" eaLnBrk="1" hangingPunct="1"/>
            <a:r>
              <a:rPr lang="en-US" smtClean="0"/>
              <a:t>Symmetric provides bulk encryption</a:t>
            </a:r>
          </a:p>
          <a:p>
            <a:pPr lvl="1" eaLnBrk="1" hangingPunct="1"/>
            <a:r>
              <a:rPr lang="en-US" smtClean="0"/>
              <a:t>Example:</a:t>
            </a:r>
          </a:p>
          <a:p>
            <a:pPr lvl="2" eaLnBrk="1" hangingPunct="1"/>
            <a:r>
              <a:rPr lang="en-US" smtClean="0"/>
              <a:t>SSL negotiates a hybrid method</a:t>
            </a:r>
          </a:p>
        </p:txBody>
      </p:sp>
      <p:sp>
        <p:nvSpPr>
          <p:cNvPr id="15364" name="Slide Number Placeholder 3"/>
          <p:cNvSpPr>
            <a:spLocks noGrp="1"/>
          </p:cNvSpPr>
          <p:nvPr>
            <p:ph type="sldNum" sz="quarter" idx="12"/>
          </p:nvPr>
        </p:nvSpPr>
        <p:spPr/>
        <p:txBody>
          <a:bodyPr/>
          <a:lstStyle/>
          <a:p>
            <a:pPr>
              <a:defRPr/>
            </a:pPr>
            <a:fld id="{43B04507-B007-4575-B58E-C0D1E28430CC}" type="slidenum">
              <a:rPr lang="en-US" smtClean="0"/>
              <a:pPr>
                <a:defRPr/>
              </a:pPr>
              <a:t>82</a:t>
            </a:fld>
            <a:endParaRPr lang="en-US" sz="1400" smtClean="0">
              <a:latin typeface="Times"/>
            </a:endParaRPr>
          </a:p>
        </p:txBody>
      </p:sp>
    </p:spTree>
    <p:custDataLst>
      <p:tags r:id="rId1"/>
    </p:custDataLst>
    <p:extLst>
      <p:ext uri="{BB962C8B-B14F-4D97-AF65-F5344CB8AC3E}">
        <p14:creationId xmlns:p14="http://schemas.microsoft.com/office/powerpoint/2010/main" val="27428912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Birthday Attack</a:t>
            </a:r>
          </a:p>
        </p:txBody>
      </p:sp>
      <p:sp>
        <p:nvSpPr>
          <p:cNvPr id="23555" name="Content Placeholder 2"/>
          <p:cNvSpPr>
            <a:spLocks noGrp="1"/>
          </p:cNvSpPr>
          <p:nvPr>
            <p:ph idx="1"/>
          </p:nvPr>
        </p:nvSpPr>
        <p:spPr/>
        <p:txBody>
          <a:bodyPr>
            <a:normAutofit fontScale="92500" lnSpcReduction="20000"/>
          </a:bodyPr>
          <a:lstStyle/>
          <a:p>
            <a:pPr eaLnBrk="1" hangingPunct="1"/>
            <a:r>
              <a:rPr lang="en-US" dirty="0" smtClean="0"/>
              <a:t>Collisions</a:t>
            </a:r>
          </a:p>
          <a:p>
            <a:pPr lvl="1" eaLnBrk="1" hangingPunct="1"/>
            <a:r>
              <a:rPr lang="en-US" dirty="0" smtClean="0"/>
              <a:t>Two messages with the same hash value</a:t>
            </a:r>
          </a:p>
          <a:p>
            <a:pPr eaLnBrk="1" hangingPunct="1"/>
            <a:r>
              <a:rPr lang="en-US" dirty="0" smtClean="0"/>
              <a:t>Based on the “birthday paradox”</a:t>
            </a:r>
          </a:p>
          <a:p>
            <a:pPr eaLnBrk="1" hangingPunct="1"/>
            <a:r>
              <a:rPr lang="en-US" dirty="0" smtClean="0"/>
              <a:t>Hash algorithms should be resistant to this attack</a:t>
            </a:r>
          </a:p>
          <a:p>
            <a:pPr eaLnBrk="1" hangingPunct="1"/>
            <a:endParaRPr lang="en-AU" dirty="0" smtClean="0"/>
          </a:p>
          <a:p>
            <a:r>
              <a:rPr lang="en-US" dirty="0">
                <a:hlinkClick r:id="rId3"/>
              </a:rPr>
              <a:t>http://en.wikipedia.org/wiki/Birthday_attack</a:t>
            </a:r>
            <a:endParaRPr lang="en-US" dirty="0" smtClean="0"/>
          </a:p>
        </p:txBody>
      </p:sp>
      <p:sp>
        <p:nvSpPr>
          <p:cNvPr id="21508" name="Slide Number Placeholder 3"/>
          <p:cNvSpPr>
            <a:spLocks noGrp="1"/>
          </p:cNvSpPr>
          <p:nvPr>
            <p:ph type="sldNum" sz="quarter" idx="12"/>
          </p:nvPr>
        </p:nvSpPr>
        <p:spPr/>
        <p:txBody>
          <a:bodyPr/>
          <a:lstStyle/>
          <a:p>
            <a:pPr>
              <a:defRPr/>
            </a:pPr>
            <a:fld id="{611ACEBD-4FBF-4350-AF2C-CD1482356C6E}" type="slidenum">
              <a:rPr lang="en-US" smtClean="0"/>
              <a:pPr>
                <a:defRPr/>
              </a:pPr>
              <a:t>83</a:t>
            </a:fld>
            <a:endParaRPr lang="en-US" sz="1400" smtClean="0">
              <a:latin typeface="Times"/>
            </a:endParaRPr>
          </a:p>
        </p:txBody>
      </p:sp>
    </p:spTree>
    <p:custDataLst>
      <p:tags r:id="rId1"/>
    </p:custDataLst>
    <p:extLst>
      <p:ext uri="{BB962C8B-B14F-4D97-AF65-F5344CB8AC3E}">
        <p14:creationId xmlns:p14="http://schemas.microsoft.com/office/powerpoint/2010/main" val="3797441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eaLnBrk="1" hangingPunct="1"/>
            <a:r>
              <a:rPr lang="en-US" dirty="0" smtClean="0"/>
              <a:t>Message Authentication</a:t>
            </a:r>
            <a:br>
              <a:rPr lang="en-US" dirty="0" smtClean="0"/>
            </a:br>
            <a:r>
              <a:rPr lang="en-US" dirty="0" smtClean="0"/>
              <a:t> Codes</a:t>
            </a:r>
          </a:p>
        </p:txBody>
      </p:sp>
      <p:sp>
        <p:nvSpPr>
          <p:cNvPr id="24579" name="Content Placeholder 2"/>
          <p:cNvSpPr>
            <a:spLocks noGrp="1"/>
          </p:cNvSpPr>
          <p:nvPr>
            <p:ph idx="1"/>
          </p:nvPr>
        </p:nvSpPr>
        <p:spPr/>
        <p:txBody>
          <a:bodyPr/>
          <a:lstStyle/>
          <a:p>
            <a:pPr eaLnBrk="1" hangingPunct="1"/>
            <a:r>
              <a:rPr lang="en-US" smtClean="0"/>
              <a:t>Small block of data generated with a secret key and appended to a message</a:t>
            </a:r>
          </a:p>
          <a:p>
            <a:pPr eaLnBrk="1" hangingPunct="1"/>
            <a:r>
              <a:rPr lang="en-US" smtClean="0"/>
              <a:t>HMAC (RFC 2104)</a:t>
            </a:r>
          </a:p>
          <a:p>
            <a:pPr lvl="1" eaLnBrk="1" hangingPunct="1"/>
            <a:r>
              <a:rPr lang="en-US" smtClean="0"/>
              <a:t>Uses hash instead of cipher for speed</a:t>
            </a:r>
          </a:p>
          <a:p>
            <a:pPr lvl="1" eaLnBrk="1" hangingPunct="1"/>
            <a:r>
              <a:rPr lang="en-US" smtClean="0"/>
              <a:t>Used in SSL/TLS and IPSec</a:t>
            </a:r>
          </a:p>
        </p:txBody>
      </p:sp>
      <p:sp>
        <p:nvSpPr>
          <p:cNvPr id="22532" name="Slide Number Placeholder 3"/>
          <p:cNvSpPr>
            <a:spLocks noGrp="1"/>
          </p:cNvSpPr>
          <p:nvPr>
            <p:ph type="sldNum" sz="quarter" idx="12"/>
          </p:nvPr>
        </p:nvSpPr>
        <p:spPr/>
        <p:txBody>
          <a:bodyPr/>
          <a:lstStyle/>
          <a:p>
            <a:pPr>
              <a:defRPr/>
            </a:pPr>
            <a:fld id="{1CF55D51-09F9-4C33-8880-D8C276474C52}" type="slidenum">
              <a:rPr lang="en-US" smtClean="0"/>
              <a:pPr>
                <a:defRPr/>
              </a:pPr>
              <a:t>84</a:t>
            </a:fld>
            <a:endParaRPr lang="en-US" sz="1400" smtClean="0">
              <a:latin typeface="Times"/>
            </a:endParaRPr>
          </a:p>
        </p:txBody>
      </p:sp>
    </p:spTree>
    <p:custDataLst>
      <p:tags r:id="rId1"/>
    </p:custDataLst>
    <p:extLst>
      <p:ext uri="{BB962C8B-B14F-4D97-AF65-F5344CB8AC3E}">
        <p14:creationId xmlns:p14="http://schemas.microsoft.com/office/powerpoint/2010/main" val="21168999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Digital Signatures</a:t>
            </a:r>
          </a:p>
        </p:txBody>
      </p:sp>
      <p:sp>
        <p:nvSpPr>
          <p:cNvPr id="3" name="Content Placeholder 2"/>
          <p:cNvSpPr>
            <a:spLocks noGrp="1"/>
          </p:cNvSpPr>
          <p:nvPr>
            <p:ph idx="1"/>
          </p:nvPr>
        </p:nvSpPr>
        <p:spPr/>
        <p:txBody>
          <a:bodyPr>
            <a:normAutofit fontScale="92500" lnSpcReduction="20000"/>
          </a:bodyPr>
          <a:lstStyle/>
          <a:p>
            <a:pPr eaLnBrk="1" hangingPunct="1">
              <a:defRPr/>
            </a:pPr>
            <a:r>
              <a:rPr lang="en-US" dirty="0" smtClean="0"/>
              <a:t>Hash of message encrypted with private key</a:t>
            </a:r>
          </a:p>
          <a:p>
            <a:pPr eaLnBrk="1" hangingPunct="1">
              <a:defRPr/>
            </a:pPr>
            <a:r>
              <a:rPr lang="en-US" dirty="0" smtClean="0"/>
              <a:t>Digital Signature Standard (DSS)</a:t>
            </a:r>
          </a:p>
          <a:p>
            <a:pPr lvl="1" eaLnBrk="1" hangingPunct="1">
              <a:buFont typeface="Times" pitchFamily="18" charset="0"/>
              <a:buChar char="•"/>
              <a:defRPr/>
            </a:pPr>
            <a:r>
              <a:rPr lang="en-US" dirty="0" smtClean="0"/>
              <a:t>DSA/RSA/ECD-SA plus SHA</a:t>
            </a:r>
          </a:p>
          <a:p>
            <a:pPr eaLnBrk="1" hangingPunct="1">
              <a:defRPr/>
            </a:pPr>
            <a:r>
              <a:rPr lang="en-US" dirty="0" smtClean="0"/>
              <a:t>DSS provides</a:t>
            </a:r>
          </a:p>
          <a:p>
            <a:pPr lvl="1" eaLnBrk="1" hangingPunct="1">
              <a:buFont typeface="Times" pitchFamily="18" charset="0"/>
              <a:buChar char="•"/>
              <a:defRPr/>
            </a:pPr>
            <a:r>
              <a:rPr lang="en-US" dirty="0" smtClean="0"/>
              <a:t>Sender authentication</a:t>
            </a:r>
          </a:p>
          <a:p>
            <a:pPr lvl="1" eaLnBrk="1" hangingPunct="1">
              <a:buFont typeface="Times" pitchFamily="18" charset="0"/>
              <a:buChar char="•"/>
              <a:defRPr/>
            </a:pPr>
            <a:r>
              <a:rPr lang="en-US" dirty="0" smtClean="0"/>
              <a:t>Verification of message integrity</a:t>
            </a:r>
          </a:p>
          <a:p>
            <a:pPr lvl="1" eaLnBrk="1" hangingPunct="1">
              <a:buFont typeface="Times" pitchFamily="18" charset="0"/>
              <a:buChar char="•"/>
              <a:defRPr/>
            </a:pPr>
            <a:r>
              <a:rPr lang="en-US" dirty="0" smtClean="0"/>
              <a:t>Nonrepudiation </a:t>
            </a:r>
          </a:p>
          <a:p>
            <a:pPr eaLnBrk="1" hangingPunct="1">
              <a:defRPr/>
            </a:pPr>
            <a:endParaRPr lang="en-US" dirty="0"/>
          </a:p>
        </p:txBody>
      </p:sp>
      <p:sp>
        <p:nvSpPr>
          <p:cNvPr id="23556" name="Slide Number Placeholder 3"/>
          <p:cNvSpPr>
            <a:spLocks noGrp="1"/>
          </p:cNvSpPr>
          <p:nvPr>
            <p:ph type="sldNum" sz="quarter" idx="12"/>
          </p:nvPr>
        </p:nvSpPr>
        <p:spPr/>
        <p:txBody>
          <a:bodyPr/>
          <a:lstStyle/>
          <a:p>
            <a:pPr>
              <a:defRPr/>
            </a:pPr>
            <a:fld id="{D6F22130-FC87-453D-AA7C-5D594B106150}" type="slidenum">
              <a:rPr lang="en-US" smtClean="0"/>
              <a:pPr>
                <a:defRPr/>
              </a:pPr>
              <a:t>85</a:t>
            </a:fld>
            <a:endParaRPr lang="en-US" sz="1400" smtClean="0">
              <a:latin typeface="Times"/>
            </a:endParaRPr>
          </a:p>
        </p:txBody>
      </p:sp>
    </p:spTree>
    <p:custDataLst>
      <p:tags r:id="rId1"/>
    </p:custDataLst>
    <p:extLst>
      <p:ext uri="{BB962C8B-B14F-4D97-AF65-F5344CB8AC3E}">
        <p14:creationId xmlns:p14="http://schemas.microsoft.com/office/powerpoint/2010/main" val="15883952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Cryptanalysis</a:t>
            </a:r>
          </a:p>
        </p:txBody>
      </p:sp>
      <p:sp>
        <p:nvSpPr>
          <p:cNvPr id="30723" name="Content Placeholder 2"/>
          <p:cNvSpPr>
            <a:spLocks noGrp="1"/>
          </p:cNvSpPr>
          <p:nvPr>
            <p:ph idx="1"/>
          </p:nvPr>
        </p:nvSpPr>
        <p:spPr/>
        <p:txBody>
          <a:bodyPr/>
          <a:lstStyle/>
          <a:p>
            <a:pPr eaLnBrk="1" hangingPunct="1"/>
            <a:r>
              <a:rPr lang="en-US" smtClean="0"/>
              <a:t>The study of methods to break cryptosystems</a:t>
            </a:r>
          </a:p>
          <a:p>
            <a:pPr eaLnBrk="1" hangingPunct="1"/>
            <a:r>
              <a:rPr lang="en-US" smtClean="0"/>
              <a:t>Often targeted at obtaining a key</a:t>
            </a:r>
          </a:p>
          <a:p>
            <a:pPr eaLnBrk="1" hangingPunct="1"/>
            <a:r>
              <a:rPr lang="en-US" smtClean="0"/>
              <a:t>Attacks may be passive or active</a:t>
            </a:r>
          </a:p>
        </p:txBody>
      </p:sp>
      <p:sp>
        <p:nvSpPr>
          <p:cNvPr id="28676" name="Slide Number Placeholder 3"/>
          <p:cNvSpPr>
            <a:spLocks noGrp="1"/>
          </p:cNvSpPr>
          <p:nvPr>
            <p:ph type="sldNum" sz="quarter" idx="12"/>
          </p:nvPr>
        </p:nvSpPr>
        <p:spPr/>
        <p:txBody>
          <a:bodyPr/>
          <a:lstStyle/>
          <a:p>
            <a:pPr>
              <a:defRPr/>
            </a:pPr>
            <a:fld id="{F54A3025-48CE-4540-8731-297EA1966F46}" type="slidenum">
              <a:rPr lang="en-US" smtClean="0"/>
              <a:pPr>
                <a:defRPr/>
              </a:pPr>
              <a:t>86</a:t>
            </a:fld>
            <a:endParaRPr lang="en-US" sz="1400" smtClean="0">
              <a:latin typeface="Times"/>
            </a:endParaRPr>
          </a:p>
        </p:txBody>
      </p:sp>
    </p:spTree>
    <p:custDataLst>
      <p:tags r:id="rId1"/>
    </p:custDataLst>
    <p:extLst>
      <p:ext uri="{BB962C8B-B14F-4D97-AF65-F5344CB8AC3E}">
        <p14:creationId xmlns:p14="http://schemas.microsoft.com/office/powerpoint/2010/main" val="32131347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smtClean="0"/>
              <a:t>Cryptanalysis</a:t>
            </a:r>
          </a:p>
        </p:txBody>
      </p:sp>
      <p:sp>
        <p:nvSpPr>
          <p:cNvPr id="31747" name="Content Placeholder 2"/>
          <p:cNvSpPr>
            <a:spLocks noGrp="1"/>
          </p:cNvSpPr>
          <p:nvPr>
            <p:ph idx="1"/>
          </p:nvPr>
        </p:nvSpPr>
        <p:spPr/>
        <p:txBody>
          <a:bodyPr/>
          <a:lstStyle/>
          <a:p>
            <a:pPr eaLnBrk="1" hangingPunct="1"/>
            <a:r>
              <a:rPr lang="en-US" dirty="0" smtClean="0"/>
              <a:t>Kerckhoff’s Principle</a:t>
            </a:r>
          </a:p>
          <a:p>
            <a:pPr lvl="1" eaLnBrk="1" hangingPunct="1"/>
            <a:r>
              <a:rPr lang="en-US" dirty="0" smtClean="0"/>
              <a:t>The only secrecy involved with a cryptosystem should be the key</a:t>
            </a:r>
          </a:p>
          <a:p>
            <a:pPr eaLnBrk="1" hangingPunct="1"/>
            <a:r>
              <a:rPr lang="en-US" dirty="0" smtClean="0"/>
              <a:t>Cryptosystem Strength</a:t>
            </a:r>
          </a:p>
          <a:p>
            <a:pPr lvl="1" eaLnBrk="1" hangingPunct="1"/>
            <a:r>
              <a:rPr lang="en-US" dirty="0" smtClean="0"/>
              <a:t>How hard is it to determine the secret associated with the system?</a:t>
            </a:r>
          </a:p>
        </p:txBody>
      </p:sp>
      <p:sp>
        <p:nvSpPr>
          <p:cNvPr id="28676" name="Slide Number Placeholder 3"/>
          <p:cNvSpPr>
            <a:spLocks noGrp="1"/>
          </p:cNvSpPr>
          <p:nvPr>
            <p:ph type="sldNum" sz="quarter" idx="12"/>
          </p:nvPr>
        </p:nvSpPr>
        <p:spPr/>
        <p:txBody>
          <a:bodyPr/>
          <a:lstStyle/>
          <a:p>
            <a:pPr>
              <a:defRPr/>
            </a:pPr>
            <a:fld id="{56B0DCF3-AF64-40A5-907E-CD5B2611A0A3}" type="slidenum">
              <a:rPr lang="en-US" smtClean="0"/>
              <a:pPr>
                <a:defRPr/>
              </a:pPr>
              <a:t>87</a:t>
            </a:fld>
            <a:endParaRPr lang="en-US" sz="1400" smtClean="0">
              <a:latin typeface="Times"/>
            </a:endParaRPr>
          </a:p>
        </p:txBody>
      </p:sp>
    </p:spTree>
    <p:custDataLst>
      <p:tags r:id="rId1"/>
    </p:custDataLst>
    <p:extLst>
      <p:ext uri="{BB962C8B-B14F-4D97-AF65-F5344CB8AC3E}">
        <p14:creationId xmlns:p14="http://schemas.microsoft.com/office/powerpoint/2010/main" val="37778117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Cryptanalysis Attacks</a:t>
            </a:r>
          </a:p>
        </p:txBody>
      </p:sp>
      <p:sp>
        <p:nvSpPr>
          <p:cNvPr id="32771" name="Content Placeholder 2"/>
          <p:cNvSpPr>
            <a:spLocks noGrp="1"/>
          </p:cNvSpPr>
          <p:nvPr>
            <p:ph idx="1"/>
          </p:nvPr>
        </p:nvSpPr>
        <p:spPr/>
        <p:txBody>
          <a:bodyPr>
            <a:normAutofit lnSpcReduction="10000"/>
          </a:bodyPr>
          <a:lstStyle/>
          <a:p>
            <a:pPr eaLnBrk="1" hangingPunct="1"/>
            <a:r>
              <a:rPr lang="en-US" smtClean="0"/>
              <a:t>Brute force</a:t>
            </a:r>
          </a:p>
          <a:p>
            <a:pPr lvl="1" eaLnBrk="1" hangingPunct="1"/>
            <a:r>
              <a:rPr lang="en-US" smtClean="0"/>
              <a:t>Trying all key values in the keyspace</a:t>
            </a:r>
          </a:p>
          <a:p>
            <a:pPr eaLnBrk="1" hangingPunct="1"/>
            <a:r>
              <a:rPr lang="en-US" smtClean="0"/>
              <a:t>Frequency Analysis</a:t>
            </a:r>
          </a:p>
          <a:p>
            <a:pPr lvl="1" eaLnBrk="1" hangingPunct="1"/>
            <a:r>
              <a:rPr lang="en-US" smtClean="0"/>
              <a:t>Guess values based on frequency of occurrence</a:t>
            </a:r>
          </a:p>
          <a:p>
            <a:pPr eaLnBrk="1" hangingPunct="1"/>
            <a:r>
              <a:rPr lang="en-US" smtClean="0"/>
              <a:t>Dictionary Attack</a:t>
            </a:r>
          </a:p>
          <a:p>
            <a:pPr lvl="1" eaLnBrk="1" hangingPunct="1"/>
            <a:r>
              <a:rPr lang="en-US" smtClean="0"/>
              <a:t>Find plaintext based on common words</a:t>
            </a:r>
          </a:p>
        </p:txBody>
      </p:sp>
      <p:sp>
        <p:nvSpPr>
          <p:cNvPr id="29700" name="Slide Number Placeholder 3"/>
          <p:cNvSpPr>
            <a:spLocks noGrp="1"/>
          </p:cNvSpPr>
          <p:nvPr>
            <p:ph type="sldNum" sz="quarter" idx="12"/>
          </p:nvPr>
        </p:nvSpPr>
        <p:spPr/>
        <p:txBody>
          <a:bodyPr/>
          <a:lstStyle/>
          <a:p>
            <a:pPr>
              <a:defRPr/>
            </a:pPr>
            <a:fld id="{5A361FEF-E630-40A0-8FB3-FAA375CAFAEF}" type="slidenum">
              <a:rPr lang="en-US" smtClean="0"/>
              <a:pPr>
                <a:defRPr/>
              </a:pPr>
              <a:t>88</a:t>
            </a:fld>
            <a:endParaRPr lang="en-US" sz="1400" smtClean="0">
              <a:latin typeface="Times"/>
            </a:endParaRPr>
          </a:p>
        </p:txBody>
      </p:sp>
    </p:spTree>
    <p:custDataLst>
      <p:tags r:id="rId1"/>
    </p:custDataLst>
    <p:extLst>
      <p:ext uri="{BB962C8B-B14F-4D97-AF65-F5344CB8AC3E}">
        <p14:creationId xmlns:p14="http://schemas.microsoft.com/office/powerpoint/2010/main" val="22610733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Cryptanalysis Attacks</a:t>
            </a:r>
          </a:p>
        </p:txBody>
      </p:sp>
      <p:sp>
        <p:nvSpPr>
          <p:cNvPr id="33795" name="Content Placeholder 2"/>
          <p:cNvSpPr>
            <a:spLocks noGrp="1"/>
          </p:cNvSpPr>
          <p:nvPr>
            <p:ph idx="1"/>
          </p:nvPr>
        </p:nvSpPr>
        <p:spPr/>
        <p:txBody>
          <a:bodyPr>
            <a:normAutofit lnSpcReduction="10000"/>
          </a:bodyPr>
          <a:lstStyle/>
          <a:p>
            <a:pPr eaLnBrk="1" hangingPunct="1"/>
            <a:r>
              <a:rPr lang="en-US" smtClean="0"/>
              <a:t>Replay Attack</a:t>
            </a:r>
          </a:p>
          <a:p>
            <a:pPr lvl="1" eaLnBrk="1" hangingPunct="1"/>
            <a:r>
              <a:rPr lang="en-US" smtClean="0"/>
              <a:t>Repeating previous known values</a:t>
            </a:r>
          </a:p>
          <a:p>
            <a:pPr eaLnBrk="1" hangingPunct="1"/>
            <a:r>
              <a:rPr lang="en-US" smtClean="0"/>
              <a:t>Factoring Attacks</a:t>
            </a:r>
          </a:p>
          <a:p>
            <a:pPr lvl="1" eaLnBrk="1" hangingPunct="1"/>
            <a:r>
              <a:rPr lang="en-US" smtClean="0"/>
              <a:t>Find keys through prime factorization</a:t>
            </a:r>
          </a:p>
          <a:p>
            <a:pPr eaLnBrk="1" hangingPunct="1"/>
            <a:r>
              <a:rPr lang="en-US" smtClean="0"/>
              <a:t>Ciphertext-Only</a:t>
            </a:r>
          </a:p>
          <a:p>
            <a:pPr eaLnBrk="1" hangingPunct="1"/>
            <a:r>
              <a:rPr lang="en-US" smtClean="0"/>
              <a:t>Known Plaintext</a:t>
            </a:r>
          </a:p>
          <a:p>
            <a:pPr lvl="1" eaLnBrk="1" hangingPunct="1"/>
            <a:r>
              <a:rPr lang="en-US" smtClean="0"/>
              <a:t>Format or content of plaintext available</a:t>
            </a:r>
          </a:p>
          <a:p>
            <a:pPr eaLnBrk="1" hangingPunct="1">
              <a:buFont typeface="Wingdings" pitchFamily="2" charset="2"/>
              <a:buNone/>
            </a:pPr>
            <a:endParaRPr lang="en-US" smtClean="0"/>
          </a:p>
        </p:txBody>
      </p:sp>
      <p:sp>
        <p:nvSpPr>
          <p:cNvPr id="30724" name="Slide Number Placeholder 3"/>
          <p:cNvSpPr>
            <a:spLocks noGrp="1"/>
          </p:cNvSpPr>
          <p:nvPr>
            <p:ph type="sldNum" sz="quarter" idx="12"/>
          </p:nvPr>
        </p:nvSpPr>
        <p:spPr/>
        <p:txBody>
          <a:bodyPr/>
          <a:lstStyle/>
          <a:p>
            <a:pPr>
              <a:defRPr/>
            </a:pPr>
            <a:fld id="{1B1D00C9-8FCE-4F06-B4B2-32EB660DE286}" type="slidenum">
              <a:rPr lang="en-US" smtClean="0"/>
              <a:pPr>
                <a:defRPr/>
              </a:pPr>
              <a:t>89</a:t>
            </a:fld>
            <a:endParaRPr lang="en-US" sz="1400" smtClean="0">
              <a:latin typeface="Times"/>
            </a:endParaRPr>
          </a:p>
        </p:txBody>
      </p:sp>
    </p:spTree>
    <p:custDataLst>
      <p:tags r:id="rId1"/>
    </p:custDataLst>
    <p:extLst>
      <p:ext uri="{BB962C8B-B14F-4D97-AF65-F5344CB8AC3E}">
        <p14:creationId xmlns:p14="http://schemas.microsoft.com/office/powerpoint/2010/main" val="68597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custDataLst>
              <p:tags r:id="rId2"/>
            </p:custDataLst>
          </p:nvPr>
        </p:nvSpPr>
        <p:spPr>
          <a:ln/>
        </p:spPr>
        <p:txBody>
          <a:bodyPr rIns="134853"/>
          <a:lstStyle/>
          <a:p>
            <a:r>
              <a:rPr lang="en-US" dirty="0"/>
              <a:t>Overview</a:t>
            </a:r>
          </a:p>
        </p:txBody>
      </p:sp>
      <p:sp>
        <p:nvSpPr>
          <p:cNvPr id="4098" name="Rectangle 2"/>
          <p:cNvSpPr>
            <a:spLocks noGrp="1" noChangeArrowheads="1"/>
          </p:cNvSpPr>
          <p:nvPr>
            <p:ph idx="1"/>
            <p:custDataLst>
              <p:tags r:id="rId3"/>
            </p:custDataLst>
          </p:nvPr>
        </p:nvSpPr>
        <p:spPr>
          <a:ln/>
        </p:spPr>
        <p:txBody>
          <a:bodyPr rIns="134853"/>
          <a:lstStyle/>
          <a:p>
            <a:r>
              <a:rPr lang="en-US" sz="3000" dirty="0"/>
              <a:t>Certification review</a:t>
            </a:r>
          </a:p>
          <a:p>
            <a:r>
              <a:rPr lang="en-US" sz="3000" dirty="0" smtClean="0"/>
              <a:t>CISSP </a:t>
            </a:r>
            <a:r>
              <a:rPr lang="en-US" sz="3000" dirty="0"/>
              <a:t>requirements</a:t>
            </a:r>
          </a:p>
          <a:p>
            <a:r>
              <a:rPr lang="en-US" sz="3000" dirty="0"/>
              <a:t>Common Body of Knowledge Areas</a:t>
            </a:r>
          </a:p>
          <a:p>
            <a:r>
              <a:rPr lang="en-US" sz="3000" dirty="0"/>
              <a:t>Study </a:t>
            </a:r>
            <a:r>
              <a:rPr lang="en-US" sz="3000" dirty="0" smtClean="0"/>
              <a:t>Suggestions</a:t>
            </a:r>
          </a:p>
          <a:p>
            <a:endParaRPr lang="en-AU" sz="3000" dirty="0"/>
          </a:p>
          <a:p>
            <a:r>
              <a:rPr lang="en-AU" sz="3000" dirty="0" smtClean="0"/>
              <a:t>You will get out of this what you put in.</a:t>
            </a:r>
            <a:endParaRPr lang="en-US" sz="3000" dirty="0"/>
          </a:p>
        </p:txBody>
      </p:sp>
      <p:sp>
        <p:nvSpPr>
          <p:cNvPr id="4" name="Slide Number Placeholder 3"/>
          <p:cNvSpPr>
            <a:spLocks noGrp="1"/>
          </p:cNvSpPr>
          <p:nvPr>
            <p:ph type="sldNum" sz="quarter" idx="12"/>
            <p:custDataLst>
              <p:tags r:id="rId4"/>
            </p:custDataLst>
          </p:nvPr>
        </p:nvSpPr>
        <p:spPr/>
        <p:txBody>
          <a:bodyPr lIns="64291" tIns="32146" rIns="64291" bIns="32146">
            <a:normAutofit/>
          </a:bodyPr>
          <a:lstStyle/>
          <a:p>
            <a:fld id="{B1342C7A-BC70-4DDB-BC49-6CDAB3A03AC4}" type="slidenum">
              <a:rPr lang="en-US"/>
              <a:pPr/>
              <a:t>9</a:t>
            </a:fld>
            <a:endParaRPr lang="en-US"/>
          </a:p>
        </p:txBody>
      </p:sp>
    </p:spTree>
    <p:custDataLst>
      <p:tags r:id="rId1"/>
    </p:custDataLst>
    <p:extLst>
      <p:ext uri="{BB962C8B-B14F-4D97-AF65-F5344CB8AC3E}">
        <p14:creationId xmlns:p14="http://schemas.microsoft.com/office/powerpoint/2010/main" val="361505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Cryptanalysis Attacks</a:t>
            </a:r>
          </a:p>
        </p:txBody>
      </p:sp>
      <p:sp>
        <p:nvSpPr>
          <p:cNvPr id="34819" name="Content Placeholder 2"/>
          <p:cNvSpPr>
            <a:spLocks noGrp="1"/>
          </p:cNvSpPr>
          <p:nvPr>
            <p:ph idx="1"/>
          </p:nvPr>
        </p:nvSpPr>
        <p:spPr/>
        <p:txBody>
          <a:bodyPr>
            <a:normAutofit lnSpcReduction="10000"/>
          </a:bodyPr>
          <a:lstStyle/>
          <a:p>
            <a:pPr eaLnBrk="1" hangingPunct="1"/>
            <a:r>
              <a:rPr lang="en-US" smtClean="0"/>
              <a:t>Chosen Plaintext</a:t>
            </a:r>
          </a:p>
          <a:p>
            <a:pPr lvl="1" eaLnBrk="1" hangingPunct="1"/>
            <a:r>
              <a:rPr lang="en-US" smtClean="0"/>
              <a:t>Attack can encrypt chosen plaintext</a:t>
            </a:r>
          </a:p>
          <a:p>
            <a:pPr eaLnBrk="1" hangingPunct="1"/>
            <a:r>
              <a:rPr lang="en-US" smtClean="0"/>
              <a:t>Chosen Ciphertext</a:t>
            </a:r>
          </a:p>
          <a:p>
            <a:pPr lvl="1" eaLnBrk="1" hangingPunct="1"/>
            <a:r>
              <a:rPr lang="en-US" smtClean="0"/>
              <a:t>Decrypt known ciphertext to discover key</a:t>
            </a:r>
          </a:p>
          <a:p>
            <a:pPr eaLnBrk="1" hangingPunct="1"/>
            <a:r>
              <a:rPr lang="en-US" smtClean="0"/>
              <a:t>Differential Power Analysis</a:t>
            </a:r>
          </a:p>
          <a:p>
            <a:pPr lvl="1" eaLnBrk="1" hangingPunct="1"/>
            <a:r>
              <a:rPr lang="en-US" smtClean="0"/>
              <a:t>Side Channel Attack</a:t>
            </a:r>
          </a:p>
          <a:p>
            <a:pPr lvl="1" eaLnBrk="1" hangingPunct="1"/>
            <a:r>
              <a:rPr lang="en-US" smtClean="0"/>
              <a:t>Identify algorithm and key length </a:t>
            </a:r>
          </a:p>
          <a:p>
            <a:pPr eaLnBrk="1" hangingPunct="1">
              <a:buFont typeface="Wingdings" pitchFamily="2" charset="2"/>
              <a:buNone/>
            </a:pPr>
            <a:endParaRPr lang="en-US" smtClean="0"/>
          </a:p>
        </p:txBody>
      </p:sp>
      <p:sp>
        <p:nvSpPr>
          <p:cNvPr id="31748" name="Slide Number Placeholder 3"/>
          <p:cNvSpPr>
            <a:spLocks noGrp="1"/>
          </p:cNvSpPr>
          <p:nvPr>
            <p:ph type="sldNum" sz="quarter" idx="12"/>
          </p:nvPr>
        </p:nvSpPr>
        <p:spPr/>
        <p:txBody>
          <a:bodyPr/>
          <a:lstStyle/>
          <a:p>
            <a:pPr>
              <a:defRPr/>
            </a:pPr>
            <a:fld id="{EF9E884D-F74B-4236-A138-A8171D9E2A1F}" type="slidenum">
              <a:rPr lang="en-US" smtClean="0"/>
              <a:pPr>
                <a:defRPr/>
              </a:pPr>
              <a:t>90</a:t>
            </a:fld>
            <a:endParaRPr lang="en-US" sz="1400" smtClean="0">
              <a:latin typeface="Times"/>
            </a:endParaRPr>
          </a:p>
        </p:txBody>
      </p:sp>
    </p:spTree>
    <p:custDataLst>
      <p:tags r:id="rId1"/>
    </p:custDataLst>
    <p:extLst>
      <p:ext uri="{BB962C8B-B14F-4D97-AF65-F5344CB8AC3E}">
        <p14:creationId xmlns:p14="http://schemas.microsoft.com/office/powerpoint/2010/main" val="144904953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Cryptanalysis Attacks</a:t>
            </a:r>
          </a:p>
        </p:txBody>
      </p:sp>
      <p:sp>
        <p:nvSpPr>
          <p:cNvPr id="35843" name="Content Placeholder 2"/>
          <p:cNvSpPr>
            <a:spLocks noGrp="1"/>
          </p:cNvSpPr>
          <p:nvPr>
            <p:ph idx="1"/>
          </p:nvPr>
        </p:nvSpPr>
        <p:spPr/>
        <p:txBody>
          <a:bodyPr/>
          <a:lstStyle/>
          <a:p>
            <a:pPr eaLnBrk="1" hangingPunct="1"/>
            <a:r>
              <a:rPr lang="en-US" smtClean="0"/>
              <a:t>Social Engineering</a:t>
            </a:r>
          </a:p>
          <a:p>
            <a:pPr lvl="1" eaLnBrk="1" hangingPunct="1"/>
            <a:r>
              <a:rPr lang="en-US" smtClean="0"/>
              <a:t>Humans are the weakest link</a:t>
            </a:r>
          </a:p>
          <a:p>
            <a:pPr eaLnBrk="1" hangingPunct="1"/>
            <a:r>
              <a:rPr lang="en-US" smtClean="0"/>
              <a:t>RNG Attack</a:t>
            </a:r>
          </a:p>
          <a:p>
            <a:pPr lvl="1" eaLnBrk="1" hangingPunct="1"/>
            <a:r>
              <a:rPr lang="en-US" smtClean="0"/>
              <a:t>Predict IV used by an algorithm</a:t>
            </a:r>
          </a:p>
          <a:p>
            <a:pPr eaLnBrk="1" hangingPunct="1"/>
            <a:r>
              <a:rPr lang="en-US" smtClean="0"/>
              <a:t>Temporary Files</a:t>
            </a:r>
          </a:p>
          <a:p>
            <a:pPr lvl="1" eaLnBrk="1" hangingPunct="1"/>
            <a:r>
              <a:rPr lang="en-US" smtClean="0"/>
              <a:t>May contain plaintext</a:t>
            </a:r>
          </a:p>
          <a:p>
            <a:pPr eaLnBrk="1" hangingPunct="1"/>
            <a:endParaRPr lang="en-US" b="1" smtClean="0"/>
          </a:p>
        </p:txBody>
      </p:sp>
      <p:sp>
        <p:nvSpPr>
          <p:cNvPr id="32772" name="Slide Number Placeholder 3"/>
          <p:cNvSpPr>
            <a:spLocks noGrp="1"/>
          </p:cNvSpPr>
          <p:nvPr>
            <p:ph type="sldNum" sz="quarter" idx="12"/>
          </p:nvPr>
        </p:nvSpPr>
        <p:spPr/>
        <p:txBody>
          <a:bodyPr/>
          <a:lstStyle/>
          <a:p>
            <a:pPr>
              <a:defRPr/>
            </a:pPr>
            <a:fld id="{D800713B-A004-46E8-91C4-938FC56C5478}" type="slidenum">
              <a:rPr lang="en-US" smtClean="0"/>
              <a:pPr>
                <a:defRPr/>
              </a:pPr>
              <a:t>91</a:t>
            </a:fld>
            <a:endParaRPr lang="en-US" sz="1400" smtClean="0">
              <a:latin typeface="Times"/>
            </a:endParaRPr>
          </a:p>
        </p:txBody>
      </p:sp>
    </p:spTree>
    <p:custDataLst>
      <p:tags r:id="rId1"/>
    </p:custDataLst>
    <p:extLst>
      <p:ext uri="{BB962C8B-B14F-4D97-AF65-F5344CB8AC3E}">
        <p14:creationId xmlns:p14="http://schemas.microsoft.com/office/powerpoint/2010/main" val="32492734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smtClean="0"/>
              <a:t>E-mail Security Protocols</a:t>
            </a:r>
          </a:p>
        </p:txBody>
      </p:sp>
      <p:sp>
        <p:nvSpPr>
          <p:cNvPr id="36867" name="Content Placeholder 2"/>
          <p:cNvSpPr>
            <a:spLocks noGrp="1"/>
          </p:cNvSpPr>
          <p:nvPr>
            <p:ph idx="1"/>
          </p:nvPr>
        </p:nvSpPr>
        <p:spPr/>
        <p:txBody>
          <a:bodyPr>
            <a:normAutofit lnSpcReduction="10000"/>
          </a:bodyPr>
          <a:lstStyle/>
          <a:p>
            <a:pPr eaLnBrk="1" hangingPunct="1"/>
            <a:r>
              <a:rPr lang="en-US" smtClean="0"/>
              <a:t>Privacy Enhanced Email (PEM)</a:t>
            </a:r>
          </a:p>
          <a:p>
            <a:pPr eaLnBrk="1" hangingPunct="1"/>
            <a:r>
              <a:rPr lang="en-US" smtClean="0"/>
              <a:t>Pretty Good Privacy (PGP)</a:t>
            </a:r>
          </a:p>
          <a:p>
            <a:pPr lvl="1" eaLnBrk="1" hangingPunct="1"/>
            <a:r>
              <a:rPr lang="en-US" smtClean="0"/>
              <a:t>Based on a distributed trust model</a:t>
            </a:r>
          </a:p>
          <a:p>
            <a:pPr lvl="1" eaLnBrk="1" hangingPunct="1"/>
            <a:r>
              <a:rPr lang="en-US" smtClean="0"/>
              <a:t>Each user generates a key pair</a:t>
            </a:r>
          </a:p>
          <a:p>
            <a:pPr eaLnBrk="1" hangingPunct="1"/>
            <a:r>
              <a:rPr lang="en-US" smtClean="0"/>
              <a:t>S/MIME</a:t>
            </a:r>
          </a:p>
          <a:p>
            <a:pPr lvl="1" eaLnBrk="1" hangingPunct="1"/>
            <a:r>
              <a:rPr lang="en-US" smtClean="0"/>
              <a:t>Requires public key infrastructure</a:t>
            </a:r>
          </a:p>
          <a:p>
            <a:pPr lvl="1" eaLnBrk="1" hangingPunct="1"/>
            <a:r>
              <a:rPr lang="en-US" smtClean="0"/>
              <a:t>Supported by most e-mail clients</a:t>
            </a:r>
          </a:p>
        </p:txBody>
      </p:sp>
      <p:sp>
        <p:nvSpPr>
          <p:cNvPr id="33796" name="Slide Number Placeholder 3"/>
          <p:cNvSpPr>
            <a:spLocks noGrp="1"/>
          </p:cNvSpPr>
          <p:nvPr>
            <p:ph type="sldNum" sz="quarter" idx="12"/>
          </p:nvPr>
        </p:nvSpPr>
        <p:spPr/>
        <p:txBody>
          <a:bodyPr/>
          <a:lstStyle/>
          <a:p>
            <a:pPr>
              <a:defRPr/>
            </a:pPr>
            <a:fld id="{348A96A2-2B21-43EC-AD50-A9119E8998D6}" type="slidenum">
              <a:rPr lang="en-US" smtClean="0"/>
              <a:pPr>
                <a:defRPr/>
              </a:pPr>
              <a:t>92</a:t>
            </a:fld>
            <a:endParaRPr lang="en-US" sz="1400" smtClean="0">
              <a:latin typeface="Times"/>
            </a:endParaRPr>
          </a:p>
        </p:txBody>
      </p:sp>
    </p:spTree>
    <p:custDataLst>
      <p:tags r:id="rId1"/>
    </p:custDataLst>
    <p:extLst>
      <p:ext uri="{BB962C8B-B14F-4D97-AF65-F5344CB8AC3E}">
        <p14:creationId xmlns:p14="http://schemas.microsoft.com/office/powerpoint/2010/main" val="26683359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dirty="0" smtClean="0"/>
              <a:t>Network Security</a:t>
            </a:r>
          </a:p>
        </p:txBody>
      </p:sp>
      <p:sp>
        <p:nvSpPr>
          <p:cNvPr id="37891" name="Content Placeholder 2"/>
          <p:cNvSpPr>
            <a:spLocks noGrp="1"/>
          </p:cNvSpPr>
          <p:nvPr>
            <p:ph idx="1"/>
          </p:nvPr>
        </p:nvSpPr>
        <p:spPr/>
        <p:txBody>
          <a:bodyPr/>
          <a:lstStyle/>
          <a:p>
            <a:pPr eaLnBrk="1" hangingPunct="1"/>
            <a:r>
              <a:rPr lang="en-US" smtClean="0"/>
              <a:t>Link Encryption</a:t>
            </a:r>
          </a:p>
          <a:p>
            <a:pPr lvl="1" eaLnBrk="1" hangingPunct="1"/>
            <a:r>
              <a:rPr lang="en-US" smtClean="0"/>
              <a:t>Encrypt traffic headers + data</a:t>
            </a:r>
          </a:p>
          <a:p>
            <a:pPr lvl="1" eaLnBrk="1" hangingPunct="1"/>
            <a:r>
              <a:rPr lang="en-US" smtClean="0"/>
              <a:t>Transparent to users</a:t>
            </a:r>
          </a:p>
          <a:p>
            <a:pPr eaLnBrk="1" hangingPunct="1"/>
            <a:r>
              <a:rPr lang="en-US" smtClean="0"/>
              <a:t>End-to-End Encryption</a:t>
            </a:r>
          </a:p>
          <a:p>
            <a:pPr lvl="1" eaLnBrk="1" hangingPunct="1"/>
            <a:r>
              <a:rPr lang="en-US" smtClean="0"/>
              <a:t>Encrypts application layer data only</a:t>
            </a:r>
          </a:p>
          <a:p>
            <a:pPr lvl="1" eaLnBrk="1" hangingPunct="1"/>
            <a:r>
              <a:rPr lang="en-US" smtClean="0"/>
              <a:t>Network devices need not be aware</a:t>
            </a:r>
          </a:p>
          <a:p>
            <a:pPr lvl="1" eaLnBrk="1" hangingPunct="1"/>
            <a:endParaRPr lang="en-US" smtClean="0"/>
          </a:p>
          <a:p>
            <a:pPr lvl="1" eaLnBrk="1" hangingPunct="1"/>
            <a:endParaRPr lang="en-US" smtClean="0"/>
          </a:p>
        </p:txBody>
      </p:sp>
      <p:sp>
        <p:nvSpPr>
          <p:cNvPr id="34820" name="Slide Number Placeholder 3"/>
          <p:cNvSpPr>
            <a:spLocks noGrp="1"/>
          </p:cNvSpPr>
          <p:nvPr>
            <p:ph type="sldNum" sz="quarter" idx="12"/>
          </p:nvPr>
        </p:nvSpPr>
        <p:spPr/>
        <p:txBody>
          <a:bodyPr/>
          <a:lstStyle/>
          <a:p>
            <a:pPr>
              <a:defRPr/>
            </a:pPr>
            <a:fld id="{8F54003D-6B57-4556-8490-686A145F3F10}" type="slidenum">
              <a:rPr lang="en-US" smtClean="0"/>
              <a:pPr>
                <a:defRPr/>
              </a:pPr>
              <a:t>93</a:t>
            </a:fld>
            <a:endParaRPr lang="en-US" sz="1400" smtClean="0">
              <a:latin typeface="Times"/>
            </a:endParaRPr>
          </a:p>
        </p:txBody>
      </p:sp>
    </p:spTree>
    <p:custDataLst>
      <p:tags r:id="rId1"/>
    </p:custDataLst>
    <p:extLst>
      <p:ext uri="{BB962C8B-B14F-4D97-AF65-F5344CB8AC3E}">
        <p14:creationId xmlns:p14="http://schemas.microsoft.com/office/powerpoint/2010/main" val="8288128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smtClean="0"/>
              <a:t>Network Security</a:t>
            </a:r>
          </a:p>
        </p:txBody>
      </p:sp>
      <p:sp>
        <p:nvSpPr>
          <p:cNvPr id="34819" name="Content Placeholder 2"/>
          <p:cNvSpPr>
            <a:spLocks noGrp="1"/>
          </p:cNvSpPr>
          <p:nvPr>
            <p:ph idx="1"/>
          </p:nvPr>
        </p:nvSpPr>
        <p:spPr/>
        <p:txBody>
          <a:bodyPr>
            <a:normAutofit fontScale="92500"/>
          </a:bodyPr>
          <a:lstStyle/>
          <a:p>
            <a:pPr eaLnBrk="1" hangingPunct="1">
              <a:defRPr/>
            </a:pPr>
            <a:r>
              <a:rPr lang="en-US" dirty="0" smtClean="0"/>
              <a:t>SSL/TLS</a:t>
            </a:r>
          </a:p>
          <a:p>
            <a:pPr lvl="1" eaLnBrk="1" hangingPunct="1">
              <a:defRPr/>
            </a:pPr>
            <a:r>
              <a:rPr lang="en-US" dirty="0" smtClean="0"/>
              <a:t>Supports mutual authentication</a:t>
            </a:r>
          </a:p>
          <a:p>
            <a:pPr lvl="1" eaLnBrk="1" hangingPunct="1">
              <a:defRPr/>
            </a:pPr>
            <a:r>
              <a:rPr lang="en-US" dirty="0" smtClean="0"/>
              <a:t>Secures a number of popular network services</a:t>
            </a:r>
          </a:p>
          <a:p>
            <a:pPr eaLnBrk="1" hangingPunct="1">
              <a:defRPr/>
            </a:pPr>
            <a:r>
              <a:rPr lang="en-US" dirty="0" smtClean="0"/>
              <a:t>IPSec</a:t>
            </a:r>
          </a:p>
          <a:p>
            <a:pPr lvl="1" eaLnBrk="1" hangingPunct="1">
              <a:defRPr/>
            </a:pPr>
            <a:r>
              <a:rPr lang="en-US" dirty="0" smtClean="0"/>
              <a:t>Security extensions for TCP/IP protocols</a:t>
            </a:r>
          </a:p>
          <a:p>
            <a:pPr lvl="1" eaLnBrk="1" hangingPunct="1">
              <a:defRPr/>
            </a:pPr>
            <a:r>
              <a:rPr lang="en-US" dirty="0" smtClean="0"/>
              <a:t>Supports encryption and authentication</a:t>
            </a:r>
          </a:p>
          <a:p>
            <a:pPr lvl="1" eaLnBrk="1" hangingPunct="1">
              <a:defRPr/>
            </a:pPr>
            <a:r>
              <a:rPr lang="en-US" dirty="0" smtClean="0"/>
              <a:t>Used for VPNs</a:t>
            </a:r>
          </a:p>
        </p:txBody>
      </p:sp>
      <p:sp>
        <p:nvSpPr>
          <p:cNvPr id="34820" name="Slide Number Placeholder 3"/>
          <p:cNvSpPr>
            <a:spLocks noGrp="1"/>
          </p:cNvSpPr>
          <p:nvPr>
            <p:ph type="sldNum" sz="quarter" idx="12"/>
          </p:nvPr>
        </p:nvSpPr>
        <p:spPr/>
        <p:txBody>
          <a:bodyPr/>
          <a:lstStyle/>
          <a:p>
            <a:pPr>
              <a:defRPr/>
            </a:pPr>
            <a:fld id="{610A1226-9235-42E0-91F0-D137C89936E5}" type="slidenum">
              <a:rPr lang="en-US" smtClean="0"/>
              <a:pPr>
                <a:defRPr/>
              </a:pPr>
              <a:t>94</a:t>
            </a:fld>
            <a:endParaRPr lang="en-US" sz="1400" smtClean="0">
              <a:latin typeface="Times"/>
            </a:endParaRPr>
          </a:p>
        </p:txBody>
      </p:sp>
    </p:spTree>
    <p:custDataLst>
      <p:tags r:id="rId1"/>
    </p:custDataLst>
    <p:extLst>
      <p:ext uri="{BB962C8B-B14F-4D97-AF65-F5344CB8AC3E}">
        <p14:creationId xmlns:p14="http://schemas.microsoft.com/office/powerpoint/2010/main" val="414146977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sz="4000" dirty="0"/>
              <a:t>What services cryptosystems </a:t>
            </a:r>
            <a:r>
              <a:rPr lang="en-US" sz="4000" dirty="0" smtClean="0"/>
              <a:t>provide</a:t>
            </a:r>
            <a:endParaRPr lang="en-US" sz="4000" dirty="0"/>
          </a:p>
        </p:txBody>
      </p:sp>
      <p:sp>
        <p:nvSpPr>
          <p:cNvPr id="15363" name="Rectangle 3"/>
          <p:cNvSpPr>
            <a:spLocks noGrp="1" noChangeArrowheads="1"/>
          </p:cNvSpPr>
          <p:nvPr>
            <p:ph idx="1"/>
          </p:nvPr>
        </p:nvSpPr>
        <p:spPr/>
        <p:txBody>
          <a:bodyPr>
            <a:normAutofit fontScale="92500" lnSpcReduction="10000"/>
          </a:bodyPr>
          <a:lstStyle/>
          <a:p>
            <a:pPr>
              <a:lnSpc>
                <a:spcPct val="90000"/>
              </a:lnSpc>
              <a:buFontTx/>
              <a:buNone/>
            </a:pPr>
            <a:r>
              <a:rPr lang="en-US" sz="2800" dirty="0"/>
              <a:t>Cryptosystems provide the following services</a:t>
            </a:r>
          </a:p>
          <a:p>
            <a:pPr>
              <a:lnSpc>
                <a:spcPct val="90000"/>
              </a:lnSpc>
            </a:pPr>
            <a:r>
              <a:rPr lang="en-US" sz="2800" dirty="0"/>
              <a:t>Confidentiality - secret</a:t>
            </a:r>
          </a:p>
          <a:p>
            <a:pPr>
              <a:lnSpc>
                <a:spcPct val="90000"/>
              </a:lnSpc>
            </a:pPr>
            <a:r>
              <a:rPr lang="en-US" sz="2800" dirty="0"/>
              <a:t>Integrity – ensure things do not change</a:t>
            </a:r>
          </a:p>
          <a:p>
            <a:pPr>
              <a:lnSpc>
                <a:spcPct val="90000"/>
              </a:lnSpc>
            </a:pPr>
            <a:r>
              <a:rPr lang="en-US" sz="2800" dirty="0"/>
              <a:t>Authentication – message comes from who you say it does</a:t>
            </a:r>
          </a:p>
          <a:p>
            <a:pPr>
              <a:lnSpc>
                <a:spcPct val="90000"/>
              </a:lnSpc>
            </a:pPr>
            <a:r>
              <a:rPr lang="en-US" sz="2800" dirty="0"/>
              <a:t>Authorization – upon authentication, a user can be provided with a password to access a resource</a:t>
            </a:r>
          </a:p>
          <a:p>
            <a:pPr>
              <a:lnSpc>
                <a:spcPct val="90000"/>
              </a:lnSpc>
            </a:pPr>
            <a:r>
              <a:rPr lang="en-US" sz="2800" dirty="0"/>
              <a:t>Non repudiation – ensure that no one can deny someone sent a message.</a:t>
            </a:r>
          </a:p>
          <a:p>
            <a:pPr>
              <a:lnSpc>
                <a:spcPct val="90000"/>
              </a:lnSpc>
            </a:pPr>
            <a:endParaRPr lang="en-US" sz="2800" dirty="0"/>
          </a:p>
          <a:p>
            <a:pPr>
              <a:lnSpc>
                <a:spcPct val="90000"/>
              </a:lnSpc>
            </a:pPr>
            <a:endParaRPr lang="en-US" sz="2800" dirty="0"/>
          </a:p>
        </p:txBody>
      </p:sp>
    </p:spTree>
    <p:custDataLst>
      <p:tags r:id="rId1"/>
    </p:custDataLst>
    <p:extLst>
      <p:ext uri="{BB962C8B-B14F-4D97-AF65-F5344CB8AC3E}">
        <p14:creationId xmlns:p14="http://schemas.microsoft.com/office/powerpoint/2010/main" val="5430472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dirty="0"/>
              <a:t>Definitions and Concepts </a:t>
            </a:r>
          </a:p>
        </p:txBody>
      </p:sp>
      <p:sp>
        <p:nvSpPr>
          <p:cNvPr id="17411" name="Rectangle 3"/>
          <p:cNvSpPr>
            <a:spLocks noGrp="1" noChangeArrowheads="1"/>
          </p:cNvSpPr>
          <p:nvPr>
            <p:ph idx="1"/>
          </p:nvPr>
        </p:nvSpPr>
        <p:spPr/>
        <p:txBody>
          <a:bodyPr>
            <a:normAutofit fontScale="92500" lnSpcReduction="20000"/>
          </a:bodyPr>
          <a:lstStyle/>
          <a:p>
            <a:r>
              <a:rPr lang="en-US" sz="2800"/>
              <a:t>Cryptography - a method of storing and transmitting data in a form only intended for authorized parties to read or process.</a:t>
            </a:r>
          </a:p>
          <a:p>
            <a:r>
              <a:rPr lang="en-US" sz="2800"/>
              <a:t>Cryptanalysis* - science of studying, breaking, and reverse engineering algorithms and keys.</a:t>
            </a:r>
          </a:p>
          <a:p>
            <a:r>
              <a:rPr lang="en-US" sz="2800"/>
              <a:t>Cryptology - the study of secret codes or ciphers and the devices used to create and decipher them </a:t>
            </a:r>
            <a:r>
              <a:rPr lang="en-US" sz="2400"/>
              <a:t>(less specific than cryptanalysis, in face includes both terms above)</a:t>
            </a:r>
          </a:p>
          <a:p>
            <a:pPr algn="ctr">
              <a:buFontTx/>
              <a:buNone/>
            </a:pPr>
            <a:r>
              <a:rPr lang="en-US" sz="2400"/>
              <a:t>(more)</a:t>
            </a:r>
          </a:p>
          <a:p>
            <a:endParaRPr lang="en-US" sz="2400"/>
          </a:p>
        </p:txBody>
      </p:sp>
    </p:spTree>
    <p:custDataLst>
      <p:tags r:id="rId1"/>
    </p:custDataLst>
    <p:extLst>
      <p:ext uri="{BB962C8B-B14F-4D97-AF65-F5344CB8AC3E}">
        <p14:creationId xmlns:p14="http://schemas.microsoft.com/office/powerpoint/2010/main" val="24969082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Cryptography definitions </a:t>
            </a:r>
          </a:p>
        </p:txBody>
      </p:sp>
      <p:sp>
        <p:nvSpPr>
          <p:cNvPr id="18435" name="Rectangle 3"/>
          <p:cNvSpPr>
            <a:spLocks noGrp="1" noChangeArrowheads="1"/>
          </p:cNvSpPr>
          <p:nvPr>
            <p:ph idx="1"/>
          </p:nvPr>
        </p:nvSpPr>
        <p:spPr/>
        <p:txBody>
          <a:bodyPr>
            <a:normAutofit fontScale="92500" lnSpcReduction="20000"/>
          </a:bodyPr>
          <a:lstStyle/>
          <a:p>
            <a:pPr>
              <a:lnSpc>
                <a:spcPct val="90000"/>
              </a:lnSpc>
            </a:pPr>
            <a:r>
              <a:rPr lang="en-US" dirty="0"/>
              <a:t>Cryptosystem – A system or product that provides encryption and decryption</a:t>
            </a:r>
          </a:p>
          <a:p>
            <a:pPr>
              <a:lnSpc>
                <a:spcPct val="90000"/>
              </a:lnSpc>
            </a:pPr>
            <a:r>
              <a:rPr lang="en-US" dirty="0"/>
              <a:t>Encryption – the method of transforming data (plaintext) into an unreadable format.</a:t>
            </a:r>
          </a:p>
          <a:p>
            <a:pPr>
              <a:lnSpc>
                <a:spcPct val="90000"/>
              </a:lnSpc>
            </a:pPr>
            <a:r>
              <a:rPr lang="en-US" dirty="0"/>
              <a:t>Plaintext – the format (usually readable) of data before being encrypted</a:t>
            </a:r>
          </a:p>
          <a:p>
            <a:pPr>
              <a:lnSpc>
                <a:spcPct val="90000"/>
              </a:lnSpc>
            </a:pPr>
            <a:r>
              <a:rPr lang="en-US" dirty="0"/>
              <a:t>Cipher text – the “Scrambled” format of data after being encrypted</a:t>
            </a:r>
          </a:p>
          <a:p>
            <a:pPr algn="ctr">
              <a:lnSpc>
                <a:spcPct val="90000"/>
              </a:lnSpc>
              <a:buFontTx/>
              <a:buNone/>
            </a:pPr>
            <a:r>
              <a:rPr lang="en-US" dirty="0"/>
              <a:t>(more)</a:t>
            </a:r>
          </a:p>
        </p:txBody>
      </p:sp>
    </p:spTree>
    <p:custDataLst>
      <p:tags r:id="rId1"/>
    </p:custDataLst>
    <p:extLst>
      <p:ext uri="{BB962C8B-B14F-4D97-AF65-F5344CB8AC3E}">
        <p14:creationId xmlns:p14="http://schemas.microsoft.com/office/powerpoint/2010/main" val="378655755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dirty="0"/>
              <a:t>Cryptography Definitions </a:t>
            </a:r>
          </a:p>
        </p:txBody>
      </p:sp>
      <p:sp>
        <p:nvSpPr>
          <p:cNvPr id="19459" name="Rectangle 3"/>
          <p:cNvSpPr>
            <a:spLocks noGrp="1" noChangeArrowheads="1"/>
          </p:cNvSpPr>
          <p:nvPr>
            <p:ph idx="1"/>
          </p:nvPr>
        </p:nvSpPr>
        <p:spPr/>
        <p:txBody>
          <a:bodyPr>
            <a:normAutofit fontScale="92500" lnSpcReduction="10000"/>
          </a:bodyPr>
          <a:lstStyle/>
          <a:p>
            <a:pPr>
              <a:lnSpc>
                <a:spcPct val="90000"/>
              </a:lnSpc>
            </a:pPr>
            <a:r>
              <a:rPr lang="en-US"/>
              <a:t>Decryption – the method of turning cipher text back into </a:t>
            </a:r>
          </a:p>
          <a:p>
            <a:pPr>
              <a:lnSpc>
                <a:spcPct val="90000"/>
              </a:lnSpc>
            </a:pPr>
            <a:r>
              <a:rPr lang="en-US"/>
              <a:t>Encryption algorithm – a set or rules or procedures that dictates how to encrypt and decrypt data. </a:t>
            </a:r>
          </a:p>
          <a:p>
            <a:pPr>
              <a:lnSpc>
                <a:spcPct val="90000"/>
              </a:lnSpc>
            </a:pPr>
            <a:r>
              <a:rPr lang="en-US"/>
              <a:t>Key – (crypto variable) a values used in the encryption process to encrypt and decrypt</a:t>
            </a:r>
          </a:p>
          <a:p>
            <a:pPr algn="ctr">
              <a:lnSpc>
                <a:spcPct val="90000"/>
              </a:lnSpc>
              <a:buFontTx/>
              <a:buNone/>
            </a:pPr>
            <a:r>
              <a:rPr lang="en-US"/>
              <a:t>(more)</a:t>
            </a:r>
          </a:p>
        </p:txBody>
      </p:sp>
    </p:spTree>
    <p:custDataLst>
      <p:tags r:id="rId1"/>
    </p:custDataLst>
    <p:extLst>
      <p:ext uri="{BB962C8B-B14F-4D97-AF65-F5344CB8AC3E}">
        <p14:creationId xmlns:p14="http://schemas.microsoft.com/office/powerpoint/2010/main" val="138199818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dirty="0"/>
              <a:t>Cryptosystem Definitions </a:t>
            </a:r>
          </a:p>
        </p:txBody>
      </p:sp>
      <p:sp>
        <p:nvSpPr>
          <p:cNvPr id="26627" name="Rectangle 3"/>
          <p:cNvSpPr>
            <a:spLocks noGrp="1" noChangeArrowheads="1"/>
          </p:cNvSpPr>
          <p:nvPr>
            <p:ph idx="1"/>
          </p:nvPr>
        </p:nvSpPr>
        <p:spPr/>
        <p:txBody>
          <a:bodyPr>
            <a:normAutofit lnSpcReduction="10000"/>
          </a:bodyPr>
          <a:lstStyle/>
          <a:p>
            <a:r>
              <a:rPr lang="en-US"/>
              <a:t>Key space – the range of possible values used to construct keys</a:t>
            </a:r>
          </a:p>
          <a:p>
            <a:r>
              <a:rPr lang="en-US"/>
              <a:t>Key Clustering – Instance when two different keys generate the same cipher text from the same plaintext</a:t>
            </a:r>
          </a:p>
          <a:p>
            <a:r>
              <a:rPr lang="en-US"/>
              <a:t>Work factor – estimated time and resources to break a cryptosystem</a:t>
            </a:r>
          </a:p>
        </p:txBody>
      </p:sp>
    </p:spTree>
    <p:custDataLst>
      <p:tags r:id="rId1"/>
    </p:custDataLst>
    <p:extLst>
      <p:ext uri="{BB962C8B-B14F-4D97-AF65-F5344CB8AC3E}">
        <p14:creationId xmlns:p14="http://schemas.microsoft.com/office/powerpoint/2010/main" val="31373214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kkuI6ztsV1ZFdCsnb773vh"/>
</p:tagLst>
</file>

<file path=ppt/tags/tag10.xml><?xml version="1.0" encoding="utf-8"?>
<p:tagLst xmlns:a="http://schemas.openxmlformats.org/drawingml/2006/main" xmlns:r="http://schemas.openxmlformats.org/officeDocument/2006/relationships" xmlns:p="http://schemas.openxmlformats.org/presentationml/2006/main">
  <p:tag name="DVSECTIONID" val="vnEy9zF0NZodF3SGplyhZ7"/>
</p:tagLst>
</file>

<file path=ppt/tags/tag100.xml><?xml version="1.0" encoding="utf-8"?>
<p:tagLst xmlns:a="http://schemas.openxmlformats.org/drawingml/2006/main" xmlns:r="http://schemas.openxmlformats.org/officeDocument/2006/relationships" xmlns:p="http://schemas.openxmlformats.org/presentationml/2006/main">
  <p:tag name="DVSHAPEID" val="SsSYMYNlOQUDRPE51PA176"/>
</p:tagLst>
</file>

<file path=ppt/tags/tag101.xml><?xml version="1.0" encoding="utf-8"?>
<p:tagLst xmlns:a="http://schemas.openxmlformats.org/drawingml/2006/main" xmlns:r="http://schemas.openxmlformats.org/officeDocument/2006/relationships" xmlns:p="http://schemas.openxmlformats.org/presentationml/2006/main">
  <p:tag name="DVSECTIONID" val="LWgZB65vgDNsmqHZ8eN6SP"/>
</p:tagLst>
</file>

<file path=ppt/tags/tag102.xml><?xml version="1.0" encoding="utf-8"?>
<p:tagLst xmlns:a="http://schemas.openxmlformats.org/drawingml/2006/main" xmlns:r="http://schemas.openxmlformats.org/officeDocument/2006/relationships" xmlns:p="http://schemas.openxmlformats.org/presentationml/2006/main">
  <p:tag name="DVSECTIONID" val="diSgvVWTFAYHZPB27ELnP2"/>
</p:tagLst>
</file>

<file path=ppt/tags/tag103.xml><?xml version="1.0" encoding="utf-8"?>
<p:tagLst xmlns:a="http://schemas.openxmlformats.org/drawingml/2006/main" xmlns:r="http://schemas.openxmlformats.org/officeDocument/2006/relationships" xmlns:p="http://schemas.openxmlformats.org/presentationml/2006/main">
  <p:tag name="DVSECTIONID" val="swbpBvRssQHI5A6rNzP2RN"/>
</p:tagLst>
</file>

<file path=ppt/tags/tag104.xml><?xml version="1.0" encoding="utf-8"?>
<p:tagLst xmlns:a="http://schemas.openxmlformats.org/drawingml/2006/main" xmlns:r="http://schemas.openxmlformats.org/officeDocument/2006/relationships" xmlns:p="http://schemas.openxmlformats.org/presentationml/2006/main">
  <p:tag name="DVSECTIONID" val="38SnVZInR1haPm45kr2d87"/>
</p:tagLst>
</file>

<file path=ppt/tags/tag105.xml><?xml version="1.0" encoding="utf-8"?>
<p:tagLst xmlns:a="http://schemas.openxmlformats.org/drawingml/2006/main" xmlns:r="http://schemas.openxmlformats.org/officeDocument/2006/relationships" xmlns:p="http://schemas.openxmlformats.org/presentationml/2006/main">
  <p:tag name="DVSECTIONID" val="0gJ0WGRcxMbFs3wezRJ4ZF"/>
</p:tagLst>
</file>

<file path=ppt/tags/tag106.xml><?xml version="1.0" encoding="utf-8"?>
<p:tagLst xmlns:a="http://schemas.openxmlformats.org/drawingml/2006/main" xmlns:r="http://schemas.openxmlformats.org/officeDocument/2006/relationships" xmlns:p="http://schemas.openxmlformats.org/presentationml/2006/main">
  <p:tag name="DVSECTIONID" val="qULKnHfoZDFW7CDV32wFtu"/>
</p:tagLst>
</file>

<file path=ppt/tags/tag107.xml><?xml version="1.0" encoding="utf-8"?>
<p:tagLst xmlns:a="http://schemas.openxmlformats.org/drawingml/2006/main" xmlns:r="http://schemas.openxmlformats.org/officeDocument/2006/relationships" xmlns:p="http://schemas.openxmlformats.org/presentationml/2006/main">
  <p:tag name="DVSECTIONID" val="ZaT1y5Rau37lPPfcj9W9Ny"/>
</p:tagLst>
</file>

<file path=ppt/tags/tag108.xml><?xml version="1.0" encoding="utf-8"?>
<p:tagLst xmlns:a="http://schemas.openxmlformats.org/drawingml/2006/main" xmlns:r="http://schemas.openxmlformats.org/officeDocument/2006/relationships" xmlns:p="http://schemas.openxmlformats.org/presentationml/2006/main">
  <p:tag name="DVSECTIONID" val="ZwVUBEOHykbWVAQl99wP8B"/>
</p:tagLst>
</file>

<file path=ppt/tags/tag109.xml><?xml version="1.0" encoding="utf-8"?>
<p:tagLst xmlns:a="http://schemas.openxmlformats.org/drawingml/2006/main" xmlns:r="http://schemas.openxmlformats.org/officeDocument/2006/relationships" xmlns:p="http://schemas.openxmlformats.org/presentationml/2006/main">
  <p:tag name="DVSECTIONID" val="OMMOFQJnIkHrbm5DucmNvM"/>
</p:tagLst>
</file>

<file path=ppt/tags/tag11.xml><?xml version="1.0" encoding="utf-8"?>
<p:tagLst xmlns:a="http://schemas.openxmlformats.org/drawingml/2006/main" xmlns:r="http://schemas.openxmlformats.org/officeDocument/2006/relationships" xmlns:p="http://schemas.openxmlformats.org/presentationml/2006/main">
  <p:tag name="DVSHAPEID" val="gSk87smbajaYAw3torduh8"/>
</p:tagLst>
</file>

<file path=ppt/tags/tag110.xml><?xml version="1.0" encoding="utf-8"?>
<p:tagLst xmlns:a="http://schemas.openxmlformats.org/drawingml/2006/main" xmlns:r="http://schemas.openxmlformats.org/officeDocument/2006/relationships" xmlns:p="http://schemas.openxmlformats.org/presentationml/2006/main">
  <p:tag name="DVSECTIONID" val="9TTFlXZMCXpoI98MYXXaCR"/>
</p:tagLst>
</file>

<file path=ppt/tags/tag111.xml><?xml version="1.0" encoding="utf-8"?>
<p:tagLst xmlns:a="http://schemas.openxmlformats.org/drawingml/2006/main" xmlns:r="http://schemas.openxmlformats.org/officeDocument/2006/relationships" xmlns:p="http://schemas.openxmlformats.org/presentationml/2006/main">
  <p:tag name="DVSECTIONID" val="etptgwFjsl61CSU0vMoWIJ"/>
</p:tagLst>
</file>

<file path=ppt/tags/tag112.xml><?xml version="1.0" encoding="utf-8"?>
<p:tagLst xmlns:a="http://schemas.openxmlformats.org/drawingml/2006/main" xmlns:r="http://schemas.openxmlformats.org/officeDocument/2006/relationships" xmlns:p="http://schemas.openxmlformats.org/presentationml/2006/main">
  <p:tag name="DVSECTIONID" val="2MEVuHepPkaiEqgRGs7iv3"/>
</p:tagLst>
</file>

<file path=ppt/tags/tag113.xml><?xml version="1.0" encoding="utf-8"?>
<p:tagLst xmlns:a="http://schemas.openxmlformats.org/drawingml/2006/main" xmlns:r="http://schemas.openxmlformats.org/officeDocument/2006/relationships" xmlns:p="http://schemas.openxmlformats.org/presentationml/2006/main">
  <p:tag name="DVSECTIONID" val="hGwgSYsbMG8urCPk1X53wM"/>
</p:tagLst>
</file>

<file path=ppt/tags/tag114.xml><?xml version="1.0" encoding="utf-8"?>
<p:tagLst xmlns:a="http://schemas.openxmlformats.org/drawingml/2006/main" xmlns:r="http://schemas.openxmlformats.org/officeDocument/2006/relationships" xmlns:p="http://schemas.openxmlformats.org/presentationml/2006/main">
  <p:tag name="DVSECTIONID" val="QkduKD5VPpeYvXpePgXDyu"/>
</p:tagLst>
</file>

<file path=ppt/tags/tag115.xml><?xml version="1.0" encoding="utf-8"?>
<p:tagLst xmlns:a="http://schemas.openxmlformats.org/drawingml/2006/main" xmlns:r="http://schemas.openxmlformats.org/officeDocument/2006/relationships" xmlns:p="http://schemas.openxmlformats.org/presentationml/2006/main">
  <p:tag name="DVSECTIONID" val="9aYD2mr9drxvQc2odO5RRJ"/>
</p:tagLst>
</file>

<file path=ppt/tags/tag116.xml><?xml version="1.0" encoding="utf-8"?>
<p:tagLst xmlns:a="http://schemas.openxmlformats.org/drawingml/2006/main" xmlns:r="http://schemas.openxmlformats.org/officeDocument/2006/relationships" xmlns:p="http://schemas.openxmlformats.org/presentationml/2006/main">
  <p:tag name="DVSECTIONID" val="gt6RVN8P6Sdma3v6BJtFcM"/>
</p:tagLst>
</file>

<file path=ppt/tags/tag117.xml><?xml version="1.0" encoding="utf-8"?>
<p:tagLst xmlns:a="http://schemas.openxmlformats.org/drawingml/2006/main" xmlns:r="http://schemas.openxmlformats.org/officeDocument/2006/relationships" xmlns:p="http://schemas.openxmlformats.org/presentationml/2006/main">
  <p:tag name="DVSECTIONID" val="wuo5nnKtJcv0MpgAZuqR0r"/>
</p:tagLst>
</file>

<file path=ppt/tags/tag118.xml><?xml version="1.0" encoding="utf-8"?>
<p:tagLst xmlns:a="http://schemas.openxmlformats.org/drawingml/2006/main" xmlns:r="http://schemas.openxmlformats.org/officeDocument/2006/relationships" xmlns:p="http://schemas.openxmlformats.org/presentationml/2006/main">
  <p:tag name="DVSECTIONID" val="mHmh6Jm8arFhsmwjh1pE2I"/>
</p:tagLst>
</file>

<file path=ppt/tags/tag119.xml><?xml version="1.0" encoding="utf-8"?>
<p:tagLst xmlns:a="http://schemas.openxmlformats.org/drawingml/2006/main" xmlns:r="http://schemas.openxmlformats.org/officeDocument/2006/relationships" xmlns:p="http://schemas.openxmlformats.org/presentationml/2006/main">
  <p:tag name="DVSECTIONID" val="DSy5ulSoiZYGxeKnZMfDtO"/>
</p:tagLst>
</file>

<file path=ppt/tags/tag12.xml><?xml version="1.0" encoding="utf-8"?>
<p:tagLst xmlns:a="http://schemas.openxmlformats.org/drawingml/2006/main" xmlns:r="http://schemas.openxmlformats.org/officeDocument/2006/relationships" xmlns:p="http://schemas.openxmlformats.org/presentationml/2006/main">
  <p:tag name="DVSHAPEID" val="1pejngH4Ye1fS4vXtU1lZe"/>
</p:tagLst>
</file>

<file path=ppt/tags/tag120.xml><?xml version="1.0" encoding="utf-8"?>
<p:tagLst xmlns:a="http://schemas.openxmlformats.org/drawingml/2006/main" xmlns:r="http://schemas.openxmlformats.org/officeDocument/2006/relationships" xmlns:p="http://schemas.openxmlformats.org/presentationml/2006/main">
  <p:tag name="DVSECTIONID" val="33RV5d9H0GFNN5kI3NBEQ7"/>
</p:tagLst>
</file>

<file path=ppt/tags/tag121.xml><?xml version="1.0" encoding="utf-8"?>
<p:tagLst xmlns:a="http://schemas.openxmlformats.org/drawingml/2006/main" xmlns:r="http://schemas.openxmlformats.org/officeDocument/2006/relationships" xmlns:p="http://schemas.openxmlformats.org/presentationml/2006/main">
  <p:tag name="DVSECTIONID" val="k1cU7wWhSFGPPudyfEfBZi"/>
</p:tagLst>
</file>

<file path=ppt/tags/tag122.xml><?xml version="1.0" encoding="utf-8"?>
<p:tagLst xmlns:a="http://schemas.openxmlformats.org/drawingml/2006/main" xmlns:r="http://schemas.openxmlformats.org/officeDocument/2006/relationships" xmlns:p="http://schemas.openxmlformats.org/presentationml/2006/main">
  <p:tag name="DVSECTIONID" val="0JqF2hIr1OXVJQJa6CKJO0"/>
</p:tagLst>
</file>

<file path=ppt/tags/tag123.xml><?xml version="1.0" encoding="utf-8"?>
<p:tagLst xmlns:a="http://schemas.openxmlformats.org/drawingml/2006/main" xmlns:r="http://schemas.openxmlformats.org/officeDocument/2006/relationships" xmlns:p="http://schemas.openxmlformats.org/presentationml/2006/main">
  <p:tag name="DVSECTIONID" val="6YgPuvyWpf820surtFyqDS"/>
</p:tagLst>
</file>

<file path=ppt/tags/tag124.xml><?xml version="1.0" encoding="utf-8"?>
<p:tagLst xmlns:a="http://schemas.openxmlformats.org/drawingml/2006/main" xmlns:r="http://schemas.openxmlformats.org/officeDocument/2006/relationships" xmlns:p="http://schemas.openxmlformats.org/presentationml/2006/main">
  <p:tag name="DVSECTIONID" val="RTLmP4yDQft0DrpcMdT4pH"/>
</p:tagLst>
</file>

<file path=ppt/tags/tag125.xml><?xml version="1.0" encoding="utf-8"?>
<p:tagLst xmlns:a="http://schemas.openxmlformats.org/drawingml/2006/main" xmlns:r="http://schemas.openxmlformats.org/officeDocument/2006/relationships" xmlns:p="http://schemas.openxmlformats.org/presentationml/2006/main">
  <p:tag name="DVSECTIONID" val="NGQgGE85anne6m48FtoLpS"/>
</p:tagLst>
</file>

<file path=ppt/tags/tag126.xml><?xml version="1.0" encoding="utf-8"?>
<p:tagLst xmlns:a="http://schemas.openxmlformats.org/drawingml/2006/main" xmlns:r="http://schemas.openxmlformats.org/officeDocument/2006/relationships" xmlns:p="http://schemas.openxmlformats.org/presentationml/2006/main">
  <p:tag name="DVSECTIONID" val="y0O22hSlxysa54wyoTuL46"/>
</p:tagLst>
</file>

<file path=ppt/tags/tag127.xml><?xml version="1.0" encoding="utf-8"?>
<p:tagLst xmlns:a="http://schemas.openxmlformats.org/drawingml/2006/main" xmlns:r="http://schemas.openxmlformats.org/officeDocument/2006/relationships" xmlns:p="http://schemas.openxmlformats.org/presentationml/2006/main">
  <p:tag name="DVSECTIONID" val="Fuf2kn9B7WJTjKuZqSaJ0X"/>
</p:tagLst>
</file>

<file path=ppt/tags/tag128.xml><?xml version="1.0" encoding="utf-8"?>
<p:tagLst xmlns:a="http://schemas.openxmlformats.org/drawingml/2006/main" xmlns:r="http://schemas.openxmlformats.org/officeDocument/2006/relationships" xmlns:p="http://schemas.openxmlformats.org/presentationml/2006/main">
  <p:tag name="DVSECTIONID" val="WreLEtsy6pqsbeFhYz4eDJ"/>
</p:tagLst>
</file>

<file path=ppt/tags/tag129.xml><?xml version="1.0" encoding="utf-8"?>
<p:tagLst xmlns:a="http://schemas.openxmlformats.org/drawingml/2006/main" xmlns:r="http://schemas.openxmlformats.org/officeDocument/2006/relationships" xmlns:p="http://schemas.openxmlformats.org/presentationml/2006/main">
  <p:tag name="DVSECTIONID" val="gHyFDHrOGc5HxNOyJG8zQk"/>
</p:tagLst>
</file>

<file path=ppt/tags/tag13.xml><?xml version="1.0" encoding="utf-8"?>
<p:tagLst xmlns:a="http://schemas.openxmlformats.org/drawingml/2006/main" xmlns:r="http://schemas.openxmlformats.org/officeDocument/2006/relationships" xmlns:p="http://schemas.openxmlformats.org/presentationml/2006/main">
  <p:tag name="DVSECTIONID" val="cza3A6tfzaoX950zbdlcsX"/>
</p:tagLst>
</file>

<file path=ppt/tags/tag130.xml><?xml version="1.0" encoding="utf-8"?>
<p:tagLst xmlns:a="http://schemas.openxmlformats.org/drawingml/2006/main" xmlns:r="http://schemas.openxmlformats.org/officeDocument/2006/relationships" xmlns:p="http://schemas.openxmlformats.org/presentationml/2006/main">
  <p:tag name="DVSECTIONID" val="sRzgk8TBFMkdbxcZQL6hId"/>
</p:tagLst>
</file>

<file path=ppt/tags/tag131.xml><?xml version="1.0" encoding="utf-8"?>
<p:tagLst xmlns:a="http://schemas.openxmlformats.org/drawingml/2006/main" xmlns:r="http://schemas.openxmlformats.org/officeDocument/2006/relationships" xmlns:p="http://schemas.openxmlformats.org/presentationml/2006/main">
  <p:tag name="DVSECTIONID" val="mtGRtpPn53TVeH5mnjU5xj"/>
</p:tagLst>
</file>

<file path=ppt/tags/tag132.xml><?xml version="1.0" encoding="utf-8"?>
<p:tagLst xmlns:a="http://schemas.openxmlformats.org/drawingml/2006/main" xmlns:r="http://schemas.openxmlformats.org/officeDocument/2006/relationships" xmlns:p="http://schemas.openxmlformats.org/presentationml/2006/main">
  <p:tag name="DVSECTIONID" val="mkChmKQnsyCeu5AsEtLhHh"/>
</p:tagLst>
</file>

<file path=ppt/tags/tag133.xml><?xml version="1.0" encoding="utf-8"?>
<p:tagLst xmlns:a="http://schemas.openxmlformats.org/drawingml/2006/main" xmlns:r="http://schemas.openxmlformats.org/officeDocument/2006/relationships" xmlns:p="http://schemas.openxmlformats.org/presentationml/2006/main">
  <p:tag name="DVSECTIONID" val="kfivTtoNnCG37lec35xHBk"/>
</p:tagLst>
</file>

<file path=ppt/tags/tag134.xml><?xml version="1.0" encoding="utf-8"?>
<p:tagLst xmlns:a="http://schemas.openxmlformats.org/drawingml/2006/main" xmlns:r="http://schemas.openxmlformats.org/officeDocument/2006/relationships" xmlns:p="http://schemas.openxmlformats.org/presentationml/2006/main">
  <p:tag name="DVSECTIONID" val="q1rGyWFwwfG80XTmedqziI"/>
</p:tagLst>
</file>

<file path=ppt/tags/tag135.xml><?xml version="1.0" encoding="utf-8"?>
<p:tagLst xmlns:a="http://schemas.openxmlformats.org/drawingml/2006/main" xmlns:r="http://schemas.openxmlformats.org/officeDocument/2006/relationships" xmlns:p="http://schemas.openxmlformats.org/presentationml/2006/main">
  <p:tag name="DVSECTIONID" val="PBRxS9MUUEUPBjpxDjvbpU"/>
</p:tagLst>
</file>

<file path=ppt/tags/tag136.xml><?xml version="1.0" encoding="utf-8"?>
<p:tagLst xmlns:a="http://schemas.openxmlformats.org/drawingml/2006/main" xmlns:r="http://schemas.openxmlformats.org/officeDocument/2006/relationships" xmlns:p="http://schemas.openxmlformats.org/presentationml/2006/main">
  <p:tag name="DVSECTIONID" val="6hYBDwBP5un2qCeQS0iB4m"/>
</p:tagLst>
</file>

<file path=ppt/tags/tag137.xml><?xml version="1.0" encoding="utf-8"?>
<p:tagLst xmlns:a="http://schemas.openxmlformats.org/drawingml/2006/main" xmlns:r="http://schemas.openxmlformats.org/officeDocument/2006/relationships" xmlns:p="http://schemas.openxmlformats.org/presentationml/2006/main">
  <p:tag name="DVSECTIONID" val="PzXfDhTsX3WFKFhZpNEpF1"/>
</p:tagLst>
</file>

<file path=ppt/tags/tag138.xml><?xml version="1.0" encoding="utf-8"?>
<p:tagLst xmlns:a="http://schemas.openxmlformats.org/drawingml/2006/main" xmlns:r="http://schemas.openxmlformats.org/officeDocument/2006/relationships" xmlns:p="http://schemas.openxmlformats.org/presentationml/2006/main">
  <p:tag name="DVSECTIONID" val="xR2bPgEcKMdJsoEnSjWCxj"/>
</p:tagLst>
</file>

<file path=ppt/tags/tag139.xml><?xml version="1.0" encoding="utf-8"?>
<p:tagLst xmlns:a="http://schemas.openxmlformats.org/drawingml/2006/main" xmlns:r="http://schemas.openxmlformats.org/officeDocument/2006/relationships" xmlns:p="http://schemas.openxmlformats.org/presentationml/2006/main">
  <p:tag name="DVSECTIONID" val="cPZtS3e0FempjxegiEoMEW"/>
</p:tagLst>
</file>

<file path=ppt/tags/tag14.xml><?xml version="1.0" encoding="utf-8"?>
<p:tagLst xmlns:a="http://schemas.openxmlformats.org/drawingml/2006/main" xmlns:r="http://schemas.openxmlformats.org/officeDocument/2006/relationships" xmlns:p="http://schemas.openxmlformats.org/presentationml/2006/main">
  <p:tag name="DVSHAPEID" val="yfzKr434IQ67QVTN46u5kV"/>
</p:tagLst>
</file>

<file path=ppt/tags/tag140.xml><?xml version="1.0" encoding="utf-8"?>
<p:tagLst xmlns:a="http://schemas.openxmlformats.org/drawingml/2006/main" xmlns:r="http://schemas.openxmlformats.org/officeDocument/2006/relationships" xmlns:p="http://schemas.openxmlformats.org/presentationml/2006/main">
  <p:tag name="DVSECTIONID" val="CoTN7KJ582pEBuUEkRN8n5"/>
</p:tagLst>
</file>

<file path=ppt/tags/tag141.xml><?xml version="1.0" encoding="utf-8"?>
<p:tagLst xmlns:a="http://schemas.openxmlformats.org/drawingml/2006/main" xmlns:r="http://schemas.openxmlformats.org/officeDocument/2006/relationships" xmlns:p="http://schemas.openxmlformats.org/presentationml/2006/main">
  <p:tag name="DVSECTIONID" val="xxf0zAbPLr1gdBz4VuhA6k"/>
</p:tagLst>
</file>

<file path=ppt/tags/tag142.xml><?xml version="1.0" encoding="utf-8"?>
<p:tagLst xmlns:a="http://schemas.openxmlformats.org/drawingml/2006/main" xmlns:r="http://schemas.openxmlformats.org/officeDocument/2006/relationships" xmlns:p="http://schemas.openxmlformats.org/presentationml/2006/main">
  <p:tag name="DVSECTIONID" val="0EVJlDkwZwywRmy7b8TigX"/>
</p:tagLst>
</file>

<file path=ppt/tags/tag143.xml><?xml version="1.0" encoding="utf-8"?>
<p:tagLst xmlns:a="http://schemas.openxmlformats.org/drawingml/2006/main" xmlns:r="http://schemas.openxmlformats.org/officeDocument/2006/relationships" xmlns:p="http://schemas.openxmlformats.org/presentationml/2006/main">
  <p:tag name="DVSECTIONID" val="Clgj5fWjQNYdxB5Pfxuerv"/>
</p:tagLst>
</file>

<file path=ppt/tags/tag144.xml><?xml version="1.0" encoding="utf-8"?>
<p:tagLst xmlns:a="http://schemas.openxmlformats.org/drawingml/2006/main" xmlns:r="http://schemas.openxmlformats.org/officeDocument/2006/relationships" xmlns:p="http://schemas.openxmlformats.org/presentationml/2006/main">
  <p:tag name="DVSECTIONID" val="HGJdwNi9GN321zs1y5AGFL"/>
</p:tagLst>
</file>

<file path=ppt/tags/tag145.xml><?xml version="1.0" encoding="utf-8"?>
<p:tagLst xmlns:a="http://schemas.openxmlformats.org/drawingml/2006/main" xmlns:r="http://schemas.openxmlformats.org/officeDocument/2006/relationships" xmlns:p="http://schemas.openxmlformats.org/presentationml/2006/main">
  <p:tag name="DVSECTIONID" val="yDPX2lSlO1w6EAzSI90H7a"/>
</p:tagLst>
</file>

<file path=ppt/tags/tag146.xml><?xml version="1.0" encoding="utf-8"?>
<p:tagLst xmlns:a="http://schemas.openxmlformats.org/drawingml/2006/main" xmlns:r="http://schemas.openxmlformats.org/officeDocument/2006/relationships" xmlns:p="http://schemas.openxmlformats.org/presentationml/2006/main">
  <p:tag name="DVSECTIONID" val="9uzvndZpELQV85nzKXglZ1"/>
</p:tagLst>
</file>

<file path=ppt/tags/tag147.xml><?xml version="1.0" encoding="utf-8"?>
<p:tagLst xmlns:a="http://schemas.openxmlformats.org/drawingml/2006/main" xmlns:r="http://schemas.openxmlformats.org/officeDocument/2006/relationships" xmlns:p="http://schemas.openxmlformats.org/presentationml/2006/main">
  <p:tag name="DVSECTIONID" val="wUUSsGmrGYEntknwYFmonK"/>
</p:tagLst>
</file>

<file path=ppt/tags/tag148.xml><?xml version="1.0" encoding="utf-8"?>
<p:tagLst xmlns:a="http://schemas.openxmlformats.org/drawingml/2006/main" xmlns:r="http://schemas.openxmlformats.org/officeDocument/2006/relationships" xmlns:p="http://schemas.openxmlformats.org/presentationml/2006/main">
  <p:tag name="DVSECTIONID" val="SbXG6JgDyffOCoL82rlbmE"/>
</p:tagLst>
</file>

<file path=ppt/tags/tag149.xml><?xml version="1.0" encoding="utf-8"?>
<p:tagLst xmlns:a="http://schemas.openxmlformats.org/drawingml/2006/main" xmlns:r="http://schemas.openxmlformats.org/officeDocument/2006/relationships" xmlns:p="http://schemas.openxmlformats.org/presentationml/2006/main">
  <p:tag name="DVSECTIONID" val="7Ft1WDIX2JVW452UZleD4y"/>
</p:tagLst>
</file>

<file path=ppt/tags/tag15.xml><?xml version="1.0" encoding="utf-8"?>
<p:tagLst xmlns:a="http://schemas.openxmlformats.org/drawingml/2006/main" xmlns:r="http://schemas.openxmlformats.org/officeDocument/2006/relationships" xmlns:p="http://schemas.openxmlformats.org/presentationml/2006/main">
  <p:tag name="DVSHAPEID" val="WlDYYrXitW9NQYKCPC1Uwb"/>
</p:tagLst>
</file>

<file path=ppt/tags/tag150.xml><?xml version="1.0" encoding="utf-8"?>
<p:tagLst xmlns:a="http://schemas.openxmlformats.org/drawingml/2006/main" xmlns:r="http://schemas.openxmlformats.org/officeDocument/2006/relationships" xmlns:p="http://schemas.openxmlformats.org/presentationml/2006/main">
  <p:tag name="DVSECTIONID" val="cyNjdZblLHsd3id4NDVBcw"/>
</p:tagLst>
</file>

<file path=ppt/tags/tag151.xml><?xml version="1.0" encoding="utf-8"?>
<p:tagLst xmlns:a="http://schemas.openxmlformats.org/drawingml/2006/main" xmlns:r="http://schemas.openxmlformats.org/officeDocument/2006/relationships" xmlns:p="http://schemas.openxmlformats.org/presentationml/2006/main">
  <p:tag name="DVSECTIONID" val="SGjF68rZWJzzsUeCpIMHYe"/>
</p:tagLst>
</file>

<file path=ppt/tags/tag152.xml><?xml version="1.0" encoding="utf-8"?>
<p:tagLst xmlns:a="http://schemas.openxmlformats.org/drawingml/2006/main" xmlns:r="http://schemas.openxmlformats.org/officeDocument/2006/relationships" xmlns:p="http://schemas.openxmlformats.org/presentationml/2006/main">
  <p:tag name="DVSECTIONID" val="tQ2JHVyBItlGF7ZxS3ULLJ"/>
</p:tagLst>
</file>

<file path=ppt/tags/tag153.xml><?xml version="1.0" encoding="utf-8"?>
<p:tagLst xmlns:a="http://schemas.openxmlformats.org/drawingml/2006/main" xmlns:r="http://schemas.openxmlformats.org/officeDocument/2006/relationships" xmlns:p="http://schemas.openxmlformats.org/presentationml/2006/main">
  <p:tag name="DVSECTIONID" val="EuPiQadcPvxEcsDmqwrl15"/>
</p:tagLst>
</file>

<file path=ppt/tags/tag154.xml><?xml version="1.0" encoding="utf-8"?>
<p:tagLst xmlns:a="http://schemas.openxmlformats.org/drawingml/2006/main" xmlns:r="http://schemas.openxmlformats.org/officeDocument/2006/relationships" xmlns:p="http://schemas.openxmlformats.org/presentationml/2006/main">
  <p:tag name="DVSECTIONID" val="atg6s0s3XvrnCdc5Yj5pR3"/>
</p:tagLst>
</file>

<file path=ppt/tags/tag155.xml><?xml version="1.0" encoding="utf-8"?>
<p:tagLst xmlns:a="http://schemas.openxmlformats.org/drawingml/2006/main" xmlns:r="http://schemas.openxmlformats.org/officeDocument/2006/relationships" xmlns:p="http://schemas.openxmlformats.org/presentationml/2006/main">
  <p:tag name="DVSECTIONID" val="7TrPxrn31jt7rBQCE7cVnS"/>
</p:tagLst>
</file>

<file path=ppt/tags/tag156.xml><?xml version="1.0" encoding="utf-8"?>
<p:tagLst xmlns:a="http://schemas.openxmlformats.org/drawingml/2006/main" xmlns:r="http://schemas.openxmlformats.org/officeDocument/2006/relationships" xmlns:p="http://schemas.openxmlformats.org/presentationml/2006/main">
  <p:tag name="DVSECTIONID" val="vC3ue6kNhimrvDL9ePuGv5"/>
</p:tagLst>
</file>

<file path=ppt/tags/tag157.xml><?xml version="1.0" encoding="utf-8"?>
<p:tagLst xmlns:a="http://schemas.openxmlformats.org/drawingml/2006/main" xmlns:r="http://schemas.openxmlformats.org/officeDocument/2006/relationships" xmlns:p="http://schemas.openxmlformats.org/presentationml/2006/main">
  <p:tag name="DVSECTIONID" val="ZjIM51MrhYZqemBscSshex"/>
</p:tagLst>
</file>

<file path=ppt/tags/tag158.xml><?xml version="1.0" encoding="utf-8"?>
<p:tagLst xmlns:a="http://schemas.openxmlformats.org/drawingml/2006/main" xmlns:r="http://schemas.openxmlformats.org/officeDocument/2006/relationships" xmlns:p="http://schemas.openxmlformats.org/presentationml/2006/main">
  <p:tag name="DVSECTIONID" val="1NJQHKR9hoxuJ0pAUdlsTa"/>
</p:tagLst>
</file>

<file path=ppt/tags/tag159.xml><?xml version="1.0" encoding="utf-8"?>
<p:tagLst xmlns:a="http://schemas.openxmlformats.org/drawingml/2006/main" xmlns:r="http://schemas.openxmlformats.org/officeDocument/2006/relationships" xmlns:p="http://schemas.openxmlformats.org/presentationml/2006/main">
  <p:tag name="DVSECTIONID" val="UWOGRrpfYrXQeyxtZ6SB1R"/>
</p:tagLst>
</file>

<file path=ppt/tags/tag16.xml><?xml version="1.0" encoding="utf-8"?>
<p:tagLst xmlns:a="http://schemas.openxmlformats.org/drawingml/2006/main" xmlns:r="http://schemas.openxmlformats.org/officeDocument/2006/relationships" xmlns:p="http://schemas.openxmlformats.org/presentationml/2006/main">
  <p:tag name="DVSECTIONID" val="e810cjoNYlZob5n5Yzwypd"/>
</p:tagLst>
</file>

<file path=ppt/tags/tag160.xml><?xml version="1.0" encoding="utf-8"?>
<p:tagLst xmlns:a="http://schemas.openxmlformats.org/drawingml/2006/main" xmlns:r="http://schemas.openxmlformats.org/officeDocument/2006/relationships" xmlns:p="http://schemas.openxmlformats.org/presentationml/2006/main">
  <p:tag name="DVSECTIONID" val="17WNVd9tHOf7gmp5SPg7H1"/>
</p:tagLst>
</file>

<file path=ppt/tags/tag161.xml><?xml version="1.0" encoding="utf-8"?>
<p:tagLst xmlns:a="http://schemas.openxmlformats.org/drawingml/2006/main" xmlns:r="http://schemas.openxmlformats.org/officeDocument/2006/relationships" xmlns:p="http://schemas.openxmlformats.org/presentationml/2006/main">
  <p:tag name="DVSECTIONID" val="Ddn79AREcjr3VGJ3vb6vK9"/>
</p:tagLst>
</file>

<file path=ppt/tags/tag162.xml><?xml version="1.0" encoding="utf-8"?>
<p:tagLst xmlns:a="http://schemas.openxmlformats.org/drawingml/2006/main" xmlns:r="http://schemas.openxmlformats.org/officeDocument/2006/relationships" xmlns:p="http://schemas.openxmlformats.org/presentationml/2006/main">
  <p:tag name="DVSECTIONID" val="B7hb3Ue2kT9ZuJqO4zB3BV"/>
</p:tagLst>
</file>

<file path=ppt/tags/tag163.xml><?xml version="1.0" encoding="utf-8"?>
<p:tagLst xmlns:a="http://schemas.openxmlformats.org/drawingml/2006/main" xmlns:r="http://schemas.openxmlformats.org/officeDocument/2006/relationships" xmlns:p="http://schemas.openxmlformats.org/presentationml/2006/main">
  <p:tag name="DVSECTIONID" val="TWb0CH6wTHxGr4KjzoIfSX"/>
</p:tagLst>
</file>

<file path=ppt/tags/tag164.xml><?xml version="1.0" encoding="utf-8"?>
<p:tagLst xmlns:a="http://schemas.openxmlformats.org/drawingml/2006/main" xmlns:r="http://schemas.openxmlformats.org/officeDocument/2006/relationships" xmlns:p="http://schemas.openxmlformats.org/presentationml/2006/main">
  <p:tag name="DVSECTIONID" val="I08bZ62ECrW8juykcCYuiz"/>
</p:tagLst>
</file>

<file path=ppt/tags/tag165.xml><?xml version="1.0" encoding="utf-8"?>
<p:tagLst xmlns:a="http://schemas.openxmlformats.org/drawingml/2006/main" xmlns:r="http://schemas.openxmlformats.org/officeDocument/2006/relationships" xmlns:p="http://schemas.openxmlformats.org/presentationml/2006/main">
  <p:tag name="DVSECTIONID" val="WUOKdcn1sKEWdaSrI0tf46"/>
</p:tagLst>
</file>

<file path=ppt/tags/tag166.xml><?xml version="1.0" encoding="utf-8"?>
<p:tagLst xmlns:a="http://schemas.openxmlformats.org/drawingml/2006/main" xmlns:r="http://schemas.openxmlformats.org/officeDocument/2006/relationships" xmlns:p="http://schemas.openxmlformats.org/presentationml/2006/main">
  <p:tag name="DVSECTIONID" val="KiLgLec5gnE94dmeTQgBZb"/>
</p:tagLst>
</file>

<file path=ppt/tags/tag167.xml><?xml version="1.0" encoding="utf-8"?>
<p:tagLst xmlns:a="http://schemas.openxmlformats.org/drawingml/2006/main" xmlns:r="http://schemas.openxmlformats.org/officeDocument/2006/relationships" xmlns:p="http://schemas.openxmlformats.org/presentationml/2006/main">
  <p:tag name="DVSECTIONID" val="Ff2QfWp7MCIc5ciNFqQn51"/>
</p:tagLst>
</file>

<file path=ppt/tags/tag168.xml><?xml version="1.0" encoding="utf-8"?>
<p:tagLst xmlns:a="http://schemas.openxmlformats.org/drawingml/2006/main" xmlns:r="http://schemas.openxmlformats.org/officeDocument/2006/relationships" xmlns:p="http://schemas.openxmlformats.org/presentationml/2006/main">
  <p:tag name="DVSECTIONID" val="ICHAW2nobbUGoQCeebdRGu"/>
</p:tagLst>
</file>

<file path=ppt/tags/tag169.xml><?xml version="1.0" encoding="utf-8"?>
<p:tagLst xmlns:a="http://schemas.openxmlformats.org/drawingml/2006/main" xmlns:r="http://schemas.openxmlformats.org/officeDocument/2006/relationships" xmlns:p="http://schemas.openxmlformats.org/presentationml/2006/main">
  <p:tag name="DVSECTIONID" val="QBjN5YLKrZvDxq8FZmJorw"/>
</p:tagLst>
</file>

<file path=ppt/tags/tag17.xml><?xml version="1.0" encoding="utf-8"?>
<p:tagLst xmlns:a="http://schemas.openxmlformats.org/drawingml/2006/main" xmlns:r="http://schemas.openxmlformats.org/officeDocument/2006/relationships" xmlns:p="http://schemas.openxmlformats.org/presentationml/2006/main">
  <p:tag name="DVSHAPEID" val="8Ldz3FPVQTTDie6s6B6pm9"/>
</p:tagLst>
</file>

<file path=ppt/tags/tag170.xml><?xml version="1.0" encoding="utf-8"?>
<p:tagLst xmlns:a="http://schemas.openxmlformats.org/drawingml/2006/main" xmlns:r="http://schemas.openxmlformats.org/officeDocument/2006/relationships" xmlns:p="http://schemas.openxmlformats.org/presentationml/2006/main">
  <p:tag name="DVSECTIONID" val="ioNrarcFadkdL5g9XpCqKV"/>
</p:tagLst>
</file>

<file path=ppt/tags/tag171.xml><?xml version="1.0" encoding="utf-8"?>
<p:tagLst xmlns:a="http://schemas.openxmlformats.org/drawingml/2006/main" xmlns:r="http://schemas.openxmlformats.org/officeDocument/2006/relationships" xmlns:p="http://schemas.openxmlformats.org/presentationml/2006/main">
  <p:tag name="DVSECTIONID" val="bKjc5zcQ7i3jjVZDNjyMPh"/>
</p:tagLst>
</file>

<file path=ppt/tags/tag172.xml><?xml version="1.0" encoding="utf-8"?>
<p:tagLst xmlns:a="http://schemas.openxmlformats.org/drawingml/2006/main" xmlns:r="http://schemas.openxmlformats.org/officeDocument/2006/relationships" xmlns:p="http://schemas.openxmlformats.org/presentationml/2006/main">
  <p:tag name="DVSECTIONID" val="ijE3oPpkL0Mnc28YlDtj62"/>
</p:tagLst>
</file>

<file path=ppt/tags/tag173.xml><?xml version="1.0" encoding="utf-8"?>
<p:tagLst xmlns:a="http://schemas.openxmlformats.org/drawingml/2006/main" xmlns:r="http://schemas.openxmlformats.org/officeDocument/2006/relationships" xmlns:p="http://schemas.openxmlformats.org/presentationml/2006/main">
  <p:tag name="DVSECTIONID" val="9rMlajBjSX6TrZx2bmqMw2"/>
</p:tagLst>
</file>

<file path=ppt/tags/tag174.xml><?xml version="1.0" encoding="utf-8"?>
<p:tagLst xmlns:a="http://schemas.openxmlformats.org/drawingml/2006/main" xmlns:r="http://schemas.openxmlformats.org/officeDocument/2006/relationships" xmlns:p="http://schemas.openxmlformats.org/presentationml/2006/main">
  <p:tag name="DVSECTIONID" val="xWIWuPYVivbg9ch2F6Js8O"/>
</p:tagLst>
</file>

<file path=ppt/tags/tag175.xml><?xml version="1.0" encoding="utf-8"?>
<p:tagLst xmlns:a="http://schemas.openxmlformats.org/drawingml/2006/main" xmlns:r="http://schemas.openxmlformats.org/officeDocument/2006/relationships" xmlns:p="http://schemas.openxmlformats.org/presentationml/2006/main">
  <p:tag name="DVSECTIONID" val="hjB9qis6Tjw7UPCdOLkXFA"/>
</p:tagLst>
</file>

<file path=ppt/tags/tag176.xml><?xml version="1.0" encoding="utf-8"?>
<p:tagLst xmlns:a="http://schemas.openxmlformats.org/drawingml/2006/main" xmlns:r="http://schemas.openxmlformats.org/officeDocument/2006/relationships" xmlns:p="http://schemas.openxmlformats.org/presentationml/2006/main">
  <p:tag name="DVSECTIONID" val="IbPkL8Hk34TJFplloFtcCR"/>
</p:tagLst>
</file>

<file path=ppt/tags/tag177.xml><?xml version="1.0" encoding="utf-8"?>
<p:tagLst xmlns:a="http://schemas.openxmlformats.org/drawingml/2006/main" xmlns:r="http://schemas.openxmlformats.org/officeDocument/2006/relationships" xmlns:p="http://schemas.openxmlformats.org/presentationml/2006/main">
  <p:tag name="DVSECTIONID" val="J2irqrhY7b9GBpk6xjpygr"/>
</p:tagLst>
</file>

<file path=ppt/tags/tag178.xml><?xml version="1.0" encoding="utf-8"?>
<p:tagLst xmlns:a="http://schemas.openxmlformats.org/drawingml/2006/main" xmlns:r="http://schemas.openxmlformats.org/officeDocument/2006/relationships" xmlns:p="http://schemas.openxmlformats.org/presentationml/2006/main">
  <p:tag name="DVSECTIONID" val="dbadStmFusYQrM1jIg25WI"/>
</p:tagLst>
</file>

<file path=ppt/tags/tag179.xml><?xml version="1.0" encoding="utf-8"?>
<p:tagLst xmlns:a="http://schemas.openxmlformats.org/drawingml/2006/main" xmlns:r="http://schemas.openxmlformats.org/officeDocument/2006/relationships" xmlns:p="http://schemas.openxmlformats.org/presentationml/2006/main">
  <p:tag name="DVSECTIONID" val="zYNV0i79N3BhO7gcyOBsHG"/>
</p:tagLst>
</file>

<file path=ppt/tags/tag18.xml><?xml version="1.0" encoding="utf-8"?>
<p:tagLst xmlns:a="http://schemas.openxmlformats.org/drawingml/2006/main" xmlns:r="http://schemas.openxmlformats.org/officeDocument/2006/relationships" xmlns:p="http://schemas.openxmlformats.org/presentationml/2006/main">
  <p:tag name="DVSHAPEID" val="Y24V3shR4qpLcSLoohty5f"/>
</p:tagLst>
</file>

<file path=ppt/tags/tag180.xml><?xml version="1.0" encoding="utf-8"?>
<p:tagLst xmlns:a="http://schemas.openxmlformats.org/drawingml/2006/main" xmlns:r="http://schemas.openxmlformats.org/officeDocument/2006/relationships" xmlns:p="http://schemas.openxmlformats.org/presentationml/2006/main">
  <p:tag name="DVSECTIONID" val="HLXy4eB8wavvBcpWt4xkFV"/>
</p:tagLst>
</file>

<file path=ppt/tags/tag181.xml><?xml version="1.0" encoding="utf-8"?>
<p:tagLst xmlns:a="http://schemas.openxmlformats.org/drawingml/2006/main" xmlns:r="http://schemas.openxmlformats.org/officeDocument/2006/relationships" xmlns:p="http://schemas.openxmlformats.org/presentationml/2006/main">
  <p:tag name="DVSECTIONID" val="e9XU2vHeuu0Th2YsdTxExr"/>
</p:tagLst>
</file>

<file path=ppt/tags/tag182.xml><?xml version="1.0" encoding="utf-8"?>
<p:tagLst xmlns:a="http://schemas.openxmlformats.org/drawingml/2006/main" xmlns:r="http://schemas.openxmlformats.org/officeDocument/2006/relationships" xmlns:p="http://schemas.openxmlformats.org/presentationml/2006/main">
  <p:tag name="DVSECTIONID" val="uHVnY1REN1oNnDoYJ6TXzE"/>
</p:tagLst>
</file>

<file path=ppt/tags/tag183.xml><?xml version="1.0" encoding="utf-8"?>
<p:tagLst xmlns:a="http://schemas.openxmlformats.org/drawingml/2006/main" xmlns:r="http://schemas.openxmlformats.org/officeDocument/2006/relationships" xmlns:p="http://schemas.openxmlformats.org/presentationml/2006/main">
  <p:tag name="DVSECTIONID" val="SuwbR2IrdfKLPO9pDjEgyZ"/>
</p:tagLst>
</file>

<file path=ppt/tags/tag184.xml><?xml version="1.0" encoding="utf-8"?>
<p:tagLst xmlns:a="http://schemas.openxmlformats.org/drawingml/2006/main" xmlns:r="http://schemas.openxmlformats.org/officeDocument/2006/relationships" xmlns:p="http://schemas.openxmlformats.org/presentationml/2006/main">
  <p:tag name="DVSECTIONID" val="nJqWMdmkoIqQPqQN9OWmO9"/>
</p:tagLst>
</file>

<file path=ppt/tags/tag185.xml><?xml version="1.0" encoding="utf-8"?>
<p:tagLst xmlns:a="http://schemas.openxmlformats.org/drawingml/2006/main" xmlns:r="http://schemas.openxmlformats.org/officeDocument/2006/relationships" xmlns:p="http://schemas.openxmlformats.org/presentationml/2006/main">
  <p:tag name="DVSECTIONID" val="kYZJyQaPkcbeGP7co2SPp7"/>
</p:tagLst>
</file>

<file path=ppt/tags/tag186.xml><?xml version="1.0" encoding="utf-8"?>
<p:tagLst xmlns:a="http://schemas.openxmlformats.org/drawingml/2006/main" xmlns:r="http://schemas.openxmlformats.org/officeDocument/2006/relationships" xmlns:p="http://schemas.openxmlformats.org/presentationml/2006/main">
  <p:tag name="DVSECTIONID" val="LVj42eyrhVi1gQA4LBotZS"/>
</p:tagLst>
</file>

<file path=ppt/tags/tag187.xml><?xml version="1.0" encoding="utf-8"?>
<p:tagLst xmlns:a="http://schemas.openxmlformats.org/drawingml/2006/main" xmlns:r="http://schemas.openxmlformats.org/officeDocument/2006/relationships" xmlns:p="http://schemas.openxmlformats.org/presentationml/2006/main">
  <p:tag name="DVSECTIONID" val="IR6VM461Z1Cdd3quOVhTUf"/>
</p:tagLst>
</file>

<file path=ppt/tags/tag188.xml><?xml version="1.0" encoding="utf-8"?>
<p:tagLst xmlns:a="http://schemas.openxmlformats.org/drawingml/2006/main" xmlns:r="http://schemas.openxmlformats.org/officeDocument/2006/relationships" xmlns:p="http://schemas.openxmlformats.org/presentationml/2006/main">
  <p:tag name="DVSECTIONID" val="WEyhBkhgqV8SdrY6sulgVh"/>
</p:tagLst>
</file>

<file path=ppt/tags/tag189.xml><?xml version="1.0" encoding="utf-8"?>
<p:tagLst xmlns:a="http://schemas.openxmlformats.org/drawingml/2006/main" xmlns:r="http://schemas.openxmlformats.org/officeDocument/2006/relationships" xmlns:p="http://schemas.openxmlformats.org/presentationml/2006/main">
  <p:tag name="DVSECTIONID" val="p2DxEhNtc6XsVrmvsLKIAG"/>
</p:tagLst>
</file>

<file path=ppt/tags/tag19.xml><?xml version="1.0" encoding="utf-8"?>
<p:tagLst xmlns:a="http://schemas.openxmlformats.org/drawingml/2006/main" xmlns:r="http://schemas.openxmlformats.org/officeDocument/2006/relationships" xmlns:p="http://schemas.openxmlformats.org/presentationml/2006/main">
  <p:tag name="DVSECTIONID" val="OIUMFQalVNEek12AT9RMc3"/>
</p:tagLst>
</file>

<file path=ppt/tags/tag190.xml><?xml version="1.0" encoding="utf-8"?>
<p:tagLst xmlns:a="http://schemas.openxmlformats.org/drawingml/2006/main" xmlns:r="http://schemas.openxmlformats.org/officeDocument/2006/relationships" xmlns:p="http://schemas.openxmlformats.org/presentationml/2006/main">
  <p:tag name="DVSECTIONID" val="5kPYwHtNyEjFfvE3F0tXI2"/>
</p:tagLst>
</file>

<file path=ppt/tags/tag191.xml><?xml version="1.0" encoding="utf-8"?>
<p:tagLst xmlns:a="http://schemas.openxmlformats.org/drawingml/2006/main" xmlns:r="http://schemas.openxmlformats.org/officeDocument/2006/relationships" xmlns:p="http://schemas.openxmlformats.org/presentationml/2006/main">
  <p:tag name="DVSECTIONID" val="UKvwJX1zwcGIXjHFL60pxj"/>
</p:tagLst>
</file>

<file path=ppt/tags/tag192.xml><?xml version="1.0" encoding="utf-8"?>
<p:tagLst xmlns:a="http://schemas.openxmlformats.org/drawingml/2006/main" xmlns:r="http://schemas.openxmlformats.org/officeDocument/2006/relationships" xmlns:p="http://schemas.openxmlformats.org/presentationml/2006/main">
  <p:tag name="DVSECTIONID" val="8gcQQo6JfDX3p4sZXwMY86"/>
</p:tagLst>
</file>

<file path=ppt/tags/tag193.xml><?xml version="1.0" encoding="utf-8"?>
<p:tagLst xmlns:a="http://schemas.openxmlformats.org/drawingml/2006/main" xmlns:r="http://schemas.openxmlformats.org/officeDocument/2006/relationships" xmlns:p="http://schemas.openxmlformats.org/presentationml/2006/main">
  <p:tag name="DVSECTIONID" val="YwyllZfnXjuBBfkT6CsMX3"/>
</p:tagLst>
</file>

<file path=ppt/tags/tag194.xml><?xml version="1.0" encoding="utf-8"?>
<p:tagLst xmlns:a="http://schemas.openxmlformats.org/drawingml/2006/main" xmlns:r="http://schemas.openxmlformats.org/officeDocument/2006/relationships" xmlns:p="http://schemas.openxmlformats.org/presentationml/2006/main">
  <p:tag name="DVSECTIONID" val="yNtdE4p9wm9ULDrIMtetGV"/>
</p:tagLst>
</file>

<file path=ppt/tags/tag195.xml><?xml version="1.0" encoding="utf-8"?>
<p:tagLst xmlns:a="http://schemas.openxmlformats.org/drawingml/2006/main" xmlns:r="http://schemas.openxmlformats.org/officeDocument/2006/relationships" xmlns:p="http://schemas.openxmlformats.org/presentationml/2006/main">
  <p:tag name="DVSECTIONID" val="qzXFABzlh4n7l69Z744t2P"/>
</p:tagLst>
</file>

<file path=ppt/tags/tag196.xml><?xml version="1.0" encoding="utf-8"?>
<p:tagLst xmlns:a="http://schemas.openxmlformats.org/drawingml/2006/main" xmlns:r="http://schemas.openxmlformats.org/officeDocument/2006/relationships" xmlns:p="http://schemas.openxmlformats.org/presentationml/2006/main">
  <p:tag name="DVSECTIONID" val="SnTF4jk1EcXDnTfZuOza44"/>
</p:tagLst>
</file>

<file path=ppt/tags/tag197.xml><?xml version="1.0" encoding="utf-8"?>
<p:tagLst xmlns:a="http://schemas.openxmlformats.org/drawingml/2006/main" xmlns:r="http://schemas.openxmlformats.org/officeDocument/2006/relationships" xmlns:p="http://schemas.openxmlformats.org/presentationml/2006/main">
  <p:tag name="DVSECTIONID" val="wEhkyNm9pdSAHzLVxf1gqb"/>
</p:tagLst>
</file>

<file path=ppt/tags/tag198.xml><?xml version="1.0" encoding="utf-8"?>
<p:tagLst xmlns:a="http://schemas.openxmlformats.org/drawingml/2006/main" xmlns:r="http://schemas.openxmlformats.org/officeDocument/2006/relationships" xmlns:p="http://schemas.openxmlformats.org/presentationml/2006/main">
  <p:tag name="DVSECTIONID" val="9IIgJ7AfTRKNRenJKxEuMJ"/>
</p:tagLst>
</file>

<file path=ppt/tags/tag199.xml><?xml version="1.0" encoding="utf-8"?>
<p:tagLst xmlns:a="http://schemas.openxmlformats.org/drawingml/2006/main" xmlns:r="http://schemas.openxmlformats.org/officeDocument/2006/relationships" xmlns:p="http://schemas.openxmlformats.org/presentationml/2006/main">
  <p:tag name="DVSECTIONID" val="QTIxxOuuBVoqXV53U1YzIW"/>
</p:tagLst>
</file>

<file path=ppt/tags/tag2.xml><?xml version="1.0" encoding="utf-8"?>
<p:tagLst xmlns:a="http://schemas.openxmlformats.org/drawingml/2006/main" xmlns:r="http://schemas.openxmlformats.org/officeDocument/2006/relationships" xmlns:p="http://schemas.openxmlformats.org/presentationml/2006/main">
  <p:tag name="DVSHAPEID" val="hVYZsc4O63vB1Yu8jgJ4js"/>
</p:tagLst>
</file>

<file path=ppt/tags/tag20.xml><?xml version="1.0" encoding="utf-8"?>
<p:tagLst xmlns:a="http://schemas.openxmlformats.org/drawingml/2006/main" xmlns:r="http://schemas.openxmlformats.org/officeDocument/2006/relationships" xmlns:p="http://schemas.openxmlformats.org/presentationml/2006/main">
  <p:tag name="DVSHAPEID" val="UdGvvnwpN6OYNav8CmDZPs"/>
</p:tagLst>
</file>

<file path=ppt/tags/tag200.xml><?xml version="1.0" encoding="utf-8"?>
<p:tagLst xmlns:a="http://schemas.openxmlformats.org/drawingml/2006/main" xmlns:r="http://schemas.openxmlformats.org/officeDocument/2006/relationships" xmlns:p="http://schemas.openxmlformats.org/presentationml/2006/main">
  <p:tag name="DVSECTIONID" val="W4CGdZkxcJiTKcNJH20bZL"/>
</p:tagLst>
</file>

<file path=ppt/tags/tag201.xml><?xml version="1.0" encoding="utf-8"?>
<p:tagLst xmlns:a="http://schemas.openxmlformats.org/drawingml/2006/main" xmlns:r="http://schemas.openxmlformats.org/officeDocument/2006/relationships" xmlns:p="http://schemas.openxmlformats.org/presentationml/2006/main">
  <p:tag name="DVSECTIONID" val="ZdZN6d0uK3KqzFbqfu6oqG"/>
</p:tagLst>
</file>

<file path=ppt/tags/tag202.xml><?xml version="1.0" encoding="utf-8"?>
<p:tagLst xmlns:a="http://schemas.openxmlformats.org/drawingml/2006/main" xmlns:r="http://schemas.openxmlformats.org/officeDocument/2006/relationships" xmlns:p="http://schemas.openxmlformats.org/presentationml/2006/main">
  <p:tag name="DVSECTIONID" val="r3wKThMNE0Ia5pHpS6wHZe"/>
</p:tagLst>
</file>

<file path=ppt/tags/tag203.xml><?xml version="1.0" encoding="utf-8"?>
<p:tagLst xmlns:a="http://schemas.openxmlformats.org/drawingml/2006/main" xmlns:r="http://schemas.openxmlformats.org/officeDocument/2006/relationships" xmlns:p="http://schemas.openxmlformats.org/presentationml/2006/main">
  <p:tag name="DVSECTIONID" val="8kD8ygMv5BljLVgmkJIXoJ"/>
</p:tagLst>
</file>

<file path=ppt/tags/tag204.xml><?xml version="1.0" encoding="utf-8"?>
<p:tagLst xmlns:a="http://schemas.openxmlformats.org/drawingml/2006/main" xmlns:r="http://schemas.openxmlformats.org/officeDocument/2006/relationships" xmlns:p="http://schemas.openxmlformats.org/presentationml/2006/main">
  <p:tag name="DVSECTIONID" val="HpAMJPCZRJHdVc6LJv09V7"/>
</p:tagLst>
</file>

<file path=ppt/tags/tag205.xml><?xml version="1.0" encoding="utf-8"?>
<p:tagLst xmlns:a="http://schemas.openxmlformats.org/drawingml/2006/main" xmlns:r="http://schemas.openxmlformats.org/officeDocument/2006/relationships" xmlns:p="http://schemas.openxmlformats.org/presentationml/2006/main">
  <p:tag name="DVSECTIONID" val="PLDL9vLNY1QoCexLxWS5JB"/>
</p:tagLst>
</file>

<file path=ppt/tags/tag206.xml><?xml version="1.0" encoding="utf-8"?>
<p:tagLst xmlns:a="http://schemas.openxmlformats.org/drawingml/2006/main" xmlns:r="http://schemas.openxmlformats.org/officeDocument/2006/relationships" xmlns:p="http://schemas.openxmlformats.org/presentationml/2006/main">
  <p:tag name="DVSECTIONID" val="Cy04fzZcWfOAzO8YG6e4KF"/>
</p:tagLst>
</file>

<file path=ppt/tags/tag207.xml><?xml version="1.0" encoding="utf-8"?>
<p:tagLst xmlns:a="http://schemas.openxmlformats.org/drawingml/2006/main" xmlns:r="http://schemas.openxmlformats.org/officeDocument/2006/relationships" xmlns:p="http://schemas.openxmlformats.org/presentationml/2006/main">
  <p:tag name="DVSECTIONID" val="mwzSdXY4gQnd95K5fbNM5B"/>
</p:tagLst>
</file>

<file path=ppt/tags/tag208.xml><?xml version="1.0" encoding="utf-8"?>
<p:tagLst xmlns:a="http://schemas.openxmlformats.org/drawingml/2006/main" xmlns:r="http://schemas.openxmlformats.org/officeDocument/2006/relationships" xmlns:p="http://schemas.openxmlformats.org/presentationml/2006/main">
  <p:tag name="DVSECTIONID" val="cmE2dBR2gYALWwetlpOuYI"/>
</p:tagLst>
</file>

<file path=ppt/tags/tag209.xml><?xml version="1.0" encoding="utf-8"?>
<p:tagLst xmlns:a="http://schemas.openxmlformats.org/drawingml/2006/main" xmlns:r="http://schemas.openxmlformats.org/officeDocument/2006/relationships" xmlns:p="http://schemas.openxmlformats.org/presentationml/2006/main">
  <p:tag name="DVSECTIONID" val="mcUgASPMycCCPi4AlEUOpS"/>
</p:tagLst>
</file>

<file path=ppt/tags/tag21.xml><?xml version="1.0" encoding="utf-8"?>
<p:tagLst xmlns:a="http://schemas.openxmlformats.org/drawingml/2006/main" xmlns:r="http://schemas.openxmlformats.org/officeDocument/2006/relationships" xmlns:p="http://schemas.openxmlformats.org/presentationml/2006/main">
  <p:tag name="DVSHAPEID" val="dw1eGIdPWO4I8RexXTlEDi"/>
</p:tagLst>
</file>

<file path=ppt/tags/tag210.xml><?xml version="1.0" encoding="utf-8"?>
<p:tagLst xmlns:a="http://schemas.openxmlformats.org/drawingml/2006/main" xmlns:r="http://schemas.openxmlformats.org/officeDocument/2006/relationships" xmlns:p="http://schemas.openxmlformats.org/presentationml/2006/main">
  <p:tag name="DVSECTIONID" val="mqxX8SGO4tZuZr8W1Yduqn"/>
</p:tagLst>
</file>

<file path=ppt/tags/tag211.xml><?xml version="1.0" encoding="utf-8"?>
<p:tagLst xmlns:a="http://schemas.openxmlformats.org/drawingml/2006/main" xmlns:r="http://schemas.openxmlformats.org/officeDocument/2006/relationships" xmlns:p="http://schemas.openxmlformats.org/presentationml/2006/main">
  <p:tag name="DVSECTIONID" val="8jHWoL3azaitQuICJW5J88"/>
</p:tagLst>
</file>

<file path=ppt/tags/tag212.xml><?xml version="1.0" encoding="utf-8"?>
<p:tagLst xmlns:a="http://schemas.openxmlformats.org/drawingml/2006/main" xmlns:r="http://schemas.openxmlformats.org/officeDocument/2006/relationships" xmlns:p="http://schemas.openxmlformats.org/presentationml/2006/main">
  <p:tag name="DVSECTIONID" val="CliCrpDVBVsZhegctVKUTP"/>
</p:tagLst>
</file>

<file path=ppt/tags/tag213.xml><?xml version="1.0" encoding="utf-8"?>
<p:tagLst xmlns:a="http://schemas.openxmlformats.org/drawingml/2006/main" xmlns:r="http://schemas.openxmlformats.org/officeDocument/2006/relationships" xmlns:p="http://schemas.openxmlformats.org/presentationml/2006/main">
  <p:tag name="DVSECTIONID" val="bwBEdofgoGeZHmDMjExEyn"/>
</p:tagLst>
</file>

<file path=ppt/tags/tag214.xml><?xml version="1.0" encoding="utf-8"?>
<p:tagLst xmlns:a="http://schemas.openxmlformats.org/drawingml/2006/main" xmlns:r="http://schemas.openxmlformats.org/officeDocument/2006/relationships" xmlns:p="http://schemas.openxmlformats.org/presentationml/2006/main">
  <p:tag name="DVSECTIONID" val="KhxUyHB5nfgNvKrJ3HOeH0"/>
</p:tagLst>
</file>

<file path=ppt/tags/tag215.xml><?xml version="1.0" encoding="utf-8"?>
<p:tagLst xmlns:a="http://schemas.openxmlformats.org/drawingml/2006/main" xmlns:r="http://schemas.openxmlformats.org/officeDocument/2006/relationships" xmlns:p="http://schemas.openxmlformats.org/presentationml/2006/main">
  <p:tag name="DVSECTIONID" val="KTcRKvtiXeRe6UXrYKyTRZ"/>
</p:tagLst>
</file>

<file path=ppt/tags/tag216.xml><?xml version="1.0" encoding="utf-8"?>
<p:tagLst xmlns:a="http://schemas.openxmlformats.org/drawingml/2006/main" xmlns:r="http://schemas.openxmlformats.org/officeDocument/2006/relationships" xmlns:p="http://schemas.openxmlformats.org/presentationml/2006/main">
  <p:tag name="DVSECTIONID" val="wlggmsbZwi4KxDHHW6C4i2"/>
</p:tagLst>
</file>

<file path=ppt/tags/tag217.xml><?xml version="1.0" encoding="utf-8"?>
<p:tagLst xmlns:a="http://schemas.openxmlformats.org/drawingml/2006/main" xmlns:r="http://schemas.openxmlformats.org/officeDocument/2006/relationships" xmlns:p="http://schemas.openxmlformats.org/presentationml/2006/main">
  <p:tag name="DVSECTIONID" val="9mnkJhNsgNGuoYCPGzfsCg"/>
</p:tagLst>
</file>

<file path=ppt/tags/tag218.xml><?xml version="1.0" encoding="utf-8"?>
<p:tagLst xmlns:a="http://schemas.openxmlformats.org/drawingml/2006/main" xmlns:r="http://schemas.openxmlformats.org/officeDocument/2006/relationships" xmlns:p="http://schemas.openxmlformats.org/presentationml/2006/main">
  <p:tag name="DVSECTIONID" val="PGR3dvVtIsk7PkkVAnYTUY"/>
</p:tagLst>
</file>

<file path=ppt/tags/tag219.xml><?xml version="1.0" encoding="utf-8"?>
<p:tagLst xmlns:a="http://schemas.openxmlformats.org/drawingml/2006/main" xmlns:r="http://schemas.openxmlformats.org/officeDocument/2006/relationships" xmlns:p="http://schemas.openxmlformats.org/presentationml/2006/main">
  <p:tag name="DVSECTIONID" val="28rhg0oWicGGKvuVa9kmu8"/>
</p:tagLst>
</file>

<file path=ppt/tags/tag22.xml><?xml version="1.0" encoding="utf-8"?>
<p:tagLst xmlns:a="http://schemas.openxmlformats.org/drawingml/2006/main" xmlns:r="http://schemas.openxmlformats.org/officeDocument/2006/relationships" xmlns:p="http://schemas.openxmlformats.org/presentationml/2006/main">
  <p:tag name="DVSECTIONID" val="YKUVb5fMFUy0jj6pExDDpb"/>
</p:tagLst>
</file>

<file path=ppt/tags/tag220.xml><?xml version="1.0" encoding="utf-8"?>
<p:tagLst xmlns:a="http://schemas.openxmlformats.org/drawingml/2006/main" xmlns:r="http://schemas.openxmlformats.org/officeDocument/2006/relationships" xmlns:p="http://schemas.openxmlformats.org/presentationml/2006/main">
  <p:tag name="DVSHAPEID" val="6rn2tz5Z5Ilt0aOpZyaSia"/>
</p:tagLst>
</file>

<file path=ppt/tags/tag23.xml><?xml version="1.0" encoding="utf-8"?>
<p:tagLst xmlns:a="http://schemas.openxmlformats.org/drawingml/2006/main" xmlns:r="http://schemas.openxmlformats.org/officeDocument/2006/relationships" xmlns:p="http://schemas.openxmlformats.org/presentationml/2006/main">
  <p:tag name="DVSHAPEID" val="Wd4ATgF6U6qrZ9tgGNcXa0"/>
</p:tagLst>
</file>

<file path=ppt/tags/tag24.xml><?xml version="1.0" encoding="utf-8"?>
<p:tagLst xmlns:a="http://schemas.openxmlformats.org/drawingml/2006/main" xmlns:r="http://schemas.openxmlformats.org/officeDocument/2006/relationships" xmlns:p="http://schemas.openxmlformats.org/presentationml/2006/main">
  <p:tag name="DVSHAPEID" val="U51DT4pKDaPVAO96PWaPUY"/>
</p:tagLst>
</file>

<file path=ppt/tags/tag25.xml><?xml version="1.0" encoding="utf-8"?>
<p:tagLst xmlns:a="http://schemas.openxmlformats.org/drawingml/2006/main" xmlns:r="http://schemas.openxmlformats.org/officeDocument/2006/relationships" xmlns:p="http://schemas.openxmlformats.org/presentationml/2006/main">
  <p:tag name="DVSECTIONID" val="KXKl3oFnHD1LK9SJE4598K"/>
</p:tagLst>
</file>

<file path=ppt/tags/tag26.xml><?xml version="1.0" encoding="utf-8"?>
<p:tagLst xmlns:a="http://schemas.openxmlformats.org/drawingml/2006/main" xmlns:r="http://schemas.openxmlformats.org/officeDocument/2006/relationships" xmlns:p="http://schemas.openxmlformats.org/presentationml/2006/main">
  <p:tag name="DVSHAPEID" val="hHS43GdxsF7WjZyfmAGasg"/>
</p:tagLst>
</file>

<file path=ppt/tags/tag27.xml><?xml version="1.0" encoding="utf-8"?>
<p:tagLst xmlns:a="http://schemas.openxmlformats.org/drawingml/2006/main" xmlns:r="http://schemas.openxmlformats.org/officeDocument/2006/relationships" xmlns:p="http://schemas.openxmlformats.org/presentationml/2006/main">
  <p:tag name="DVSHAPEID" val="B4zF7zYfNl6WNkLP0Jw6Ha"/>
</p:tagLst>
</file>

<file path=ppt/tags/tag28.xml><?xml version="1.0" encoding="utf-8"?>
<p:tagLst xmlns:a="http://schemas.openxmlformats.org/drawingml/2006/main" xmlns:r="http://schemas.openxmlformats.org/officeDocument/2006/relationships" xmlns:p="http://schemas.openxmlformats.org/presentationml/2006/main">
  <p:tag name="DVSECTIONID" val="FkIIuuvj8zDMZXbP1Q6hcU"/>
</p:tagLst>
</file>

<file path=ppt/tags/tag29.xml><?xml version="1.0" encoding="utf-8"?>
<p:tagLst xmlns:a="http://schemas.openxmlformats.org/drawingml/2006/main" xmlns:r="http://schemas.openxmlformats.org/officeDocument/2006/relationships" xmlns:p="http://schemas.openxmlformats.org/presentationml/2006/main">
  <p:tag name="DVSHAPEID" val="NDuaxzAz8Jv15NunzDzdRM"/>
</p:tagLst>
</file>

<file path=ppt/tags/tag3.xml><?xml version="1.0" encoding="utf-8"?>
<p:tagLst xmlns:a="http://schemas.openxmlformats.org/drawingml/2006/main" xmlns:r="http://schemas.openxmlformats.org/officeDocument/2006/relationships" xmlns:p="http://schemas.openxmlformats.org/presentationml/2006/main">
  <p:tag name="DVSECTIONID" val="DjwrQGzwDSbGx9Lyp8uctM"/>
</p:tagLst>
</file>

<file path=ppt/tags/tag30.xml><?xml version="1.0" encoding="utf-8"?>
<p:tagLst xmlns:a="http://schemas.openxmlformats.org/drawingml/2006/main" xmlns:r="http://schemas.openxmlformats.org/officeDocument/2006/relationships" xmlns:p="http://schemas.openxmlformats.org/presentationml/2006/main">
  <p:tag name="DVSHAPEID" val="PnceuxzXDmyrgWbW1oFdcm"/>
</p:tagLst>
</file>

<file path=ppt/tags/tag31.xml><?xml version="1.0" encoding="utf-8"?>
<p:tagLst xmlns:a="http://schemas.openxmlformats.org/drawingml/2006/main" xmlns:r="http://schemas.openxmlformats.org/officeDocument/2006/relationships" xmlns:p="http://schemas.openxmlformats.org/presentationml/2006/main">
  <p:tag name="DVSECTIONID" val="ZyzWxUTyxg30hqDkUbSour"/>
</p:tagLst>
</file>

<file path=ppt/tags/tag32.xml><?xml version="1.0" encoding="utf-8"?>
<p:tagLst xmlns:a="http://schemas.openxmlformats.org/drawingml/2006/main" xmlns:r="http://schemas.openxmlformats.org/officeDocument/2006/relationships" xmlns:p="http://schemas.openxmlformats.org/presentationml/2006/main">
  <p:tag name="DVSHAPEID" val="qMeXkCaSwui1N7Xj520b59"/>
</p:tagLst>
</file>

<file path=ppt/tags/tag33.xml><?xml version="1.0" encoding="utf-8"?>
<p:tagLst xmlns:a="http://schemas.openxmlformats.org/drawingml/2006/main" xmlns:r="http://schemas.openxmlformats.org/officeDocument/2006/relationships" xmlns:p="http://schemas.openxmlformats.org/presentationml/2006/main">
  <p:tag name="DVSHAPEID" val="sDxycCCayDAtXpZwcWNLP4"/>
</p:tagLst>
</file>

<file path=ppt/tags/tag34.xml><?xml version="1.0" encoding="utf-8"?>
<p:tagLst xmlns:a="http://schemas.openxmlformats.org/drawingml/2006/main" xmlns:r="http://schemas.openxmlformats.org/officeDocument/2006/relationships" xmlns:p="http://schemas.openxmlformats.org/presentationml/2006/main">
  <p:tag name="DVSECTIONID" val="8X9UyP2f2QxLk99xWBpA1m"/>
</p:tagLst>
</file>

<file path=ppt/tags/tag35.xml><?xml version="1.0" encoding="utf-8"?>
<p:tagLst xmlns:a="http://schemas.openxmlformats.org/drawingml/2006/main" xmlns:r="http://schemas.openxmlformats.org/officeDocument/2006/relationships" xmlns:p="http://schemas.openxmlformats.org/presentationml/2006/main">
  <p:tag name="DVSHAPEID" val="9e83ZIiCd0ggjApMqxglWE"/>
</p:tagLst>
</file>

<file path=ppt/tags/tag36.xml><?xml version="1.0" encoding="utf-8"?>
<p:tagLst xmlns:a="http://schemas.openxmlformats.org/drawingml/2006/main" xmlns:r="http://schemas.openxmlformats.org/officeDocument/2006/relationships" xmlns:p="http://schemas.openxmlformats.org/presentationml/2006/main">
  <p:tag name="DVSHAPEID" val="qk9xjzP3okkouip8DTRVqz"/>
</p:tagLst>
</file>

<file path=ppt/tags/tag37.xml><?xml version="1.0" encoding="utf-8"?>
<p:tagLst xmlns:a="http://schemas.openxmlformats.org/drawingml/2006/main" xmlns:r="http://schemas.openxmlformats.org/officeDocument/2006/relationships" xmlns:p="http://schemas.openxmlformats.org/presentationml/2006/main">
  <p:tag name="DVSECTIONID" val="JZFLbGWVpNpxqBMCl3vidc"/>
</p:tagLst>
</file>

<file path=ppt/tags/tag38.xml><?xml version="1.0" encoding="utf-8"?>
<p:tagLst xmlns:a="http://schemas.openxmlformats.org/drawingml/2006/main" xmlns:r="http://schemas.openxmlformats.org/officeDocument/2006/relationships" xmlns:p="http://schemas.openxmlformats.org/presentationml/2006/main">
  <p:tag name="DVSHAPEID" val="cG6p6qwfvt8vOOUroJM9CW"/>
</p:tagLst>
</file>

<file path=ppt/tags/tag39.xml><?xml version="1.0" encoding="utf-8"?>
<p:tagLst xmlns:a="http://schemas.openxmlformats.org/drawingml/2006/main" xmlns:r="http://schemas.openxmlformats.org/officeDocument/2006/relationships" xmlns:p="http://schemas.openxmlformats.org/presentationml/2006/main">
  <p:tag name="DVSHAPEID" val="WV67mhUmu0dQ8trUspx8PQ"/>
</p:tagLst>
</file>

<file path=ppt/tags/tag4.xml><?xml version="1.0" encoding="utf-8"?>
<p:tagLst xmlns:a="http://schemas.openxmlformats.org/drawingml/2006/main" xmlns:r="http://schemas.openxmlformats.org/officeDocument/2006/relationships" xmlns:p="http://schemas.openxmlformats.org/presentationml/2006/main">
  <p:tag name="DVSHAPEID" val="Ni4x6gYKCTVfVEKJrLT1QN"/>
</p:tagLst>
</file>

<file path=ppt/tags/tag40.xml><?xml version="1.0" encoding="utf-8"?>
<p:tagLst xmlns:a="http://schemas.openxmlformats.org/drawingml/2006/main" xmlns:r="http://schemas.openxmlformats.org/officeDocument/2006/relationships" xmlns:p="http://schemas.openxmlformats.org/presentationml/2006/main">
  <p:tag name="DVSECTIONID" val="sw5ubmegYUpLeaeNDmi7rJ"/>
</p:tagLst>
</file>

<file path=ppt/tags/tag41.xml><?xml version="1.0" encoding="utf-8"?>
<p:tagLst xmlns:a="http://schemas.openxmlformats.org/drawingml/2006/main" xmlns:r="http://schemas.openxmlformats.org/officeDocument/2006/relationships" xmlns:p="http://schemas.openxmlformats.org/presentationml/2006/main">
  <p:tag name="DVSHAPEID" val="gYuBecv78hXfKbiZ3el8Z7"/>
</p:tagLst>
</file>

<file path=ppt/tags/tag42.xml><?xml version="1.0" encoding="utf-8"?>
<p:tagLst xmlns:a="http://schemas.openxmlformats.org/drawingml/2006/main" xmlns:r="http://schemas.openxmlformats.org/officeDocument/2006/relationships" xmlns:p="http://schemas.openxmlformats.org/presentationml/2006/main">
  <p:tag name="DVSHAPEID" val="hXFqZthnBt76E7CL2IQmSW"/>
</p:tagLst>
</file>

<file path=ppt/tags/tag43.xml><?xml version="1.0" encoding="utf-8"?>
<p:tagLst xmlns:a="http://schemas.openxmlformats.org/drawingml/2006/main" xmlns:r="http://schemas.openxmlformats.org/officeDocument/2006/relationships" xmlns:p="http://schemas.openxmlformats.org/presentationml/2006/main">
  <p:tag name="DVSECTIONID" val="lNJxKjfl4J9xw9GHvAG8Ov"/>
</p:tagLst>
</file>

<file path=ppt/tags/tag44.xml><?xml version="1.0" encoding="utf-8"?>
<p:tagLst xmlns:a="http://schemas.openxmlformats.org/drawingml/2006/main" xmlns:r="http://schemas.openxmlformats.org/officeDocument/2006/relationships" xmlns:p="http://schemas.openxmlformats.org/presentationml/2006/main">
  <p:tag name="DVSHAPEID" val="TSIgCtmiNGQ8HxVNc2QLFu"/>
</p:tagLst>
</file>

<file path=ppt/tags/tag45.xml><?xml version="1.0" encoding="utf-8"?>
<p:tagLst xmlns:a="http://schemas.openxmlformats.org/drawingml/2006/main" xmlns:r="http://schemas.openxmlformats.org/officeDocument/2006/relationships" xmlns:p="http://schemas.openxmlformats.org/presentationml/2006/main">
  <p:tag name="DVSHAPEID" val="8EwbmicChDfk4NIJRO1jFq"/>
</p:tagLst>
</file>

<file path=ppt/tags/tag46.xml><?xml version="1.0" encoding="utf-8"?>
<p:tagLst xmlns:a="http://schemas.openxmlformats.org/drawingml/2006/main" xmlns:r="http://schemas.openxmlformats.org/officeDocument/2006/relationships" xmlns:p="http://schemas.openxmlformats.org/presentationml/2006/main">
  <p:tag name="DVSECTIONID" val="7EnCnyq9Z6KIahKDBU1DPG"/>
</p:tagLst>
</file>

<file path=ppt/tags/tag47.xml><?xml version="1.0" encoding="utf-8"?>
<p:tagLst xmlns:a="http://schemas.openxmlformats.org/drawingml/2006/main" xmlns:r="http://schemas.openxmlformats.org/officeDocument/2006/relationships" xmlns:p="http://schemas.openxmlformats.org/presentationml/2006/main">
  <p:tag name="DVSHAPEID" val="fwq5PevOv6hoK4Jr636aod"/>
</p:tagLst>
</file>

<file path=ppt/tags/tag48.xml><?xml version="1.0" encoding="utf-8"?>
<p:tagLst xmlns:a="http://schemas.openxmlformats.org/drawingml/2006/main" xmlns:r="http://schemas.openxmlformats.org/officeDocument/2006/relationships" xmlns:p="http://schemas.openxmlformats.org/presentationml/2006/main">
  <p:tag name="DVSHAPEID" val="Tmt85tb2KmOHo0KhtX6t78"/>
</p:tagLst>
</file>

<file path=ppt/tags/tag49.xml><?xml version="1.0" encoding="utf-8"?>
<p:tagLst xmlns:a="http://schemas.openxmlformats.org/drawingml/2006/main" xmlns:r="http://schemas.openxmlformats.org/officeDocument/2006/relationships" xmlns:p="http://schemas.openxmlformats.org/presentationml/2006/main">
  <p:tag name="DVSECTIONID" val="CGD57WQIqiVPF4a7WHVVJ2"/>
</p:tagLst>
</file>

<file path=ppt/tags/tag5.xml><?xml version="1.0" encoding="utf-8"?>
<p:tagLst xmlns:a="http://schemas.openxmlformats.org/drawingml/2006/main" xmlns:r="http://schemas.openxmlformats.org/officeDocument/2006/relationships" xmlns:p="http://schemas.openxmlformats.org/presentationml/2006/main">
  <p:tag name="DVSHAPEID" val="Hqy5p99CfTdf9jBh6lYWsu"/>
</p:tagLst>
</file>

<file path=ppt/tags/tag50.xml><?xml version="1.0" encoding="utf-8"?>
<p:tagLst xmlns:a="http://schemas.openxmlformats.org/drawingml/2006/main" xmlns:r="http://schemas.openxmlformats.org/officeDocument/2006/relationships" xmlns:p="http://schemas.openxmlformats.org/presentationml/2006/main">
  <p:tag name="DVSHAPEID" val="3F3DZqHXcu12C3CG82DtmV"/>
</p:tagLst>
</file>

<file path=ppt/tags/tag51.xml><?xml version="1.0" encoding="utf-8"?>
<p:tagLst xmlns:a="http://schemas.openxmlformats.org/drawingml/2006/main" xmlns:r="http://schemas.openxmlformats.org/officeDocument/2006/relationships" xmlns:p="http://schemas.openxmlformats.org/presentationml/2006/main">
  <p:tag name="DVSHAPEID" val="A2GJGPA84V5KiN5stLkM9j"/>
</p:tagLst>
</file>

<file path=ppt/tags/tag52.xml><?xml version="1.0" encoding="utf-8"?>
<p:tagLst xmlns:a="http://schemas.openxmlformats.org/drawingml/2006/main" xmlns:r="http://schemas.openxmlformats.org/officeDocument/2006/relationships" xmlns:p="http://schemas.openxmlformats.org/presentationml/2006/main">
  <p:tag name="DVSECTIONID" val="MNYoWRYL7bGr2GZiqtjhFs"/>
</p:tagLst>
</file>

<file path=ppt/tags/tag53.xml><?xml version="1.0" encoding="utf-8"?>
<p:tagLst xmlns:a="http://schemas.openxmlformats.org/drawingml/2006/main" xmlns:r="http://schemas.openxmlformats.org/officeDocument/2006/relationships" xmlns:p="http://schemas.openxmlformats.org/presentationml/2006/main">
  <p:tag name="DVSHAPEID" val="FmnGEMO4PEM850XfJRm3q6"/>
</p:tagLst>
</file>

<file path=ppt/tags/tag54.xml><?xml version="1.0" encoding="utf-8"?>
<p:tagLst xmlns:a="http://schemas.openxmlformats.org/drawingml/2006/main" xmlns:r="http://schemas.openxmlformats.org/officeDocument/2006/relationships" xmlns:p="http://schemas.openxmlformats.org/presentationml/2006/main">
  <p:tag name="DVSHAPEID" val="WRLOBGyS8zLgnjlZbOkZ5r"/>
</p:tagLst>
</file>

<file path=ppt/tags/tag55.xml><?xml version="1.0" encoding="utf-8"?>
<p:tagLst xmlns:a="http://schemas.openxmlformats.org/drawingml/2006/main" xmlns:r="http://schemas.openxmlformats.org/officeDocument/2006/relationships" xmlns:p="http://schemas.openxmlformats.org/presentationml/2006/main">
  <p:tag name="DVSECTIONID" val="NlBGttYjHUWzUP6JZYKFbJ"/>
</p:tagLst>
</file>

<file path=ppt/tags/tag56.xml><?xml version="1.0" encoding="utf-8"?>
<p:tagLst xmlns:a="http://schemas.openxmlformats.org/drawingml/2006/main" xmlns:r="http://schemas.openxmlformats.org/officeDocument/2006/relationships" xmlns:p="http://schemas.openxmlformats.org/presentationml/2006/main">
  <p:tag name="DVSHAPEID" val="YaI5vd1tq5TzpvVQa8vXwc"/>
</p:tagLst>
</file>

<file path=ppt/tags/tag57.xml><?xml version="1.0" encoding="utf-8"?>
<p:tagLst xmlns:a="http://schemas.openxmlformats.org/drawingml/2006/main" xmlns:r="http://schemas.openxmlformats.org/officeDocument/2006/relationships" xmlns:p="http://schemas.openxmlformats.org/presentationml/2006/main">
  <p:tag name="DVSHAPEID" val="mOCDTKGyJq0vSA5wblRF9F"/>
</p:tagLst>
</file>

<file path=ppt/tags/tag58.xml><?xml version="1.0" encoding="utf-8"?>
<p:tagLst xmlns:a="http://schemas.openxmlformats.org/drawingml/2006/main" xmlns:r="http://schemas.openxmlformats.org/officeDocument/2006/relationships" xmlns:p="http://schemas.openxmlformats.org/presentationml/2006/main">
  <p:tag name="DVSECTIONID" val="9e2t8DhrCsmkZDMgouMOuM"/>
</p:tagLst>
</file>

<file path=ppt/tags/tag59.xml><?xml version="1.0" encoding="utf-8"?>
<p:tagLst xmlns:a="http://schemas.openxmlformats.org/drawingml/2006/main" xmlns:r="http://schemas.openxmlformats.org/officeDocument/2006/relationships" xmlns:p="http://schemas.openxmlformats.org/presentationml/2006/main">
  <p:tag name="DVSHAPEID" val="nNUP3lDbu8UMNTsRjhMRms"/>
</p:tagLst>
</file>

<file path=ppt/tags/tag6.xml><?xml version="1.0" encoding="utf-8"?>
<p:tagLst xmlns:a="http://schemas.openxmlformats.org/drawingml/2006/main" xmlns:r="http://schemas.openxmlformats.org/officeDocument/2006/relationships" xmlns:p="http://schemas.openxmlformats.org/presentationml/2006/main">
  <p:tag name="DVSECTIONID" val="IOSeCWIE5wjtGxIVlpgo4U"/>
</p:tagLst>
</file>

<file path=ppt/tags/tag60.xml><?xml version="1.0" encoding="utf-8"?>
<p:tagLst xmlns:a="http://schemas.openxmlformats.org/drawingml/2006/main" xmlns:r="http://schemas.openxmlformats.org/officeDocument/2006/relationships" xmlns:p="http://schemas.openxmlformats.org/presentationml/2006/main">
  <p:tag name="DVSHAPEID" val="zTDkKEXa6Q3GrPJ3GlUyWR"/>
</p:tagLst>
</file>

<file path=ppt/tags/tag61.xml><?xml version="1.0" encoding="utf-8"?>
<p:tagLst xmlns:a="http://schemas.openxmlformats.org/drawingml/2006/main" xmlns:r="http://schemas.openxmlformats.org/officeDocument/2006/relationships" xmlns:p="http://schemas.openxmlformats.org/presentationml/2006/main">
  <p:tag name="DVSECTIONID" val="usM9cHtkw0g4cmEZlk2fit"/>
</p:tagLst>
</file>

<file path=ppt/tags/tag62.xml><?xml version="1.0" encoding="utf-8"?>
<p:tagLst xmlns:a="http://schemas.openxmlformats.org/drawingml/2006/main" xmlns:r="http://schemas.openxmlformats.org/officeDocument/2006/relationships" xmlns:p="http://schemas.openxmlformats.org/presentationml/2006/main">
  <p:tag name="DVSHAPEID" val="A6Nc4j1zThjUe0cIBYek24"/>
</p:tagLst>
</file>

<file path=ppt/tags/tag63.xml><?xml version="1.0" encoding="utf-8"?>
<p:tagLst xmlns:a="http://schemas.openxmlformats.org/drawingml/2006/main" xmlns:r="http://schemas.openxmlformats.org/officeDocument/2006/relationships" xmlns:p="http://schemas.openxmlformats.org/presentationml/2006/main">
  <p:tag name="DVSHAPEID" val="I6sC8gBqXNvIjwxxAE9wXM"/>
</p:tagLst>
</file>

<file path=ppt/tags/tag64.xml><?xml version="1.0" encoding="utf-8"?>
<p:tagLst xmlns:a="http://schemas.openxmlformats.org/drawingml/2006/main" xmlns:r="http://schemas.openxmlformats.org/officeDocument/2006/relationships" xmlns:p="http://schemas.openxmlformats.org/presentationml/2006/main">
  <p:tag name="DVSECTIONID" val="czQtWJzgSnemJzHZrzYhVm"/>
</p:tagLst>
</file>

<file path=ppt/tags/tag65.xml><?xml version="1.0" encoding="utf-8"?>
<p:tagLst xmlns:a="http://schemas.openxmlformats.org/drawingml/2006/main" xmlns:r="http://schemas.openxmlformats.org/officeDocument/2006/relationships" xmlns:p="http://schemas.openxmlformats.org/presentationml/2006/main">
  <p:tag name="DVSHAPEID" val="nwBIRXKVkCPwnGJraLYskv"/>
</p:tagLst>
</file>

<file path=ppt/tags/tag66.xml><?xml version="1.0" encoding="utf-8"?>
<p:tagLst xmlns:a="http://schemas.openxmlformats.org/drawingml/2006/main" xmlns:r="http://schemas.openxmlformats.org/officeDocument/2006/relationships" xmlns:p="http://schemas.openxmlformats.org/presentationml/2006/main">
  <p:tag name="DVSHAPEID" val="pwHFb3ozbv6WJV1qoDF1tT"/>
</p:tagLst>
</file>

<file path=ppt/tags/tag67.xml><?xml version="1.0" encoding="utf-8"?>
<p:tagLst xmlns:a="http://schemas.openxmlformats.org/drawingml/2006/main" xmlns:r="http://schemas.openxmlformats.org/officeDocument/2006/relationships" xmlns:p="http://schemas.openxmlformats.org/presentationml/2006/main">
  <p:tag name="DVSECTIONID" val="3VqpCp9rLfu0fciIKKKg8T"/>
</p:tagLst>
</file>

<file path=ppt/tags/tag68.xml><?xml version="1.0" encoding="utf-8"?>
<p:tagLst xmlns:a="http://schemas.openxmlformats.org/drawingml/2006/main" xmlns:r="http://schemas.openxmlformats.org/officeDocument/2006/relationships" xmlns:p="http://schemas.openxmlformats.org/presentationml/2006/main">
  <p:tag name="DVSHAPEID" val="TM9RO9uoxvrR751bMHxKrj"/>
</p:tagLst>
</file>

<file path=ppt/tags/tag69.xml><?xml version="1.0" encoding="utf-8"?>
<p:tagLst xmlns:a="http://schemas.openxmlformats.org/drawingml/2006/main" xmlns:r="http://schemas.openxmlformats.org/officeDocument/2006/relationships" xmlns:p="http://schemas.openxmlformats.org/presentationml/2006/main">
  <p:tag name="DVSHAPEID" val="qqWOpJmkMi1vDUwjee5MYB"/>
</p:tagLst>
</file>

<file path=ppt/tags/tag7.xml><?xml version="1.0" encoding="utf-8"?>
<p:tagLst xmlns:a="http://schemas.openxmlformats.org/drawingml/2006/main" xmlns:r="http://schemas.openxmlformats.org/officeDocument/2006/relationships" xmlns:p="http://schemas.openxmlformats.org/presentationml/2006/main">
  <p:tag name="DVSHAPEID" val="d1VM677LvslqMNsgV3PBPG"/>
</p:tagLst>
</file>

<file path=ppt/tags/tag70.xml><?xml version="1.0" encoding="utf-8"?>
<p:tagLst xmlns:a="http://schemas.openxmlformats.org/drawingml/2006/main" xmlns:r="http://schemas.openxmlformats.org/officeDocument/2006/relationships" xmlns:p="http://schemas.openxmlformats.org/presentationml/2006/main">
  <p:tag name="DVSECTIONID" val="PPD4ilTsh0yQwV2w7a7qBZ"/>
</p:tagLst>
</file>

<file path=ppt/tags/tag71.xml><?xml version="1.0" encoding="utf-8"?>
<p:tagLst xmlns:a="http://schemas.openxmlformats.org/drawingml/2006/main" xmlns:r="http://schemas.openxmlformats.org/officeDocument/2006/relationships" xmlns:p="http://schemas.openxmlformats.org/presentationml/2006/main">
  <p:tag name="DVSHAPEID" val="uSOWodRYtJszmIU0KK1dI9"/>
</p:tagLst>
</file>

<file path=ppt/tags/tag72.xml><?xml version="1.0" encoding="utf-8"?>
<p:tagLst xmlns:a="http://schemas.openxmlformats.org/drawingml/2006/main" xmlns:r="http://schemas.openxmlformats.org/officeDocument/2006/relationships" xmlns:p="http://schemas.openxmlformats.org/presentationml/2006/main">
  <p:tag name="DVSHAPEID" val="PCr7EssiFElOV4Zsk8tOPi"/>
</p:tagLst>
</file>

<file path=ppt/tags/tag73.xml><?xml version="1.0" encoding="utf-8"?>
<p:tagLst xmlns:a="http://schemas.openxmlformats.org/drawingml/2006/main" xmlns:r="http://schemas.openxmlformats.org/officeDocument/2006/relationships" xmlns:p="http://schemas.openxmlformats.org/presentationml/2006/main">
  <p:tag name="DVSECTIONID" val="SJjuGIOdxEe95BMx6NyiXt"/>
</p:tagLst>
</file>

<file path=ppt/tags/tag74.xml><?xml version="1.0" encoding="utf-8"?>
<p:tagLst xmlns:a="http://schemas.openxmlformats.org/drawingml/2006/main" xmlns:r="http://schemas.openxmlformats.org/officeDocument/2006/relationships" xmlns:p="http://schemas.openxmlformats.org/presentationml/2006/main">
  <p:tag name="DVSHAPEID" val="23xNoeukKKSl2buhzovb4O"/>
</p:tagLst>
</file>

<file path=ppt/tags/tag75.xml><?xml version="1.0" encoding="utf-8"?>
<p:tagLst xmlns:a="http://schemas.openxmlformats.org/drawingml/2006/main" xmlns:r="http://schemas.openxmlformats.org/officeDocument/2006/relationships" xmlns:p="http://schemas.openxmlformats.org/presentationml/2006/main">
  <p:tag name="DVSHAPEID" val="exNQ0hpTJTkxAozQ4dNkTA"/>
</p:tagLst>
</file>

<file path=ppt/tags/tag76.xml><?xml version="1.0" encoding="utf-8"?>
<p:tagLst xmlns:a="http://schemas.openxmlformats.org/drawingml/2006/main" xmlns:r="http://schemas.openxmlformats.org/officeDocument/2006/relationships" xmlns:p="http://schemas.openxmlformats.org/presentationml/2006/main">
  <p:tag name="DVSECTIONID" val="spGnGeDz9HiQWTLNEaE3tT"/>
</p:tagLst>
</file>

<file path=ppt/tags/tag77.xml><?xml version="1.0" encoding="utf-8"?>
<p:tagLst xmlns:a="http://schemas.openxmlformats.org/drawingml/2006/main" xmlns:r="http://schemas.openxmlformats.org/officeDocument/2006/relationships" xmlns:p="http://schemas.openxmlformats.org/presentationml/2006/main">
  <p:tag name="DVSHAPEID" val="Wz1NY3z4jDddOZ0xedUR1Y"/>
</p:tagLst>
</file>

<file path=ppt/tags/tag78.xml><?xml version="1.0" encoding="utf-8"?>
<p:tagLst xmlns:a="http://schemas.openxmlformats.org/drawingml/2006/main" xmlns:r="http://schemas.openxmlformats.org/officeDocument/2006/relationships" xmlns:p="http://schemas.openxmlformats.org/presentationml/2006/main">
  <p:tag name="DVSHAPEID" val="1vB5HIkhnKVEBdPcjmjFAG"/>
</p:tagLst>
</file>

<file path=ppt/tags/tag79.xml><?xml version="1.0" encoding="utf-8"?>
<p:tagLst xmlns:a="http://schemas.openxmlformats.org/drawingml/2006/main" xmlns:r="http://schemas.openxmlformats.org/officeDocument/2006/relationships" xmlns:p="http://schemas.openxmlformats.org/presentationml/2006/main">
  <p:tag name="DVSECTIONID" val="CmQqKz3jRi1pgTOj2AAXvw"/>
</p:tagLst>
</file>

<file path=ppt/tags/tag8.xml><?xml version="1.0" encoding="utf-8"?>
<p:tagLst xmlns:a="http://schemas.openxmlformats.org/drawingml/2006/main" xmlns:r="http://schemas.openxmlformats.org/officeDocument/2006/relationships" xmlns:p="http://schemas.openxmlformats.org/presentationml/2006/main">
  <p:tag name="DVSHAPEID" val="4csXKifmCGDdWSXU51Y91T"/>
</p:tagLst>
</file>

<file path=ppt/tags/tag80.xml><?xml version="1.0" encoding="utf-8"?>
<p:tagLst xmlns:a="http://schemas.openxmlformats.org/drawingml/2006/main" xmlns:r="http://schemas.openxmlformats.org/officeDocument/2006/relationships" xmlns:p="http://schemas.openxmlformats.org/presentationml/2006/main">
  <p:tag name="DVSHAPEID" val="jmAzQwZAp1zXyvbSlRK1gt"/>
</p:tagLst>
</file>

<file path=ppt/tags/tag81.xml><?xml version="1.0" encoding="utf-8"?>
<p:tagLst xmlns:a="http://schemas.openxmlformats.org/drawingml/2006/main" xmlns:r="http://schemas.openxmlformats.org/officeDocument/2006/relationships" xmlns:p="http://schemas.openxmlformats.org/presentationml/2006/main">
  <p:tag name="DVSHAPEID" val="i9oNI1Uyxlolcfv8RNiNkT"/>
</p:tagLst>
</file>

<file path=ppt/tags/tag82.xml><?xml version="1.0" encoding="utf-8"?>
<p:tagLst xmlns:a="http://schemas.openxmlformats.org/drawingml/2006/main" xmlns:r="http://schemas.openxmlformats.org/officeDocument/2006/relationships" xmlns:p="http://schemas.openxmlformats.org/presentationml/2006/main">
  <p:tag name="DVSECTIONID" val="ReESLj9oEU0zMjxft3vQQZ"/>
</p:tagLst>
</file>

<file path=ppt/tags/tag83.xml><?xml version="1.0" encoding="utf-8"?>
<p:tagLst xmlns:a="http://schemas.openxmlformats.org/drawingml/2006/main" xmlns:r="http://schemas.openxmlformats.org/officeDocument/2006/relationships" xmlns:p="http://schemas.openxmlformats.org/presentationml/2006/main">
  <p:tag name="DVSHAPEID" val="5DFj0q1sVyqQ3rb3OXFQud"/>
</p:tagLst>
</file>

<file path=ppt/tags/tag84.xml><?xml version="1.0" encoding="utf-8"?>
<p:tagLst xmlns:a="http://schemas.openxmlformats.org/drawingml/2006/main" xmlns:r="http://schemas.openxmlformats.org/officeDocument/2006/relationships" xmlns:p="http://schemas.openxmlformats.org/presentationml/2006/main">
  <p:tag name="DVSHAPEID" val="zcjWndZWJs8p3K8o1tx5qP"/>
</p:tagLst>
</file>

<file path=ppt/tags/tag85.xml><?xml version="1.0" encoding="utf-8"?>
<p:tagLst xmlns:a="http://schemas.openxmlformats.org/drawingml/2006/main" xmlns:r="http://schemas.openxmlformats.org/officeDocument/2006/relationships" xmlns:p="http://schemas.openxmlformats.org/presentationml/2006/main">
  <p:tag name="DVSECTIONID" val="OxDRYk73svo6vBLRNKatD7"/>
</p:tagLst>
</file>

<file path=ppt/tags/tag86.xml><?xml version="1.0" encoding="utf-8"?>
<p:tagLst xmlns:a="http://schemas.openxmlformats.org/drawingml/2006/main" xmlns:r="http://schemas.openxmlformats.org/officeDocument/2006/relationships" xmlns:p="http://schemas.openxmlformats.org/presentationml/2006/main">
  <p:tag name="DVSHAPEID" val="Vlb3WOZk7tpS4s043OsYPX"/>
</p:tagLst>
</file>

<file path=ppt/tags/tag87.xml><?xml version="1.0" encoding="utf-8"?>
<p:tagLst xmlns:a="http://schemas.openxmlformats.org/drawingml/2006/main" xmlns:r="http://schemas.openxmlformats.org/officeDocument/2006/relationships" xmlns:p="http://schemas.openxmlformats.org/presentationml/2006/main">
  <p:tag name="DVSHAPEID" val="HEnqVpVcjpMJhXKjgbXolE"/>
</p:tagLst>
</file>

<file path=ppt/tags/tag88.xml><?xml version="1.0" encoding="utf-8"?>
<p:tagLst xmlns:a="http://schemas.openxmlformats.org/drawingml/2006/main" xmlns:r="http://schemas.openxmlformats.org/officeDocument/2006/relationships" xmlns:p="http://schemas.openxmlformats.org/presentationml/2006/main">
  <p:tag name="DVSECTIONID" val="oH7vMM6xrFGRq7fUkOgBru"/>
</p:tagLst>
</file>

<file path=ppt/tags/tag89.xml><?xml version="1.0" encoding="utf-8"?>
<p:tagLst xmlns:a="http://schemas.openxmlformats.org/drawingml/2006/main" xmlns:r="http://schemas.openxmlformats.org/officeDocument/2006/relationships" xmlns:p="http://schemas.openxmlformats.org/presentationml/2006/main">
  <p:tag name="DVSHAPEID" val="ZaGFoXpICs0XDxGvTzoVaZ"/>
</p:tagLst>
</file>

<file path=ppt/tags/tag9.xml><?xml version="1.0" encoding="utf-8"?>
<p:tagLst xmlns:a="http://schemas.openxmlformats.org/drawingml/2006/main" xmlns:r="http://schemas.openxmlformats.org/officeDocument/2006/relationships" xmlns:p="http://schemas.openxmlformats.org/presentationml/2006/main">
  <p:tag name="DVSHAPEID" val="baUSHc86Vwl6sGWQJuPtIY"/>
</p:tagLst>
</file>

<file path=ppt/tags/tag90.xml><?xml version="1.0" encoding="utf-8"?>
<p:tagLst xmlns:a="http://schemas.openxmlformats.org/drawingml/2006/main" xmlns:r="http://schemas.openxmlformats.org/officeDocument/2006/relationships" xmlns:p="http://schemas.openxmlformats.org/presentationml/2006/main">
  <p:tag name="DVSHAPEID" val="6ka2jKxh1qC3EcKf1YMBNk"/>
</p:tagLst>
</file>

<file path=ppt/tags/tag91.xml><?xml version="1.0" encoding="utf-8"?>
<p:tagLst xmlns:a="http://schemas.openxmlformats.org/drawingml/2006/main" xmlns:r="http://schemas.openxmlformats.org/officeDocument/2006/relationships" xmlns:p="http://schemas.openxmlformats.org/presentationml/2006/main">
  <p:tag name="DVSECTIONID" val="aGNVtCfLGmmG8WKtykWV4J"/>
</p:tagLst>
</file>

<file path=ppt/tags/tag92.xml><?xml version="1.0" encoding="utf-8"?>
<p:tagLst xmlns:a="http://schemas.openxmlformats.org/drawingml/2006/main" xmlns:r="http://schemas.openxmlformats.org/officeDocument/2006/relationships" xmlns:p="http://schemas.openxmlformats.org/presentationml/2006/main">
  <p:tag name="DVSHAPEID" val="JjkdCKinZpuZ4lvmDEbkqA"/>
</p:tagLst>
</file>

<file path=ppt/tags/tag93.xml><?xml version="1.0" encoding="utf-8"?>
<p:tagLst xmlns:a="http://schemas.openxmlformats.org/drawingml/2006/main" xmlns:r="http://schemas.openxmlformats.org/officeDocument/2006/relationships" xmlns:p="http://schemas.openxmlformats.org/presentationml/2006/main">
  <p:tag name="DVSHAPEID" val="lAStLDxq8ycLBQI67MZDqc"/>
</p:tagLst>
</file>

<file path=ppt/tags/tag94.xml><?xml version="1.0" encoding="utf-8"?>
<p:tagLst xmlns:a="http://schemas.openxmlformats.org/drawingml/2006/main" xmlns:r="http://schemas.openxmlformats.org/officeDocument/2006/relationships" xmlns:p="http://schemas.openxmlformats.org/presentationml/2006/main">
  <p:tag name="DVSECTIONID" val="pEbECTplc2FUwqHQjuiFYj"/>
</p:tagLst>
</file>

<file path=ppt/tags/tag95.xml><?xml version="1.0" encoding="utf-8"?>
<p:tagLst xmlns:a="http://schemas.openxmlformats.org/drawingml/2006/main" xmlns:r="http://schemas.openxmlformats.org/officeDocument/2006/relationships" xmlns:p="http://schemas.openxmlformats.org/presentationml/2006/main">
  <p:tag name="DVSHAPEID" val="yE8oKFl7psT8YJk9ZEPzhV"/>
</p:tagLst>
</file>

<file path=ppt/tags/tag96.xml><?xml version="1.0" encoding="utf-8"?>
<p:tagLst xmlns:a="http://schemas.openxmlformats.org/drawingml/2006/main" xmlns:r="http://schemas.openxmlformats.org/officeDocument/2006/relationships" xmlns:p="http://schemas.openxmlformats.org/presentationml/2006/main">
  <p:tag name="DVSHAPEID" val="NiKEDwxolM991dknTS409K"/>
</p:tagLst>
</file>

<file path=ppt/tags/tag97.xml><?xml version="1.0" encoding="utf-8"?>
<p:tagLst xmlns:a="http://schemas.openxmlformats.org/drawingml/2006/main" xmlns:r="http://schemas.openxmlformats.org/officeDocument/2006/relationships" xmlns:p="http://schemas.openxmlformats.org/presentationml/2006/main">
  <p:tag name="DVSECTIONID" val="uJZjaRfWEwprg9KP0mlkaj"/>
</p:tagLst>
</file>

<file path=ppt/tags/tag98.xml><?xml version="1.0" encoding="utf-8"?>
<p:tagLst xmlns:a="http://schemas.openxmlformats.org/drawingml/2006/main" xmlns:r="http://schemas.openxmlformats.org/officeDocument/2006/relationships" xmlns:p="http://schemas.openxmlformats.org/presentationml/2006/main">
  <p:tag name="DVSHAPEID" val="ZOH6OCLXvgM2qhMFJyA0Yi"/>
</p:tagLst>
</file>

<file path=ppt/tags/tag99.xml><?xml version="1.0" encoding="utf-8"?>
<p:tagLst xmlns:a="http://schemas.openxmlformats.org/drawingml/2006/main" xmlns:r="http://schemas.openxmlformats.org/officeDocument/2006/relationships" xmlns:p="http://schemas.openxmlformats.org/presentationml/2006/main">
  <p:tag name="DVSHAPEID" val="eolvINQep7DLt3gF9bAQlE"/>
</p:tagLst>
</file>

<file path=ppt/theme/theme1.xml><?xml version="1.0" encoding="utf-8"?>
<a:theme xmlns:a="http://schemas.openxmlformats.org/drawingml/2006/main" name="Office Theme">
  <a:themeElements>
    <a:clrScheme name="Custom 1">
      <a:dk1>
        <a:srgbClr val="414141"/>
      </a:dk1>
      <a:lt1>
        <a:sysClr val="window" lastClr="FFFFFF"/>
      </a:lt1>
      <a:dk2>
        <a:srgbClr val="631317"/>
      </a:dk2>
      <a:lt2>
        <a:srgbClr val="ECE9E6"/>
      </a:lt2>
      <a:accent1>
        <a:srgbClr val="E51B24"/>
      </a:accent1>
      <a:accent2>
        <a:srgbClr val="EB6348"/>
      </a:accent2>
      <a:accent3>
        <a:srgbClr val="F57B20"/>
      </a:accent3>
      <a:accent4>
        <a:srgbClr val="F8C6B3"/>
      </a:accent4>
      <a:accent5>
        <a:srgbClr val="FED9BC"/>
      </a:accent5>
      <a:accent6>
        <a:srgbClr val="636466"/>
      </a:accent6>
      <a:hlink>
        <a:srgbClr val="DAD5CF"/>
      </a:hlink>
      <a:folHlink>
        <a:srgbClr val="ECE9E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2092</TotalTime>
  <Words>9811</Words>
  <Application>Microsoft Office PowerPoint</Application>
  <PresentationFormat>On-screen Show (4:3)</PresentationFormat>
  <Paragraphs>1333</Paragraphs>
  <Slides>166</Slides>
  <Notes>77</Notes>
  <HiddenSlides>0</HiddenSlides>
  <MMClips>0</MMClips>
  <ScaleCrop>false</ScaleCrop>
  <HeadingPairs>
    <vt:vector size="4" baseType="variant">
      <vt:variant>
        <vt:lpstr>Theme</vt:lpstr>
      </vt:variant>
      <vt:variant>
        <vt:i4>1</vt:i4>
      </vt:variant>
      <vt:variant>
        <vt:lpstr>Slide Titles</vt:lpstr>
      </vt:variant>
      <vt:variant>
        <vt:i4>166</vt:i4>
      </vt:variant>
    </vt:vector>
  </HeadingPairs>
  <TitlesOfParts>
    <vt:vector size="167" baseType="lpstr">
      <vt:lpstr>Office Theme</vt:lpstr>
      <vt:lpstr> CISSP Study Session</vt:lpstr>
      <vt:lpstr>Certified Information System Security Professional </vt:lpstr>
      <vt:lpstr>Class Information</vt:lpstr>
      <vt:lpstr>CISSP Short Course</vt:lpstr>
      <vt:lpstr>Master of IS Security</vt:lpstr>
      <vt:lpstr>Market Leader: Distance Ed</vt:lpstr>
      <vt:lpstr>Market leader – IT, PG, Domestic</vt:lpstr>
      <vt:lpstr>Information</vt:lpstr>
      <vt:lpstr>Overview</vt:lpstr>
      <vt:lpstr>About this Class</vt:lpstr>
      <vt:lpstr>About this Class</vt:lpstr>
      <vt:lpstr>Security Principles</vt:lpstr>
      <vt:lpstr>  Week 2 - Part 1 Business Continuity Planning (BCP) &amp; Disaster Recovery Planning (DRP)  </vt:lpstr>
      <vt:lpstr>Business Continuity Planning (BCP) &amp; Disaster Recovery Planning (DRP)</vt:lpstr>
      <vt:lpstr>The BCP domain addresses:</vt:lpstr>
      <vt:lpstr>Disasters –  natural, man-made</vt:lpstr>
      <vt:lpstr>Disasters are  defined in terms of the business</vt:lpstr>
      <vt:lpstr>Broad BCP objectives - CIA</vt:lpstr>
      <vt:lpstr>BCP objective</vt:lpstr>
      <vt:lpstr>Scope of BCP</vt:lpstr>
      <vt:lpstr>Creating a BCP</vt:lpstr>
      <vt:lpstr>The five BCP phases</vt:lpstr>
      <vt:lpstr>I - Project management &amp; initiation</vt:lpstr>
      <vt:lpstr>II - Business Impact Analysis (BIA)</vt:lpstr>
      <vt:lpstr>II - Business Impact Analysis (BIA)</vt:lpstr>
      <vt:lpstr>II - BIA phases </vt:lpstr>
      <vt:lpstr>II - BIA phases (continued)</vt:lpstr>
      <vt:lpstr>III – Recovery strategies</vt:lpstr>
      <vt:lpstr>III – Recovery strategies</vt:lpstr>
      <vt:lpstr>III – Recovery strategies</vt:lpstr>
      <vt:lpstr>III – Recovery strategies</vt:lpstr>
      <vt:lpstr>III – Recovery strategies</vt:lpstr>
      <vt:lpstr>III – Recovery strategies</vt:lpstr>
      <vt:lpstr>III – Recovery strategies</vt:lpstr>
      <vt:lpstr>III – Recovery strategies</vt:lpstr>
      <vt:lpstr>III – Recovery strategies</vt:lpstr>
      <vt:lpstr>III – Recovery strategies</vt:lpstr>
      <vt:lpstr>IV – BCP development / implementation</vt:lpstr>
      <vt:lpstr>IV – BCP development / implementation</vt:lpstr>
      <vt:lpstr>V – BCP final phase</vt:lpstr>
      <vt:lpstr>V – BCP final phase - testing</vt:lpstr>
      <vt:lpstr>V – BCP final phase - maintenance</vt:lpstr>
      <vt:lpstr>V – BCP final phase - training</vt:lpstr>
      <vt:lpstr>More reading</vt:lpstr>
      <vt:lpstr>Question and answer</vt:lpstr>
      <vt:lpstr>Week 2 - Part 2 Cryptography</vt:lpstr>
      <vt:lpstr>Cryptography</vt:lpstr>
      <vt:lpstr>General Idea</vt:lpstr>
      <vt:lpstr>Outline</vt:lpstr>
      <vt:lpstr>Introduction</vt:lpstr>
      <vt:lpstr>  History – The Manual Era</vt:lpstr>
      <vt:lpstr>History – The Mechanical  Era</vt:lpstr>
      <vt:lpstr>History – The Modern Era</vt:lpstr>
      <vt:lpstr>Speak Like a Crypto Geek</vt:lpstr>
      <vt:lpstr>Speak Like a Crypto Geek (2)</vt:lpstr>
      <vt:lpstr>Cryptosystem Services</vt:lpstr>
      <vt:lpstr>Types of Cryptography</vt:lpstr>
      <vt:lpstr>Encryption Systems</vt:lpstr>
      <vt:lpstr>Encryption Systems</vt:lpstr>
      <vt:lpstr>Steganography</vt:lpstr>
      <vt:lpstr>Cryptographic Methods</vt:lpstr>
      <vt:lpstr>Cryptographic Methods</vt:lpstr>
      <vt:lpstr>Attributes of Strong  Encryption</vt:lpstr>
      <vt:lpstr>Message Authentication  Codes</vt:lpstr>
      <vt:lpstr>Digital Signatures</vt:lpstr>
      <vt:lpstr>Cryptanalysis</vt:lpstr>
      <vt:lpstr>Cryptanalysis Attacks</vt:lpstr>
      <vt:lpstr>Cryptanalysis Attacks</vt:lpstr>
      <vt:lpstr>Cryptanalysis Attacks</vt:lpstr>
      <vt:lpstr>Cryptanalysis Attacks</vt:lpstr>
      <vt:lpstr>E-mail Security Protocols</vt:lpstr>
      <vt:lpstr>Network Security</vt:lpstr>
      <vt:lpstr>Network Security</vt:lpstr>
      <vt:lpstr>  History – The Manual Era</vt:lpstr>
      <vt:lpstr>History – The Mechanical  Era</vt:lpstr>
      <vt:lpstr>History – The Modern Era</vt:lpstr>
      <vt:lpstr>Speak Like a Crypto Geek</vt:lpstr>
      <vt:lpstr>Speak Like a Crypto Geek</vt:lpstr>
      <vt:lpstr>Cryptosystem Services</vt:lpstr>
      <vt:lpstr>Types of Cryptography</vt:lpstr>
      <vt:lpstr>Cryptographic Methods</vt:lpstr>
      <vt:lpstr>Cryptographic Methods</vt:lpstr>
      <vt:lpstr>Birthday Attack</vt:lpstr>
      <vt:lpstr>Message Authentication  Codes</vt:lpstr>
      <vt:lpstr>Digital Signatures</vt:lpstr>
      <vt:lpstr>Cryptanalysis</vt:lpstr>
      <vt:lpstr>Cryptanalysis</vt:lpstr>
      <vt:lpstr>Cryptanalysis Attacks</vt:lpstr>
      <vt:lpstr>Cryptanalysis Attacks</vt:lpstr>
      <vt:lpstr>Cryptanalysis Attacks</vt:lpstr>
      <vt:lpstr>Cryptanalysis Attacks</vt:lpstr>
      <vt:lpstr>E-mail Security Protocols</vt:lpstr>
      <vt:lpstr>Network Security</vt:lpstr>
      <vt:lpstr>Network Security</vt:lpstr>
      <vt:lpstr>What services cryptosystems provide</vt:lpstr>
      <vt:lpstr>Definitions and Concepts </vt:lpstr>
      <vt:lpstr>Cryptography definitions </vt:lpstr>
      <vt:lpstr>Cryptography Definitions </vt:lpstr>
      <vt:lpstr>Cryptosystem Definitions </vt:lpstr>
      <vt:lpstr>Basic Process </vt:lpstr>
      <vt:lpstr>Non Encryption Ciphers </vt:lpstr>
      <vt:lpstr>BToC Confusion/Diffusion</vt:lpstr>
      <vt:lpstr>BToC (key management) </vt:lpstr>
      <vt:lpstr>BToC Key Management </vt:lpstr>
      <vt:lpstr>Methods of Encryption Overview</vt:lpstr>
      <vt:lpstr>Symmetric Encryption </vt:lpstr>
      <vt:lpstr>Symmetric Pros </vt:lpstr>
      <vt:lpstr>Symmetric Cons </vt:lpstr>
      <vt:lpstr>Types of Symmetric Ciphers</vt:lpstr>
      <vt:lpstr>Stream</vt:lpstr>
      <vt:lpstr>Stream Cipher</vt:lpstr>
      <vt:lpstr>Stream Cipher considerations</vt:lpstr>
      <vt:lpstr>Initialization Vectors </vt:lpstr>
      <vt:lpstr>Specific Symmetric Cryptosystems</vt:lpstr>
      <vt:lpstr>DES general info </vt:lpstr>
      <vt:lpstr>DES </vt:lpstr>
      <vt:lpstr>DES Modes (overview)</vt:lpstr>
      <vt:lpstr>ECB </vt:lpstr>
      <vt:lpstr>Cipher Block Chaining</vt:lpstr>
      <vt:lpstr>CBC diagram</vt:lpstr>
      <vt:lpstr>Other DES Modes</vt:lpstr>
      <vt:lpstr>Triple DES </vt:lpstr>
      <vt:lpstr>AES </vt:lpstr>
      <vt:lpstr>IDEA </vt:lpstr>
      <vt:lpstr>Blowfish </vt:lpstr>
      <vt:lpstr>RC4</vt:lpstr>
      <vt:lpstr>RC5 </vt:lpstr>
      <vt:lpstr>RC6 </vt:lpstr>
      <vt:lpstr>One Time Pad</vt:lpstr>
      <vt:lpstr>One Time Pad</vt:lpstr>
      <vt:lpstr>One Time Pad considerations</vt:lpstr>
      <vt:lpstr>Asymmetric Encryption </vt:lpstr>
      <vt:lpstr>Asymmetric Encryption</vt:lpstr>
      <vt:lpstr>Asymmetric Encryption</vt:lpstr>
      <vt:lpstr>Asymmetric Encryption</vt:lpstr>
      <vt:lpstr>Asymmetric Encryption (signing)</vt:lpstr>
      <vt:lpstr>Signing</vt:lpstr>
      <vt:lpstr>One way function</vt:lpstr>
      <vt:lpstr>One way functions</vt:lpstr>
      <vt:lpstr>Asymmetric Pros/Cons</vt:lpstr>
      <vt:lpstr>Specific Asymmetric Cryptosystems</vt:lpstr>
      <vt:lpstr>Diffie Hellman </vt:lpstr>
      <vt:lpstr>RSA </vt:lpstr>
      <vt:lpstr>El-Gamal </vt:lpstr>
      <vt:lpstr>Elliptic Curve Cryptosystem </vt:lpstr>
      <vt:lpstr>Hybrids</vt:lpstr>
      <vt:lpstr>Hashes</vt:lpstr>
      <vt:lpstr>Hash</vt:lpstr>
      <vt:lpstr>Hash</vt:lpstr>
      <vt:lpstr>HMAC</vt:lpstr>
      <vt:lpstr>HMAC </vt:lpstr>
      <vt:lpstr>HMAC </vt:lpstr>
      <vt:lpstr>CBC-MAC </vt:lpstr>
      <vt:lpstr>CBC-MAC</vt:lpstr>
      <vt:lpstr>Specific Hash algorithms</vt:lpstr>
      <vt:lpstr>MD2 </vt:lpstr>
      <vt:lpstr>MD4 </vt:lpstr>
      <vt:lpstr>MD5 </vt:lpstr>
      <vt:lpstr>SHA</vt:lpstr>
      <vt:lpstr>Attacks against Hashes</vt:lpstr>
      <vt:lpstr>Digital Signatures </vt:lpstr>
      <vt:lpstr>Digital Signature</vt:lpstr>
      <vt:lpstr>Digital Signatures</vt:lpstr>
      <vt:lpstr>PKI Generic Idea</vt:lpstr>
      <vt:lpstr>PGP</vt:lpstr>
      <vt:lpstr>QUESTION  AND  ANSWER  That is week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 Study Session</dc:title>
  <dc:creator>Craig S Wright</dc:creator>
  <cp:lastModifiedBy>Chantelle Hale</cp:lastModifiedBy>
  <cp:revision>39</cp:revision>
  <dcterms:created xsi:type="dcterms:W3CDTF">2012-07-05T04:59:17Z</dcterms:created>
  <dcterms:modified xsi:type="dcterms:W3CDTF">2013-07-24T00:14:41Z</dcterms:modified>
</cp:coreProperties>
</file>