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187"/>
  </p:notesMasterIdLst>
  <p:sldIdLst>
    <p:sldId id="256" r:id="rId2"/>
    <p:sldId id="275" r:id="rId3"/>
    <p:sldId id="276" r:id="rId4"/>
    <p:sldId id="436" r:id="rId5"/>
    <p:sldId id="437" r:id="rId6"/>
    <p:sldId id="438" r:id="rId7"/>
    <p:sldId id="439" r:id="rId8"/>
    <p:sldId id="269" r:id="rId9"/>
    <p:sldId id="257" r:id="rId10"/>
    <p:sldId id="287" r:id="rId11"/>
    <p:sldId id="288" r:id="rId12"/>
    <p:sldId id="301" r:id="rId13"/>
    <p:sldId id="440" r:id="rId14"/>
    <p:sldId id="718" r:id="rId15"/>
    <p:sldId id="442"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0" r:id="rId64"/>
    <p:sldId id="491" r:id="rId65"/>
    <p:sldId id="492" r:id="rId66"/>
    <p:sldId id="493" r:id="rId67"/>
    <p:sldId id="494" r:id="rId68"/>
    <p:sldId id="495" r:id="rId69"/>
    <p:sldId id="496" r:id="rId70"/>
    <p:sldId id="497" r:id="rId71"/>
    <p:sldId id="498" r:id="rId72"/>
    <p:sldId id="499" r:id="rId73"/>
    <p:sldId id="500" r:id="rId74"/>
    <p:sldId id="501" r:id="rId75"/>
    <p:sldId id="502" r:id="rId76"/>
    <p:sldId id="503" r:id="rId77"/>
    <p:sldId id="504" r:id="rId78"/>
    <p:sldId id="506" r:id="rId79"/>
    <p:sldId id="554" r:id="rId80"/>
    <p:sldId id="555" r:id="rId81"/>
    <p:sldId id="556" r:id="rId82"/>
    <p:sldId id="558" r:id="rId83"/>
    <p:sldId id="559" r:id="rId84"/>
    <p:sldId id="560" r:id="rId85"/>
    <p:sldId id="561" r:id="rId86"/>
    <p:sldId id="562" r:id="rId87"/>
    <p:sldId id="563" r:id="rId88"/>
    <p:sldId id="564" r:id="rId89"/>
    <p:sldId id="565" r:id="rId90"/>
    <p:sldId id="566" r:id="rId91"/>
    <p:sldId id="570" r:id="rId92"/>
    <p:sldId id="571" r:id="rId93"/>
    <p:sldId id="575" r:id="rId94"/>
    <p:sldId id="576" r:id="rId95"/>
    <p:sldId id="582" r:id="rId96"/>
    <p:sldId id="441" r:id="rId97"/>
    <p:sldId id="590" r:id="rId98"/>
    <p:sldId id="591" r:id="rId99"/>
    <p:sldId id="592" r:id="rId100"/>
    <p:sldId id="593" r:id="rId101"/>
    <p:sldId id="594" r:id="rId102"/>
    <p:sldId id="595" r:id="rId103"/>
    <p:sldId id="596" r:id="rId104"/>
    <p:sldId id="597" r:id="rId105"/>
    <p:sldId id="598" r:id="rId106"/>
    <p:sldId id="599" r:id="rId107"/>
    <p:sldId id="600" r:id="rId108"/>
    <p:sldId id="601" r:id="rId109"/>
    <p:sldId id="602" r:id="rId110"/>
    <p:sldId id="603" r:id="rId111"/>
    <p:sldId id="604" r:id="rId112"/>
    <p:sldId id="605" r:id="rId113"/>
    <p:sldId id="606" r:id="rId114"/>
    <p:sldId id="607" r:id="rId115"/>
    <p:sldId id="608" r:id="rId116"/>
    <p:sldId id="609" r:id="rId117"/>
    <p:sldId id="610" r:id="rId118"/>
    <p:sldId id="611" r:id="rId119"/>
    <p:sldId id="612" r:id="rId120"/>
    <p:sldId id="613" r:id="rId121"/>
    <p:sldId id="614" r:id="rId122"/>
    <p:sldId id="615" r:id="rId123"/>
    <p:sldId id="616" r:id="rId124"/>
    <p:sldId id="617" r:id="rId125"/>
    <p:sldId id="618" r:id="rId126"/>
    <p:sldId id="619" r:id="rId127"/>
    <p:sldId id="620" r:id="rId128"/>
    <p:sldId id="621" r:id="rId129"/>
    <p:sldId id="622" r:id="rId130"/>
    <p:sldId id="623" r:id="rId131"/>
    <p:sldId id="624" r:id="rId132"/>
    <p:sldId id="625" r:id="rId133"/>
    <p:sldId id="626" r:id="rId134"/>
    <p:sldId id="627" r:id="rId135"/>
    <p:sldId id="628" r:id="rId136"/>
    <p:sldId id="630" r:id="rId137"/>
    <p:sldId id="631" r:id="rId138"/>
    <p:sldId id="632" r:id="rId139"/>
    <p:sldId id="633" r:id="rId140"/>
    <p:sldId id="634" r:id="rId141"/>
    <p:sldId id="635" r:id="rId142"/>
    <p:sldId id="637" r:id="rId143"/>
    <p:sldId id="638" r:id="rId144"/>
    <p:sldId id="639" r:id="rId145"/>
    <p:sldId id="640" r:id="rId146"/>
    <p:sldId id="641" r:id="rId147"/>
    <p:sldId id="643" r:id="rId148"/>
    <p:sldId id="644" r:id="rId149"/>
    <p:sldId id="645" r:id="rId150"/>
    <p:sldId id="650" r:id="rId151"/>
    <p:sldId id="651" r:id="rId152"/>
    <p:sldId id="652" r:id="rId153"/>
    <p:sldId id="653" r:id="rId154"/>
    <p:sldId id="654" r:id="rId155"/>
    <p:sldId id="655" r:id="rId156"/>
    <p:sldId id="671" r:id="rId157"/>
    <p:sldId id="678" r:id="rId158"/>
    <p:sldId id="679" r:id="rId159"/>
    <p:sldId id="680" r:id="rId160"/>
    <p:sldId id="681" r:id="rId161"/>
    <p:sldId id="682" r:id="rId162"/>
    <p:sldId id="684" r:id="rId163"/>
    <p:sldId id="685" r:id="rId164"/>
    <p:sldId id="686" r:id="rId165"/>
    <p:sldId id="694" r:id="rId166"/>
    <p:sldId id="696" r:id="rId167"/>
    <p:sldId id="697" r:id="rId168"/>
    <p:sldId id="698" r:id="rId169"/>
    <p:sldId id="699" r:id="rId170"/>
    <p:sldId id="700" r:id="rId171"/>
    <p:sldId id="701" r:id="rId172"/>
    <p:sldId id="702" r:id="rId173"/>
    <p:sldId id="703" r:id="rId174"/>
    <p:sldId id="705" r:id="rId175"/>
    <p:sldId id="706" r:id="rId176"/>
    <p:sldId id="709" r:id="rId177"/>
    <p:sldId id="710" r:id="rId178"/>
    <p:sldId id="711" r:id="rId179"/>
    <p:sldId id="712" r:id="rId180"/>
    <p:sldId id="713" r:id="rId181"/>
    <p:sldId id="714" r:id="rId182"/>
    <p:sldId id="715" r:id="rId183"/>
    <p:sldId id="716" r:id="rId184"/>
    <p:sldId id="717" r:id="rId185"/>
    <p:sldId id="290" r:id="rId18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33" autoAdjust="0"/>
    <p:restoredTop sz="78996" autoAdjust="0"/>
  </p:normalViewPr>
  <p:slideViewPr>
    <p:cSldViewPr>
      <p:cViewPr varScale="1">
        <p:scale>
          <a:sx n="63" d="100"/>
          <a:sy n="63" d="100"/>
        </p:scale>
        <p:origin x="123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313340227507756"/>
          <c:y val="2.3255813953488372E-2"/>
          <c:w val="0.86866597724922445"/>
          <c:h val="0.66596194503171247"/>
        </c:manualLayout>
      </c:layout>
      <c:barChart>
        <c:barDir val="col"/>
        <c:grouping val="clustered"/>
        <c:varyColors val="0"/>
        <c:ser>
          <c:idx val="0"/>
          <c:order val="0"/>
          <c:tx>
            <c:strRef>
              <c:f>Sheet1!$A$2</c:f>
              <c:strCache>
                <c:ptCount val="1"/>
                <c:pt idx="0">
                  <c:v>Source: DEET</c:v>
                </c:pt>
              </c:strCache>
            </c:strRef>
          </c:tx>
          <c:spPr>
            <a:solidFill>
              <a:schemeClr val="accent3"/>
            </a:solidFill>
            <a:ln w="25400" cap="flat" cmpd="sng" algn="ctr">
              <a:noFill/>
              <a:prstDash val="solid"/>
            </a:ln>
            <a:effectLst/>
          </c:spPr>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Sheet1!$B$2:$K$2</c:f>
              <c:numCache>
                <c:formatCode>#,##0</c:formatCode>
                <c:ptCount val="10"/>
                <c:pt idx="0">
                  <c:v>4270</c:v>
                </c:pt>
                <c:pt idx="1">
                  <c:v>4428</c:v>
                </c:pt>
                <c:pt idx="2">
                  <c:v>4571</c:v>
                </c:pt>
                <c:pt idx="3">
                  <c:v>4726</c:v>
                </c:pt>
                <c:pt idx="4">
                  <c:v>7238</c:v>
                </c:pt>
                <c:pt idx="5">
                  <c:v>9676</c:v>
                </c:pt>
                <c:pt idx="6">
                  <c:v>13955</c:v>
                </c:pt>
                <c:pt idx="7">
                  <c:v>14126</c:v>
                </c:pt>
                <c:pt idx="8">
                  <c:v>18446</c:v>
                </c:pt>
                <c:pt idx="9">
                  <c:v>28871</c:v>
                </c:pt>
              </c:numCache>
            </c:numRef>
          </c:val>
        </c:ser>
        <c:ser>
          <c:idx val="1"/>
          <c:order val="1"/>
          <c:tx>
            <c:strRef>
              <c:f>Sheet1!$A$3</c:f>
              <c:strCache>
                <c:ptCount val="1"/>
              </c:strCache>
            </c:strRef>
          </c:tx>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Sheet1!$B$3:$K$3</c:f>
              <c:numCache>
                <c:formatCode>General</c:formatCode>
                <c:ptCount val="10"/>
              </c:numCache>
            </c:numRef>
          </c:val>
        </c:ser>
        <c:ser>
          <c:idx val="2"/>
          <c:order val="2"/>
          <c:tx>
            <c:strRef>
              <c:f>Sheet1!$A$4</c:f>
              <c:strCache>
                <c:ptCount val="1"/>
              </c:strCache>
            </c:strRef>
          </c:tx>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Sheet1!$B$4:$K$4</c:f>
              <c:numCache>
                <c:formatCode>General</c:formatCode>
                <c:ptCount val="10"/>
              </c:numCache>
            </c:numRef>
          </c:val>
        </c:ser>
        <c:dLbls>
          <c:showLegendKey val="0"/>
          <c:showVal val="0"/>
          <c:showCatName val="0"/>
          <c:showSerName val="0"/>
          <c:showPercent val="0"/>
          <c:showBubbleSize val="0"/>
        </c:dLbls>
        <c:gapWidth val="50"/>
        <c:axId val="457660680"/>
        <c:axId val="461251792"/>
      </c:barChart>
      <c:catAx>
        <c:axId val="457660680"/>
        <c:scaling>
          <c:orientation val="minMax"/>
        </c:scaling>
        <c:delete val="0"/>
        <c:axPos val="b"/>
        <c:numFmt formatCode="General" sourceLinked="1"/>
        <c:majorTickMark val="out"/>
        <c:minorTickMark val="none"/>
        <c:tickLblPos val="low"/>
        <c:txPr>
          <a:bodyPr rot="-2700000" vert="horz"/>
          <a:lstStyle/>
          <a:p>
            <a:pPr>
              <a:defRPr>
                <a:solidFill>
                  <a:schemeClr val="bg1"/>
                </a:solidFill>
              </a:defRPr>
            </a:pPr>
            <a:endParaRPr lang="en-US"/>
          </a:p>
        </c:txPr>
        <c:crossAx val="461251792"/>
        <c:crosses val="autoZero"/>
        <c:auto val="1"/>
        <c:lblAlgn val="ctr"/>
        <c:lblOffset val="100"/>
        <c:noMultiLvlLbl val="0"/>
      </c:catAx>
      <c:valAx>
        <c:axId val="461251792"/>
        <c:scaling>
          <c:orientation val="minMax"/>
        </c:scaling>
        <c:delete val="0"/>
        <c:axPos val="l"/>
        <c:majorGridlines/>
        <c:numFmt formatCode="#,##0" sourceLinked="1"/>
        <c:majorTickMark val="out"/>
        <c:minorTickMark val="none"/>
        <c:tickLblPos val="nextTo"/>
        <c:txPr>
          <a:bodyPr rot="0" vert="horz"/>
          <a:lstStyle/>
          <a:p>
            <a:pPr>
              <a:defRPr>
                <a:solidFill>
                  <a:schemeClr val="bg1"/>
                </a:solidFill>
              </a:defRPr>
            </a:pPr>
            <a:endParaRPr lang="en-US"/>
          </a:p>
        </c:txPr>
        <c:crossAx val="4576606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barChart>
        <c:barDir val="col"/>
        <c:grouping val="clustered"/>
        <c:varyColors val="0"/>
        <c:ser>
          <c:idx val="0"/>
          <c:order val="0"/>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'[Chart in Microsoft PowerPoint]Sheet1'!$A$2:$A$8</c:f>
              <c:strCache>
                <c:ptCount val="7"/>
                <c:pt idx="0">
                  <c:v>Charles Sturt University</c:v>
                </c:pt>
                <c:pt idx="1">
                  <c:v>University of Technology, Sydney</c:v>
                </c:pt>
                <c:pt idx="2">
                  <c:v>RMIT</c:v>
                </c:pt>
                <c:pt idx="3">
                  <c:v>Monash University</c:v>
                </c:pt>
                <c:pt idx="4">
                  <c:v>QUT</c:v>
                </c:pt>
                <c:pt idx="5">
                  <c:v>Swinburne </c:v>
                </c:pt>
                <c:pt idx="6">
                  <c:v>Curtin University of Technology</c:v>
                </c:pt>
              </c:strCache>
            </c:strRef>
          </c:cat>
          <c:val>
            <c:numRef>
              <c:f>'[Chart in Microsoft PowerPoint]Sheet1'!$B$2:$B$8</c:f>
              <c:numCache>
                <c:formatCode>General</c:formatCode>
                <c:ptCount val="7"/>
                <c:pt idx="0">
                  <c:v>504</c:v>
                </c:pt>
                <c:pt idx="1">
                  <c:v>377</c:v>
                </c:pt>
                <c:pt idx="2">
                  <c:v>338</c:v>
                </c:pt>
                <c:pt idx="3">
                  <c:v>315</c:v>
                </c:pt>
                <c:pt idx="4">
                  <c:v>257</c:v>
                </c:pt>
                <c:pt idx="5">
                  <c:v>200</c:v>
                </c:pt>
                <c:pt idx="6">
                  <c:v>182</c:v>
                </c:pt>
              </c:numCache>
            </c:numRef>
          </c:val>
        </c:ser>
        <c:dLbls>
          <c:showLegendKey val="0"/>
          <c:showVal val="0"/>
          <c:showCatName val="0"/>
          <c:showSerName val="0"/>
          <c:showPercent val="0"/>
          <c:showBubbleSize val="0"/>
        </c:dLbls>
        <c:gapWidth val="150"/>
        <c:axId val="361383224"/>
        <c:axId val="361383616"/>
      </c:barChart>
      <c:catAx>
        <c:axId val="361383224"/>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361383616"/>
        <c:crosses val="autoZero"/>
        <c:auto val="1"/>
        <c:lblAlgn val="ctr"/>
        <c:lblOffset val="100"/>
        <c:noMultiLvlLbl val="0"/>
      </c:catAx>
      <c:valAx>
        <c:axId val="361383616"/>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361383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0149E2F-2CB5-4D59-84B0-04879ED8588A}" type="datetimeFigureOut">
              <a:rPr lang="en-AU" smtClean="0"/>
              <a:t>31/07/2013</a:t>
            </a:fld>
            <a:endParaRPr lang="en-AU"/>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A730C47-4C5C-4C22-BB51-4820E66EB06A}" type="slidenum">
              <a:rPr lang="en-AU" smtClean="0"/>
              <a:t>‹#›</a:t>
            </a:fld>
            <a:endParaRPr lang="en-AU"/>
          </a:p>
        </p:txBody>
      </p:sp>
    </p:spTree>
    <p:extLst>
      <p:ext uri="{BB962C8B-B14F-4D97-AF65-F5344CB8AC3E}">
        <p14:creationId xmlns:p14="http://schemas.microsoft.com/office/powerpoint/2010/main" val="174214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4</a:t>
            </a:fld>
            <a:endParaRPr lang="en-US"/>
          </a:p>
        </p:txBody>
      </p:sp>
    </p:spTree>
    <p:extLst>
      <p:ext uri="{BB962C8B-B14F-4D97-AF65-F5344CB8AC3E}">
        <p14:creationId xmlns:p14="http://schemas.microsoft.com/office/powerpoint/2010/main" val="323391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68074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98386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313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607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8360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092250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32109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82693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616350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31240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5</a:t>
            </a:fld>
            <a:endParaRPr lang="en-US"/>
          </a:p>
        </p:txBody>
      </p:sp>
    </p:spTree>
    <p:extLst>
      <p:ext uri="{BB962C8B-B14F-4D97-AF65-F5344CB8AC3E}">
        <p14:creationId xmlns:p14="http://schemas.microsoft.com/office/powerpoint/2010/main" val="188908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410911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13739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657565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209186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69800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117764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86544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749574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471398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402252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8E8B2-FE3E-459A-A689-2BBF4840DA30}" type="slidenum">
              <a:rPr lang="en-US"/>
              <a:pPr/>
              <a:t>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24000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537671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4235772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006677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54111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82915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597438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152584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669551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322709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419043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7</a:t>
            </a:fld>
            <a:endParaRPr lang="en-US"/>
          </a:p>
        </p:txBody>
      </p:sp>
    </p:spTree>
    <p:extLst>
      <p:ext uri="{BB962C8B-B14F-4D97-AF65-F5344CB8AC3E}">
        <p14:creationId xmlns:p14="http://schemas.microsoft.com/office/powerpoint/2010/main" val="28988512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3260420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dirty="0"/>
              <a:t>Well developed polices, fully supported by upper management, is key to facilitating effective operations security in an organization.</a:t>
            </a:r>
          </a:p>
          <a:p>
            <a:endParaRPr lang="en-US" sz="1000" dirty="0"/>
          </a:p>
          <a:p>
            <a:r>
              <a:rPr lang="en-US" sz="1000" dirty="0"/>
              <a:t>Well trained personnel are key to facilitating effective log/audit analysis, reporting, and recovery.</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368862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137307C4-CF2E-4904-8757-A3418C607D68}" type="slidenum">
              <a:rPr lang="en-US">
                <a:latin typeface="Times New Roman" pitchFamily="18" charset="0"/>
              </a:rPr>
              <a:pPr/>
              <a:t>64</a:t>
            </a:fld>
            <a:endParaRPr lang="en-US">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695600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C911AD9C-8C7F-4E03-9606-67EF17B7F8AE}" type="slidenum">
              <a:rPr lang="en-US">
                <a:latin typeface="Times New Roman" pitchFamily="18" charset="0"/>
              </a:rPr>
              <a:pPr/>
              <a:t>65</a:t>
            </a:fld>
            <a:endParaRPr lang="en-US">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smtClean="0"/>
              <a:t>This is very important step in any investigation as it is done to ensure that evidence which is available to the investigator when the crime becomes know is not lost or compromised. The key objective here is to provide the investigator the ability acquire all available evidence and to restrict any opportunity for the perpetrator or collaborators to remove or alter such evidence, as well as to ensure unsuspecting system administrators do not accidentally delete such evidence that may be available in log files, etc. </a:t>
            </a:r>
          </a:p>
        </p:txBody>
      </p:sp>
    </p:spTree>
    <p:extLst>
      <p:ext uri="{BB962C8B-B14F-4D97-AF65-F5344CB8AC3E}">
        <p14:creationId xmlns:p14="http://schemas.microsoft.com/office/powerpoint/2010/main" val="307300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4AE8B6EF-1BB1-4CFA-B4D6-21AE82FA0AFB}" type="slidenum">
              <a:rPr lang="en-US">
                <a:latin typeface="Times New Roman" pitchFamily="18" charset="0"/>
              </a:rPr>
              <a:pPr/>
              <a:t>66</a:t>
            </a:fld>
            <a:endParaRPr lang="en-US">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smtClean="0"/>
              <a:t>The most notable common references to the term forensics is synonymous with the medical field as portrayed by television shows like Crime Scene Investigator (CSI), Quincy, and others. In contrast to the medical forensic analyst (commonly referred to as a pathologist), computer forensics is done by computer forensics analyst who gathers digital instead of organic evidence. While the types of evidence is different, the fundamental objective is the same; to extract as much information or evidence as possible, while avoiding any distortion or contamination of the evidence.</a:t>
            </a:r>
          </a:p>
          <a:p>
            <a:endParaRPr lang="en-US" smtClean="0"/>
          </a:p>
          <a:p>
            <a:r>
              <a:rPr lang="en-US" smtClean="0"/>
              <a:t>In computer forensics this analysis involves using any appropriate techniques to find information residing in the computer's memory and storage media. ("Any technique" refers to both legal and illegal techniques, whereas "illegal techniques" implies an attack.) These techniques range from simple directory browsing to using highly specialized techniques requiring complex and costly hardware and software assistance.</a:t>
            </a:r>
          </a:p>
          <a:p>
            <a:endParaRPr lang="en-US" smtClean="0"/>
          </a:p>
          <a:p>
            <a:endParaRPr lang="en-US" smtClean="0"/>
          </a:p>
        </p:txBody>
      </p:sp>
    </p:spTree>
    <p:extLst>
      <p:ext uri="{BB962C8B-B14F-4D97-AF65-F5344CB8AC3E}">
        <p14:creationId xmlns:p14="http://schemas.microsoft.com/office/powerpoint/2010/main" val="3685266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BCAB47F8-BD52-4EE1-B999-DEF6066F1347}" type="slidenum">
              <a:rPr lang="en-US">
                <a:latin typeface="Times New Roman" pitchFamily="18" charset="0"/>
              </a:rPr>
              <a:pPr/>
              <a:t>70</a:t>
            </a:fld>
            <a:endParaRPr lang="en-US">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3981837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C9C4B97D-201C-4C84-8235-EECA15FD7E40}" type="slidenum">
              <a:rPr lang="en-US">
                <a:latin typeface="Times New Roman" pitchFamily="18" charset="0"/>
              </a:rPr>
              <a:pPr/>
              <a:t>71</a:t>
            </a:fld>
            <a:endParaRPr lang="en-US">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nSpc>
                <a:spcPct val="90000"/>
              </a:lnSpc>
            </a:pPr>
            <a:r>
              <a:rPr lang="en-US" sz="1000"/>
              <a:t>The report should reflect the facts found during the course of the investigation including misleading or misunderstood facts.</a:t>
            </a:r>
          </a:p>
          <a:p>
            <a:pPr>
              <a:lnSpc>
                <a:spcPct val="90000"/>
              </a:lnSpc>
            </a:pPr>
            <a:endParaRPr lang="en-US" sz="1000"/>
          </a:p>
          <a:p>
            <a:pPr>
              <a:lnSpc>
                <a:spcPct val="90000"/>
              </a:lnSpc>
            </a:pPr>
            <a:r>
              <a:rPr lang="en-US" sz="1000"/>
              <a:t>From a creditability perspective you don’t want to leave out details, because someone will always come back later and question why its not in the report. </a:t>
            </a:r>
          </a:p>
          <a:p>
            <a:pPr>
              <a:lnSpc>
                <a:spcPct val="90000"/>
              </a:lnSpc>
            </a:pPr>
            <a:endParaRPr lang="en-US" sz="1000"/>
          </a:p>
          <a:p>
            <a:pPr>
              <a:lnSpc>
                <a:spcPct val="90000"/>
              </a:lnSpc>
            </a:pPr>
            <a:r>
              <a:rPr lang="en-US" sz="1000"/>
              <a:t>It is very important to understand that once the report is written, the door is not closed on the matter. There may be follow up administrative or subsequent investigations stemming from this one. As a result, it is very important to clearly identify all parties referenced in your report. Examples of some details would be name, job title, office location, contact information, etc. The data you require will vary based on the size and culture of your organization, but collecting more information will ensure you are always prepared.</a:t>
            </a:r>
          </a:p>
          <a:p>
            <a:pPr>
              <a:lnSpc>
                <a:spcPct val="90000"/>
              </a:lnSpc>
            </a:pPr>
            <a:endParaRPr lang="en-US" sz="1000"/>
          </a:p>
          <a:p>
            <a:pPr>
              <a:lnSpc>
                <a:spcPct val="90000"/>
              </a:lnSpc>
            </a:pPr>
            <a:r>
              <a:rPr lang="en-US" sz="1000"/>
              <a:t>Because many executive officers in companies end up getting involved in matters that relate to the security of the company’s data, providing a summary paragraph or section can help them absorb sufficient detail to make administrative decisions without the necessity of reading a potentially lengthy document that their schedule would not permit for some time anyway.</a:t>
            </a:r>
          </a:p>
          <a:p>
            <a:pPr>
              <a:lnSpc>
                <a:spcPct val="90000"/>
              </a:lnSpc>
            </a:pPr>
            <a:endParaRPr lang="en-US" sz="1000"/>
          </a:p>
          <a:p>
            <a:pPr>
              <a:lnSpc>
                <a:spcPct val="90000"/>
              </a:lnSpc>
            </a:pPr>
            <a:r>
              <a:rPr lang="en-US" sz="1000"/>
              <a:t>You should always include a closing statement to help the audience of the report understand what the disposition of the report is. Is it suspended, pending a subsequent report, or concluded. You need to establish a protocol for this type of statement in your report. One of the key reasons for this is that senior management likes to be updated on a regular basis and your investigative procedures may require reports being submitted during interval for lengthy investigations. How you choose to implement this and how you articulate it will be a personal choice.</a:t>
            </a:r>
          </a:p>
        </p:txBody>
      </p:sp>
    </p:spTree>
    <p:extLst>
      <p:ext uri="{BB962C8B-B14F-4D97-AF65-F5344CB8AC3E}">
        <p14:creationId xmlns:p14="http://schemas.microsoft.com/office/powerpoint/2010/main" val="38864707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9426">
              <a:defRPr>
                <a:solidFill>
                  <a:schemeClr val="tx1"/>
                </a:solidFill>
                <a:latin typeface="Verdana" pitchFamily="34" charset="0"/>
              </a:defRPr>
            </a:lvl1pPr>
            <a:lvl2pPr marL="756472" indent="-290951" defTabSz="929426">
              <a:defRPr>
                <a:solidFill>
                  <a:schemeClr val="tx1"/>
                </a:solidFill>
                <a:latin typeface="Verdana" pitchFamily="34" charset="0"/>
              </a:defRPr>
            </a:lvl2pPr>
            <a:lvl3pPr marL="1163803" indent="-232761" defTabSz="929426">
              <a:defRPr>
                <a:solidFill>
                  <a:schemeClr val="tx1"/>
                </a:solidFill>
                <a:latin typeface="Verdana" pitchFamily="34" charset="0"/>
              </a:defRPr>
            </a:lvl3pPr>
            <a:lvl4pPr marL="1629324" indent="-232761" defTabSz="929426">
              <a:defRPr>
                <a:solidFill>
                  <a:schemeClr val="tx1"/>
                </a:solidFill>
                <a:latin typeface="Verdana" pitchFamily="34" charset="0"/>
              </a:defRPr>
            </a:lvl4pPr>
            <a:lvl5pPr marL="2094845" indent="-232761" defTabSz="929426">
              <a:defRPr>
                <a:solidFill>
                  <a:schemeClr val="tx1"/>
                </a:solidFill>
                <a:latin typeface="Verdana" pitchFamily="34" charset="0"/>
              </a:defRPr>
            </a:lvl5pPr>
            <a:lvl6pPr marL="2560366" indent="-232761" defTabSz="929426" eaLnBrk="0" fontAlgn="base" hangingPunct="0">
              <a:spcBef>
                <a:spcPct val="0"/>
              </a:spcBef>
              <a:spcAft>
                <a:spcPct val="0"/>
              </a:spcAft>
              <a:defRPr>
                <a:solidFill>
                  <a:schemeClr val="tx1"/>
                </a:solidFill>
                <a:latin typeface="Verdana" pitchFamily="34" charset="0"/>
              </a:defRPr>
            </a:lvl6pPr>
            <a:lvl7pPr marL="3025887" indent="-232761" defTabSz="929426" eaLnBrk="0" fontAlgn="base" hangingPunct="0">
              <a:spcBef>
                <a:spcPct val="0"/>
              </a:spcBef>
              <a:spcAft>
                <a:spcPct val="0"/>
              </a:spcAft>
              <a:defRPr>
                <a:solidFill>
                  <a:schemeClr val="tx1"/>
                </a:solidFill>
                <a:latin typeface="Verdana" pitchFamily="34" charset="0"/>
              </a:defRPr>
            </a:lvl7pPr>
            <a:lvl8pPr marL="3491408" indent="-232761" defTabSz="929426" eaLnBrk="0" fontAlgn="base" hangingPunct="0">
              <a:spcBef>
                <a:spcPct val="0"/>
              </a:spcBef>
              <a:spcAft>
                <a:spcPct val="0"/>
              </a:spcAft>
              <a:defRPr>
                <a:solidFill>
                  <a:schemeClr val="tx1"/>
                </a:solidFill>
                <a:latin typeface="Verdana" pitchFamily="34" charset="0"/>
              </a:defRPr>
            </a:lvl8pPr>
            <a:lvl9pPr marL="3956929" indent="-232761" defTabSz="929426" eaLnBrk="0" fontAlgn="base" hangingPunct="0">
              <a:spcBef>
                <a:spcPct val="0"/>
              </a:spcBef>
              <a:spcAft>
                <a:spcPct val="0"/>
              </a:spcAft>
              <a:defRPr>
                <a:solidFill>
                  <a:schemeClr val="tx1"/>
                </a:solidFill>
                <a:latin typeface="Verdana" pitchFamily="34" charset="0"/>
              </a:defRPr>
            </a:lvl9pPr>
          </a:lstStyle>
          <a:p>
            <a:fld id="{8643C6E2-4B4F-4C2B-800E-35D3AECC0EC5}" type="slidenum">
              <a:rPr lang="en-US">
                <a:latin typeface="Times New Roman" pitchFamily="18" charset="0"/>
              </a:rPr>
              <a:pPr/>
              <a:t>72</a:t>
            </a:fld>
            <a:endParaRPr lang="en-US">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701362" y="4415791"/>
            <a:ext cx="5607678" cy="418338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smtClean="0"/>
              <a:t>Krollontrack is a web site with Legal information intended for lawyers, but has very good reference information to help guide your legal department. Don’t assume that they will know where to get information.</a:t>
            </a:r>
          </a:p>
          <a:p>
            <a:endParaRPr lang="en-US" smtClean="0"/>
          </a:p>
          <a:p>
            <a:endParaRPr lang="en-US" smtClean="0"/>
          </a:p>
        </p:txBody>
      </p:sp>
    </p:spTree>
    <p:extLst>
      <p:ext uri="{BB962C8B-B14F-4D97-AF65-F5344CB8AC3E}">
        <p14:creationId xmlns:p14="http://schemas.microsoft.com/office/powerpoint/2010/main" val="206606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370122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30C47-4C5C-4C22-BB51-4820E66EB06A}" type="slidenum">
              <a:rPr lang="en-AU" smtClean="0"/>
              <a:t>10</a:t>
            </a:fld>
            <a:endParaRPr lang="en-AU"/>
          </a:p>
        </p:txBody>
      </p:sp>
    </p:spTree>
    <p:extLst>
      <p:ext uri="{BB962C8B-B14F-4D97-AF65-F5344CB8AC3E}">
        <p14:creationId xmlns:p14="http://schemas.microsoft.com/office/powerpoint/2010/main" val="161111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30C47-4C5C-4C22-BB51-4820E66EB06A}" type="slidenum">
              <a:rPr lang="en-AU" smtClean="0"/>
              <a:t>11</a:t>
            </a:fld>
            <a:endParaRPr lang="en-AU"/>
          </a:p>
        </p:txBody>
      </p:sp>
    </p:spTree>
    <p:extLst>
      <p:ext uri="{BB962C8B-B14F-4D97-AF65-F5344CB8AC3E}">
        <p14:creationId xmlns:p14="http://schemas.microsoft.com/office/powerpoint/2010/main" val="178743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57066" indent="-291179" eaLnBrk="0" hangingPunct="0">
              <a:defRPr>
                <a:solidFill>
                  <a:schemeClr val="tx1"/>
                </a:solidFill>
                <a:latin typeface="Arial" charset="0"/>
              </a:defRPr>
            </a:lvl2pPr>
            <a:lvl3pPr marL="1164717" indent="-232943" eaLnBrk="0" hangingPunct="0">
              <a:defRPr>
                <a:solidFill>
                  <a:schemeClr val="tx1"/>
                </a:solidFill>
                <a:latin typeface="Arial" charset="0"/>
              </a:defRPr>
            </a:lvl3pPr>
            <a:lvl4pPr marL="1630604" indent="-232943" eaLnBrk="0" hangingPunct="0">
              <a:defRPr>
                <a:solidFill>
                  <a:schemeClr val="tx1"/>
                </a:solidFill>
                <a:latin typeface="Arial" charset="0"/>
              </a:defRPr>
            </a:lvl4pPr>
            <a:lvl5pPr marL="2096491" indent="-232943" eaLnBrk="0" hangingPunct="0">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pPr eaLnBrk="1" hangingPunct="1"/>
            <a:fld id="{34581B76-533D-4B65-921A-0BCAF3E26C06}" type="slidenum">
              <a:rPr lang="en-US" smtClean="0"/>
              <a:pPr eaLnBrk="1" hangingPunct="1"/>
              <a:t>12</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52355" indent="-252355"/>
            <a:endParaRPr lang="en-US" sz="1000" dirty="0"/>
          </a:p>
        </p:txBody>
      </p:sp>
    </p:spTree>
    <p:extLst>
      <p:ext uri="{BB962C8B-B14F-4D97-AF65-F5344CB8AC3E}">
        <p14:creationId xmlns:p14="http://schemas.microsoft.com/office/powerpoint/2010/main" val="218650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332803" name="Rectangle 3"/>
          <p:cNvSpPr>
            <a:spLocks noGrp="1" noChangeArrowheads="1"/>
          </p:cNvSpPr>
          <p:nvPr>
            <p:ph type="body" idx="1"/>
          </p:nvPr>
        </p:nvSpPr>
        <p:spPr bwMode="auto">
          <a:xfrm>
            <a:off x="701040" y="4416511"/>
            <a:ext cx="5608320" cy="4183220"/>
          </a:xfrm>
          <a:prstGeom prst="rect">
            <a:avLst/>
          </a:prstGeom>
          <a:solidFill>
            <a:srgbClr val="FFFFFF"/>
          </a:solidFill>
          <a:ln>
            <a:solidFill>
              <a:srgbClr val="000000"/>
            </a:solidFill>
            <a:miter lim="800000"/>
            <a:headEnd/>
            <a:tailEnd/>
          </a:ln>
        </p:spPr>
        <p:txBody>
          <a:bodyPr/>
          <a:lstStyle/>
          <a:p>
            <a:r>
              <a:rPr lang="en-US" sz="1000"/>
              <a:t>Well developed polices, fully supported by upper management, is key to facilitating effective operations security in an organization.</a:t>
            </a:r>
          </a:p>
          <a:p>
            <a:endParaRPr lang="en-US" sz="1000"/>
          </a:p>
          <a:p>
            <a:r>
              <a:rPr lang="en-US" sz="1000"/>
              <a:t>Well trained personnel are key to facilitating effective log/audit analysis, reporting, and recovery.</a:t>
            </a:r>
          </a:p>
          <a:p>
            <a:endParaRPr lang="en-US" sz="1000"/>
          </a:p>
          <a:p>
            <a:endParaRPr lang="en-US" sz="1000"/>
          </a:p>
          <a:p>
            <a:endParaRPr lang="en-US" sz="1000"/>
          </a:p>
          <a:p>
            <a:endParaRPr lang="en-US" sz="1000"/>
          </a:p>
        </p:txBody>
      </p:sp>
    </p:spTree>
    <p:extLst>
      <p:ext uri="{BB962C8B-B14F-4D97-AF65-F5344CB8AC3E}">
        <p14:creationId xmlns:p14="http://schemas.microsoft.com/office/powerpoint/2010/main" val="387612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n>
                  <a:solidFill>
                    <a:schemeClr val="tx1"/>
                  </a:solidFill>
                </a:ln>
                <a:solidFill>
                  <a:schemeClr val="accent3"/>
                </a:solidFill>
                <a:effectLst/>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Open Sans" pitchFamily="34" charset="0"/>
                <a:ea typeface="Open Sans" pitchFamily="34" charset="0"/>
                <a:cs typeface="Open 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04AF466F-BDA4-4F18-9C7B-FF0A9A1B0E80}" type="datetime1">
              <a:rPr lang="en-US" smtClean="0"/>
              <a:pPr/>
              <a:t>31/07/2013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88241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smtClean="0"/>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8FB4290-6522-4139-852E-05BD9E7F0D2E}" type="datetime1">
              <a:rPr lang="en-US" smtClean="0"/>
              <a:pPr/>
              <a:t>31/07/2013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18037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40768"/>
            <a:ext cx="2057400" cy="478539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340768"/>
            <a:ext cx="6019800" cy="478539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AB955F9-81EA-47C5-8059-9E5C2B437C70}" type="datetime1">
              <a:rPr lang="en-US" smtClean="0"/>
              <a:pPr/>
              <a:t>31/07/2013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01356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r">
              <a:defRPr baseline="0">
                <a:solidFill>
                  <a:schemeClr val="accent3"/>
                </a:solidFill>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Content Placeholder 2"/>
          <p:cNvSpPr>
            <a:spLocks noGrp="1"/>
          </p:cNvSpPr>
          <p:nvPr>
            <p:ph sz="half" idx="1"/>
            <p:custDataLst>
              <p:tags r:id="rId2"/>
            </p:custDataLst>
          </p:nvPr>
        </p:nvSpPr>
        <p:spPr>
          <a:xfrm>
            <a:off x="457199" y="2643182"/>
            <a:ext cx="8291513" cy="3482981"/>
          </a:xfrm>
        </p:spPr>
        <p:txBody>
          <a:bodyPr/>
          <a:lstStyle>
            <a:lvl1pPr>
              <a:defRPr sz="2800">
                <a:latin typeface="Open Sans" pitchFamily="34" charset="0"/>
                <a:ea typeface="Open Sans" pitchFamily="34" charset="0"/>
                <a:cs typeface="Open Sans" pitchFamily="34" charset="0"/>
              </a:defRPr>
            </a:lvl1pPr>
            <a:lvl2pPr>
              <a:defRPr sz="2400">
                <a:latin typeface="Open Sans" pitchFamily="34" charset="0"/>
                <a:ea typeface="Open Sans" pitchFamily="34" charset="0"/>
                <a:cs typeface="Open Sans" pitchFamily="34" charset="0"/>
              </a:defRPr>
            </a:lvl2pPr>
            <a:lvl3pPr>
              <a:defRPr sz="2000">
                <a:latin typeface="Open Sans" pitchFamily="34" charset="0"/>
                <a:ea typeface="Open Sans" pitchFamily="34" charset="0"/>
                <a:cs typeface="Open Sans" pitchFamily="34" charset="0"/>
              </a:defRPr>
            </a:lvl3pPr>
            <a:lvl4pPr>
              <a:defRPr sz="1800">
                <a:latin typeface="Open Sans" pitchFamily="34" charset="0"/>
                <a:ea typeface="Open Sans" pitchFamily="34" charset="0"/>
                <a:cs typeface="Open Sans" pitchFamily="34" charset="0"/>
              </a:defRPr>
            </a:lvl4pPr>
            <a:lvl5pPr>
              <a:defRPr sz="1800">
                <a:latin typeface="Open Sans" pitchFamily="34" charset="0"/>
                <a:ea typeface="Open Sans" pitchFamily="34" charset="0"/>
                <a:cs typeface="Open Sans"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53845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yThem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Title 3"/>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11927176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25538"/>
            <a:ext cx="8291512" cy="1008062"/>
          </a:xfrm>
        </p:spPr>
        <p:txBody>
          <a:bodyPr/>
          <a:lstStyle/>
          <a:p>
            <a:r>
              <a:rPr lang="en-US" smtClean="0"/>
              <a:t>Click to edit Master title style</a:t>
            </a:r>
            <a:endParaRPr lang="en-AU"/>
          </a:p>
        </p:txBody>
      </p:sp>
      <p:sp>
        <p:nvSpPr>
          <p:cNvPr id="3" name="Chart Placeholder 2"/>
          <p:cNvSpPr>
            <a:spLocks noGrp="1"/>
          </p:cNvSpPr>
          <p:nvPr>
            <p:ph type="chart" idx="1"/>
          </p:nvPr>
        </p:nvSpPr>
        <p:spPr>
          <a:xfrm>
            <a:off x="684213" y="2349500"/>
            <a:ext cx="7991475" cy="3743325"/>
          </a:xfrm>
        </p:spPr>
        <p:txBody>
          <a:bodyPr/>
          <a:lstStyle/>
          <a:p>
            <a:pPr lvl="0"/>
            <a:endParaRPr lang="en-AU" noProof="0" smtClean="0"/>
          </a:p>
        </p:txBody>
      </p:sp>
    </p:spTree>
    <p:extLst>
      <p:ext uri="{BB962C8B-B14F-4D97-AF65-F5344CB8AC3E}">
        <p14:creationId xmlns:p14="http://schemas.microsoft.com/office/powerpoint/2010/main" val="1904133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0"/>
          <p:cNvSpPr>
            <a:spLocks noGrp="1" noChangeArrowheads="1"/>
          </p:cNvSpPr>
          <p:nvPr>
            <p:ph type="dt" sz="half" idx="10"/>
          </p:nvPr>
        </p:nvSpPr>
        <p:spPr>
          <a:ln/>
        </p:spPr>
        <p:txBody>
          <a:bodyPr/>
          <a:lstStyle>
            <a:lvl1pPr>
              <a:defRPr/>
            </a:lvl1pPr>
          </a:lstStyle>
          <a:p>
            <a:pPr>
              <a:defRPr/>
            </a:pPr>
            <a:fld id="{52036FAE-8AC5-4B60-8514-EE5C3B59A0C5}" type="datetime1">
              <a:rPr lang="en-US"/>
              <a:pPr>
                <a:defRPr/>
              </a:pPr>
              <a:t>31/07/2013</a:t>
            </a:fld>
            <a:endParaRPr lang="en-US"/>
          </a:p>
        </p:txBody>
      </p:sp>
      <p:sp>
        <p:nvSpPr>
          <p:cNvPr id="6" name="Rectangle 41"/>
          <p:cNvSpPr>
            <a:spLocks noGrp="1" noChangeArrowheads="1"/>
          </p:cNvSpPr>
          <p:nvPr>
            <p:ph type="ftr" sz="quarter" idx="11"/>
          </p:nvPr>
        </p:nvSpPr>
        <p:spPr>
          <a:ln/>
        </p:spPr>
        <p:txBody>
          <a:bodyPr/>
          <a:lstStyle>
            <a:lvl1pPr>
              <a:defRPr/>
            </a:lvl1pPr>
          </a:lstStyle>
          <a:p>
            <a:pPr>
              <a:defRPr/>
            </a:pPr>
            <a:r>
              <a:rPr lang="en-US"/>
              <a:t>© Copyright 2004 ASCIA, Inc. Proprietary and Confidential</a:t>
            </a:r>
          </a:p>
        </p:txBody>
      </p:sp>
      <p:sp>
        <p:nvSpPr>
          <p:cNvPr id="7" name="Rectangle 42"/>
          <p:cNvSpPr>
            <a:spLocks noGrp="1" noChangeArrowheads="1"/>
          </p:cNvSpPr>
          <p:nvPr>
            <p:ph type="sldNum" sz="quarter" idx="12"/>
          </p:nvPr>
        </p:nvSpPr>
        <p:spPr>
          <a:ln/>
        </p:spPr>
        <p:txBody>
          <a:bodyPr/>
          <a:lstStyle>
            <a:lvl1pPr>
              <a:defRPr/>
            </a:lvl1pPr>
          </a:lstStyle>
          <a:p>
            <a:pPr>
              <a:defRPr/>
            </a:pPr>
            <a:fld id="{74C18A8E-5C30-4915-8378-6B6952CD9B67}" type="slidenum">
              <a:rPr lang="en-US"/>
              <a:pPr>
                <a:defRPr/>
              </a:pPr>
              <a:t>‹#›</a:t>
            </a:fld>
            <a:endParaRPr lang="en-US"/>
          </a:p>
        </p:txBody>
      </p:sp>
    </p:spTree>
    <p:extLst>
      <p:ext uri="{BB962C8B-B14F-4D97-AF65-F5344CB8AC3E}">
        <p14:creationId xmlns:p14="http://schemas.microsoft.com/office/powerpoint/2010/main" val="418956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a:ln>
                  <a:solidFill>
                    <a:schemeClr val="tx1"/>
                  </a:solidFill>
                </a:ln>
                <a:solidFill>
                  <a:schemeClr val="accent3"/>
                </a:solidFill>
                <a:effectLst/>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Open Sans" pitchFamily="34" charset="0"/>
                <a:ea typeface="Open Sans" pitchFamily="34" charset="0"/>
                <a:cs typeface="Open Sans" pitchFamily="34" charset="0"/>
              </a:defRPr>
            </a:lvl1pPr>
            <a:lvl2pPr>
              <a:defRPr>
                <a:latin typeface="Open Sans" pitchFamily="34" charset="0"/>
                <a:ea typeface="Open Sans" pitchFamily="34" charset="0"/>
                <a:cs typeface="Open Sans" pitchFamily="34" charset="0"/>
              </a:defRPr>
            </a:lvl2pPr>
            <a:lvl3pPr>
              <a:defRPr>
                <a:latin typeface="Open Sans" pitchFamily="34" charset="0"/>
                <a:ea typeface="Open Sans" pitchFamily="34" charset="0"/>
                <a:cs typeface="Open Sans" pitchFamily="34" charset="0"/>
              </a:defRPr>
            </a:lvl3pPr>
            <a:lvl4pPr>
              <a:defRPr>
                <a:latin typeface="Open Sans" pitchFamily="34" charset="0"/>
                <a:ea typeface="Open Sans" pitchFamily="34" charset="0"/>
                <a:cs typeface="Open Sans" pitchFamily="34" charset="0"/>
              </a:defRPr>
            </a:lvl4pPr>
            <a:lvl5pPr>
              <a:defRPr>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1CEF607B-A47E-422C-9BEF-122CCDB7C526}" type="datetime1">
              <a:rPr lang="en-US" smtClean="0"/>
              <a:pPr/>
              <a:t>31/07/2013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29248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n>
                  <a:solidFill>
                    <a:schemeClr val="tx1"/>
                  </a:solidFill>
                </a:ln>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31/07/2013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15046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n>
                  <a:solidFill>
                    <a:schemeClr val="tx1"/>
                  </a:solidFill>
                </a:ln>
              </a:defRPr>
            </a:lvl1pPr>
          </a:lstStyle>
          <a:p>
            <a:r>
              <a:rPr lang="en-US" dirty="0" smtClean="0"/>
              <a:t>Click to edit Master title style</a:t>
            </a:r>
            <a:endParaRPr lang="en-AU" dirty="0"/>
          </a:p>
        </p:txBody>
      </p:sp>
      <p:sp>
        <p:nvSpPr>
          <p:cNvPr id="3" name="Content Placeholder 2"/>
          <p:cNvSpPr>
            <a:spLocks noGrp="1"/>
          </p:cNvSpPr>
          <p:nvPr>
            <p:ph sz="half" idx="1"/>
          </p:nvPr>
        </p:nvSpPr>
        <p:spPr>
          <a:xfrm>
            <a:off x="457200" y="2636912"/>
            <a:ext cx="4038600" cy="34892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2636912"/>
            <a:ext cx="4038600" cy="34892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6EE300C-6FC5-4FC3-AF1A-075E4F50620D}" type="datetime1">
              <a:rPr lang="en-US" smtClean="0"/>
              <a:pPr/>
              <a:t>31/07/2013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69340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467544" y="2780928"/>
            <a:ext cx="4032448" cy="5677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501008"/>
            <a:ext cx="4042792" cy="26251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4008" y="27089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008" y="3501008"/>
            <a:ext cx="4045397" cy="26251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50D295D-4A77-4DEB-B04C-9F4282A8BC04}" type="datetime1">
              <a:rPr lang="en-US" smtClean="0"/>
              <a:pPr/>
              <a:t>31/07/2013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6094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2B28685-4D0C-42D5-8013-B5904CD1FCBC}" type="datetime1">
              <a:rPr lang="en-US" smtClean="0"/>
              <a:pPr/>
              <a:t>31/07/2013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99695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83917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1268760"/>
            <a:ext cx="5111750"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2492896"/>
            <a:ext cx="3008313" cy="36332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21823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1412775"/>
            <a:ext cx="5486400" cy="33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31/07/2013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31534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4076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2564904"/>
            <a:ext cx="8229600" cy="356125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31/07/2013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965573266"/>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2" r:id="rId13"/>
    <p:sldLayoutId id="2147484063" r:id="rId14"/>
    <p:sldLayoutId id="2147484064" r:id="rId15"/>
  </p:sldLayoutIdLst>
  <p:hf hdr="0" ftr="0" dt="0"/>
  <p:txStyles>
    <p:titleStyle>
      <a:lvl1pPr algn="ctr" defTabSz="914400" rtl="0" eaLnBrk="1" latinLnBrk="0" hangingPunct="1">
        <a:spcBef>
          <a:spcPct val="0"/>
        </a:spcBef>
        <a:buNone/>
        <a:defRPr sz="4400" b="1" kern="1200" baseline="0">
          <a:ln w="6350">
            <a:solidFill>
              <a:schemeClr val="tx1"/>
            </a:solidFill>
          </a:ln>
          <a:solidFill>
            <a:schemeClr val="accent3"/>
          </a:solidFill>
          <a:effectLst/>
          <a:latin typeface="Open Sans" pitchFamily="34" charset="0"/>
          <a:ea typeface="Open Sans" pitchFamily="34" charset="0"/>
          <a:cs typeface="Open Sans"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Open Sans" pitchFamily="34" charset="0"/>
          <a:ea typeface="Open Sans" pitchFamily="34" charset="0"/>
          <a:cs typeface="Open Sans"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Open Sans" pitchFamily="34" charset="0"/>
          <a:ea typeface="Open Sans" pitchFamily="34" charset="0"/>
          <a:cs typeface="Open Sans"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Open Sans" pitchFamily="34" charset="0"/>
          <a:ea typeface="Open Sans" pitchFamily="34" charset="0"/>
          <a:cs typeface="Open Sans"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Open Sans" pitchFamily="34" charset="0"/>
          <a:ea typeface="Open Sans" pitchFamily="34" charset="0"/>
          <a:cs typeface="Open Sans"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Open Sans" pitchFamily="34" charset="0"/>
          <a:ea typeface="Open Sans" pitchFamily="34" charset="0"/>
          <a:cs typeface="Open Sans"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0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02.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2" Type="http://schemas.openxmlformats.org/officeDocument/2006/relationships/tags" Target="../tags/tag72.xml"/><Relationship Id="rId16"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103.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10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slideLayout" Target="../slideLayouts/slideLayout2.xml"/><Relationship Id="rId4" Type="http://schemas.openxmlformats.org/officeDocument/2006/relationships/tags" Target="../tags/tag93.xml"/></Relationships>
</file>

<file path=ppt/slides/_rels/slide10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10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107.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slideLayout" Target="../slideLayouts/slideLayout2.xml"/><Relationship Id="rId4" Type="http://schemas.openxmlformats.org/officeDocument/2006/relationships/tags" Target="../tags/tag105.xml"/></Relationships>
</file>

<file path=ppt/slides/_rels/slide108.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109.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tags" Target="../tags/tag147.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slideLayout" Target="../slideLayouts/slideLayout2.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s>
</file>

<file path=ppt/slides/_rels/slide111.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tags" Target="../tags/tag177.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slideLayout" Target="../slideLayouts/slideLayout2.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tags" Target="../tags/tag178.xml"/></Relationships>
</file>

<file path=ppt/slides/_rels/slide112.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slideLayout" Target="../slideLayouts/slideLayout2.xml"/><Relationship Id="rId4" Type="http://schemas.openxmlformats.org/officeDocument/2006/relationships/tags" Target="../tags/tag182.xml"/></Relationships>
</file>

<file path=ppt/slides/_rels/slide113.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slideLayout" Target="../slideLayouts/slideLayout2.xml"/><Relationship Id="rId4" Type="http://schemas.openxmlformats.org/officeDocument/2006/relationships/tags" Target="../tags/tag186.xml"/></Relationships>
</file>

<file path=ppt/slides/_rels/slide114.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slideLayout" Target="../slideLayouts/slideLayout2.xml"/><Relationship Id="rId4" Type="http://schemas.openxmlformats.org/officeDocument/2006/relationships/tags" Target="../tags/tag190.xml"/></Relationships>
</file>

<file path=ppt/slides/_rels/slide115.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slideLayout" Target="../slideLayouts/slideLayout2.xml"/><Relationship Id="rId4" Type="http://schemas.openxmlformats.org/officeDocument/2006/relationships/tags" Target="../tags/tag194.xml"/></Relationships>
</file>

<file path=ppt/slides/_rels/slide11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slideLayout" Target="../slideLayouts/slideLayout2.xml"/><Relationship Id="rId4" Type="http://schemas.openxmlformats.org/officeDocument/2006/relationships/tags" Target="../tags/tag198.xml"/></Relationships>
</file>

<file path=ppt/slides/_rels/slide117.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slideLayout" Target="../slideLayouts/slideLayout2.xml"/><Relationship Id="rId4" Type="http://schemas.openxmlformats.org/officeDocument/2006/relationships/tags" Target="../tags/tag202.xml"/></Relationships>
</file>

<file path=ppt/slides/_rels/slide118.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slideLayout" Target="../slideLayouts/slideLayout2.xml"/><Relationship Id="rId4" Type="http://schemas.openxmlformats.org/officeDocument/2006/relationships/tags" Target="../tags/tag206.xml"/></Relationships>
</file>

<file path=ppt/slides/_rels/slide119.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slideLayout" Target="../slideLayouts/slideLayout2.xml"/><Relationship Id="rId4" Type="http://schemas.openxmlformats.org/officeDocument/2006/relationships/tags" Target="../tags/tag2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slideLayout" Target="../slideLayouts/slideLayout2.xml"/><Relationship Id="rId4" Type="http://schemas.openxmlformats.org/officeDocument/2006/relationships/tags" Target="../tags/tag214.xml"/></Relationships>
</file>

<file path=ppt/slides/_rels/slide121.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Layout" Target="../slideLayouts/slideLayout2.xml"/><Relationship Id="rId4" Type="http://schemas.openxmlformats.org/officeDocument/2006/relationships/tags" Target="../tags/tag218.xml"/></Relationships>
</file>

<file path=ppt/slides/_rels/slide122.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slideLayout" Target="../slideLayouts/slideLayout2.xml"/><Relationship Id="rId4" Type="http://schemas.openxmlformats.org/officeDocument/2006/relationships/tags" Target="../tags/tag2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d-kas-ten.org/ijm/Chapter_8.pdf" TargetMode="External"/><Relationship Id="rId2" Type="http://schemas.openxmlformats.org/officeDocument/2006/relationships/hyperlink" Target="https://www.cccure.org/Documents/HISM/507-512.html" TargetMode="External"/><Relationship Id="rId1" Type="http://schemas.openxmlformats.org/officeDocument/2006/relationships/slideLayout" Target="../slideLayouts/slideLayout2.xml"/><Relationship Id="rId4" Type="http://schemas.openxmlformats.org/officeDocument/2006/relationships/hyperlink" Target="http://searchsecurity.techtarget.com/quiz/CISSP-Domain-8-quiz-Law-Investigations-and-Ethics"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slideLayout" Target="../slideLayouts/slideLayout2.xml"/><Relationship Id="rId4" Type="http://schemas.openxmlformats.org/officeDocument/2006/relationships/tags" Target="../tags/tag226.xml"/></Relationships>
</file>

<file path=ppt/slides/_rels/slide1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8.xml"/><Relationship Id="rId1" Type="http://schemas.openxmlformats.org/officeDocument/2006/relationships/tags" Target="../tags/tag2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tmasters.edu.a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mailto:jhowarth@csu.edu.au"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www.itl.nist.gov/div897/docs/computer_forensics_tools_verification.html" TargetMode="External"/><Relationship Id="rId13" Type="http://schemas.openxmlformats.org/officeDocument/2006/relationships/hyperlink" Target="http://www.htcia.org/" TargetMode="External"/><Relationship Id="rId3" Type="http://schemas.openxmlformats.org/officeDocument/2006/relationships/notesSlide" Target="../notesSlides/notesSlide47.xml"/><Relationship Id="rId7" Type="http://schemas.openxmlformats.org/officeDocument/2006/relationships/hyperlink" Target="http://www.computerworld.com/news/special/pages/0,10911,1705,00.html" TargetMode="External"/><Relationship Id="rId12" Type="http://schemas.openxmlformats.org/officeDocument/2006/relationships/hyperlink" Target="http://www.crazytrain.com/papers.html" TargetMode="External"/><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hyperlink" Target="http://www.cftt.nist.gov/" TargetMode="External"/><Relationship Id="rId11" Type="http://schemas.openxmlformats.org/officeDocument/2006/relationships/hyperlink" Target="http://www.ey.com/global/download.nsf/International/Computer_Forensics/$file/computerforensics.pdf" TargetMode="External"/><Relationship Id="rId5" Type="http://schemas.openxmlformats.org/officeDocument/2006/relationships/hyperlink" Target="http://www.porcupine.org/forensics/" TargetMode="External"/><Relationship Id="rId15" Type="http://schemas.openxmlformats.org/officeDocument/2006/relationships/hyperlink" Target="http://www.securityfocus.com/incidents" TargetMode="External"/><Relationship Id="rId10" Type="http://schemas.openxmlformats.org/officeDocument/2006/relationships/hyperlink" Target="http://www.sans.org/rr/incident/" TargetMode="External"/><Relationship Id="rId4" Type="http://schemas.openxmlformats.org/officeDocument/2006/relationships/hyperlink" Target="http://www.dcfl.gov/home.asp" TargetMode="External"/><Relationship Id="rId9" Type="http://schemas.openxmlformats.org/officeDocument/2006/relationships/hyperlink" Target="http://www.csoonline.com/read/030103/machine.html" TargetMode="External"/><Relationship Id="rId14" Type="http://schemas.openxmlformats.org/officeDocument/2006/relationships/hyperlink" Target="http://www.cops.org/"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forensics-intl.com/tools.html" TargetMode="External"/><Relationship Id="rId2" Type="http://schemas.openxmlformats.org/officeDocument/2006/relationships/slideLayout" Target="../slideLayouts/slideLayout2.xml"/><Relationship Id="rId1" Type="http://schemas.openxmlformats.org/officeDocument/2006/relationships/tags" Target="../tags/tag50.xml"/><Relationship Id="rId6" Type="http://schemas.openxmlformats.org/officeDocument/2006/relationships/hyperlink" Target="http://www.sf-soft.de/winhex/forensics.html" TargetMode="External"/><Relationship Id="rId5" Type="http://schemas.openxmlformats.org/officeDocument/2006/relationships/hyperlink" Target="http://www.cerias.purdue.edu/homes/carrier/forensics/" TargetMode="External"/><Relationship Id="rId4" Type="http://schemas.openxmlformats.org/officeDocument/2006/relationships/hyperlink" Target="http://www.guidancesoftware.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hyperlink" Target="mailto:crwright@csu.edu.au" TargetMode="Externa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mailto:Craig.Wright@cscss.org" TargetMode="Externa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9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9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2.xml"/><Relationship Id="rId4"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CISSP Study Session</a:t>
            </a:r>
            <a:endParaRPr lang="en-AU" dirty="0"/>
          </a:p>
        </p:txBody>
      </p:sp>
      <p:sp>
        <p:nvSpPr>
          <p:cNvPr id="3" name="Subtitle 2"/>
          <p:cNvSpPr>
            <a:spLocks noGrp="1"/>
          </p:cNvSpPr>
          <p:nvPr>
            <p:ph type="subTitle" idx="1"/>
          </p:nvPr>
        </p:nvSpPr>
        <p:spPr/>
        <p:txBody>
          <a:bodyPr>
            <a:normAutofit fontScale="92500" lnSpcReduction="20000"/>
          </a:bodyPr>
          <a:lstStyle/>
          <a:p>
            <a:r>
              <a:rPr lang="en-US" dirty="0"/>
              <a:t>Study and </a:t>
            </a:r>
            <a:r>
              <a:rPr lang="en-US" dirty="0" smtClean="0"/>
              <a:t>become CISSP Certified</a:t>
            </a:r>
          </a:p>
          <a:p>
            <a:r>
              <a:rPr lang="en-US" dirty="0"/>
              <a:t>We will learn the 10 domains used in the ISC2 and which are tested in the CISSP exam</a:t>
            </a:r>
            <a:r>
              <a:rPr lang="en-US" dirty="0" smtClean="0"/>
              <a:t>.</a:t>
            </a:r>
            <a:endParaRPr lang="en-US" dirty="0"/>
          </a:p>
        </p:txBody>
      </p:sp>
      <p:sp>
        <p:nvSpPr>
          <p:cNvPr id="4" name="Slide Number Placeholder 3"/>
          <p:cNvSpPr>
            <a:spLocks noGrp="1"/>
          </p:cNvSpPr>
          <p:nvPr>
            <p:ph type="sldNum" sz="quarter" idx="12"/>
          </p:nvPr>
        </p:nvSpPr>
        <p:spPr/>
        <p:txBody>
          <a:bodyPr>
            <a:normAutofit/>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1765887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About this Class</a:t>
            </a:r>
          </a:p>
        </p:txBody>
      </p:sp>
      <p:sp>
        <p:nvSpPr>
          <p:cNvPr id="8195" name="Rectangle 3"/>
          <p:cNvSpPr>
            <a:spLocks noGrp="1" noChangeArrowheads="1"/>
          </p:cNvSpPr>
          <p:nvPr>
            <p:ph idx="1"/>
          </p:nvPr>
        </p:nvSpPr>
        <p:spPr/>
        <p:txBody>
          <a:bodyPr>
            <a:normAutofit fontScale="85000" lnSpcReduction="20000"/>
          </a:bodyPr>
          <a:lstStyle/>
          <a:p>
            <a:pPr algn="ctr">
              <a:buFontTx/>
              <a:buNone/>
            </a:pPr>
            <a:endParaRPr lang="en-US" dirty="0" smtClean="0"/>
          </a:p>
          <a:p>
            <a:pPr algn="ctr">
              <a:buFontTx/>
              <a:buNone/>
            </a:pPr>
            <a:r>
              <a:rPr lang="en-US" sz="3600" dirty="0" smtClean="0"/>
              <a:t>I would like to thank all the authors that have worked to add materials to the Internet that we can all use to educate ourselves inexpensively.</a:t>
            </a:r>
          </a:p>
          <a:p>
            <a:pPr algn="ctr">
              <a:buFontTx/>
              <a:buNone/>
            </a:pPr>
            <a:endParaRPr lang="en-AU" sz="3600" dirty="0"/>
          </a:p>
          <a:p>
            <a:pPr algn="ctr">
              <a:buFontTx/>
              <a:buNone/>
            </a:pPr>
            <a:r>
              <a:rPr lang="en-AU" sz="3600" dirty="0" smtClean="0"/>
              <a:t>This course is based on many sources of materials and links are provided throughout. </a:t>
            </a:r>
            <a:endParaRPr lang="en-US" sz="3600" dirty="0" smtClean="0"/>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360204D-EC22-4B35-B492-9ADF460A4ABD}" type="slidenum">
              <a:rPr lang="en-US" smtClean="0"/>
              <a:pPr eaLnBrk="1" hangingPunct="1"/>
              <a:t>10</a:t>
            </a:fld>
            <a:endParaRPr lang="en-US" smtClean="0"/>
          </a:p>
        </p:txBody>
      </p:sp>
    </p:spTree>
    <p:extLst>
      <p:ext uri="{BB962C8B-B14F-4D97-AF65-F5344CB8AC3E}">
        <p14:creationId xmlns:p14="http://schemas.microsoft.com/office/powerpoint/2010/main" val="764590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829E5E69-ABB0-49BE-BD2E-BE995C31D2EB}" type="slidenum">
              <a:rPr lang="en-US"/>
              <a:pPr/>
              <a:t>100</a:t>
            </a:fld>
            <a:endParaRPr lang="en-US"/>
          </a:p>
        </p:txBody>
      </p:sp>
      <p:sp>
        <p:nvSpPr>
          <p:cNvPr id="7169" name="Rectangle 1"/>
          <p:cNvSpPr>
            <a:spLocks noGrp="1" noChangeArrowheads="1"/>
          </p:cNvSpPr>
          <p:nvPr>
            <p:ph type="title"/>
            <p:custDataLst>
              <p:tags r:id="rId3"/>
            </p:custDataLst>
          </p:nvPr>
        </p:nvSpPr>
        <p:spPr>
          <a:ln/>
        </p:spPr>
        <p:txBody>
          <a:bodyPr rIns="134853"/>
          <a:lstStyle/>
          <a:p>
            <a:r>
              <a:rPr lang="en-US"/>
              <a:t>Using the CIA</a:t>
            </a:r>
          </a:p>
        </p:txBody>
      </p:sp>
      <p:sp>
        <p:nvSpPr>
          <p:cNvPr id="7170" name="Rectangle 2"/>
          <p:cNvSpPr>
            <a:spLocks noGrp="1" noChangeArrowheads="1"/>
          </p:cNvSpPr>
          <p:nvPr>
            <p:ph type="body" idx="1"/>
            <p:custDataLst>
              <p:tags r:id="rId4"/>
            </p:custDataLst>
          </p:nvPr>
        </p:nvSpPr>
        <p:spPr>
          <a:ln/>
        </p:spPr>
        <p:txBody>
          <a:bodyPr rIns="134853">
            <a:normAutofit lnSpcReduction="10000"/>
          </a:bodyPr>
          <a:lstStyle/>
          <a:p>
            <a:r>
              <a:rPr lang="en-US" dirty="0"/>
              <a:t>Think in terms of the core information security principles</a:t>
            </a:r>
          </a:p>
          <a:p>
            <a:r>
              <a:rPr lang="en-US" dirty="0"/>
              <a:t>How does this threat impact the CIA?</a:t>
            </a:r>
          </a:p>
          <a:p>
            <a:r>
              <a:rPr lang="en-US" dirty="0"/>
              <a:t>What controls can be used to reduce the risk to CIA?</a:t>
            </a:r>
          </a:p>
          <a:p>
            <a:r>
              <a:rPr lang="en-US" dirty="0"/>
              <a:t>If we increase confidentiality, will we decrease availability?</a:t>
            </a:r>
          </a:p>
        </p:txBody>
      </p:sp>
    </p:spTree>
    <p:custDataLst>
      <p:tags r:id="rId1"/>
    </p:custDataLst>
    <p:extLst>
      <p:ext uri="{BB962C8B-B14F-4D97-AF65-F5344CB8AC3E}">
        <p14:creationId xmlns:p14="http://schemas.microsoft.com/office/powerpoint/2010/main" val="1606681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764D619A-D444-49B0-9447-66A158B75787}" type="slidenum">
              <a:rPr lang="en-US"/>
              <a:pPr/>
              <a:t>101</a:t>
            </a:fld>
            <a:endParaRPr lang="en-US"/>
          </a:p>
        </p:txBody>
      </p:sp>
      <p:sp>
        <p:nvSpPr>
          <p:cNvPr id="8193" name="Rectangle 1"/>
          <p:cNvSpPr>
            <a:spLocks noGrp="1" noChangeArrowheads="1"/>
          </p:cNvSpPr>
          <p:nvPr>
            <p:ph type="title"/>
            <p:custDataLst>
              <p:tags r:id="rId3"/>
            </p:custDataLst>
          </p:nvPr>
        </p:nvSpPr>
        <p:spPr>
          <a:ln/>
        </p:spPr>
        <p:txBody>
          <a:bodyPr rIns="134853"/>
          <a:lstStyle/>
          <a:p>
            <a:r>
              <a:rPr lang="en-US"/>
              <a:t>Security Governance</a:t>
            </a:r>
          </a:p>
        </p:txBody>
      </p:sp>
      <p:sp>
        <p:nvSpPr>
          <p:cNvPr id="8194" name="Rectangle 2"/>
          <p:cNvSpPr>
            <a:spLocks noGrp="1" noChangeArrowheads="1"/>
          </p:cNvSpPr>
          <p:nvPr>
            <p:ph type="body" idx="1"/>
            <p:custDataLst>
              <p:tags r:id="rId4"/>
            </p:custDataLst>
          </p:nvPr>
        </p:nvSpPr>
        <p:spPr>
          <a:ln/>
        </p:spPr>
        <p:txBody>
          <a:bodyPr rIns="134853"/>
          <a:lstStyle/>
          <a:p>
            <a:r>
              <a:rPr lang="en-US" dirty="0"/>
              <a:t>Security Governance is the organizational processes and relationships for managing risk</a:t>
            </a:r>
          </a:p>
          <a:p>
            <a:pPr marL="783552" lvl="1"/>
            <a:r>
              <a:rPr lang="en-US" dirty="0"/>
              <a:t>Policies, Procedures, Standards, Guidelines, Baselines</a:t>
            </a:r>
          </a:p>
          <a:p>
            <a:pPr marL="783552" lvl="1"/>
            <a:r>
              <a:rPr lang="en-US" dirty="0"/>
              <a:t>Organizational Structures</a:t>
            </a:r>
          </a:p>
          <a:p>
            <a:pPr marL="783552" lvl="1"/>
            <a:r>
              <a:rPr lang="en-US" dirty="0"/>
              <a:t>Roles and Responsibilities</a:t>
            </a:r>
          </a:p>
        </p:txBody>
      </p:sp>
    </p:spTree>
    <p:custDataLst>
      <p:tags r:id="rId1"/>
    </p:custDataLst>
    <p:extLst>
      <p:ext uri="{BB962C8B-B14F-4D97-AF65-F5344CB8AC3E}">
        <p14:creationId xmlns:p14="http://schemas.microsoft.com/office/powerpoint/2010/main" val="2650256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0"/>
            <p:custDataLst>
              <p:tags r:id="rId2"/>
            </p:custDataLst>
          </p:nvPr>
        </p:nvSpPr>
        <p:spPr/>
        <p:txBody>
          <a:bodyPr/>
          <a:lstStyle/>
          <a:p>
            <a:fld id="{7AFB16AD-C5B3-46FD-9BEB-7B643E48946E}" type="slidenum">
              <a:rPr lang="en-US"/>
              <a:pPr/>
              <a:t>102</a:t>
            </a:fld>
            <a:endParaRPr lang="en-US"/>
          </a:p>
        </p:txBody>
      </p:sp>
      <p:sp>
        <p:nvSpPr>
          <p:cNvPr id="9217" name="Rectangle 1"/>
          <p:cNvSpPr>
            <a:spLocks noGrp="1" noChangeArrowheads="1"/>
          </p:cNvSpPr>
          <p:nvPr>
            <p:ph type="title"/>
            <p:custDataLst>
              <p:tags r:id="rId3"/>
            </p:custDataLst>
          </p:nvPr>
        </p:nvSpPr>
        <p:spPr>
          <a:xfrm>
            <a:off x="-1478210" y="113384"/>
            <a:ext cx="8280400" cy="720725"/>
          </a:xfrm>
          <a:ln/>
        </p:spPr>
        <p:txBody>
          <a:bodyPr rIns="134853">
            <a:normAutofit fontScale="90000"/>
          </a:bodyPr>
          <a:lstStyle/>
          <a:p>
            <a:r>
              <a:rPr lang="en-US" dirty="0"/>
              <a:t>Policy Mapping</a:t>
            </a:r>
          </a:p>
        </p:txBody>
      </p:sp>
      <p:sp>
        <p:nvSpPr>
          <p:cNvPr id="9218" name="Rectangle 2"/>
          <p:cNvSpPr>
            <a:spLocks/>
          </p:cNvSpPr>
          <p:nvPr>
            <p:custDataLst>
              <p:tags r:id="rId4"/>
            </p:custDataLst>
          </p:nvPr>
        </p:nvSpPr>
        <p:spPr bwMode="auto">
          <a:xfrm>
            <a:off x="3355238" y="4196953"/>
            <a:ext cx="2434639" cy="338554"/>
          </a:xfrm>
          <a:prstGeom prst="rect">
            <a:avLst/>
          </a:prstGeom>
          <a:solidFill>
            <a:srgbClr val="29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lgn="ctr"/>
            <a:r>
              <a:rPr lang="en-US" sz="2200">
                <a:cs typeface="Arial" charset="0"/>
              </a:rPr>
              <a:t>Functional Policies</a:t>
            </a:r>
          </a:p>
        </p:txBody>
      </p:sp>
      <p:grpSp>
        <p:nvGrpSpPr>
          <p:cNvPr id="9219" name="Group 3"/>
          <p:cNvGrpSpPr>
            <a:grpSpLocks/>
          </p:cNvGrpSpPr>
          <p:nvPr>
            <p:custDataLst>
              <p:tags r:id="rId5"/>
            </p:custDataLst>
          </p:nvPr>
        </p:nvGrpSpPr>
        <p:grpSpPr bwMode="auto">
          <a:xfrm>
            <a:off x="1023566" y="5420320"/>
            <a:ext cx="7092405" cy="419695"/>
            <a:chOff x="13" y="0"/>
            <a:chExt cx="6354" cy="376"/>
          </a:xfrm>
        </p:grpSpPr>
        <p:sp>
          <p:nvSpPr>
            <p:cNvPr id="9220" name="Rectangle 4"/>
            <p:cNvSpPr>
              <a:spLocks/>
            </p:cNvSpPr>
            <p:nvPr/>
          </p:nvSpPr>
          <p:spPr bwMode="auto">
            <a:xfrm>
              <a:off x="13" y="0"/>
              <a:ext cx="1382" cy="303"/>
            </a:xfrm>
            <a:prstGeom prst="rect">
              <a:avLst/>
            </a:prstGeom>
            <a:solidFill>
              <a:srgbClr val="00FF7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sz="2200">
                  <a:cs typeface="Arial" charset="0"/>
                </a:rPr>
                <a:t>Procedures</a:t>
              </a:r>
            </a:p>
          </p:txBody>
        </p:sp>
        <p:sp>
          <p:nvSpPr>
            <p:cNvPr id="9221" name="Rectangle 5"/>
            <p:cNvSpPr>
              <a:spLocks/>
            </p:cNvSpPr>
            <p:nvPr/>
          </p:nvSpPr>
          <p:spPr bwMode="auto">
            <a:xfrm>
              <a:off x="1774" y="0"/>
              <a:ext cx="1242" cy="303"/>
            </a:xfrm>
            <a:prstGeom prst="rect">
              <a:avLst/>
            </a:prstGeom>
            <a:solidFill>
              <a:srgbClr val="007E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sz="2200">
                  <a:cs typeface="Arial" charset="0"/>
                </a:rPr>
                <a:t>Standards</a:t>
              </a:r>
            </a:p>
          </p:txBody>
        </p:sp>
        <p:sp>
          <p:nvSpPr>
            <p:cNvPr id="9222" name="Rectangle 6"/>
            <p:cNvSpPr>
              <a:spLocks/>
            </p:cNvSpPr>
            <p:nvPr/>
          </p:nvSpPr>
          <p:spPr bwMode="auto">
            <a:xfrm>
              <a:off x="3384" y="0"/>
              <a:ext cx="1432" cy="376"/>
            </a:xfrm>
            <a:prstGeom prst="rect">
              <a:avLst/>
            </a:prstGeom>
            <a:solidFill>
              <a:srgbClr val="9800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57799" bIns="0"/>
            <a:lstStyle/>
            <a:p>
              <a:pPr marL="40182" algn="ctr"/>
              <a:r>
                <a:rPr lang="en-US" sz="2200">
                  <a:cs typeface="Arial" charset="0"/>
                </a:rPr>
                <a:t>Guidelines</a:t>
              </a:r>
            </a:p>
          </p:txBody>
        </p:sp>
        <p:sp>
          <p:nvSpPr>
            <p:cNvPr id="9223" name="Rectangle 7"/>
            <p:cNvSpPr>
              <a:spLocks/>
            </p:cNvSpPr>
            <p:nvPr/>
          </p:nvSpPr>
          <p:spPr bwMode="auto">
            <a:xfrm>
              <a:off x="5183" y="0"/>
              <a:ext cx="1184" cy="303"/>
            </a:xfrm>
            <a:prstGeom prst="rect">
              <a:avLst/>
            </a:prstGeom>
            <a:solidFill>
              <a:srgbClr val="FF007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sz="2200">
                  <a:cs typeface="Arial" charset="0"/>
                </a:rPr>
                <a:t>Baselines</a:t>
              </a:r>
            </a:p>
          </p:txBody>
        </p:sp>
      </p:grpSp>
      <p:sp>
        <p:nvSpPr>
          <p:cNvPr id="9224" name="Rectangle 8"/>
          <p:cNvSpPr>
            <a:spLocks/>
          </p:cNvSpPr>
          <p:nvPr>
            <p:custDataLst>
              <p:tags r:id="rId6"/>
            </p:custDataLst>
          </p:nvPr>
        </p:nvSpPr>
        <p:spPr bwMode="auto">
          <a:xfrm>
            <a:off x="2337346" y="1160859"/>
            <a:ext cx="4464844" cy="741164"/>
          </a:xfrm>
          <a:prstGeom prst="rect">
            <a:avLst/>
          </a:prstGeom>
          <a:solidFill>
            <a:srgbClr val="00FFCB"/>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40638" bIns="0"/>
          <a:lstStyle/>
          <a:p>
            <a:pPr marL="40182" algn="ctr"/>
            <a:r>
              <a:rPr lang="en-US" sz="2200" dirty="0">
                <a:cs typeface="Arial" charset="0"/>
              </a:rPr>
              <a:t>Laws, Regulations, Requirements, </a:t>
            </a:r>
            <a:br>
              <a:rPr lang="en-US" sz="2200" dirty="0">
                <a:cs typeface="Arial" charset="0"/>
              </a:rPr>
            </a:br>
            <a:r>
              <a:rPr lang="en-US" sz="2200" dirty="0">
                <a:cs typeface="Arial" charset="0"/>
              </a:rPr>
              <a:t>Organizational Goals, Objectives</a:t>
            </a:r>
          </a:p>
        </p:txBody>
      </p:sp>
      <p:sp>
        <p:nvSpPr>
          <p:cNvPr id="9225" name="Rectangle 9"/>
          <p:cNvSpPr>
            <a:spLocks/>
          </p:cNvSpPr>
          <p:nvPr>
            <p:custDataLst>
              <p:tags r:id="rId7"/>
            </p:custDataLst>
          </p:nvPr>
        </p:nvSpPr>
        <p:spPr bwMode="auto">
          <a:xfrm>
            <a:off x="2964656" y="2705695"/>
            <a:ext cx="3205758" cy="687586"/>
          </a:xfrm>
          <a:prstGeom prst="rect">
            <a:avLst/>
          </a:prstGeom>
          <a:solidFill>
            <a:srgbClr val="E758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40638" bIns="0"/>
          <a:lstStyle/>
          <a:p>
            <a:pPr marL="40182" algn="ctr"/>
            <a:r>
              <a:rPr lang="en-US" sz="2000" dirty="0">
                <a:cs typeface="Arial" charset="0"/>
              </a:rPr>
              <a:t>General Organizational Policies</a:t>
            </a:r>
          </a:p>
        </p:txBody>
      </p:sp>
      <p:sp>
        <p:nvSpPr>
          <p:cNvPr id="9226" name="Line 10"/>
          <p:cNvSpPr>
            <a:spLocks noChangeShapeType="1"/>
          </p:cNvSpPr>
          <p:nvPr>
            <p:custDataLst>
              <p:tags r:id="rId8"/>
            </p:custDataLst>
          </p:nvPr>
        </p:nvSpPr>
        <p:spPr bwMode="auto">
          <a:xfrm>
            <a:off x="4563071" y="1891978"/>
            <a:ext cx="5581" cy="8126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27" name="Line 11"/>
          <p:cNvSpPr>
            <a:spLocks noChangeShapeType="1"/>
          </p:cNvSpPr>
          <p:nvPr>
            <p:custDataLst>
              <p:tags r:id="rId9"/>
            </p:custDataLst>
          </p:nvPr>
        </p:nvSpPr>
        <p:spPr bwMode="auto">
          <a:xfrm>
            <a:off x="4563071" y="3393281"/>
            <a:ext cx="5581" cy="8114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28" name="Line 12"/>
          <p:cNvSpPr>
            <a:spLocks noChangeShapeType="1"/>
          </p:cNvSpPr>
          <p:nvPr>
            <p:custDataLst>
              <p:tags r:id="rId10"/>
            </p:custDataLst>
          </p:nvPr>
        </p:nvSpPr>
        <p:spPr bwMode="auto">
          <a:xfrm>
            <a:off x="1777008" y="4937001"/>
            <a:ext cx="5581" cy="4822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29" name="Line 13"/>
          <p:cNvSpPr>
            <a:spLocks noChangeShapeType="1"/>
          </p:cNvSpPr>
          <p:nvPr>
            <p:custDataLst>
              <p:tags r:id="rId11"/>
            </p:custDataLst>
          </p:nvPr>
        </p:nvSpPr>
        <p:spPr bwMode="auto">
          <a:xfrm>
            <a:off x="3661172" y="4937001"/>
            <a:ext cx="5581" cy="4822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30" name="Line 14"/>
          <p:cNvSpPr>
            <a:spLocks noChangeShapeType="1"/>
          </p:cNvSpPr>
          <p:nvPr>
            <p:custDataLst>
              <p:tags r:id="rId12"/>
            </p:custDataLst>
          </p:nvPr>
        </p:nvSpPr>
        <p:spPr bwMode="auto">
          <a:xfrm>
            <a:off x="5563196" y="4937001"/>
            <a:ext cx="5581" cy="4822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31" name="Line 15"/>
          <p:cNvSpPr>
            <a:spLocks noChangeShapeType="1"/>
          </p:cNvSpPr>
          <p:nvPr>
            <p:custDataLst>
              <p:tags r:id="rId13"/>
            </p:custDataLst>
          </p:nvPr>
        </p:nvSpPr>
        <p:spPr bwMode="auto">
          <a:xfrm>
            <a:off x="7483078" y="4937001"/>
            <a:ext cx="5581" cy="4822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32" name="Line 16"/>
          <p:cNvSpPr>
            <a:spLocks noChangeShapeType="1"/>
          </p:cNvSpPr>
          <p:nvPr>
            <p:custDataLst>
              <p:tags r:id="rId14"/>
            </p:custDataLst>
          </p:nvPr>
        </p:nvSpPr>
        <p:spPr bwMode="auto">
          <a:xfrm rot="10800000" flipH="1">
            <a:off x="1768078" y="4937002"/>
            <a:ext cx="5729511" cy="1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9233" name="Line 17"/>
          <p:cNvSpPr>
            <a:spLocks noChangeShapeType="1"/>
          </p:cNvSpPr>
          <p:nvPr>
            <p:custDataLst>
              <p:tags r:id="rId15"/>
            </p:custDataLst>
          </p:nvPr>
        </p:nvSpPr>
        <p:spPr bwMode="auto">
          <a:xfrm>
            <a:off x="4566420" y="4618881"/>
            <a:ext cx="5581" cy="3058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Tree>
    <p:custDataLst>
      <p:tags r:id="rId1"/>
    </p:custDataLst>
    <p:extLst>
      <p:ext uri="{BB962C8B-B14F-4D97-AF65-F5344CB8AC3E}">
        <p14:creationId xmlns:p14="http://schemas.microsoft.com/office/powerpoint/2010/main" val="1833769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5A72D0F9-8E75-43B1-891F-64E773E739A1}" type="slidenum">
              <a:rPr lang="en-US"/>
              <a:pPr/>
              <a:t>103</a:t>
            </a:fld>
            <a:endParaRPr lang="en-US"/>
          </a:p>
        </p:txBody>
      </p:sp>
      <p:sp>
        <p:nvSpPr>
          <p:cNvPr id="10241" name="Rectangle 1"/>
          <p:cNvSpPr>
            <a:spLocks noGrp="1" noChangeArrowheads="1"/>
          </p:cNvSpPr>
          <p:nvPr>
            <p:ph type="title"/>
            <p:custDataLst>
              <p:tags r:id="rId3"/>
            </p:custDataLst>
          </p:nvPr>
        </p:nvSpPr>
        <p:spPr>
          <a:ln/>
        </p:spPr>
        <p:txBody>
          <a:bodyPr rIns="134853"/>
          <a:lstStyle/>
          <a:p>
            <a:r>
              <a:rPr lang="en-US"/>
              <a:t>Policies</a:t>
            </a:r>
          </a:p>
        </p:txBody>
      </p:sp>
      <p:sp>
        <p:nvSpPr>
          <p:cNvPr id="10242" name="Rectangle 2"/>
          <p:cNvSpPr>
            <a:spLocks noGrp="1" noChangeArrowheads="1"/>
          </p:cNvSpPr>
          <p:nvPr>
            <p:ph type="body" idx="1"/>
            <p:custDataLst>
              <p:tags r:id="rId4"/>
            </p:custDataLst>
          </p:nvPr>
        </p:nvSpPr>
        <p:spPr>
          <a:ln/>
        </p:spPr>
        <p:txBody>
          <a:bodyPr rIns="134853">
            <a:normAutofit lnSpcReduction="10000"/>
          </a:bodyPr>
          <a:lstStyle/>
          <a:p>
            <a:r>
              <a:rPr lang="en-US" dirty="0"/>
              <a:t>Policies are statements of management intentions and goals</a:t>
            </a:r>
          </a:p>
          <a:p>
            <a:r>
              <a:rPr lang="en-US" dirty="0"/>
              <a:t>Senior Management support and approval is vital to success</a:t>
            </a:r>
          </a:p>
          <a:p>
            <a:r>
              <a:rPr lang="en-US" dirty="0"/>
              <a:t>General, high-level objectives</a:t>
            </a:r>
          </a:p>
          <a:p>
            <a:r>
              <a:rPr lang="en-US" dirty="0"/>
              <a:t>Acceptable use, internet access, logging, information security, </a:t>
            </a:r>
            <a:r>
              <a:rPr lang="en-US" dirty="0" err="1"/>
              <a:t>etc</a:t>
            </a:r>
            <a:endParaRPr lang="en-US" dirty="0"/>
          </a:p>
        </p:txBody>
      </p:sp>
    </p:spTree>
    <p:custDataLst>
      <p:tags r:id="rId1"/>
    </p:custDataLst>
    <p:extLst>
      <p:ext uri="{BB962C8B-B14F-4D97-AF65-F5344CB8AC3E}">
        <p14:creationId xmlns:p14="http://schemas.microsoft.com/office/powerpoint/2010/main" val="4130056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D89119C6-ACD9-4A11-8B67-1F8CFD18A050}" type="slidenum">
              <a:rPr lang="en-US"/>
              <a:pPr/>
              <a:t>104</a:t>
            </a:fld>
            <a:endParaRPr lang="en-US"/>
          </a:p>
        </p:txBody>
      </p:sp>
      <p:sp>
        <p:nvSpPr>
          <p:cNvPr id="11265" name="Rectangle 1"/>
          <p:cNvSpPr>
            <a:spLocks noGrp="1" noChangeArrowheads="1"/>
          </p:cNvSpPr>
          <p:nvPr>
            <p:ph type="title"/>
            <p:custDataLst>
              <p:tags r:id="rId3"/>
            </p:custDataLst>
          </p:nvPr>
        </p:nvSpPr>
        <p:spPr>
          <a:ln/>
        </p:spPr>
        <p:txBody>
          <a:bodyPr rIns="134853"/>
          <a:lstStyle/>
          <a:p>
            <a:r>
              <a:rPr lang="en-US"/>
              <a:t>Procedures</a:t>
            </a:r>
          </a:p>
        </p:txBody>
      </p:sp>
      <p:sp>
        <p:nvSpPr>
          <p:cNvPr id="11266" name="Rectangle 2"/>
          <p:cNvSpPr>
            <a:spLocks noGrp="1" noChangeArrowheads="1"/>
          </p:cNvSpPr>
          <p:nvPr>
            <p:ph type="body" idx="1"/>
            <p:custDataLst>
              <p:tags r:id="rId4"/>
            </p:custDataLst>
          </p:nvPr>
        </p:nvSpPr>
        <p:spPr>
          <a:ln/>
        </p:spPr>
        <p:txBody>
          <a:bodyPr rIns="134853"/>
          <a:lstStyle/>
          <a:p>
            <a:r>
              <a:rPr lang="en-US" dirty="0"/>
              <a:t>Procedures are detailed steps to perform a specific task</a:t>
            </a:r>
          </a:p>
          <a:p>
            <a:r>
              <a:rPr lang="en-US" dirty="0"/>
              <a:t>Usually required by policy</a:t>
            </a:r>
          </a:p>
          <a:p>
            <a:r>
              <a:rPr lang="en-US" dirty="0"/>
              <a:t>Decommissioning resources, adding user accounts, deleting user accounts, change management, </a:t>
            </a:r>
            <a:r>
              <a:rPr lang="en-US" dirty="0" err="1"/>
              <a:t>etc</a:t>
            </a:r>
            <a:endParaRPr lang="en-US" dirty="0"/>
          </a:p>
        </p:txBody>
      </p:sp>
    </p:spTree>
    <p:custDataLst>
      <p:tags r:id="rId1"/>
    </p:custDataLst>
    <p:extLst>
      <p:ext uri="{BB962C8B-B14F-4D97-AF65-F5344CB8AC3E}">
        <p14:creationId xmlns:p14="http://schemas.microsoft.com/office/powerpoint/2010/main" val="2740924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9CCF2BCE-4CF6-442A-9753-0C5A3E268614}" type="slidenum">
              <a:rPr lang="en-US"/>
              <a:pPr/>
              <a:t>105</a:t>
            </a:fld>
            <a:endParaRPr lang="en-US"/>
          </a:p>
        </p:txBody>
      </p:sp>
      <p:sp>
        <p:nvSpPr>
          <p:cNvPr id="12289" name="Rectangle 1"/>
          <p:cNvSpPr>
            <a:spLocks noGrp="1" noChangeArrowheads="1"/>
          </p:cNvSpPr>
          <p:nvPr>
            <p:ph type="title"/>
            <p:custDataLst>
              <p:tags r:id="rId3"/>
            </p:custDataLst>
          </p:nvPr>
        </p:nvSpPr>
        <p:spPr>
          <a:ln/>
        </p:spPr>
        <p:txBody>
          <a:bodyPr rIns="134853"/>
          <a:lstStyle/>
          <a:p>
            <a:r>
              <a:rPr lang="en-US"/>
              <a:t>Standards</a:t>
            </a:r>
          </a:p>
        </p:txBody>
      </p:sp>
      <p:sp>
        <p:nvSpPr>
          <p:cNvPr id="12290" name="Rectangle 2"/>
          <p:cNvSpPr>
            <a:spLocks noGrp="1" noChangeArrowheads="1"/>
          </p:cNvSpPr>
          <p:nvPr>
            <p:ph type="body" idx="1"/>
            <p:custDataLst>
              <p:tags r:id="rId4"/>
            </p:custDataLst>
          </p:nvPr>
        </p:nvSpPr>
        <p:spPr>
          <a:ln/>
        </p:spPr>
        <p:txBody>
          <a:bodyPr rIns="134853"/>
          <a:lstStyle/>
          <a:p>
            <a:r>
              <a:rPr lang="en-US"/>
              <a:t>Standards specify the use of specific technologies in a uniform manner</a:t>
            </a:r>
          </a:p>
          <a:p>
            <a:r>
              <a:rPr lang="en-US"/>
              <a:t>Requires uniformity throughout the organization</a:t>
            </a:r>
          </a:p>
          <a:p>
            <a:r>
              <a:rPr lang="en-US"/>
              <a:t>Operating systems, applications, server tools, router configurations, etc</a:t>
            </a:r>
          </a:p>
        </p:txBody>
      </p:sp>
    </p:spTree>
    <p:custDataLst>
      <p:tags r:id="rId1"/>
    </p:custDataLst>
    <p:extLst>
      <p:ext uri="{BB962C8B-B14F-4D97-AF65-F5344CB8AC3E}">
        <p14:creationId xmlns:p14="http://schemas.microsoft.com/office/powerpoint/2010/main" val="3907960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7020137F-03B8-4F6C-8AC8-1325B3022B1C}" type="slidenum">
              <a:rPr lang="en-US"/>
              <a:pPr/>
              <a:t>106</a:t>
            </a:fld>
            <a:endParaRPr lang="en-US"/>
          </a:p>
        </p:txBody>
      </p:sp>
      <p:sp>
        <p:nvSpPr>
          <p:cNvPr id="13313" name="Rectangle 1"/>
          <p:cNvSpPr>
            <a:spLocks noGrp="1" noChangeArrowheads="1"/>
          </p:cNvSpPr>
          <p:nvPr>
            <p:ph type="title"/>
            <p:custDataLst>
              <p:tags r:id="rId3"/>
            </p:custDataLst>
          </p:nvPr>
        </p:nvSpPr>
        <p:spPr>
          <a:ln/>
        </p:spPr>
        <p:txBody>
          <a:bodyPr rIns="134853"/>
          <a:lstStyle/>
          <a:p>
            <a:r>
              <a:rPr lang="en-US"/>
              <a:t>Guidelines</a:t>
            </a:r>
          </a:p>
        </p:txBody>
      </p:sp>
      <p:sp>
        <p:nvSpPr>
          <p:cNvPr id="13314" name="Rectangle 2"/>
          <p:cNvSpPr>
            <a:spLocks noGrp="1" noChangeArrowheads="1"/>
          </p:cNvSpPr>
          <p:nvPr>
            <p:ph type="body" idx="1"/>
            <p:custDataLst>
              <p:tags r:id="rId4"/>
            </p:custDataLst>
          </p:nvPr>
        </p:nvSpPr>
        <p:spPr>
          <a:ln/>
        </p:spPr>
        <p:txBody>
          <a:bodyPr rIns="134853"/>
          <a:lstStyle/>
          <a:p>
            <a:r>
              <a:rPr lang="en-US" dirty="0"/>
              <a:t>Guidelines are recommended methods for performing a task</a:t>
            </a:r>
          </a:p>
          <a:p>
            <a:r>
              <a:rPr lang="en-US" dirty="0"/>
              <a:t>Recommended, but not required</a:t>
            </a:r>
          </a:p>
          <a:p>
            <a:r>
              <a:rPr lang="en-US" dirty="0"/>
              <a:t>Malware cleanup, spyware removal, data conversion, sanitization, </a:t>
            </a:r>
            <a:r>
              <a:rPr lang="en-US" dirty="0" err="1"/>
              <a:t>etc</a:t>
            </a:r>
            <a:endParaRPr lang="en-US" dirty="0"/>
          </a:p>
        </p:txBody>
      </p:sp>
    </p:spTree>
    <p:custDataLst>
      <p:tags r:id="rId1"/>
    </p:custDataLst>
    <p:extLst>
      <p:ext uri="{BB962C8B-B14F-4D97-AF65-F5344CB8AC3E}">
        <p14:creationId xmlns:p14="http://schemas.microsoft.com/office/powerpoint/2010/main" val="1090847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085A6D51-1580-4040-8A7F-720E1F6D2E2F}" type="slidenum">
              <a:rPr lang="en-US"/>
              <a:pPr/>
              <a:t>107</a:t>
            </a:fld>
            <a:endParaRPr lang="en-US"/>
          </a:p>
        </p:txBody>
      </p:sp>
      <p:sp>
        <p:nvSpPr>
          <p:cNvPr id="14337" name="Rectangle 1"/>
          <p:cNvSpPr>
            <a:spLocks noGrp="1" noChangeArrowheads="1"/>
          </p:cNvSpPr>
          <p:nvPr>
            <p:ph type="title"/>
            <p:custDataLst>
              <p:tags r:id="rId3"/>
            </p:custDataLst>
          </p:nvPr>
        </p:nvSpPr>
        <p:spPr>
          <a:ln/>
        </p:spPr>
        <p:txBody>
          <a:bodyPr rIns="134853"/>
          <a:lstStyle/>
          <a:p>
            <a:r>
              <a:rPr lang="en-US"/>
              <a:t>Baselines</a:t>
            </a:r>
          </a:p>
        </p:txBody>
      </p:sp>
      <p:sp>
        <p:nvSpPr>
          <p:cNvPr id="14338" name="Rectangle 2"/>
          <p:cNvSpPr>
            <a:spLocks noGrp="1" noChangeArrowheads="1"/>
          </p:cNvSpPr>
          <p:nvPr>
            <p:ph type="body" idx="1"/>
            <p:custDataLst>
              <p:tags r:id="rId4"/>
            </p:custDataLst>
          </p:nvPr>
        </p:nvSpPr>
        <p:spPr>
          <a:ln/>
        </p:spPr>
        <p:txBody>
          <a:bodyPr rIns="134853"/>
          <a:lstStyle/>
          <a:p>
            <a:r>
              <a:rPr lang="en-US"/>
              <a:t>Baselines are similar to standards but account for differences in technologies and versions from different vendors</a:t>
            </a:r>
          </a:p>
          <a:p>
            <a:r>
              <a:rPr lang="en-US"/>
              <a:t>Operating system security baselines</a:t>
            </a:r>
          </a:p>
          <a:p>
            <a:pPr marL="783552" lvl="1"/>
            <a:r>
              <a:rPr lang="en-US"/>
              <a:t>FreeBSD 6.2, Mac OS X Panther, Solaris 10, Red Hat Enterprise Linux 5, Windows 2000, Windows XP, Windows Vista, etc</a:t>
            </a:r>
          </a:p>
        </p:txBody>
      </p:sp>
    </p:spTree>
    <p:custDataLst>
      <p:tags r:id="rId1"/>
    </p:custDataLst>
    <p:extLst>
      <p:ext uri="{BB962C8B-B14F-4D97-AF65-F5344CB8AC3E}">
        <p14:creationId xmlns:p14="http://schemas.microsoft.com/office/powerpoint/2010/main" val="1092034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5A315F79-9C0A-42FF-A989-5F4E70FB117C}" type="slidenum">
              <a:rPr lang="en-US"/>
              <a:pPr/>
              <a:t>108</a:t>
            </a:fld>
            <a:endParaRPr lang="en-US"/>
          </a:p>
        </p:txBody>
      </p:sp>
      <p:sp>
        <p:nvSpPr>
          <p:cNvPr id="15361" name="Rectangle 1"/>
          <p:cNvSpPr>
            <a:spLocks noGrp="1" noChangeArrowheads="1"/>
          </p:cNvSpPr>
          <p:nvPr>
            <p:ph type="title"/>
            <p:custDataLst>
              <p:tags r:id="rId3"/>
            </p:custDataLst>
          </p:nvPr>
        </p:nvSpPr>
        <p:spPr>
          <a:ln/>
        </p:spPr>
        <p:txBody>
          <a:bodyPr rIns="134853"/>
          <a:lstStyle/>
          <a:p>
            <a:r>
              <a:rPr lang="en-US"/>
              <a:t>Organizational Structure</a:t>
            </a:r>
          </a:p>
        </p:txBody>
      </p:sp>
      <p:sp>
        <p:nvSpPr>
          <p:cNvPr id="15362" name="Rectangle 2"/>
          <p:cNvSpPr>
            <a:spLocks noGrp="1" noChangeArrowheads="1"/>
          </p:cNvSpPr>
          <p:nvPr>
            <p:ph type="body" idx="1"/>
            <p:custDataLst>
              <p:tags r:id="rId4"/>
            </p:custDataLst>
          </p:nvPr>
        </p:nvSpPr>
        <p:spPr>
          <a:ln/>
        </p:spPr>
        <p:txBody>
          <a:bodyPr rIns="134853">
            <a:normAutofit lnSpcReduction="10000"/>
          </a:bodyPr>
          <a:lstStyle/>
          <a:p>
            <a:r>
              <a:rPr lang="en-US"/>
              <a:t>Organization of and official responsibilities for security vary</a:t>
            </a:r>
          </a:p>
          <a:p>
            <a:pPr marL="783552" lvl="1"/>
            <a:r>
              <a:rPr lang="en-US"/>
              <a:t>BoD, CEO, BoD Committee</a:t>
            </a:r>
          </a:p>
          <a:p>
            <a:pPr marL="783552" lvl="1"/>
            <a:r>
              <a:rPr lang="en-US"/>
              <a:t>CFO, CIO, CSO, CISO</a:t>
            </a:r>
          </a:p>
          <a:p>
            <a:pPr marL="783552" lvl="1"/>
            <a:r>
              <a:rPr lang="en-US"/>
              <a:t>Director, Manager</a:t>
            </a:r>
          </a:p>
          <a:p>
            <a:r>
              <a:rPr lang="en-US"/>
              <a:t>IT/IS Security</a:t>
            </a:r>
          </a:p>
          <a:p>
            <a:r>
              <a:rPr lang="en-US"/>
              <a:t>Audit</a:t>
            </a:r>
          </a:p>
        </p:txBody>
      </p:sp>
    </p:spTree>
    <p:custDataLst>
      <p:tags r:id="rId1"/>
    </p:custDataLst>
    <p:extLst>
      <p:ext uri="{BB962C8B-B14F-4D97-AF65-F5344CB8AC3E}">
        <p14:creationId xmlns:p14="http://schemas.microsoft.com/office/powerpoint/2010/main" val="2658988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p:cNvSpPr>
            <a:spLocks noGrp="1"/>
          </p:cNvSpPr>
          <p:nvPr>
            <p:ph type="sldNum" sz="quarter" idx="10"/>
            <p:custDataLst>
              <p:tags r:id="rId2"/>
            </p:custDataLst>
          </p:nvPr>
        </p:nvSpPr>
        <p:spPr/>
        <p:txBody>
          <a:bodyPr/>
          <a:lstStyle/>
          <a:p>
            <a:fld id="{BF37D0EA-B475-48AD-8BD9-7794FF35CCEE}" type="slidenum">
              <a:rPr lang="en-US"/>
              <a:pPr/>
              <a:t>109</a:t>
            </a:fld>
            <a:endParaRPr lang="en-US"/>
          </a:p>
        </p:txBody>
      </p:sp>
      <p:sp>
        <p:nvSpPr>
          <p:cNvPr id="16385" name="Rectangle 1"/>
          <p:cNvSpPr>
            <a:spLocks noGrp="1" noChangeArrowheads="1"/>
          </p:cNvSpPr>
          <p:nvPr>
            <p:ph type="title"/>
            <p:custDataLst>
              <p:tags r:id="rId3"/>
            </p:custDataLst>
          </p:nvPr>
        </p:nvSpPr>
        <p:spPr>
          <a:xfrm>
            <a:off x="235999" y="5753567"/>
            <a:ext cx="8280400" cy="720725"/>
          </a:xfrm>
          <a:ln/>
        </p:spPr>
        <p:txBody>
          <a:bodyPr rIns="134853">
            <a:normAutofit fontScale="90000"/>
          </a:bodyPr>
          <a:lstStyle/>
          <a:p>
            <a:r>
              <a:rPr lang="en-US" dirty="0"/>
              <a:t>Typical Org Chart</a:t>
            </a:r>
          </a:p>
        </p:txBody>
      </p:sp>
      <p:sp>
        <p:nvSpPr>
          <p:cNvPr id="16386" name="Rectangle 2"/>
          <p:cNvSpPr>
            <a:spLocks/>
          </p:cNvSpPr>
          <p:nvPr>
            <p:custDataLst>
              <p:tags r:id="rId4"/>
            </p:custDataLst>
          </p:nvPr>
        </p:nvSpPr>
        <p:spPr bwMode="auto">
          <a:xfrm>
            <a:off x="223242" y="1214437"/>
            <a:ext cx="2894124"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Board of Directors/Trustees</a:t>
            </a:r>
          </a:p>
        </p:txBody>
      </p:sp>
      <p:sp>
        <p:nvSpPr>
          <p:cNvPr id="16387" name="Rectangle 3"/>
          <p:cNvSpPr>
            <a:spLocks/>
          </p:cNvSpPr>
          <p:nvPr>
            <p:custDataLst>
              <p:tags r:id="rId5"/>
            </p:custDataLst>
          </p:nvPr>
        </p:nvSpPr>
        <p:spPr bwMode="auto">
          <a:xfrm>
            <a:off x="4036219" y="1214437"/>
            <a:ext cx="1056056"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President</a:t>
            </a:r>
          </a:p>
        </p:txBody>
      </p:sp>
      <p:sp>
        <p:nvSpPr>
          <p:cNvPr id="16388" name="Rectangle 4"/>
          <p:cNvSpPr>
            <a:spLocks/>
          </p:cNvSpPr>
          <p:nvPr>
            <p:custDataLst>
              <p:tags r:id="rId6"/>
            </p:custDataLst>
          </p:nvPr>
        </p:nvSpPr>
        <p:spPr bwMode="auto">
          <a:xfrm>
            <a:off x="4304109" y="2455664"/>
            <a:ext cx="491799" cy="276999"/>
          </a:xfrm>
          <a:prstGeom prst="rect">
            <a:avLst/>
          </a:prstGeom>
          <a:solidFill>
            <a:srgbClr val="00FF7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CIO</a:t>
            </a:r>
          </a:p>
        </p:txBody>
      </p:sp>
      <p:sp>
        <p:nvSpPr>
          <p:cNvPr id="16389" name="Rectangle 5"/>
          <p:cNvSpPr>
            <a:spLocks/>
          </p:cNvSpPr>
          <p:nvPr>
            <p:custDataLst>
              <p:tags r:id="rId7"/>
            </p:custDataLst>
          </p:nvPr>
        </p:nvSpPr>
        <p:spPr bwMode="auto">
          <a:xfrm>
            <a:off x="3696891" y="3696891"/>
            <a:ext cx="1787026" cy="276999"/>
          </a:xfrm>
          <a:prstGeom prst="rect">
            <a:avLst/>
          </a:prstGeom>
          <a:solidFill>
            <a:srgbClr val="007E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Security Director</a:t>
            </a:r>
          </a:p>
        </p:txBody>
      </p:sp>
      <p:grpSp>
        <p:nvGrpSpPr>
          <p:cNvPr id="16390" name="Group 6"/>
          <p:cNvGrpSpPr>
            <a:grpSpLocks/>
          </p:cNvGrpSpPr>
          <p:nvPr>
            <p:custDataLst>
              <p:tags r:id="rId8"/>
            </p:custDataLst>
          </p:nvPr>
        </p:nvGrpSpPr>
        <p:grpSpPr bwMode="auto">
          <a:xfrm>
            <a:off x="813718" y="4938117"/>
            <a:ext cx="7525495" cy="553641"/>
            <a:chOff x="-31" y="0"/>
            <a:chExt cx="6742" cy="496"/>
          </a:xfrm>
        </p:grpSpPr>
        <p:sp>
          <p:nvSpPr>
            <p:cNvPr id="16391" name="Rectangle 7"/>
            <p:cNvSpPr>
              <a:spLocks/>
            </p:cNvSpPr>
            <p:nvPr/>
          </p:nvSpPr>
          <p:spPr bwMode="auto">
            <a:xfrm>
              <a:off x="-31" y="0"/>
              <a:ext cx="1685" cy="496"/>
            </a:xfrm>
            <a:prstGeom prst="rect">
              <a:avLst/>
            </a:prstGeom>
            <a:solidFill>
              <a:srgbClr val="9800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Project</a:t>
              </a:r>
              <a:br>
                <a:rPr lang="en-US">
                  <a:solidFill>
                    <a:schemeClr val="tx1"/>
                  </a:solidFill>
                  <a:cs typeface="Arial" charset="0"/>
                </a:rPr>
              </a:br>
              <a:r>
                <a:rPr lang="en-US">
                  <a:solidFill>
                    <a:schemeClr val="tx1"/>
                  </a:solidFill>
                  <a:cs typeface="Arial" charset="0"/>
                </a:rPr>
                <a:t>Security Architect</a:t>
              </a:r>
            </a:p>
          </p:txBody>
        </p:sp>
        <p:sp>
          <p:nvSpPr>
            <p:cNvPr id="16392" name="Rectangle 8"/>
            <p:cNvSpPr>
              <a:spLocks/>
            </p:cNvSpPr>
            <p:nvPr/>
          </p:nvSpPr>
          <p:spPr bwMode="auto">
            <a:xfrm>
              <a:off x="1753" y="0"/>
              <a:ext cx="1685" cy="496"/>
            </a:xfrm>
            <a:prstGeom prst="rect">
              <a:avLst/>
            </a:prstGeom>
            <a:solidFill>
              <a:srgbClr val="FF007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Enterprise</a:t>
              </a:r>
              <a:br>
                <a:rPr lang="en-US">
                  <a:solidFill>
                    <a:schemeClr val="tx1"/>
                  </a:solidFill>
                  <a:cs typeface="Arial" charset="0"/>
                </a:rPr>
              </a:br>
              <a:r>
                <a:rPr lang="en-US">
                  <a:solidFill>
                    <a:schemeClr val="tx1"/>
                  </a:solidFill>
                  <a:cs typeface="Arial" charset="0"/>
                </a:rPr>
                <a:t>Security Architect</a:t>
              </a:r>
            </a:p>
          </p:txBody>
        </p:sp>
        <p:sp>
          <p:nvSpPr>
            <p:cNvPr id="16393" name="Rectangle 9"/>
            <p:cNvSpPr>
              <a:spLocks/>
            </p:cNvSpPr>
            <p:nvPr/>
          </p:nvSpPr>
          <p:spPr bwMode="auto">
            <a:xfrm>
              <a:off x="3568" y="112"/>
              <a:ext cx="1559" cy="248"/>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r>
                <a:rPr lang="en-US">
                  <a:solidFill>
                    <a:schemeClr val="tx1"/>
                  </a:solidFill>
                  <a:cs typeface="Arial" charset="0"/>
                </a:rPr>
                <a:t>Security Analyst</a:t>
              </a:r>
            </a:p>
          </p:txBody>
        </p:sp>
        <p:sp>
          <p:nvSpPr>
            <p:cNvPr id="16394" name="Rectangle 10"/>
            <p:cNvSpPr>
              <a:spLocks/>
            </p:cNvSpPr>
            <p:nvPr/>
          </p:nvSpPr>
          <p:spPr bwMode="auto">
            <a:xfrm>
              <a:off x="5232" y="112"/>
              <a:ext cx="1479" cy="248"/>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r>
                <a:rPr lang="en-US">
                  <a:solidFill>
                    <a:schemeClr val="tx1"/>
                  </a:solidFill>
                  <a:cs typeface="Arial" charset="0"/>
                </a:rPr>
                <a:t>System Auditor</a:t>
              </a:r>
            </a:p>
          </p:txBody>
        </p:sp>
      </p:grpSp>
      <p:sp>
        <p:nvSpPr>
          <p:cNvPr id="16395" name="Line 11"/>
          <p:cNvSpPr>
            <a:spLocks noChangeShapeType="1"/>
          </p:cNvSpPr>
          <p:nvPr>
            <p:custDataLst>
              <p:tags r:id="rId9"/>
            </p:custDataLst>
          </p:nvPr>
        </p:nvSpPr>
        <p:spPr bwMode="auto">
          <a:xfrm>
            <a:off x="2984748" y="1388566"/>
            <a:ext cx="1063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396" name="Line 12"/>
          <p:cNvSpPr>
            <a:spLocks noChangeShapeType="1"/>
          </p:cNvSpPr>
          <p:nvPr>
            <p:custDataLst>
              <p:tags r:id="rId10"/>
            </p:custDataLst>
          </p:nvPr>
        </p:nvSpPr>
        <p:spPr bwMode="auto">
          <a:xfrm>
            <a:off x="4576465" y="1562695"/>
            <a:ext cx="0" cy="8851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397" name="Line 13"/>
          <p:cNvSpPr>
            <a:spLocks noChangeShapeType="1"/>
          </p:cNvSpPr>
          <p:nvPr>
            <p:custDataLst>
              <p:tags r:id="rId11"/>
            </p:custDataLst>
          </p:nvPr>
        </p:nvSpPr>
        <p:spPr bwMode="auto">
          <a:xfrm>
            <a:off x="1799332" y="4627811"/>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398" name="Line 14"/>
          <p:cNvSpPr>
            <a:spLocks noChangeShapeType="1"/>
          </p:cNvSpPr>
          <p:nvPr>
            <p:custDataLst>
              <p:tags r:id="rId12"/>
            </p:custDataLst>
          </p:nvPr>
        </p:nvSpPr>
        <p:spPr bwMode="auto">
          <a:xfrm>
            <a:off x="4566419" y="4042917"/>
            <a:ext cx="0" cy="5659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399" name="Line 15"/>
          <p:cNvSpPr>
            <a:spLocks noChangeShapeType="1"/>
          </p:cNvSpPr>
          <p:nvPr>
            <p:custDataLst>
              <p:tags r:id="rId13"/>
            </p:custDataLst>
          </p:nvPr>
        </p:nvSpPr>
        <p:spPr bwMode="auto">
          <a:xfrm>
            <a:off x="4576465" y="2803922"/>
            <a:ext cx="0" cy="8851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400" name="Line 16"/>
          <p:cNvSpPr>
            <a:spLocks noChangeShapeType="1"/>
          </p:cNvSpPr>
          <p:nvPr>
            <p:custDataLst>
              <p:tags r:id="rId14"/>
            </p:custDataLst>
          </p:nvPr>
        </p:nvSpPr>
        <p:spPr bwMode="auto">
          <a:xfrm>
            <a:off x="1781472" y="4617765"/>
            <a:ext cx="58009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401" name="Line 17"/>
          <p:cNvSpPr>
            <a:spLocks noChangeShapeType="1"/>
          </p:cNvSpPr>
          <p:nvPr>
            <p:custDataLst>
              <p:tags r:id="rId15"/>
            </p:custDataLst>
          </p:nvPr>
        </p:nvSpPr>
        <p:spPr bwMode="auto">
          <a:xfrm>
            <a:off x="5687095" y="4615533"/>
            <a:ext cx="0" cy="4621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402" name="Line 18"/>
          <p:cNvSpPr>
            <a:spLocks noChangeShapeType="1"/>
          </p:cNvSpPr>
          <p:nvPr>
            <p:custDataLst>
              <p:tags r:id="rId16"/>
            </p:custDataLst>
          </p:nvPr>
        </p:nvSpPr>
        <p:spPr bwMode="auto">
          <a:xfrm>
            <a:off x="3710285" y="4627811"/>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6403" name="Line 19"/>
          <p:cNvSpPr>
            <a:spLocks noChangeShapeType="1"/>
          </p:cNvSpPr>
          <p:nvPr>
            <p:custDataLst>
              <p:tags r:id="rId17"/>
            </p:custDataLst>
          </p:nvPr>
        </p:nvSpPr>
        <p:spPr bwMode="auto">
          <a:xfrm>
            <a:off x="7571259" y="4615533"/>
            <a:ext cx="0" cy="4621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Tree>
    <p:custDataLst>
      <p:tags r:id="rId1"/>
    </p:custDataLst>
    <p:extLst>
      <p:ext uri="{BB962C8B-B14F-4D97-AF65-F5344CB8AC3E}">
        <p14:creationId xmlns:p14="http://schemas.microsoft.com/office/powerpoint/2010/main" val="4235515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About this Class</a:t>
            </a:r>
          </a:p>
        </p:txBody>
      </p:sp>
      <p:sp>
        <p:nvSpPr>
          <p:cNvPr id="8195" name="Rectangle 3"/>
          <p:cNvSpPr>
            <a:spLocks noGrp="1" noChangeArrowheads="1"/>
          </p:cNvSpPr>
          <p:nvPr>
            <p:ph idx="1"/>
          </p:nvPr>
        </p:nvSpPr>
        <p:spPr/>
        <p:txBody>
          <a:bodyPr>
            <a:normAutofit fontScale="77500" lnSpcReduction="20000"/>
          </a:bodyPr>
          <a:lstStyle/>
          <a:p>
            <a:pPr algn="ctr">
              <a:buFontTx/>
              <a:buNone/>
            </a:pPr>
            <a:endParaRPr lang="en-US" dirty="0" smtClean="0"/>
          </a:p>
          <a:p>
            <a:pPr algn="ctr">
              <a:buFontTx/>
              <a:buNone/>
            </a:pPr>
            <a:r>
              <a:rPr lang="en-US" sz="3600" dirty="0" smtClean="0"/>
              <a:t>In this series of lectures, we will use a variety of free and open source materials and present these in a way that aids you in learning the material and gaining the knowledge needed to pass the exam.</a:t>
            </a:r>
          </a:p>
          <a:p>
            <a:pPr algn="ctr">
              <a:buFontTx/>
              <a:buNone/>
            </a:pPr>
            <a:endParaRPr lang="en-AU" sz="3600" dirty="0"/>
          </a:p>
          <a:p>
            <a:pPr algn="ctr">
              <a:buFontTx/>
              <a:buNone/>
            </a:pPr>
            <a:r>
              <a:rPr lang="en-AU" sz="3600" dirty="0" smtClean="0"/>
              <a:t>Where possible, all materials and links are available without cost.</a:t>
            </a:r>
            <a:endParaRPr lang="en-US" sz="3600" dirty="0" smtClean="0"/>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AA104FA-53E7-4007-955A-7D138FB277CC}" type="slidenum">
              <a:rPr lang="en-US" smtClean="0"/>
              <a:pPr eaLnBrk="1" hangingPunct="1"/>
              <a:t>11</a:t>
            </a:fld>
            <a:endParaRPr lang="en-US" smtClean="0"/>
          </a:p>
        </p:txBody>
      </p:sp>
    </p:spTree>
    <p:extLst>
      <p:ext uri="{BB962C8B-B14F-4D97-AF65-F5344CB8AC3E}">
        <p14:creationId xmlns:p14="http://schemas.microsoft.com/office/powerpoint/2010/main" val="2678536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p:cNvSpPr>
            <a:spLocks noGrp="1"/>
          </p:cNvSpPr>
          <p:nvPr>
            <p:ph type="sldNum" sz="quarter" idx="10"/>
            <p:custDataLst>
              <p:tags r:id="rId2"/>
            </p:custDataLst>
          </p:nvPr>
        </p:nvSpPr>
        <p:spPr/>
        <p:txBody>
          <a:bodyPr/>
          <a:lstStyle/>
          <a:p>
            <a:fld id="{D6924E3C-B33D-4889-901C-0AC3E3DCD372}" type="slidenum">
              <a:rPr lang="en-US"/>
              <a:pPr/>
              <a:t>110</a:t>
            </a:fld>
            <a:endParaRPr lang="en-US"/>
          </a:p>
        </p:txBody>
      </p:sp>
      <p:sp>
        <p:nvSpPr>
          <p:cNvPr id="17409" name="Rectangle 1"/>
          <p:cNvSpPr>
            <a:spLocks noGrp="1" noChangeArrowheads="1"/>
          </p:cNvSpPr>
          <p:nvPr>
            <p:ph type="title"/>
            <p:custDataLst>
              <p:tags r:id="rId3"/>
            </p:custDataLst>
          </p:nvPr>
        </p:nvSpPr>
        <p:spPr>
          <a:xfrm>
            <a:off x="-108520" y="5893118"/>
            <a:ext cx="9252519" cy="720725"/>
          </a:xfrm>
          <a:ln/>
        </p:spPr>
        <p:txBody>
          <a:bodyPr rIns="134853">
            <a:noAutofit/>
          </a:bodyPr>
          <a:lstStyle/>
          <a:p>
            <a:pPr algn="ctr"/>
            <a:r>
              <a:rPr lang="en-US" sz="3600" dirty="0"/>
              <a:t>Security-Oriented </a:t>
            </a:r>
            <a:r>
              <a:rPr lang="en-US" sz="3600" dirty="0" smtClean="0"/>
              <a:t>Org Chart</a:t>
            </a:r>
            <a:endParaRPr lang="en-US" sz="3600" dirty="0"/>
          </a:p>
        </p:txBody>
      </p:sp>
      <p:sp>
        <p:nvSpPr>
          <p:cNvPr id="17410" name="Rectangle 2"/>
          <p:cNvSpPr>
            <a:spLocks/>
          </p:cNvSpPr>
          <p:nvPr>
            <p:custDataLst>
              <p:tags r:id="rId4"/>
            </p:custDataLst>
          </p:nvPr>
        </p:nvSpPr>
        <p:spPr bwMode="auto">
          <a:xfrm>
            <a:off x="223242" y="1214437"/>
            <a:ext cx="2894124"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Board of Directors/Trustees</a:t>
            </a:r>
          </a:p>
        </p:txBody>
      </p:sp>
      <p:sp>
        <p:nvSpPr>
          <p:cNvPr id="17411" name="Rectangle 3"/>
          <p:cNvSpPr>
            <a:spLocks/>
          </p:cNvSpPr>
          <p:nvPr>
            <p:custDataLst>
              <p:tags r:id="rId5"/>
            </p:custDataLst>
          </p:nvPr>
        </p:nvSpPr>
        <p:spPr bwMode="auto">
          <a:xfrm>
            <a:off x="4036219" y="1214437"/>
            <a:ext cx="1056056"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President</a:t>
            </a:r>
          </a:p>
        </p:txBody>
      </p:sp>
      <p:sp>
        <p:nvSpPr>
          <p:cNvPr id="17412" name="Rectangle 4"/>
          <p:cNvSpPr>
            <a:spLocks/>
          </p:cNvSpPr>
          <p:nvPr>
            <p:custDataLst>
              <p:tags r:id="rId6"/>
            </p:custDataLst>
          </p:nvPr>
        </p:nvSpPr>
        <p:spPr bwMode="auto">
          <a:xfrm>
            <a:off x="4304109" y="2455664"/>
            <a:ext cx="491799" cy="276999"/>
          </a:xfrm>
          <a:prstGeom prst="rect">
            <a:avLst/>
          </a:prstGeom>
          <a:solidFill>
            <a:srgbClr val="00FF7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CIO</a:t>
            </a:r>
          </a:p>
        </p:txBody>
      </p:sp>
      <p:sp>
        <p:nvSpPr>
          <p:cNvPr id="17413" name="Rectangle 5"/>
          <p:cNvSpPr>
            <a:spLocks/>
          </p:cNvSpPr>
          <p:nvPr>
            <p:custDataLst>
              <p:tags r:id="rId7"/>
            </p:custDataLst>
          </p:nvPr>
        </p:nvSpPr>
        <p:spPr bwMode="auto">
          <a:xfrm>
            <a:off x="5393532" y="3714750"/>
            <a:ext cx="1787026" cy="276999"/>
          </a:xfrm>
          <a:prstGeom prst="rect">
            <a:avLst/>
          </a:prstGeom>
          <a:solidFill>
            <a:srgbClr val="007E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Security Director</a:t>
            </a:r>
          </a:p>
        </p:txBody>
      </p:sp>
      <p:grpSp>
        <p:nvGrpSpPr>
          <p:cNvPr id="17414" name="Group 6"/>
          <p:cNvGrpSpPr>
            <a:grpSpLocks/>
          </p:cNvGrpSpPr>
          <p:nvPr>
            <p:custDataLst>
              <p:tags r:id="rId8"/>
            </p:custDataLst>
          </p:nvPr>
        </p:nvGrpSpPr>
        <p:grpSpPr bwMode="auto">
          <a:xfrm>
            <a:off x="2813968" y="5009555"/>
            <a:ext cx="5756301" cy="553641"/>
            <a:chOff x="-31" y="0"/>
            <a:chExt cx="5157" cy="496"/>
          </a:xfrm>
        </p:grpSpPr>
        <p:sp>
          <p:nvSpPr>
            <p:cNvPr id="17415" name="Rectangle 7"/>
            <p:cNvSpPr>
              <a:spLocks/>
            </p:cNvSpPr>
            <p:nvPr/>
          </p:nvSpPr>
          <p:spPr bwMode="auto">
            <a:xfrm>
              <a:off x="3441" y="0"/>
              <a:ext cx="1685" cy="496"/>
            </a:xfrm>
            <a:prstGeom prst="rect">
              <a:avLst/>
            </a:prstGeom>
            <a:solidFill>
              <a:srgbClr val="9800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Project</a:t>
              </a:r>
              <a:br>
                <a:rPr lang="en-US">
                  <a:solidFill>
                    <a:schemeClr val="tx1"/>
                  </a:solidFill>
                  <a:cs typeface="Arial" charset="0"/>
                </a:rPr>
              </a:br>
              <a:r>
                <a:rPr lang="en-US">
                  <a:solidFill>
                    <a:schemeClr val="tx1"/>
                  </a:solidFill>
                  <a:cs typeface="Arial" charset="0"/>
                </a:rPr>
                <a:t>Security Architect</a:t>
              </a:r>
            </a:p>
          </p:txBody>
        </p:sp>
        <p:sp>
          <p:nvSpPr>
            <p:cNvPr id="17416" name="Rectangle 8"/>
            <p:cNvSpPr>
              <a:spLocks/>
            </p:cNvSpPr>
            <p:nvPr/>
          </p:nvSpPr>
          <p:spPr bwMode="auto">
            <a:xfrm>
              <a:off x="-31" y="0"/>
              <a:ext cx="1685" cy="496"/>
            </a:xfrm>
            <a:prstGeom prst="rect">
              <a:avLst/>
            </a:prstGeom>
            <a:solidFill>
              <a:srgbClr val="FF007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Enterprise</a:t>
              </a:r>
              <a:br>
                <a:rPr lang="en-US">
                  <a:solidFill>
                    <a:schemeClr val="tx1"/>
                  </a:solidFill>
                  <a:cs typeface="Arial" charset="0"/>
                </a:rPr>
              </a:br>
              <a:r>
                <a:rPr lang="en-US">
                  <a:solidFill>
                    <a:schemeClr val="tx1"/>
                  </a:solidFill>
                  <a:cs typeface="Arial" charset="0"/>
                </a:rPr>
                <a:t>Security Architect</a:t>
              </a:r>
            </a:p>
          </p:txBody>
        </p:sp>
        <p:sp>
          <p:nvSpPr>
            <p:cNvPr id="17417" name="Rectangle 9"/>
            <p:cNvSpPr>
              <a:spLocks/>
            </p:cNvSpPr>
            <p:nvPr/>
          </p:nvSpPr>
          <p:spPr bwMode="auto">
            <a:xfrm>
              <a:off x="1792" y="112"/>
              <a:ext cx="1559" cy="248"/>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r>
                <a:rPr lang="en-US">
                  <a:solidFill>
                    <a:schemeClr val="tx1"/>
                  </a:solidFill>
                  <a:cs typeface="Arial" charset="0"/>
                </a:rPr>
                <a:t>Security Analyst</a:t>
              </a:r>
            </a:p>
          </p:txBody>
        </p:sp>
      </p:grpSp>
      <p:sp>
        <p:nvSpPr>
          <p:cNvPr id="17418" name="Rectangle 10"/>
          <p:cNvSpPr>
            <a:spLocks/>
          </p:cNvSpPr>
          <p:nvPr>
            <p:custDataLst>
              <p:tags r:id="rId9"/>
            </p:custDataLst>
          </p:nvPr>
        </p:nvSpPr>
        <p:spPr bwMode="auto">
          <a:xfrm>
            <a:off x="634008" y="5134570"/>
            <a:ext cx="1633202" cy="276999"/>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System Auditor</a:t>
            </a:r>
          </a:p>
        </p:txBody>
      </p:sp>
      <p:sp>
        <p:nvSpPr>
          <p:cNvPr id="17419" name="Line 11"/>
          <p:cNvSpPr>
            <a:spLocks noChangeShapeType="1"/>
          </p:cNvSpPr>
          <p:nvPr>
            <p:custDataLst>
              <p:tags r:id="rId10"/>
            </p:custDataLst>
          </p:nvPr>
        </p:nvSpPr>
        <p:spPr bwMode="auto">
          <a:xfrm>
            <a:off x="2984748" y="1388566"/>
            <a:ext cx="1063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0" name="Line 12"/>
          <p:cNvSpPr>
            <a:spLocks noChangeShapeType="1"/>
          </p:cNvSpPr>
          <p:nvPr>
            <p:custDataLst>
              <p:tags r:id="rId11"/>
            </p:custDataLst>
          </p:nvPr>
        </p:nvSpPr>
        <p:spPr bwMode="auto">
          <a:xfrm>
            <a:off x="4576465" y="1562695"/>
            <a:ext cx="0" cy="8851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1" name="Line 13"/>
          <p:cNvSpPr>
            <a:spLocks noChangeShapeType="1"/>
          </p:cNvSpPr>
          <p:nvPr>
            <p:custDataLst>
              <p:tags r:id="rId12"/>
            </p:custDataLst>
          </p:nvPr>
        </p:nvSpPr>
        <p:spPr bwMode="auto">
          <a:xfrm>
            <a:off x="7764363" y="4690319"/>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2" name="Line 14"/>
          <p:cNvSpPr>
            <a:spLocks noChangeShapeType="1"/>
          </p:cNvSpPr>
          <p:nvPr>
            <p:custDataLst>
              <p:tags r:id="rId13"/>
            </p:custDataLst>
          </p:nvPr>
        </p:nvSpPr>
        <p:spPr bwMode="auto">
          <a:xfrm>
            <a:off x="4576465" y="2803922"/>
            <a:ext cx="0" cy="188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3" name="Line 15"/>
          <p:cNvSpPr>
            <a:spLocks noChangeShapeType="1"/>
          </p:cNvSpPr>
          <p:nvPr>
            <p:custDataLst>
              <p:tags r:id="rId14"/>
            </p:custDataLst>
          </p:nvPr>
        </p:nvSpPr>
        <p:spPr bwMode="auto">
          <a:xfrm>
            <a:off x="3756050" y="4686971"/>
            <a:ext cx="4009430" cy="2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4" name="Line 16"/>
          <p:cNvSpPr>
            <a:spLocks noChangeShapeType="1"/>
          </p:cNvSpPr>
          <p:nvPr>
            <p:custDataLst>
              <p:tags r:id="rId15"/>
            </p:custDataLst>
          </p:nvPr>
        </p:nvSpPr>
        <p:spPr bwMode="auto">
          <a:xfrm>
            <a:off x="5687095" y="4686971"/>
            <a:ext cx="0" cy="4621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5" name="Line 17"/>
          <p:cNvSpPr>
            <a:spLocks noChangeShapeType="1"/>
          </p:cNvSpPr>
          <p:nvPr>
            <p:custDataLst>
              <p:tags r:id="rId16"/>
            </p:custDataLst>
          </p:nvPr>
        </p:nvSpPr>
        <p:spPr bwMode="auto">
          <a:xfrm>
            <a:off x="3763863" y="4690319"/>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6" name="Rectangle 18"/>
          <p:cNvSpPr>
            <a:spLocks/>
          </p:cNvSpPr>
          <p:nvPr>
            <p:custDataLst>
              <p:tags r:id="rId17"/>
            </p:custDataLst>
          </p:nvPr>
        </p:nvSpPr>
        <p:spPr bwMode="auto">
          <a:xfrm>
            <a:off x="544711" y="3714750"/>
            <a:ext cx="1834218" cy="276999"/>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IT Audit Manager</a:t>
            </a:r>
          </a:p>
        </p:txBody>
      </p:sp>
      <p:sp>
        <p:nvSpPr>
          <p:cNvPr id="17427" name="Line 19"/>
          <p:cNvSpPr>
            <a:spLocks noChangeShapeType="1"/>
          </p:cNvSpPr>
          <p:nvPr>
            <p:custDataLst>
              <p:tags r:id="rId18"/>
            </p:custDataLst>
          </p:nvPr>
        </p:nvSpPr>
        <p:spPr bwMode="auto">
          <a:xfrm rot="10800000" flipH="1">
            <a:off x="1425402" y="2982516"/>
            <a:ext cx="0" cy="731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8" name="Line 20"/>
          <p:cNvSpPr>
            <a:spLocks noChangeShapeType="1"/>
          </p:cNvSpPr>
          <p:nvPr>
            <p:custDataLst>
              <p:tags r:id="rId19"/>
            </p:custDataLst>
          </p:nvPr>
        </p:nvSpPr>
        <p:spPr bwMode="auto">
          <a:xfrm>
            <a:off x="1418705" y="2992562"/>
            <a:ext cx="48566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29" name="Line 21"/>
          <p:cNvSpPr>
            <a:spLocks noChangeShapeType="1"/>
          </p:cNvSpPr>
          <p:nvPr>
            <p:custDataLst>
              <p:tags r:id="rId20"/>
            </p:custDataLst>
          </p:nvPr>
        </p:nvSpPr>
        <p:spPr bwMode="auto">
          <a:xfrm rot="10800000">
            <a:off x="6256363" y="2991445"/>
            <a:ext cx="6697" cy="731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30" name="Line 22"/>
          <p:cNvSpPr>
            <a:spLocks noChangeShapeType="1"/>
          </p:cNvSpPr>
          <p:nvPr>
            <p:custDataLst>
              <p:tags r:id="rId21"/>
            </p:custDataLst>
          </p:nvPr>
        </p:nvSpPr>
        <p:spPr bwMode="auto">
          <a:xfrm>
            <a:off x="6274222" y="4061892"/>
            <a:ext cx="0" cy="6273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7431" name="Line 23"/>
          <p:cNvSpPr>
            <a:spLocks noChangeShapeType="1"/>
          </p:cNvSpPr>
          <p:nvPr>
            <p:custDataLst>
              <p:tags r:id="rId22"/>
            </p:custDataLst>
          </p:nvPr>
        </p:nvSpPr>
        <p:spPr bwMode="auto">
          <a:xfrm rot="10800000">
            <a:off x="1425402" y="4063008"/>
            <a:ext cx="3348" cy="10760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Tree>
    <p:custDataLst>
      <p:tags r:id="rId1"/>
    </p:custDataLst>
    <p:extLst>
      <p:ext uri="{BB962C8B-B14F-4D97-AF65-F5344CB8AC3E}">
        <p14:creationId xmlns:p14="http://schemas.microsoft.com/office/powerpoint/2010/main" val="4222759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2"/>
          <p:cNvSpPr>
            <a:spLocks noGrp="1"/>
          </p:cNvSpPr>
          <p:nvPr>
            <p:ph type="sldNum" sz="quarter" idx="10"/>
            <p:custDataLst>
              <p:tags r:id="rId2"/>
            </p:custDataLst>
          </p:nvPr>
        </p:nvSpPr>
        <p:spPr/>
        <p:txBody>
          <a:bodyPr/>
          <a:lstStyle/>
          <a:p>
            <a:fld id="{5987D696-D224-4DF9-BFDC-C91FC27ADC06}" type="slidenum">
              <a:rPr lang="en-US"/>
              <a:pPr/>
              <a:t>111</a:t>
            </a:fld>
            <a:endParaRPr lang="en-US"/>
          </a:p>
        </p:txBody>
      </p:sp>
      <p:sp>
        <p:nvSpPr>
          <p:cNvPr id="18433" name="Rectangle 1"/>
          <p:cNvSpPr>
            <a:spLocks noGrp="1" noChangeArrowheads="1"/>
          </p:cNvSpPr>
          <p:nvPr>
            <p:ph type="title"/>
            <p:custDataLst>
              <p:tags r:id="rId3"/>
            </p:custDataLst>
          </p:nvPr>
        </p:nvSpPr>
        <p:spPr>
          <a:xfrm>
            <a:off x="301942" y="5951638"/>
            <a:ext cx="8280400" cy="720725"/>
          </a:xfrm>
          <a:ln/>
        </p:spPr>
        <p:txBody>
          <a:bodyPr rIns="134853">
            <a:normAutofit fontScale="90000"/>
          </a:bodyPr>
          <a:lstStyle/>
          <a:p>
            <a:r>
              <a:rPr lang="en-US" dirty="0"/>
              <a:t>Further Separation</a:t>
            </a:r>
          </a:p>
        </p:txBody>
      </p:sp>
      <p:sp>
        <p:nvSpPr>
          <p:cNvPr id="18434" name="Rectangle 2"/>
          <p:cNvSpPr>
            <a:spLocks/>
          </p:cNvSpPr>
          <p:nvPr>
            <p:custDataLst>
              <p:tags r:id="rId4"/>
            </p:custDataLst>
          </p:nvPr>
        </p:nvSpPr>
        <p:spPr bwMode="auto">
          <a:xfrm>
            <a:off x="562571" y="2455664"/>
            <a:ext cx="1787026" cy="276999"/>
          </a:xfrm>
          <a:prstGeom prst="rect">
            <a:avLst/>
          </a:prstGeom>
          <a:solidFill>
            <a:srgbClr val="00843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Audit Committee</a:t>
            </a:r>
          </a:p>
        </p:txBody>
      </p:sp>
      <p:sp>
        <p:nvSpPr>
          <p:cNvPr id="18435" name="Line 3"/>
          <p:cNvSpPr>
            <a:spLocks noChangeShapeType="1"/>
          </p:cNvSpPr>
          <p:nvPr>
            <p:custDataLst>
              <p:tags r:id="rId5"/>
            </p:custDataLst>
          </p:nvPr>
        </p:nvSpPr>
        <p:spPr bwMode="auto">
          <a:xfrm>
            <a:off x="1445494" y="1562696"/>
            <a:ext cx="7813" cy="8829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36" name="Rectangle 4"/>
          <p:cNvSpPr>
            <a:spLocks/>
          </p:cNvSpPr>
          <p:nvPr>
            <p:custDataLst>
              <p:tags r:id="rId6"/>
            </p:custDataLst>
          </p:nvPr>
        </p:nvSpPr>
        <p:spPr bwMode="auto">
          <a:xfrm>
            <a:off x="223242" y="1214437"/>
            <a:ext cx="2894124"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Board of Directors/Trustees</a:t>
            </a:r>
          </a:p>
        </p:txBody>
      </p:sp>
      <p:sp>
        <p:nvSpPr>
          <p:cNvPr id="18437" name="Rectangle 5"/>
          <p:cNvSpPr>
            <a:spLocks/>
          </p:cNvSpPr>
          <p:nvPr>
            <p:custDataLst>
              <p:tags r:id="rId7"/>
            </p:custDataLst>
          </p:nvPr>
        </p:nvSpPr>
        <p:spPr bwMode="auto">
          <a:xfrm>
            <a:off x="4036219" y="1214437"/>
            <a:ext cx="1056056" cy="276999"/>
          </a:xfrm>
          <a:prstGeom prst="rect">
            <a:avLst/>
          </a:prstGeom>
          <a:solidFill>
            <a:srgbClr val="FF7A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President</a:t>
            </a:r>
          </a:p>
        </p:txBody>
      </p:sp>
      <p:sp>
        <p:nvSpPr>
          <p:cNvPr id="18438" name="Rectangle 6"/>
          <p:cNvSpPr>
            <a:spLocks/>
          </p:cNvSpPr>
          <p:nvPr>
            <p:custDataLst>
              <p:tags r:id="rId8"/>
            </p:custDataLst>
          </p:nvPr>
        </p:nvSpPr>
        <p:spPr bwMode="auto">
          <a:xfrm>
            <a:off x="5991820" y="2455664"/>
            <a:ext cx="491799" cy="276999"/>
          </a:xfrm>
          <a:prstGeom prst="rect">
            <a:avLst/>
          </a:prstGeom>
          <a:solidFill>
            <a:srgbClr val="00FF7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CIO</a:t>
            </a:r>
          </a:p>
        </p:txBody>
      </p:sp>
      <p:sp>
        <p:nvSpPr>
          <p:cNvPr id="18439" name="Rectangle 7"/>
          <p:cNvSpPr>
            <a:spLocks/>
          </p:cNvSpPr>
          <p:nvPr>
            <p:custDataLst>
              <p:tags r:id="rId9"/>
            </p:custDataLst>
          </p:nvPr>
        </p:nvSpPr>
        <p:spPr bwMode="auto">
          <a:xfrm>
            <a:off x="5393532" y="3714750"/>
            <a:ext cx="1787026" cy="276999"/>
          </a:xfrm>
          <a:prstGeom prst="rect">
            <a:avLst/>
          </a:prstGeom>
          <a:solidFill>
            <a:srgbClr val="007E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Security Director</a:t>
            </a:r>
          </a:p>
        </p:txBody>
      </p:sp>
      <p:grpSp>
        <p:nvGrpSpPr>
          <p:cNvPr id="18440" name="Group 8"/>
          <p:cNvGrpSpPr>
            <a:grpSpLocks/>
          </p:cNvGrpSpPr>
          <p:nvPr>
            <p:custDataLst>
              <p:tags r:id="rId10"/>
            </p:custDataLst>
          </p:nvPr>
        </p:nvGrpSpPr>
        <p:grpSpPr bwMode="auto">
          <a:xfrm>
            <a:off x="3197944" y="5009555"/>
            <a:ext cx="5756301" cy="553641"/>
            <a:chOff x="-31" y="0"/>
            <a:chExt cx="5157" cy="496"/>
          </a:xfrm>
        </p:grpSpPr>
        <p:sp>
          <p:nvSpPr>
            <p:cNvPr id="18441" name="Rectangle 9"/>
            <p:cNvSpPr>
              <a:spLocks/>
            </p:cNvSpPr>
            <p:nvPr/>
          </p:nvSpPr>
          <p:spPr bwMode="auto">
            <a:xfrm>
              <a:off x="3441" y="0"/>
              <a:ext cx="1685" cy="496"/>
            </a:xfrm>
            <a:prstGeom prst="rect">
              <a:avLst/>
            </a:prstGeom>
            <a:solidFill>
              <a:srgbClr val="9800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Project</a:t>
              </a:r>
              <a:br>
                <a:rPr lang="en-US">
                  <a:solidFill>
                    <a:schemeClr val="tx1"/>
                  </a:solidFill>
                  <a:cs typeface="Arial" charset="0"/>
                </a:rPr>
              </a:br>
              <a:r>
                <a:rPr lang="en-US">
                  <a:solidFill>
                    <a:schemeClr val="tx1"/>
                  </a:solidFill>
                  <a:cs typeface="Arial" charset="0"/>
                </a:rPr>
                <a:t>Security Architect</a:t>
              </a:r>
            </a:p>
          </p:txBody>
        </p:sp>
        <p:sp>
          <p:nvSpPr>
            <p:cNvPr id="18442" name="Rectangle 10"/>
            <p:cNvSpPr>
              <a:spLocks/>
            </p:cNvSpPr>
            <p:nvPr/>
          </p:nvSpPr>
          <p:spPr bwMode="auto">
            <a:xfrm>
              <a:off x="-31" y="0"/>
              <a:ext cx="1685" cy="496"/>
            </a:xfrm>
            <a:prstGeom prst="rect">
              <a:avLst/>
            </a:prstGeom>
            <a:solidFill>
              <a:srgbClr val="FF007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lgn="ctr"/>
              <a:r>
                <a:rPr lang="en-US">
                  <a:solidFill>
                    <a:schemeClr val="tx1"/>
                  </a:solidFill>
                  <a:cs typeface="Arial" charset="0"/>
                </a:rPr>
                <a:t>Enterprise</a:t>
              </a:r>
              <a:br>
                <a:rPr lang="en-US">
                  <a:solidFill>
                    <a:schemeClr val="tx1"/>
                  </a:solidFill>
                  <a:cs typeface="Arial" charset="0"/>
                </a:rPr>
              </a:br>
              <a:r>
                <a:rPr lang="en-US">
                  <a:solidFill>
                    <a:schemeClr val="tx1"/>
                  </a:solidFill>
                  <a:cs typeface="Arial" charset="0"/>
                </a:rPr>
                <a:t>Security Architect</a:t>
              </a:r>
            </a:p>
          </p:txBody>
        </p:sp>
        <p:sp>
          <p:nvSpPr>
            <p:cNvPr id="18443" name="Rectangle 11"/>
            <p:cNvSpPr>
              <a:spLocks/>
            </p:cNvSpPr>
            <p:nvPr/>
          </p:nvSpPr>
          <p:spPr bwMode="auto">
            <a:xfrm>
              <a:off x="1792" y="112"/>
              <a:ext cx="1559" cy="248"/>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57799" bIns="0">
              <a:spAutoFit/>
            </a:bodyPr>
            <a:lstStyle/>
            <a:p>
              <a:pPr marL="40182"/>
              <a:r>
                <a:rPr lang="en-US">
                  <a:solidFill>
                    <a:schemeClr val="tx1"/>
                  </a:solidFill>
                  <a:cs typeface="Arial" charset="0"/>
                </a:rPr>
                <a:t>Security Analyst</a:t>
              </a:r>
            </a:p>
          </p:txBody>
        </p:sp>
      </p:grpSp>
      <p:sp>
        <p:nvSpPr>
          <p:cNvPr id="18444" name="Rectangle 12"/>
          <p:cNvSpPr>
            <a:spLocks/>
          </p:cNvSpPr>
          <p:nvPr>
            <p:custDataLst>
              <p:tags r:id="rId11"/>
            </p:custDataLst>
          </p:nvPr>
        </p:nvSpPr>
        <p:spPr bwMode="auto">
          <a:xfrm>
            <a:off x="634008" y="5134570"/>
            <a:ext cx="1633202" cy="276999"/>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System Auditor</a:t>
            </a:r>
          </a:p>
        </p:txBody>
      </p:sp>
      <p:sp>
        <p:nvSpPr>
          <p:cNvPr id="18445" name="Line 13"/>
          <p:cNvSpPr>
            <a:spLocks noChangeShapeType="1"/>
          </p:cNvSpPr>
          <p:nvPr>
            <p:custDataLst>
              <p:tags r:id="rId12"/>
            </p:custDataLst>
          </p:nvPr>
        </p:nvSpPr>
        <p:spPr bwMode="auto">
          <a:xfrm>
            <a:off x="2984748" y="1388566"/>
            <a:ext cx="1063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46" name="Line 14"/>
          <p:cNvSpPr>
            <a:spLocks noChangeShapeType="1"/>
          </p:cNvSpPr>
          <p:nvPr>
            <p:custDataLst>
              <p:tags r:id="rId13"/>
            </p:custDataLst>
          </p:nvPr>
        </p:nvSpPr>
        <p:spPr bwMode="auto">
          <a:xfrm>
            <a:off x="4576465" y="1562695"/>
            <a:ext cx="0" cy="5458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47" name="Line 15"/>
          <p:cNvSpPr>
            <a:spLocks noChangeShapeType="1"/>
          </p:cNvSpPr>
          <p:nvPr>
            <p:custDataLst>
              <p:tags r:id="rId14"/>
            </p:custDataLst>
          </p:nvPr>
        </p:nvSpPr>
        <p:spPr bwMode="auto">
          <a:xfrm>
            <a:off x="8148340" y="4690319"/>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48" name="Line 16"/>
          <p:cNvSpPr>
            <a:spLocks noChangeShapeType="1"/>
          </p:cNvSpPr>
          <p:nvPr>
            <p:custDataLst>
              <p:tags r:id="rId15"/>
            </p:custDataLst>
          </p:nvPr>
        </p:nvSpPr>
        <p:spPr bwMode="auto">
          <a:xfrm>
            <a:off x="4140027" y="4686971"/>
            <a:ext cx="4009430" cy="2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49" name="Line 17"/>
          <p:cNvSpPr>
            <a:spLocks noChangeShapeType="1"/>
          </p:cNvSpPr>
          <p:nvPr>
            <p:custDataLst>
              <p:tags r:id="rId16"/>
            </p:custDataLst>
          </p:nvPr>
        </p:nvSpPr>
        <p:spPr bwMode="auto">
          <a:xfrm>
            <a:off x="6071072" y="4686971"/>
            <a:ext cx="0" cy="4621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0" name="Line 18"/>
          <p:cNvSpPr>
            <a:spLocks noChangeShapeType="1"/>
          </p:cNvSpPr>
          <p:nvPr>
            <p:custDataLst>
              <p:tags r:id="rId17"/>
            </p:custDataLst>
          </p:nvPr>
        </p:nvSpPr>
        <p:spPr bwMode="auto">
          <a:xfrm>
            <a:off x="4147840" y="4690319"/>
            <a:ext cx="0" cy="3203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1" name="Rectangle 19"/>
          <p:cNvSpPr>
            <a:spLocks/>
          </p:cNvSpPr>
          <p:nvPr>
            <p:custDataLst>
              <p:tags r:id="rId18"/>
            </p:custDataLst>
          </p:nvPr>
        </p:nvSpPr>
        <p:spPr bwMode="auto">
          <a:xfrm>
            <a:off x="544711" y="3714750"/>
            <a:ext cx="1834218" cy="276999"/>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IT Audit Manager</a:t>
            </a:r>
          </a:p>
        </p:txBody>
      </p:sp>
      <p:sp>
        <p:nvSpPr>
          <p:cNvPr id="18452" name="Line 20"/>
          <p:cNvSpPr>
            <a:spLocks noChangeShapeType="1"/>
          </p:cNvSpPr>
          <p:nvPr>
            <p:custDataLst>
              <p:tags r:id="rId19"/>
            </p:custDataLst>
          </p:nvPr>
        </p:nvSpPr>
        <p:spPr bwMode="auto">
          <a:xfrm rot="10800000" flipH="1">
            <a:off x="6263060" y="2797225"/>
            <a:ext cx="0" cy="9253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3" name="Line 21"/>
          <p:cNvSpPr>
            <a:spLocks noChangeShapeType="1"/>
          </p:cNvSpPr>
          <p:nvPr>
            <p:custDataLst>
              <p:tags r:id="rId20"/>
            </p:custDataLst>
          </p:nvPr>
        </p:nvSpPr>
        <p:spPr bwMode="auto">
          <a:xfrm>
            <a:off x="6274222" y="4061892"/>
            <a:ext cx="0" cy="6273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4" name="Line 22"/>
          <p:cNvSpPr>
            <a:spLocks noChangeShapeType="1"/>
          </p:cNvSpPr>
          <p:nvPr>
            <p:custDataLst>
              <p:tags r:id="rId21"/>
            </p:custDataLst>
          </p:nvPr>
        </p:nvSpPr>
        <p:spPr bwMode="auto">
          <a:xfrm rot="10800000">
            <a:off x="1425402" y="4063008"/>
            <a:ext cx="3348" cy="10760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5" name="Rectangle 23"/>
          <p:cNvSpPr>
            <a:spLocks/>
          </p:cNvSpPr>
          <p:nvPr>
            <p:custDataLst>
              <p:tags r:id="rId22"/>
            </p:custDataLst>
          </p:nvPr>
        </p:nvSpPr>
        <p:spPr bwMode="auto">
          <a:xfrm>
            <a:off x="2812852" y="2455664"/>
            <a:ext cx="1428018" cy="276999"/>
          </a:xfrm>
          <a:prstGeom prst="rect">
            <a:avLst/>
          </a:prstGeom>
          <a:solidFill>
            <a:srgbClr val="FF00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0" tIns="0" rIns="40638" bIns="0">
            <a:spAutoFit/>
          </a:bodyPr>
          <a:lstStyle/>
          <a:p>
            <a:pPr marL="40182"/>
            <a:r>
              <a:rPr lang="en-US">
                <a:solidFill>
                  <a:schemeClr val="tx1"/>
                </a:solidFill>
                <a:cs typeface="Arial" charset="0"/>
              </a:rPr>
              <a:t>Internal Audit</a:t>
            </a:r>
          </a:p>
        </p:txBody>
      </p:sp>
      <p:sp>
        <p:nvSpPr>
          <p:cNvPr id="18456" name="Line 24"/>
          <p:cNvSpPr>
            <a:spLocks noChangeShapeType="1"/>
          </p:cNvSpPr>
          <p:nvPr>
            <p:custDataLst>
              <p:tags r:id="rId23"/>
            </p:custDataLst>
          </p:nvPr>
        </p:nvSpPr>
        <p:spPr bwMode="auto">
          <a:xfrm>
            <a:off x="2306092" y="2635374"/>
            <a:ext cx="50452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7" name="Line 25"/>
          <p:cNvSpPr>
            <a:spLocks noChangeShapeType="1"/>
          </p:cNvSpPr>
          <p:nvPr>
            <p:custDataLst>
              <p:tags r:id="rId24"/>
            </p:custDataLst>
          </p:nvPr>
        </p:nvSpPr>
        <p:spPr bwMode="auto">
          <a:xfrm rot="10800000" flipH="1">
            <a:off x="3537273" y="2097361"/>
            <a:ext cx="0" cy="3605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8" name="Line 26"/>
          <p:cNvSpPr>
            <a:spLocks noChangeShapeType="1"/>
          </p:cNvSpPr>
          <p:nvPr>
            <p:custDataLst>
              <p:tags r:id="rId25"/>
            </p:custDataLst>
          </p:nvPr>
        </p:nvSpPr>
        <p:spPr bwMode="auto">
          <a:xfrm rot="10800000" flipH="1">
            <a:off x="6260828" y="2097361"/>
            <a:ext cx="0" cy="3605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59" name="Line 27"/>
          <p:cNvSpPr>
            <a:spLocks noChangeShapeType="1"/>
          </p:cNvSpPr>
          <p:nvPr>
            <p:custDataLst>
              <p:tags r:id="rId26"/>
            </p:custDataLst>
          </p:nvPr>
        </p:nvSpPr>
        <p:spPr bwMode="auto">
          <a:xfrm>
            <a:off x="3528343" y="2097361"/>
            <a:ext cx="27570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60" name="Line 28"/>
          <p:cNvSpPr>
            <a:spLocks noChangeShapeType="1"/>
          </p:cNvSpPr>
          <p:nvPr>
            <p:custDataLst>
              <p:tags r:id="rId27"/>
            </p:custDataLst>
          </p:nvPr>
        </p:nvSpPr>
        <p:spPr bwMode="auto">
          <a:xfrm>
            <a:off x="1830586" y="3209107"/>
            <a:ext cx="0" cy="5134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61" name="Line 29"/>
          <p:cNvSpPr>
            <a:spLocks noChangeShapeType="1"/>
          </p:cNvSpPr>
          <p:nvPr>
            <p:custDataLst>
              <p:tags r:id="rId28"/>
            </p:custDataLst>
          </p:nvPr>
        </p:nvSpPr>
        <p:spPr bwMode="auto">
          <a:xfrm>
            <a:off x="1821656" y="3218037"/>
            <a:ext cx="1715617" cy="1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62" name="Line 30"/>
          <p:cNvSpPr>
            <a:spLocks noChangeShapeType="1"/>
          </p:cNvSpPr>
          <p:nvPr>
            <p:custDataLst>
              <p:tags r:id="rId29"/>
            </p:custDataLst>
          </p:nvPr>
        </p:nvSpPr>
        <p:spPr bwMode="auto">
          <a:xfrm>
            <a:off x="3536156" y="2798342"/>
            <a:ext cx="1117" cy="4308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
        <p:nvSpPr>
          <p:cNvPr id="18463" name="Line 31"/>
          <p:cNvSpPr>
            <a:spLocks noChangeShapeType="1"/>
          </p:cNvSpPr>
          <p:nvPr>
            <p:custDataLst>
              <p:tags r:id="rId30"/>
            </p:custDataLst>
          </p:nvPr>
        </p:nvSpPr>
        <p:spPr bwMode="auto">
          <a:xfrm>
            <a:off x="1151930" y="2803922"/>
            <a:ext cx="0" cy="8985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64291" tIns="32146" rIns="64291" bIns="32146"/>
          <a:lstStyle/>
          <a:p>
            <a:endParaRPr lang="en-US"/>
          </a:p>
        </p:txBody>
      </p:sp>
    </p:spTree>
    <p:custDataLst>
      <p:tags r:id="rId1"/>
    </p:custDataLst>
    <p:extLst>
      <p:ext uri="{BB962C8B-B14F-4D97-AF65-F5344CB8AC3E}">
        <p14:creationId xmlns:p14="http://schemas.microsoft.com/office/powerpoint/2010/main" val="4059285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09459B01-2C56-4981-B629-897771E8AFE2}" type="slidenum">
              <a:rPr lang="en-US"/>
              <a:pPr/>
              <a:t>112</a:t>
            </a:fld>
            <a:endParaRPr lang="en-US"/>
          </a:p>
        </p:txBody>
      </p:sp>
      <p:sp>
        <p:nvSpPr>
          <p:cNvPr id="19457" name="Rectangle 1"/>
          <p:cNvSpPr>
            <a:spLocks noGrp="1" noChangeArrowheads="1"/>
          </p:cNvSpPr>
          <p:nvPr>
            <p:ph type="title"/>
            <p:custDataLst>
              <p:tags r:id="rId3"/>
            </p:custDataLst>
          </p:nvPr>
        </p:nvSpPr>
        <p:spPr>
          <a:xfrm>
            <a:off x="395536" y="5615097"/>
            <a:ext cx="8280400" cy="720725"/>
          </a:xfrm>
          <a:ln/>
        </p:spPr>
        <p:txBody>
          <a:bodyPr rIns="134853">
            <a:normAutofit fontScale="90000"/>
          </a:bodyPr>
          <a:lstStyle/>
          <a:p>
            <a:r>
              <a:rPr lang="en-US" dirty="0"/>
              <a:t>Organizational Structure</a:t>
            </a:r>
          </a:p>
        </p:txBody>
      </p:sp>
      <p:sp>
        <p:nvSpPr>
          <p:cNvPr id="19458" name="Rectangle 2"/>
          <p:cNvSpPr>
            <a:spLocks noGrp="1" noChangeArrowheads="1"/>
          </p:cNvSpPr>
          <p:nvPr>
            <p:ph type="body" idx="1"/>
            <p:custDataLst>
              <p:tags r:id="rId4"/>
            </p:custDataLst>
          </p:nvPr>
        </p:nvSpPr>
        <p:spPr>
          <a:xfrm>
            <a:off x="395536" y="1412776"/>
            <a:ext cx="8291513" cy="3736975"/>
          </a:xfrm>
          <a:ln/>
        </p:spPr>
        <p:txBody>
          <a:bodyPr rIns="40638">
            <a:normAutofit fontScale="92500" lnSpcReduction="20000"/>
          </a:bodyPr>
          <a:lstStyle/>
          <a:p>
            <a:pPr>
              <a:spcBef>
                <a:spcPct val="0"/>
              </a:spcBef>
            </a:pPr>
            <a:r>
              <a:rPr lang="en-US" dirty="0"/>
              <a:t>Audit should be separate from implementation and operations</a:t>
            </a:r>
          </a:p>
          <a:p>
            <a:pPr marL="783552" lvl="1"/>
            <a:r>
              <a:rPr lang="en-US" dirty="0"/>
              <a:t>Independence is not compromised</a:t>
            </a:r>
          </a:p>
          <a:p>
            <a:pPr>
              <a:spcBef>
                <a:spcPts val="773"/>
              </a:spcBef>
            </a:pPr>
            <a:r>
              <a:rPr lang="en-US" dirty="0"/>
              <a:t>Responsibilities for security should be defined in job descriptions</a:t>
            </a:r>
          </a:p>
          <a:p>
            <a:pPr>
              <a:spcBef>
                <a:spcPts val="773"/>
              </a:spcBef>
            </a:pPr>
            <a:r>
              <a:rPr lang="en-US" dirty="0"/>
              <a:t>Senior management has ultimate responsibility for security</a:t>
            </a:r>
          </a:p>
          <a:p>
            <a:pPr>
              <a:spcBef>
                <a:spcPts val="773"/>
              </a:spcBef>
            </a:pPr>
            <a:r>
              <a:rPr lang="en-US" dirty="0"/>
              <a:t>Security officers/managers have functional responsibility</a:t>
            </a:r>
          </a:p>
        </p:txBody>
      </p:sp>
    </p:spTree>
    <p:custDataLst>
      <p:tags r:id="rId1"/>
    </p:custDataLst>
    <p:extLst>
      <p:ext uri="{BB962C8B-B14F-4D97-AF65-F5344CB8AC3E}">
        <p14:creationId xmlns:p14="http://schemas.microsoft.com/office/powerpoint/2010/main" val="787911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40C5650E-2A1F-43CE-A024-13AD941B9F81}" type="slidenum">
              <a:rPr lang="en-US"/>
              <a:pPr/>
              <a:t>113</a:t>
            </a:fld>
            <a:endParaRPr lang="en-US"/>
          </a:p>
        </p:txBody>
      </p:sp>
      <p:sp>
        <p:nvSpPr>
          <p:cNvPr id="20481" name="Rectangle 1"/>
          <p:cNvSpPr>
            <a:spLocks noGrp="1" noChangeArrowheads="1"/>
          </p:cNvSpPr>
          <p:nvPr>
            <p:ph type="title"/>
            <p:custDataLst>
              <p:tags r:id="rId3"/>
            </p:custDataLst>
          </p:nvPr>
        </p:nvSpPr>
        <p:spPr>
          <a:ln/>
        </p:spPr>
        <p:txBody>
          <a:bodyPr rIns="134853"/>
          <a:lstStyle/>
          <a:p>
            <a:r>
              <a:rPr lang="en-US"/>
              <a:t>Roles and Responsibilities</a:t>
            </a:r>
          </a:p>
        </p:txBody>
      </p:sp>
      <p:sp>
        <p:nvSpPr>
          <p:cNvPr id="20482" name="Rectangle 2"/>
          <p:cNvSpPr>
            <a:spLocks noGrp="1" noChangeArrowheads="1"/>
          </p:cNvSpPr>
          <p:nvPr>
            <p:ph type="body" idx="1"/>
            <p:custDataLst>
              <p:tags r:id="rId4"/>
            </p:custDataLst>
          </p:nvPr>
        </p:nvSpPr>
        <p:spPr>
          <a:ln/>
        </p:spPr>
        <p:txBody>
          <a:bodyPr rIns="134853"/>
          <a:lstStyle/>
          <a:p>
            <a:r>
              <a:rPr lang="en-US"/>
              <a:t>Best Practices:</a:t>
            </a:r>
          </a:p>
          <a:p>
            <a:pPr marL="783552" lvl="1"/>
            <a:r>
              <a:rPr lang="en-US"/>
              <a:t>Least Privilege</a:t>
            </a:r>
          </a:p>
          <a:p>
            <a:pPr marL="783552" lvl="1"/>
            <a:r>
              <a:rPr lang="en-US"/>
              <a:t>Mandatory Vacations</a:t>
            </a:r>
          </a:p>
          <a:p>
            <a:pPr marL="783552" lvl="1"/>
            <a:r>
              <a:rPr lang="en-US"/>
              <a:t>Job Rotation</a:t>
            </a:r>
          </a:p>
          <a:p>
            <a:pPr marL="783552" lvl="1"/>
            <a:r>
              <a:rPr lang="en-US"/>
              <a:t>Separation of Duties</a:t>
            </a:r>
          </a:p>
        </p:txBody>
      </p:sp>
    </p:spTree>
    <p:custDataLst>
      <p:tags r:id="rId1"/>
    </p:custDataLst>
    <p:extLst>
      <p:ext uri="{BB962C8B-B14F-4D97-AF65-F5344CB8AC3E}">
        <p14:creationId xmlns:p14="http://schemas.microsoft.com/office/powerpoint/2010/main" val="18859906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9A5F5582-6AF6-4ABC-A3DA-A02D9B6BF3FE}" type="slidenum">
              <a:rPr lang="en-US"/>
              <a:pPr/>
              <a:t>114</a:t>
            </a:fld>
            <a:endParaRPr lang="en-US"/>
          </a:p>
        </p:txBody>
      </p:sp>
      <p:sp>
        <p:nvSpPr>
          <p:cNvPr id="21505" name="Rectangle 1"/>
          <p:cNvSpPr>
            <a:spLocks noGrp="1" noChangeArrowheads="1"/>
          </p:cNvSpPr>
          <p:nvPr>
            <p:ph type="title"/>
            <p:custDataLst>
              <p:tags r:id="rId3"/>
            </p:custDataLst>
          </p:nvPr>
        </p:nvSpPr>
        <p:spPr>
          <a:ln/>
        </p:spPr>
        <p:txBody>
          <a:bodyPr rIns="134853"/>
          <a:lstStyle/>
          <a:p>
            <a:r>
              <a:rPr lang="en-US"/>
              <a:t>Roles and Responsibilities</a:t>
            </a:r>
          </a:p>
        </p:txBody>
      </p:sp>
      <p:sp>
        <p:nvSpPr>
          <p:cNvPr id="21506" name="Rectangle 2"/>
          <p:cNvSpPr>
            <a:spLocks noGrp="1" noChangeArrowheads="1"/>
          </p:cNvSpPr>
          <p:nvPr>
            <p:ph type="body" idx="1"/>
            <p:custDataLst>
              <p:tags r:id="rId4"/>
            </p:custDataLst>
          </p:nvPr>
        </p:nvSpPr>
        <p:spPr>
          <a:ln/>
        </p:spPr>
        <p:txBody>
          <a:bodyPr rIns="134853"/>
          <a:lstStyle/>
          <a:p>
            <a:r>
              <a:rPr lang="en-US"/>
              <a:t>Owners</a:t>
            </a:r>
          </a:p>
          <a:p>
            <a:pPr marL="783552" lvl="1"/>
            <a:r>
              <a:rPr lang="en-US"/>
              <a:t>Determine security requirements</a:t>
            </a:r>
          </a:p>
          <a:p>
            <a:r>
              <a:rPr lang="en-US"/>
              <a:t>Custodians</a:t>
            </a:r>
          </a:p>
          <a:p>
            <a:pPr marL="783552" lvl="1"/>
            <a:r>
              <a:rPr lang="en-US"/>
              <a:t>Manage security based on requirements</a:t>
            </a:r>
          </a:p>
          <a:p>
            <a:r>
              <a:rPr lang="en-US"/>
              <a:t>Users</a:t>
            </a:r>
          </a:p>
          <a:p>
            <a:pPr marL="783552" lvl="1"/>
            <a:r>
              <a:rPr lang="en-US"/>
              <a:t>Access as allowed by security requirements</a:t>
            </a:r>
          </a:p>
        </p:txBody>
      </p:sp>
    </p:spTree>
    <p:custDataLst>
      <p:tags r:id="rId1"/>
    </p:custDataLst>
    <p:extLst>
      <p:ext uri="{BB962C8B-B14F-4D97-AF65-F5344CB8AC3E}">
        <p14:creationId xmlns:p14="http://schemas.microsoft.com/office/powerpoint/2010/main" val="4239735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5B5A56C5-F1B8-4E67-A0DE-5A155C5E4257}" type="slidenum">
              <a:rPr lang="en-US"/>
              <a:pPr/>
              <a:t>115</a:t>
            </a:fld>
            <a:endParaRPr lang="en-US"/>
          </a:p>
        </p:txBody>
      </p:sp>
      <p:sp>
        <p:nvSpPr>
          <p:cNvPr id="22529" name="Rectangle 1"/>
          <p:cNvSpPr>
            <a:spLocks noGrp="1" noChangeArrowheads="1"/>
          </p:cNvSpPr>
          <p:nvPr>
            <p:ph type="title"/>
            <p:custDataLst>
              <p:tags r:id="rId3"/>
            </p:custDataLst>
          </p:nvPr>
        </p:nvSpPr>
        <p:spPr>
          <a:ln/>
        </p:spPr>
        <p:txBody>
          <a:bodyPr rIns="134853"/>
          <a:lstStyle/>
          <a:p>
            <a:r>
              <a:rPr lang="en-US"/>
              <a:t>Information Classification</a:t>
            </a:r>
          </a:p>
        </p:txBody>
      </p:sp>
      <p:sp>
        <p:nvSpPr>
          <p:cNvPr id="22530" name="Rectangle 2"/>
          <p:cNvSpPr>
            <a:spLocks noGrp="1" noChangeArrowheads="1"/>
          </p:cNvSpPr>
          <p:nvPr>
            <p:ph type="body" idx="1"/>
            <p:custDataLst>
              <p:tags r:id="rId4"/>
            </p:custDataLst>
          </p:nvPr>
        </p:nvSpPr>
        <p:spPr>
          <a:ln/>
        </p:spPr>
        <p:txBody>
          <a:bodyPr rIns="134853"/>
          <a:lstStyle/>
          <a:p>
            <a:r>
              <a:rPr lang="en-US"/>
              <a:t>Not all information has the </a:t>
            </a:r>
            <a:br>
              <a:rPr lang="en-US"/>
            </a:br>
            <a:r>
              <a:rPr lang="en-US"/>
              <a:t>same value</a:t>
            </a:r>
          </a:p>
          <a:p>
            <a:r>
              <a:rPr lang="en-US"/>
              <a:t>Need to evaluate value based on CIA</a:t>
            </a:r>
          </a:p>
          <a:p>
            <a:r>
              <a:rPr lang="en-US"/>
              <a:t>Value determines protection level</a:t>
            </a:r>
          </a:p>
          <a:p>
            <a:r>
              <a:rPr lang="en-US"/>
              <a:t>Protection levels determine procedures</a:t>
            </a:r>
          </a:p>
          <a:p>
            <a:r>
              <a:rPr lang="en-US"/>
              <a:t>Labeling informs users on handling </a:t>
            </a:r>
          </a:p>
        </p:txBody>
      </p:sp>
    </p:spTree>
    <p:custDataLst>
      <p:tags r:id="rId1"/>
    </p:custDataLst>
    <p:extLst>
      <p:ext uri="{BB962C8B-B14F-4D97-AF65-F5344CB8AC3E}">
        <p14:creationId xmlns:p14="http://schemas.microsoft.com/office/powerpoint/2010/main" val="2359977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58090481-4F9B-457D-9FF4-35FED62AE2E4}" type="slidenum">
              <a:rPr lang="en-US"/>
              <a:pPr/>
              <a:t>116</a:t>
            </a:fld>
            <a:endParaRPr lang="en-US"/>
          </a:p>
        </p:txBody>
      </p:sp>
      <p:sp>
        <p:nvSpPr>
          <p:cNvPr id="23553" name="Rectangle 1"/>
          <p:cNvSpPr>
            <a:spLocks noGrp="1" noChangeArrowheads="1"/>
          </p:cNvSpPr>
          <p:nvPr>
            <p:ph type="title"/>
            <p:custDataLst>
              <p:tags r:id="rId3"/>
            </p:custDataLst>
          </p:nvPr>
        </p:nvSpPr>
        <p:spPr>
          <a:ln/>
        </p:spPr>
        <p:txBody>
          <a:bodyPr rIns="134853"/>
          <a:lstStyle/>
          <a:p>
            <a:r>
              <a:rPr lang="en-US"/>
              <a:t>Information Classification</a:t>
            </a:r>
          </a:p>
        </p:txBody>
      </p:sp>
      <p:sp>
        <p:nvSpPr>
          <p:cNvPr id="23554" name="Rectangle 2"/>
          <p:cNvSpPr>
            <a:spLocks noGrp="1" noChangeArrowheads="1"/>
          </p:cNvSpPr>
          <p:nvPr>
            <p:ph type="body" idx="1"/>
            <p:custDataLst>
              <p:tags r:id="rId4"/>
            </p:custDataLst>
          </p:nvPr>
        </p:nvSpPr>
        <p:spPr>
          <a:ln/>
        </p:spPr>
        <p:txBody>
          <a:bodyPr rIns="134853"/>
          <a:lstStyle/>
          <a:p>
            <a:r>
              <a:rPr lang="en-US"/>
              <a:t>Government classifications:</a:t>
            </a:r>
          </a:p>
          <a:p>
            <a:pPr marL="783552" lvl="1"/>
            <a:r>
              <a:rPr lang="en-US"/>
              <a:t>Top Secret</a:t>
            </a:r>
          </a:p>
          <a:p>
            <a:pPr marL="783552" lvl="1"/>
            <a:r>
              <a:rPr lang="en-US"/>
              <a:t>Secret</a:t>
            </a:r>
          </a:p>
          <a:p>
            <a:pPr marL="783552" lvl="1"/>
            <a:r>
              <a:rPr lang="en-US"/>
              <a:t>Confidential</a:t>
            </a:r>
          </a:p>
          <a:p>
            <a:pPr marL="783552" lvl="1"/>
            <a:r>
              <a:rPr lang="en-US"/>
              <a:t>Sensitive but Unclassified</a:t>
            </a:r>
          </a:p>
          <a:p>
            <a:pPr marL="783552" lvl="1"/>
            <a:r>
              <a:rPr lang="en-US"/>
              <a:t>Unclassified</a:t>
            </a:r>
          </a:p>
        </p:txBody>
      </p:sp>
    </p:spTree>
    <p:custDataLst>
      <p:tags r:id="rId1"/>
    </p:custDataLst>
    <p:extLst>
      <p:ext uri="{BB962C8B-B14F-4D97-AF65-F5344CB8AC3E}">
        <p14:creationId xmlns:p14="http://schemas.microsoft.com/office/powerpoint/2010/main" val="3473941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22E33A45-24E9-4061-94B6-15EA7A2F04C7}" type="slidenum">
              <a:rPr lang="en-US"/>
              <a:pPr/>
              <a:t>117</a:t>
            </a:fld>
            <a:endParaRPr lang="en-US"/>
          </a:p>
        </p:txBody>
      </p:sp>
      <p:sp>
        <p:nvSpPr>
          <p:cNvPr id="24577" name="Rectangle 1"/>
          <p:cNvSpPr>
            <a:spLocks noGrp="1" noChangeArrowheads="1"/>
          </p:cNvSpPr>
          <p:nvPr>
            <p:ph type="title"/>
            <p:custDataLst>
              <p:tags r:id="rId3"/>
            </p:custDataLst>
          </p:nvPr>
        </p:nvSpPr>
        <p:spPr>
          <a:ln/>
        </p:spPr>
        <p:txBody>
          <a:bodyPr rIns="134853"/>
          <a:lstStyle/>
          <a:p>
            <a:r>
              <a:rPr lang="en-US"/>
              <a:t>Information Classification</a:t>
            </a:r>
          </a:p>
        </p:txBody>
      </p:sp>
      <p:sp>
        <p:nvSpPr>
          <p:cNvPr id="24578" name="Rectangle 2"/>
          <p:cNvSpPr>
            <a:spLocks noGrp="1" noChangeArrowheads="1"/>
          </p:cNvSpPr>
          <p:nvPr>
            <p:ph type="body" idx="1"/>
            <p:custDataLst>
              <p:tags r:id="rId4"/>
            </p:custDataLst>
          </p:nvPr>
        </p:nvSpPr>
        <p:spPr>
          <a:ln/>
        </p:spPr>
        <p:txBody>
          <a:bodyPr rIns="134853"/>
          <a:lstStyle/>
          <a:p>
            <a:r>
              <a:rPr lang="en-US"/>
              <a:t>Private Sector classifications:</a:t>
            </a:r>
          </a:p>
          <a:p>
            <a:pPr marL="783552" lvl="1"/>
            <a:r>
              <a:rPr lang="en-US"/>
              <a:t>Confidential</a:t>
            </a:r>
          </a:p>
          <a:p>
            <a:pPr marL="783552" lvl="1"/>
            <a:r>
              <a:rPr lang="en-US"/>
              <a:t>Private</a:t>
            </a:r>
          </a:p>
          <a:p>
            <a:pPr marL="783552" lvl="1"/>
            <a:r>
              <a:rPr lang="en-US"/>
              <a:t>Sensitive</a:t>
            </a:r>
          </a:p>
          <a:p>
            <a:pPr marL="783552" lvl="1"/>
            <a:r>
              <a:rPr lang="en-US"/>
              <a:t>Public</a:t>
            </a:r>
          </a:p>
        </p:txBody>
      </p:sp>
    </p:spTree>
    <p:custDataLst>
      <p:tags r:id="rId1"/>
    </p:custDataLst>
    <p:extLst>
      <p:ext uri="{BB962C8B-B14F-4D97-AF65-F5344CB8AC3E}">
        <p14:creationId xmlns:p14="http://schemas.microsoft.com/office/powerpoint/2010/main" val="183628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B4544C63-CE3F-4F47-A87D-7B6BA33CED87}" type="slidenum">
              <a:rPr lang="en-US"/>
              <a:pPr/>
              <a:t>118</a:t>
            </a:fld>
            <a:endParaRPr lang="en-US"/>
          </a:p>
        </p:txBody>
      </p:sp>
      <p:sp>
        <p:nvSpPr>
          <p:cNvPr id="25601" name="Rectangle 1"/>
          <p:cNvSpPr>
            <a:spLocks noGrp="1" noChangeArrowheads="1"/>
          </p:cNvSpPr>
          <p:nvPr>
            <p:ph type="title"/>
            <p:custDataLst>
              <p:tags r:id="rId3"/>
            </p:custDataLst>
          </p:nvPr>
        </p:nvSpPr>
        <p:spPr>
          <a:ln/>
        </p:spPr>
        <p:txBody>
          <a:bodyPr rIns="134853"/>
          <a:lstStyle/>
          <a:p>
            <a:r>
              <a:rPr lang="en-US"/>
              <a:t>Information Classification</a:t>
            </a:r>
          </a:p>
        </p:txBody>
      </p:sp>
      <p:sp>
        <p:nvSpPr>
          <p:cNvPr id="25602" name="Rectangle 2"/>
          <p:cNvSpPr>
            <a:spLocks noGrp="1" noChangeArrowheads="1"/>
          </p:cNvSpPr>
          <p:nvPr>
            <p:ph type="body" idx="1"/>
            <p:custDataLst>
              <p:tags r:id="rId4"/>
            </p:custDataLst>
          </p:nvPr>
        </p:nvSpPr>
        <p:spPr>
          <a:ln/>
        </p:spPr>
        <p:txBody>
          <a:bodyPr rIns="134853"/>
          <a:lstStyle/>
          <a:p>
            <a:r>
              <a:rPr lang="en-US"/>
              <a:t>Criteria:</a:t>
            </a:r>
          </a:p>
          <a:p>
            <a:pPr marL="783552" lvl="1"/>
            <a:r>
              <a:rPr lang="en-US"/>
              <a:t>Value</a:t>
            </a:r>
          </a:p>
          <a:p>
            <a:pPr marL="783552" lvl="1"/>
            <a:r>
              <a:rPr lang="en-US"/>
              <a:t>Age</a:t>
            </a:r>
          </a:p>
          <a:p>
            <a:pPr marL="783552" lvl="1"/>
            <a:r>
              <a:rPr lang="en-US"/>
              <a:t>Useful Life</a:t>
            </a:r>
          </a:p>
          <a:p>
            <a:pPr marL="783552" lvl="1"/>
            <a:r>
              <a:rPr lang="en-US"/>
              <a:t>Personal Association</a:t>
            </a:r>
          </a:p>
        </p:txBody>
      </p:sp>
    </p:spTree>
    <p:custDataLst>
      <p:tags r:id="rId1"/>
    </p:custDataLst>
    <p:extLst>
      <p:ext uri="{BB962C8B-B14F-4D97-AF65-F5344CB8AC3E}">
        <p14:creationId xmlns:p14="http://schemas.microsoft.com/office/powerpoint/2010/main" val="1197960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3DB464F5-54FC-4AF2-B290-E8905E7E47B5}" type="slidenum">
              <a:rPr lang="en-US"/>
              <a:pPr/>
              <a:t>119</a:t>
            </a:fld>
            <a:endParaRPr lang="en-US"/>
          </a:p>
        </p:txBody>
      </p:sp>
      <p:sp>
        <p:nvSpPr>
          <p:cNvPr id="26625" name="Rectangle 1"/>
          <p:cNvSpPr>
            <a:spLocks noGrp="1" noChangeArrowheads="1"/>
          </p:cNvSpPr>
          <p:nvPr>
            <p:ph type="title"/>
            <p:custDataLst>
              <p:tags r:id="rId3"/>
            </p:custDataLst>
          </p:nvPr>
        </p:nvSpPr>
        <p:spPr>
          <a:xfrm>
            <a:off x="828144" y="1124744"/>
            <a:ext cx="8280400" cy="720725"/>
          </a:xfrm>
          <a:ln/>
        </p:spPr>
        <p:txBody>
          <a:bodyPr rIns="134853">
            <a:normAutofit fontScale="90000"/>
          </a:bodyPr>
          <a:lstStyle/>
          <a:p>
            <a:r>
              <a:rPr lang="en-US" dirty="0"/>
              <a:t>Risk Management</a:t>
            </a:r>
          </a:p>
        </p:txBody>
      </p:sp>
      <p:sp>
        <p:nvSpPr>
          <p:cNvPr id="26626" name="Rectangle 2"/>
          <p:cNvSpPr>
            <a:spLocks noGrp="1" noChangeArrowheads="1"/>
          </p:cNvSpPr>
          <p:nvPr>
            <p:ph type="body" idx="1"/>
            <p:custDataLst>
              <p:tags r:id="rId4"/>
            </p:custDataLst>
          </p:nvPr>
        </p:nvSpPr>
        <p:spPr>
          <a:xfrm>
            <a:off x="467544" y="1700808"/>
            <a:ext cx="8291513" cy="3736975"/>
          </a:xfrm>
          <a:ln/>
        </p:spPr>
        <p:txBody>
          <a:bodyPr rIns="134853">
            <a:normAutofit fontScale="92500"/>
          </a:bodyPr>
          <a:lstStyle/>
          <a:p>
            <a:r>
              <a:rPr lang="en-US" dirty="0"/>
              <a:t>Risk Management is identifying, evaluating, and mitigating risk to an organization</a:t>
            </a:r>
          </a:p>
          <a:p>
            <a:pPr marL="783552" lvl="1"/>
            <a:r>
              <a:rPr lang="en-US" dirty="0"/>
              <a:t>It’s a cyclical, continuous process</a:t>
            </a:r>
          </a:p>
          <a:p>
            <a:pPr marL="783552" lvl="1"/>
            <a:r>
              <a:rPr lang="en-US" dirty="0"/>
              <a:t>Need to know what you have</a:t>
            </a:r>
          </a:p>
          <a:p>
            <a:pPr marL="783552" lvl="1"/>
            <a:r>
              <a:rPr lang="en-US" dirty="0"/>
              <a:t>Need to know what threats are likely</a:t>
            </a:r>
          </a:p>
          <a:p>
            <a:pPr marL="783552" lvl="1"/>
            <a:r>
              <a:rPr lang="en-US" dirty="0"/>
              <a:t>Need to know how and how well it is protected</a:t>
            </a:r>
          </a:p>
          <a:p>
            <a:pPr marL="783552" lvl="1"/>
            <a:r>
              <a:rPr lang="en-US" dirty="0"/>
              <a:t>Need to know where the gaps are</a:t>
            </a:r>
          </a:p>
        </p:txBody>
      </p:sp>
    </p:spTree>
    <p:custDataLst>
      <p:tags r:id="rId1"/>
    </p:custDataLst>
    <p:extLst>
      <p:ext uri="{BB962C8B-B14F-4D97-AF65-F5344CB8AC3E}">
        <p14:creationId xmlns:p14="http://schemas.microsoft.com/office/powerpoint/2010/main" val="1682781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Security Principles</a:t>
            </a:r>
          </a:p>
        </p:txBody>
      </p:sp>
      <p:sp>
        <p:nvSpPr>
          <p:cNvPr id="10244" name="Rectangle 3"/>
          <p:cNvSpPr>
            <a:spLocks noGrp="1" noChangeArrowheads="1"/>
          </p:cNvSpPr>
          <p:nvPr>
            <p:ph idx="1"/>
          </p:nvPr>
        </p:nvSpPr>
        <p:spPr/>
        <p:txBody>
          <a:bodyPr/>
          <a:lstStyle/>
          <a:p>
            <a:r>
              <a:rPr lang="en-US" dirty="0" smtClean="0"/>
              <a:t>The three main security principles also pertain to access control:</a:t>
            </a:r>
          </a:p>
          <a:p>
            <a:pPr lvl="1"/>
            <a:r>
              <a:rPr lang="en-US" dirty="0" smtClean="0"/>
              <a:t>Availability</a:t>
            </a:r>
          </a:p>
          <a:p>
            <a:pPr lvl="1"/>
            <a:r>
              <a:rPr lang="en-US" dirty="0" smtClean="0"/>
              <a:t>Integrity</a:t>
            </a:r>
          </a:p>
          <a:p>
            <a:pPr lvl="1"/>
            <a:r>
              <a:rPr lang="en-US" dirty="0" smtClean="0"/>
              <a:t>Confidentiality</a:t>
            </a:r>
          </a:p>
        </p:txBody>
      </p:sp>
      <p:sp>
        <p:nvSpPr>
          <p:cNvPr id="102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BF911C-FA6E-4A07-8200-5C725207DD57}" type="slidenum">
              <a:rPr lang="en-US"/>
              <a:pPr eaLnBrk="1" hangingPunct="1"/>
              <a:t>12</a:t>
            </a:fld>
            <a:endParaRPr lang="en-US" sz="1400">
              <a:latin typeface="Times" pitchFamily="18" charset="0"/>
            </a:endParaRPr>
          </a:p>
        </p:txBody>
      </p:sp>
    </p:spTree>
    <p:extLst>
      <p:ext uri="{BB962C8B-B14F-4D97-AF65-F5344CB8AC3E}">
        <p14:creationId xmlns:p14="http://schemas.microsoft.com/office/powerpoint/2010/main" val="281014247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F960146C-A9D5-40DD-B3B9-F32D23AAAA98}" type="slidenum">
              <a:rPr lang="en-US"/>
              <a:pPr/>
              <a:t>120</a:t>
            </a:fld>
            <a:endParaRPr lang="en-US"/>
          </a:p>
        </p:txBody>
      </p:sp>
      <p:sp>
        <p:nvSpPr>
          <p:cNvPr id="27649" name="Rectangle 1"/>
          <p:cNvSpPr>
            <a:spLocks noGrp="1" noChangeArrowheads="1"/>
          </p:cNvSpPr>
          <p:nvPr>
            <p:ph type="title"/>
            <p:custDataLst>
              <p:tags r:id="rId3"/>
            </p:custDataLst>
          </p:nvPr>
        </p:nvSpPr>
        <p:spPr>
          <a:xfrm>
            <a:off x="494249" y="1124744"/>
            <a:ext cx="8280400" cy="720725"/>
          </a:xfrm>
          <a:ln/>
        </p:spPr>
        <p:txBody>
          <a:bodyPr rIns="134853">
            <a:normAutofit fontScale="90000"/>
          </a:bodyPr>
          <a:lstStyle/>
          <a:p>
            <a:r>
              <a:rPr lang="en-US" dirty="0"/>
              <a:t>Identification</a:t>
            </a:r>
          </a:p>
        </p:txBody>
      </p:sp>
      <p:sp>
        <p:nvSpPr>
          <p:cNvPr id="27650" name="Rectangle 2"/>
          <p:cNvSpPr>
            <a:spLocks noGrp="1" noChangeArrowheads="1"/>
          </p:cNvSpPr>
          <p:nvPr>
            <p:ph type="body" idx="1"/>
            <p:custDataLst>
              <p:tags r:id="rId4"/>
            </p:custDataLst>
          </p:nvPr>
        </p:nvSpPr>
        <p:spPr>
          <a:xfrm>
            <a:off x="467544" y="1628800"/>
            <a:ext cx="8291513" cy="3736975"/>
          </a:xfrm>
          <a:ln/>
        </p:spPr>
        <p:txBody>
          <a:bodyPr rIns="134853">
            <a:normAutofit lnSpcReduction="10000"/>
          </a:bodyPr>
          <a:lstStyle/>
          <a:p>
            <a:r>
              <a:rPr lang="en-US" dirty="0"/>
              <a:t>Assets</a:t>
            </a:r>
          </a:p>
          <a:p>
            <a:r>
              <a:rPr lang="en-US" dirty="0"/>
              <a:t>Threats</a:t>
            </a:r>
          </a:p>
          <a:p>
            <a:pPr marL="783552" lvl="1"/>
            <a:r>
              <a:rPr lang="en-US" dirty="0"/>
              <a:t>Threat-sources: man-made, natural</a:t>
            </a:r>
          </a:p>
          <a:p>
            <a:r>
              <a:rPr lang="en-US" dirty="0"/>
              <a:t>Vulnerabilities</a:t>
            </a:r>
          </a:p>
          <a:p>
            <a:pPr marL="783552" lvl="1"/>
            <a:r>
              <a:rPr lang="en-US" dirty="0"/>
              <a:t>Weakness</a:t>
            </a:r>
          </a:p>
          <a:p>
            <a:r>
              <a:rPr lang="en-US" dirty="0"/>
              <a:t>Controls</a:t>
            </a:r>
          </a:p>
          <a:p>
            <a:pPr marL="783552" lvl="1"/>
            <a:r>
              <a:rPr lang="en-US" dirty="0"/>
              <a:t>Safeguard </a:t>
            </a:r>
          </a:p>
        </p:txBody>
      </p:sp>
    </p:spTree>
    <p:custDataLst>
      <p:tags r:id="rId1"/>
    </p:custDataLst>
    <p:extLst>
      <p:ext uri="{BB962C8B-B14F-4D97-AF65-F5344CB8AC3E}">
        <p14:creationId xmlns:p14="http://schemas.microsoft.com/office/powerpoint/2010/main" val="2140991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E2E30D46-09A0-428F-8E10-123B6DC1D07C}" type="slidenum">
              <a:rPr lang="en-US"/>
              <a:pPr/>
              <a:t>121</a:t>
            </a:fld>
            <a:endParaRPr lang="en-US"/>
          </a:p>
        </p:txBody>
      </p:sp>
      <p:sp>
        <p:nvSpPr>
          <p:cNvPr id="28673" name="Rectangle 1"/>
          <p:cNvSpPr>
            <a:spLocks noGrp="1" noChangeArrowheads="1"/>
          </p:cNvSpPr>
          <p:nvPr>
            <p:ph type="title"/>
            <p:custDataLst>
              <p:tags r:id="rId3"/>
            </p:custDataLst>
          </p:nvPr>
        </p:nvSpPr>
        <p:spPr>
          <a:xfrm>
            <a:off x="833472" y="1268437"/>
            <a:ext cx="8280400" cy="720725"/>
          </a:xfrm>
          <a:ln/>
        </p:spPr>
        <p:txBody>
          <a:bodyPr rIns="134853">
            <a:normAutofit fontScale="90000"/>
          </a:bodyPr>
          <a:lstStyle/>
          <a:p>
            <a:r>
              <a:rPr lang="en-US" dirty="0"/>
              <a:t>Analysis/Evaluation</a:t>
            </a:r>
          </a:p>
        </p:txBody>
      </p:sp>
      <p:sp>
        <p:nvSpPr>
          <p:cNvPr id="28674" name="Rectangle 2"/>
          <p:cNvSpPr>
            <a:spLocks noGrp="1" noChangeArrowheads="1"/>
          </p:cNvSpPr>
          <p:nvPr>
            <p:ph type="body" idx="1"/>
            <p:custDataLst>
              <p:tags r:id="rId4"/>
            </p:custDataLst>
          </p:nvPr>
        </p:nvSpPr>
        <p:spPr>
          <a:xfrm>
            <a:off x="467544" y="1628800"/>
            <a:ext cx="8291513" cy="3736975"/>
          </a:xfrm>
          <a:ln/>
        </p:spPr>
        <p:txBody>
          <a:bodyPr rIns="134853">
            <a:normAutofit fontScale="92500" lnSpcReduction="10000"/>
          </a:bodyPr>
          <a:lstStyle/>
          <a:p>
            <a:r>
              <a:rPr lang="en-US" dirty="0"/>
              <a:t>Quantitative</a:t>
            </a:r>
          </a:p>
          <a:p>
            <a:pPr marL="783552" lvl="1"/>
            <a:r>
              <a:rPr lang="en-US" dirty="0"/>
              <a:t>Objective numeric values</a:t>
            </a:r>
          </a:p>
          <a:p>
            <a:pPr marL="783552" lvl="1"/>
            <a:r>
              <a:rPr lang="en-US" dirty="0"/>
              <a:t>Cost-Benefit analysis</a:t>
            </a:r>
          </a:p>
          <a:p>
            <a:pPr marL="783552" lvl="1"/>
            <a:r>
              <a:rPr lang="en-US" dirty="0"/>
              <a:t>Guesswork low</a:t>
            </a:r>
          </a:p>
          <a:p>
            <a:r>
              <a:rPr lang="en-US" dirty="0"/>
              <a:t>Qualitative</a:t>
            </a:r>
          </a:p>
          <a:p>
            <a:pPr marL="783552" lvl="1"/>
            <a:r>
              <a:rPr lang="en-US" dirty="0"/>
              <a:t>Subjective intangible values</a:t>
            </a:r>
          </a:p>
          <a:p>
            <a:pPr marL="783552" lvl="1"/>
            <a:r>
              <a:rPr lang="en-US" dirty="0"/>
              <a:t>Time involved low</a:t>
            </a:r>
          </a:p>
          <a:p>
            <a:pPr marL="783552" lvl="1"/>
            <a:r>
              <a:rPr lang="en-US" dirty="0"/>
              <a:t>Guesswork high</a:t>
            </a:r>
          </a:p>
        </p:txBody>
      </p:sp>
    </p:spTree>
    <p:custDataLst>
      <p:tags r:id="rId1"/>
    </p:custDataLst>
    <p:extLst>
      <p:ext uri="{BB962C8B-B14F-4D97-AF65-F5344CB8AC3E}">
        <p14:creationId xmlns:p14="http://schemas.microsoft.com/office/powerpoint/2010/main" val="3669258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1F87053A-723E-4981-8C2B-C24554DA0F85}" type="slidenum">
              <a:rPr lang="en-US"/>
              <a:pPr/>
              <a:t>122</a:t>
            </a:fld>
            <a:endParaRPr lang="en-US"/>
          </a:p>
        </p:txBody>
      </p:sp>
      <p:sp>
        <p:nvSpPr>
          <p:cNvPr id="29697" name="Rectangle 1"/>
          <p:cNvSpPr>
            <a:spLocks noGrp="1" noChangeArrowheads="1"/>
          </p:cNvSpPr>
          <p:nvPr>
            <p:ph type="title"/>
            <p:custDataLst>
              <p:tags r:id="rId3"/>
            </p:custDataLst>
          </p:nvPr>
        </p:nvSpPr>
        <p:spPr>
          <a:xfrm>
            <a:off x="863600" y="1052736"/>
            <a:ext cx="8280400" cy="720725"/>
          </a:xfrm>
          <a:ln/>
        </p:spPr>
        <p:txBody>
          <a:bodyPr rIns="134853">
            <a:normAutofit fontScale="90000"/>
          </a:bodyPr>
          <a:lstStyle/>
          <a:p>
            <a:r>
              <a:rPr lang="en-US" dirty="0"/>
              <a:t>Remedy/Mitigation</a:t>
            </a:r>
          </a:p>
        </p:txBody>
      </p:sp>
      <p:sp>
        <p:nvSpPr>
          <p:cNvPr id="29698" name="Rectangle 2"/>
          <p:cNvSpPr>
            <a:spLocks noGrp="1" noChangeArrowheads="1"/>
          </p:cNvSpPr>
          <p:nvPr>
            <p:ph type="body" idx="1"/>
            <p:custDataLst>
              <p:tags r:id="rId4"/>
            </p:custDataLst>
          </p:nvPr>
        </p:nvSpPr>
        <p:spPr>
          <a:xfrm>
            <a:off x="449208" y="1916832"/>
            <a:ext cx="8291513" cy="3736975"/>
          </a:xfrm>
          <a:ln/>
        </p:spPr>
        <p:txBody>
          <a:bodyPr rIns="40638">
            <a:normAutofit fontScale="92500" lnSpcReduction="20000"/>
          </a:bodyPr>
          <a:lstStyle/>
          <a:p>
            <a:pPr>
              <a:spcBef>
                <a:spcPct val="0"/>
              </a:spcBef>
            </a:pPr>
            <a:r>
              <a:rPr lang="en-US" dirty="0"/>
              <a:t>Reduce</a:t>
            </a:r>
          </a:p>
          <a:p>
            <a:pPr marL="783552" lvl="1">
              <a:spcBef>
                <a:spcPts val="2180"/>
              </a:spcBef>
            </a:pPr>
            <a:r>
              <a:rPr lang="en-US" dirty="0"/>
              <a:t>Use controls to limit or reduce threat</a:t>
            </a:r>
          </a:p>
          <a:p>
            <a:r>
              <a:rPr lang="en-US" dirty="0"/>
              <a:t>Remove</a:t>
            </a:r>
          </a:p>
          <a:p>
            <a:pPr marL="783552" lvl="1"/>
            <a:r>
              <a:rPr lang="en-US" dirty="0"/>
              <a:t>Stop using it</a:t>
            </a:r>
          </a:p>
          <a:p>
            <a:r>
              <a:rPr lang="en-US" dirty="0"/>
              <a:t>Transfer</a:t>
            </a:r>
          </a:p>
          <a:p>
            <a:pPr marL="783552" lvl="1"/>
            <a:r>
              <a:rPr lang="en-US" dirty="0"/>
              <a:t>Get insurance or outsource it</a:t>
            </a:r>
          </a:p>
          <a:p>
            <a:r>
              <a:rPr lang="en-US" dirty="0"/>
              <a:t>Accept</a:t>
            </a:r>
          </a:p>
          <a:p>
            <a:pPr marL="783552" lvl="1"/>
            <a:r>
              <a:rPr lang="en-US" dirty="0"/>
              <a:t>Hope for the best</a:t>
            </a:r>
          </a:p>
        </p:txBody>
      </p:sp>
    </p:spTree>
    <p:custDataLst>
      <p:tags r:id="rId1"/>
    </p:custDataLst>
    <p:extLst>
      <p:ext uri="{BB962C8B-B14F-4D97-AF65-F5344CB8AC3E}">
        <p14:creationId xmlns:p14="http://schemas.microsoft.com/office/powerpoint/2010/main" val="1192754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sz="4000" dirty="0"/>
              <a:t>CIA, it’s not just a government </a:t>
            </a:r>
            <a:r>
              <a:rPr lang="en-US" sz="4000" dirty="0" smtClean="0"/>
              <a:t>agency</a:t>
            </a:r>
            <a:endParaRPr lang="en-US" sz="4000" dirty="0"/>
          </a:p>
        </p:txBody>
      </p:sp>
      <p:sp>
        <p:nvSpPr>
          <p:cNvPr id="41987" name="Rectangle 3"/>
          <p:cNvSpPr>
            <a:spLocks noGrp="1" noChangeArrowheads="1"/>
          </p:cNvSpPr>
          <p:nvPr>
            <p:ph type="body" idx="1"/>
          </p:nvPr>
        </p:nvSpPr>
        <p:spPr/>
        <p:txBody>
          <a:bodyPr/>
          <a:lstStyle/>
          <a:p>
            <a:r>
              <a:rPr lang="en-US" dirty="0"/>
              <a:t>The CIA triad provides for the security objectives. This is also called the AIC triad.</a:t>
            </a:r>
          </a:p>
          <a:p>
            <a:pPr>
              <a:buFontTx/>
              <a:buNone/>
            </a:pPr>
            <a:endParaRPr lang="en-US" dirty="0"/>
          </a:p>
        </p:txBody>
      </p:sp>
    </p:spTree>
    <p:extLst>
      <p:ext uri="{BB962C8B-B14F-4D97-AF65-F5344CB8AC3E}">
        <p14:creationId xmlns:p14="http://schemas.microsoft.com/office/powerpoint/2010/main" val="37834031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Confidentiality</a:t>
            </a:r>
            <a:endParaRPr lang="en-US" dirty="0"/>
          </a:p>
        </p:txBody>
      </p:sp>
      <p:sp>
        <p:nvSpPr>
          <p:cNvPr id="44035" name="Rectangle 3"/>
          <p:cNvSpPr>
            <a:spLocks noGrp="1" noChangeArrowheads="1"/>
          </p:cNvSpPr>
          <p:nvPr>
            <p:ph type="body" idx="1"/>
          </p:nvPr>
        </p:nvSpPr>
        <p:spPr/>
        <p:txBody>
          <a:bodyPr>
            <a:normAutofit lnSpcReduction="10000"/>
          </a:bodyPr>
          <a:lstStyle/>
          <a:p>
            <a:r>
              <a:rPr lang="en-US" sz="2800"/>
              <a:t>Protects the data from un-authorized disclosure</a:t>
            </a:r>
          </a:p>
          <a:p>
            <a:r>
              <a:rPr lang="en-US" sz="2800"/>
              <a:t>Ensures the necessary level of secrecy is enforced at each junction of data processing</a:t>
            </a:r>
          </a:p>
          <a:p>
            <a:r>
              <a:rPr lang="en-US" sz="2800"/>
              <a:t>Can provide via technical controls such as authentication methods, encryption methods</a:t>
            </a:r>
          </a:p>
          <a:p>
            <a:r>
              <a:rPr lang="en-US" sz="2800"/>
              <a:t>Attacks include shoulder surfing and social engineering, man in the middle, attempts at decryption. etc</a:t>
            </a:r>
          </a:p>
        </p:txBody>
      </p:sp>
    </p:spTree>
    <p:extLst>
      <p:ext uri="{BB962C8B-B14F-4D97-AF65-F5344CB8AC3E}">
        <p14:creationId xmlns:p14="http://schemas.microsoft.com/office/powerpoint/2010/main" val="16475593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Integrity </a:t>
            </a:r>
          </a:p>
        </p:txBody>
      </p:sp>
      <p:sp>
        <p:nvSpPr>
          <p:cNvPr id="45059" name="Rectangle 3"/>
          <p:cNvSpPr>
            <a:spLocks noGrp="1" noChangeArrowheads="1"/>
          </p:cNvSpPr>
          <p:nvPr>
            <p:ph type="body" idx="1"/>
          </p:nvPr>
        </p:nvSpPr>
        <p:spPr/>
        <p:txBody>
          <a:bodyPr/>
          <a:lstStyle/>
          <a:p>
            <a:r>
              <a:rPr lang="en-US"/>
              <a:t>Ensuring that the data is not modified.</a:t>
            </a:r>
          </a:p>
          <a:p>
            <a:r>
              <a:rPr lang="en-US"/>
              <a:t>Must ensure accuracy and reliability of the information and Information Systems. Must not allow unauthorized modification. (either intentional or accidental*)</a:t>
            </a:r>
          </a:p>
          <a:p>
            <a:pPr>
              <a:buFontTx/>
              <a:buNone/>
            </a:pPr>
            <a:endParaRPr lang="en-US"/>
          </a:p>
          <a:p>
            <a:pPr>
              <a:buFontTx/>
              <a:buNone/>
            </a:pPr>
            <a:endParaRPr lang="en-US"/>
          </a:p>
          <a:p>
            <a:pPr>
              <a:buFontTx/>
              <a:buNone/>
            </a:pPr>
            <a:endParaRPr lang="en-US"/>
          </a:p>
        </p:txBody>
      </p:sp>
    </p:spTree>
    <p:extLst>
      <p:ext uri="{BB962C8B-B14F-4D97-AF65-F5344CB8AC3E}">
        <p14:creationId xmlns:p14="http://schemas.microsoft.com/office/powerpoint/2010/main" val="16806440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Integrity Example</a:t>
            </a:r>
          </a:p>
        </p:txBody>
      </p:sp>
      <p:sp>
        <p:nvSpPr>
          <p:cNvPr id="49155" name="Rectangle 3"/>
          <p:cNvSpPr>
            <a:spLocks noGrp="1" noChangeArrowheads="1"/>
          </p:cNvSpPr>
          <p:nvPr>
            <p:ph type="body" idx="1"/>
          </p:nvPr>
        </p:nvSpPr>
        <p:spPr/>
        <p:txBody>
          <a:bodyPr>
            <a:normAutofit fontScale="92500" lnSpcReduction="10000"/>
          </a:bodyPr>
          <a:lstStyle/>
          <a:p>
            <a:r>
              <a:rPr lang="en-US" sz="2800"/>
              <a:t>The trader was supposed to sell one share for 610,000 yen ($5,065). Instead, 610,000 shares valued at $3.1 billion were offered for 1 yen each. </a:t>
            </a:r>
          </a:p>
          <a:p>
            <a:r>
              <a:rPr lang="en-US" sz="2800"/>
              <a:t>Somebody made a typing mistake, said the brokerage unit of Mizuho Financial Group, Japan's second-largest bank. The error set off a frenzy of trades, and cost the unit at least 27 billion yen ($224 million) as it tried to buy back the shares, the bank said. </a:t>
            </a:r>
          </a:p>
        </p:txBody>
      </p:sp>
    </p:spTree>
    <p:extLst>
      <p:ext uri="{BB962C8B-B14F-4D97-AF65-F5344CB8AC3E}">
        <p14:creationId xmlns:p14="http://schemas.microsoft.com/office/powerpoint/2010/main" val="185258298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Integrity</a:t>
            </a:r>
          </a:p>
        </p:txBody>
      </p:sp>
      <p:sp>
        <p:nvSpPr>
          <p:cNvPr id="48131" name="Rectangle 3"/>
          <p:cNvSpPr>
            <a:spLocks noGrp="1" noChangeArrowheads="1"/>
          </p:cNvSpPr>
          <p:nvPr>
            <p:ph type="body" idx="1"/>
          </p:nvPr>
        </p:nvSpPr>
        <p:spPr/>
        <p:txBody>
          <a:bodyPr/>
          <a:lstStyle/>
          <a:p>
            <a:r>
              <a:rPr lang="en-US"/>
              <a:t>Hashes and signed messages are examples of how to ensure integrity</a:t>
            </a:r>
          </a:p>
          <a:p>
            <a:r>
              <a:rPr lang="en-US"/>
              <a:t>Can attack with birthday attacks / hash collisions. Man in the middle attacks</a:t>
            </a:r>
          </a:p>
        </p:txBody>
      </p:sp>
    </p:spTree>
    <p:extLst>
      <p:ext uri="{BB962C8B-B14F-4D97-AF65-F5344CB8AC3E}">
        <p14:creationId xmlns:p14="http://schemas.microsoft.com/office/powerpoint/2010/main" val="41043951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Availability</a:t>
            </a:r>
          </a:p>
        </p:txBody>
      </p:sp>
      <p:sp>
        <p:nvSpPr>
          <p:cNvPr id="47107" name="Rectangle 3"/>
          <p:cNvSpPr>
            <a:spLocks noGrp="1" noChangeArrowheads="1"/>
          </p:cNvSpPr>
          <p:nvPr>
            <p:ph type="body" idx="1"/>
          </p:nvPr>
        </p:nvSpPr>
        <p:spPr/>
        <p:txBody>
          <a:bodyPr>
            <a:normAutofit fontScale="92500" lnSpcReduction="20000"/>
          </a:bodyPr>
          <a:lstStyle/>
          <a:p>
            <a:r>
              <a:rPr lang="en-US"/>
              <a:t>The ability to access data and systems by authorized parties</a:t>
            </a:r>
          </a:p>
          <a:p>
            <a:r>
              <a:rPr lang="en-US"/>
              <a:t>This is very easy to attack and hard to defend against.</a:t>
            </a:r>
          </a:p>
          <a:p>
            <a:r>
              <a:rPr lang="en-US"/>
              <a:t>Attacks are often DoS type attacks.</a:t>
            </a:r>
          </a:p>
          <a:p>
            <a:r>
              <a:rPr lang="en-US"/>
              <a:t>Example of Availability attack:</a:t>
            </a:r>
          </a:p>
          <a:p>
            <a:pPr lvl="1"/>
            <a:r>
              <a:rPr lang="en-US"/>
              <a:t>Taking down a power grid</a:t>
            </a:r>
          </a:p>
          <a:p>
            <a:pPr lvl="1"/>
            <a:r>
              <a:rPr lang="en-US"/>
              <a:t>Stopping stock market trades</a:t>
            </a:r>
          </a:p>
          <a:p>
            <a:endParaRPr lang="en-US"/>
          </a:p>
        </p:txBody>
      </p:sp>
    </p:spTree>
    <p:extLst>
      <p:ext uri="{BB962C8B-B14F-4D97-AF65-F5344CB8AC3E}">
        <p14:creationId xmlns:p14="http://schemas.microsoft.com/office/powerpoint/2010/main" val="177465877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Security Management</a:t>
            </a:r>
          </a:p>
        </p:txBody>
      </p:sp>
      <p:sp>
        <p:nvSpPr>
          <p:cNvPr id="50179" name="Rectangle 3"/>
          <p:cNvSpPr>
            <a:spLocks noGrp="1" noChangeArrowheads="1"/>
          </p:cNvSpPr>
          <p:nvPr>
            <p:ph type="body" idx="1"/>
          </p:nvPr>
        </p:nvSpPr>
        <p:spPr/>
        <p:txBody>
          <a:bodyPr/>
          <a:lstStyle/>
          <a:p>
            <a:pPr>
              <a:buFontTx/>
              <a:buNone/>
            </a:pPr>
            <a:r>
              <a:rPr lang="en-US"/>
              <a:t>Now that we know the 3 principles of security lets talk about how we can manage security</a:t>
            </a:r>
          </a:p>
          <a:p>
            <a:pPr>
              <a:buFontTx/>
              <a:buNone/>
            </a:pPr>
            <a:endParaRPr lang="en-US"/>
          </a:p>
          <a:p>
            <a:pPr>
              <a:buFontTx/>
              <a:buNone/>
            </a:pPr>
            <a:endParaRPr lang="en-US"/>
          </a:p>
        </p:txBody>
      </p:sp>
    </p:spTree>
    <p:extLst>
      <p:ext uri="{BB962C8B-B14F-4D97-AF65-F5344CB8AC3E}">
        <p14:creationId xmlns:p14="http://schemas.microsoft.com/office/powerpoint/2010/main" val="3011462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2547715"/>
          </a:xfrm>
        </p:spPr>
        <p:txBody>
          <a:bodyPr>
            <a:normAutofit fontScale="90000"/>
          </a:bodyPr>
          <a:lstStyle/>
          <a:p>
            <a:r>
              <a:rPr lang="en-US" dirty="0" smtClean="0"/>
              <a:t/>
            </a:r>
            <a:br>
              <a:rPr lang="en-US" dirty="0" smtClean="0"/>
            </a:br>
            <a:r>
              <a:rPr lang="en-US" dirty="0"/>
              <a:t/>
            </a:r>
            <a:br>
              <a:rPr lang="en-US" dirty="0"/>
            </a:br>
            <a:r>
              <a:rPr lang="en-US" dirty="0" smtClean="0"/>
              <a:t>Week </a:t>
            </a:r>
            <a:r>
              <a:rPr lang="en-US" dirty="0" smtClean="0"/>
              <a:t>3 </a:t>
            </a:r>
            <a:r>
              <a:rPr lang="en-US" dirty="0" smtClean="0"/>
              <a:t>- Part 1</a:t>
            </a:r>
            <a:br>
              <a:rPr lang="en-US" dirty="0" smtClean="0"/>
            </a:br>
            <a:r>
              <a:rPr lang="en-US" dirty="0"/>
              <a:t>Law, Investigation and Ethics</a:t>
            </a: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
        <p:nvSpPr>
          <p:cNvPr id="3" name="Subtitle 2"/>
          <p:cNvSpPr>
            <a:spLocks noGrp="1"/>
          </p:cNvSpPr>
          <p:nvPr>
            <p:ph type="subTitle" idx="1"/>
          </p:nvPr>
        </p:nvSpPr>
        <p:spPr/>
        <p:txBody>
          <a:bodyPr>
            <a:normAutofit fontScale="85000" lnSpcReduction="20000"/>
          </a:bodyPr>
          <a:lstStyle/>
          <a:p>
            <a:r>
              <a:rPr lang="en-US" dirty="0"/>
              <a:t>Learn all about the principles of computer law and crime, how to handle incidents, and evidence gathering in order to pass this portion of the CISSP Certification</a:t>
            </a:r>
            <a:endParaRPr lang="en-US" dirty="0"/>
          </a:p>
        </p:txBody>
      </p:sp>
      <p:sp>
        <p:nvSpPr>
          <p:cNvPr id="4" name="Slide Number Placeholder 3"/>
          <p:cNvSpPr>
            <a:spLocks noGrp="1"/>
          </p:cNvSpPr>
          <p:nvPr>
            <p:ph type="sldNum" sz="quarter" idx="12"/>
          </p:nvPr>
        </p:nvSpPr>
        <p:spPr/>
        <p:txBody>
          <a:bodyPr>
            <a:normAutofit/>
          </a:bodyPr>
          <a:lstStyle/>
          <a:p>
            <a:fld id="{6E2D2B3B-882E-40F3-A32F-6DD516915044}" type="slidenum">
              <a:rPr lang="en-US" smtClean="0"/>
              <a:pPr/>
              <a:t>13</a:t>
            </a:fld>
            <a:endParaRPr lang="en-US" dirty="0"/>
          </a:p>
        </p:txBody>
      </p:sp>
    </p:spTree>
    <p:extLst>
      <p:ext uri="{BB962C8B-B14F-4D97-AF65-F5344CB8AC3E}">
        <p14:creationId xmlns:p14="http://schemas.microsoft.com/office/powerpoint/2010/main" val="115679148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dirty="0"/>
              <a:t>Security Management	</a:t>
            </a:r>
          </a:p>
        </p:txBody>
      </p:sp>
      <p:sp>
        <p:nvSpPr>
          <p:cNvPr id="43011" name="Rectangle 3"/>
          <p:cNvSpPr>
            <a:spLocks noGrp="1" noChangeArrowheads="1"/>
          </p:cNvSpPr>
          <p:nvPr>
            <p:ph type="body" idx="1"/>
          </p:nvPr>
        </p:nvSpPr>
        <p:spPr/>
        <p:txBody>
          <a:bodyPr>
            <a:normAutofit lnSpcReduction="10000"/>
          </a:bodyPr>
          <a:lstStyle/>
          <a:p>
            <a:pPr>
              <a:lnSpc>
                <a:spcPct val="90000"/>
              </a:lnSpc>
              <a:buFontTx/>
              <a:buNone/>
            </a:pPr>
            <a:r>
              <a:rPr lang="en-US" sz="2400"/>
              <a:t>Attempts to manage security.</a:t>
            </a:r>
          </a:p>
          <a:p>
            <a:pPr>
              <a:lnSpc>
                <a:spcPct val="90000"/>
              </a:lnSpc>
            </a:pPr>
            <a:r>
              <a:rPr lang="en-US" sz="2400"/>
              <a:t>Includes Risk Management, IS Policies, Procedures, Standards, Guidelines, Baselines, Information Classification, Security Organization. * </a:t>
            </a:r>
          </a:p>
          <a:p>
            <a:pPr>
              <a:lnSpc>
                <a:spcPct val="90000"/>
              </a:lnSpc>
            </a:pPr>
            <a:r>
              <a:rPr lang="en-US" sz="2400"/>
              <a:t>These build a security program – Purpose… protect the companies assets</a:t>
            </a:r>
          </a:p>
          <a:p>
            <a:pPr>
              <a:lnSpc>
                <a:spcPct val="90000"/>
              </a:lnSpc>
            </a:pPr>
            <a:r>
              <a:rPr lang="en-US" sz="2400"/>
              <a:t>A security program requires balanced application of Technical and non-technical methods!*</a:t>
            </a:r>
          </a:p>
          <a:p>
            <a:pPr>
              <a:lnSpc>
                <a:spcPct val="90000"/>
              </a:lnSpc>
            </a:pPr>
            <a:r>
              <a:rPr lang="en-US" sz="2400"/>
              <a:t>Process is circular, asses risks, determine needs, monitor, evaluate… start all over.</a:t>
            </a:r>
          </a:p>
        </p:txBody>
      </p:sp>
    </p:spTree>
    <p:extLst>
      <p:ext uri="{BB962C8B-B14F-4D97-AF65-F5344CB8AC3E}">
        <p14:creationId xmlns:p14="http://schemas.microsoft.com/office/powerpoint/2010/main" val="68528394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Security Management</a:t>
            </a:r>
          </a:p>
        </p:txBody>
      </p:sp>
      <p:sp>
        <p:nvSpPr>
          <p:cNvPr id="5123" name="Rectangle 3"/>
          <p:cNvSpPr>
            <a:spLocks noGrp="1" noChangeArrowheads="1"/>
          </p:cNvSpPr>
          <p:nvPr>
            <p:ph type="body" idx="1"/>
          </p:nvPr>
        </p:nvSpPr>
        <p:spPr/>
        <p:txBody>
          <a:bodyPr>
            <a:normAutofit lnSpcReduction="10000"/>
          </a:bodyPr>
          <a:lstStyle/>
          <a:p>
            <a:r>
              <a:rPr lang="en-US"/>
              <a:t>Management is ULTIMATELY responsible for security… NOT admins, not security workers.. MANAGEMENT… let me repeat… MANAGEMENT.</a:t>
            </a:r>
          </a:p>
          <a:p>
            <a:r>
              <a:rPr lang="en-US"/>
              <a:t>Management must lead and direct all security programs. They must provide the vision AND support*</a:t>
            </a:r>
          </a:p>
          <a:p>
            <a:endParaRPr lang="en-US"/>
          </a:p>
        </p:txBody>
      </p:sp>
    </p:spTree>
    <p:extLst>
      <p:ext uri="{BB962C8B-B14F-4D97-AF65-F5344CB8AC3E}">
        <p14:creationId xmlns:p14="http://schemas.microsoft.com/office/powerpoint/2010/main" val="385016407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Security Management	</a:t>
            </a:r>
          </a:p>
        </p:txBody>
      </p:sp>
      <p:sp>
        <p:nvSpPr>
          <p:cNvPr id="6147" name="Rectangle 3"/>
          <p:cNvSpPr>
            <a:spLocks noGrp="1" noChangeArrowheads="1"/>
          </p:cNvSpPr>
          <p:nvPr>
            <p:ph type="body" idx="1"/>
          </p:nvPr>
        </p:nvSpPr>
        <p:spPr/>
        <p:txBody>
          <a:bodyPr>
            <a:normAutofit fontScale="92500"/>
          </a:bodyPr>
          <a:lstStyle/>
          <a:p>
            <a:r>
              <a:rPr lang="en-US" sz="2800"/>
              <a:t>Any good security program should be “top down” with an ultimate goal. This approach management creates the vision and lays out the framework. It does not make sense just to run about locking down machines without a vision. Though this is often how things are actually done.*</a:t>
            </a:r>
          </a:p>
          <a:p>
            <a:r>
              <a:rPr lang="en-US" sz="2800"/>
              <a:t>Why would a bottom up approach fail? (can you build a house by just starting to build?)</a:t>
            </a:r>
          </a:p>
          <a:p>
            <a:endParaRPr lang="en-US" sz="2800"/>
          </a:p>
          <a:p>
            <a:pPr>
              <a:buFontTx/>
              <a:buNone/>
            </a:pPr>
            <a:endParaRPr lang="en-US" sz="2800"/>
          </a:p>
          <a:p>
            <a:endParaRPr lang="en-US" sz="2800"/>
          </a:p>
          <a:p>
            <a:pPr>
              <a:buFontTx/>
              <a:buNone/>
            </a:pPr>
            <a:endParaRPr lang="en-US" sz="2800"/>
          </a:p>
        </p:txBody>
      </p:sp>
    </p:spTree>
    <p:extLst>
      <p:ext uri="{BB962C8B-B14F-4D97-AF65-F5344CB8AC3E}">
        <p14:creationId xmlns:p14="http://schemas.microsoft.com/office/powerpoint/2010/main" val="206919077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IMPORTANT REMINDER	</a:t>
            </a:r>
          </a:p>
        </p:txBody>
      </p:sp>
      <p:sp>
        <p:nvSpPr>
          <p:cNvPr id="35843" name="Rectangle 3"/>
          <p:cNvSpPr>
            <a:spLocks noGrp="1" noChangeArrowheads="1"/>
          </p:cNvSpPr>
          <p:nvPr>
            <p:ph type="body" idx="1"/>
          </p:nvPr>
        </p:nvSpPr>
        <p:spPr/>
        <p:txBody>
          <a:bodyPr/>
          <a:lstStyle/>
          <a:p>
            <a:r>
              <a:rPr lang="en-US"/>
              <a:t>Reminder MANAGEMENT should direct security. A security officer or groups is to ensure the managements directives are fulfilled! They do NOT create security policy*</a:t>
            </a:r>
          </a:p>
        </p:txBody>
      </p:sp>
    </p:spTree>
    <p:extLst>
      <p:ext uri="{BB962C8B-B14F-4D97-AF65-F5344CB8AC3E}">
        <p14:creationId xmlns:p14="http://schemas.microsoft.com/office/powerpoint/2010/main" val="15352819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Security Controls</a:t>
            </a:r>
          </a:p>
        </p:txBody>
      </p:sp>
      <p:sp>
        <p:nvSpPr>
          <p:cNvPr id="7171" name="Rectangle 3"/>
          <p:cNvSpPr>
            <a:spLocks noGrp="1" noChangeArrowheads="1"/>
          </p:cNvSpPr>
          <p:nvPr>
            <p:ph type="body" idx="1"/>
          </p:nvPr>
        </p:nvSpPr>
        <p:spPr/>
        <p:txBody>
          <a:bodyPr>
            <a:normAutofit fontScale="92500" lnSpcReduction="20000"/>
          </a:bodyPr>
          <a:lstStyle/>
          <a:p>
            <a:pPr>
              <a:buFontTx/>
              <a:buNone/>
            </a:pPr>
            <a:r>
              <a:rPr lang="en-US" sz="2800"/>
              <a:t>The following “controls” should be utilized to achieve security management directives</a:t>
            </a:r>
          </a:p>
          <a:p>
            <a:r>
              <a:rPr lang="en-US" sz="2800"/>
              <a:t>Administrative – policies, standards, procedures, guidelines, personnel screening, training</a:t>
            </a:r>
          </a:p>
          <a:p>
            <a:r>
              <a:rPr lang="en-US" sz="2800"/>
              <a:t>Technical Controls (logical controls)* - authentication, firewalls, biometrics etc.</a:t>
            </a:r>
          </a:p>
          <a:p>
            <a:r>
              <a:rPr lang="en-US" sz="2800"/>
              <a:t>Physical Controls – locks, monitoring, mantraps, environmental controls.</a:t>
            </a:r>
          </a:p>
          <a:p>
            <a:r>
              <a:rPr lang="en-US" sz="2800"/>
              <a:t>See diagram on page 57</a:t>
            </a:r>
          </a:p>
        </p:txBody>
      </p:sp>
    </p:spTree>
    <p:extLst>
      <p:ext uri="{BB962C8B-B14F-4D97-AF65-F5344CB8AC3E}">
        <p14:creationId xmlns:p14="http://schemas.microsoft.com/office/powerpoint/2010/main" val="21250893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Functional vs. Assurance</a:t>
            </a:r>
          </a:p>
        </p:txBody>
      </p:sp>
      <p:sp>
        <p:nvSpPr>
          <p:cNvPr id="15363" name="Rectangle 3"/>
          <p:cNvSpPr>
            <a:spLocks noGrp="1" noChangeArrowheads="1"/>
          </p:cNvSpPr>
          <p:nvPr>
            <p:ph type="body" idx="1"/>
          </p:nvPr>
        </p:nvSpPr>
        <p:spPr/>
        <p:txBody>
          <a:bodyPr/>
          <a:lstStyle/>
          <a:p>
            <a:r>
              <a:rPr lang="en-US"/>
              <a:t>All solutions must be evaluated by it’s functional and assurance requirements</a:t>
            </a:r>
          </a:p>
          <a:p>
            <a:r>
              <a:rPr lang="en-US"/>
              <a:t>Functional: “Does the solution carry out the required tasks”*</a:t>
            </a:r>
          </a:p>
          <a:p>
            <a:r>
              <a:rPr lang="en-US"/>
              <a:t>Assurance: “How sure are we of the level of protection this solution provides”*</a:t>
            </a:r>
          </a:p>
        </p:txBody>
      </p:sp>
    </p:spTree>
    <p:extLst>
      <p:ext uri="{BB962C8B-B14F-4D97-AF65-F5344CB8AC3E}">
        <p14:creationId xmlns:p14="http://schemas.microsoft.com/office/powerpoint/2010/main" val="365752483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Vulnerability</a:t>
            </a:r>
            <a:endParaRPr lang="en-US" dirty="0"/>
          </a:p>
        </p:txBody>
      </p:sp>
      <p:sp>
        <p:nvSpPr>
          <p:cNvPr id="51203" name="Rectangle 3"/>
          <p:cNvSpPr>
            <a:spLocks noGrp="1" noChangeArrowheads="1"/>
          </p:cNvSpPr>
          <p:nvPr>
            <p:ph type="body" idx="1"/>
          </p:nvPr>
        </p:nvSpPr>
        <p:spPr/>
        <p:txBody>
          <a:bodyPr>
            <a:normAutofit fontScale="92500"/>
          </a:bodyPr>
          <a:lstStyle/>
          <a:p>
            <a:r>
              <a:rPr lang="en-US" dirty="0"/>
              <a:t>A software hardware or procedural weakness that may provide an attacker the opportunity to obtain unauthorized access.</a:t>
            </a:r>
          </a:p>
          <a:p>
            <a:pPr lvl="1"/>
            <a:r>
              <a:rPr lang="en-US" dirty="0"/>
              <a:t>Could be an un-patched application</a:t>
            </a:r>
          </a:p>
          <a:p>
            <a:pPr lvl="1"/>
            <a:r>
              <a:rPr lang="en-US" dirty="0"/>
              <a:t>Open modems</a:t>
            </a:r>
          </a:p>
          <a:p>
            <a:pPr lvl="1"/>
            <a:r>
              <a:rPr lang="en-US" dirty="0"/>
              <a:t>Lax physical security</a:t>
            </a:r>
          </a:p>
          <a:p>
            <a:pPr lvl="1"/>
            <a:r>
              <a:rPr lang="en-US" dirty="0"/>
              <a:t>Weak </a:t>
            </a:r>
            <a:r>
              <a:rPr lang="en-US" dirty="0" smtClean="0"/>
              <a:t>protocol </a:t>
            </a:r>
            <a:r>
              <a:rPr lang="en-US" dirty="0"/>
              <a:t>(let’s define protocol)</a:t>
            </a:r>
          </a:p>
        </p:txBody>
      </p:sp>
    </p:spTree>
    <p:extLst>
      <p:ext uri="{BB962C8B-B14F-4D97-AF65-F5344CB8AC3E}">
        <p14:creationId xmlns:p14="http://schemas.microsoft.com/office/powerpoint/2010/main" val="321715644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Threat </a:t>
            </a:r>
          </a:p>
        </p:txBody>
      </p:sp>
      <p:sp>
        <p:nvSpPr>
          <p:cNvPr id="52227" name="Rectangle 3"/>
          <p:cNvSpPr>
            <a:spLocks noGrp="1" noChangeArrowheads="1"/>
          </p:cNvSpPr>
          <p:nvPr>
            <p:ph type="body" idx="1"/>
          </p:nvPr>
        </p:nvSpPr>
        <p:spPr/>
        <p:txBody>
          <a:bodyPr/>
          <a:lstStyle/>
          <a:p>
            <a:pPr>
              <a:buFontTx/>
              <a:buNone/>
            </a:pPr>
            <a:r>
              <a:rPr lang="en-US"/>
              <a:t>A natural or man-made event that could have some type of negative impact on the organization. </a:t>
            </a:r>
          </a:p>
          <a:p>
            <a:r>
              <a:rPr lang="en-US"/>
              <a:t>A threat usually requires a vulnerability</a:t>
            </a:r>
          </a:p>
          <a:p>
            <a:r>
              <a:rPr lang="en-US"/>
              <a:t>A threat might also be natural such as a hurricane</a:t>
            </a:r>
          </a:p>
          <a:p>
            <a:endParaRPr lang="en-US"/>
          </a:p>
        </p:txBody>
      </p:sp>
    </p:spTree>
    <p:extLst>
      <p:ext uri="{BB962C8B-B14F-4D97-AF65-F5344CB8AC3E}">
        <p14:creationId xmlns:p14="http://schemas.microsoft.com/office/powerpoint/2010/main" val="6277759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Threat Agent</a:t>
            </a:r>
          </a:p>
        </p:txBody>
      </p:sp>
      <p:sp>
        <p:nvSpPr>
          <p:cNvPr id="53251" name="Rectangle 3"/>
          <p:cNvSpPr>
            <a:spLocks noGrp="1" noChangeArrowheads="1"/>
          </p:cNvSpPr>
          <p:nvPr>
            <p:ph type="body" idx="1"/>
          </p:nvPr>
        </p:nvSpPr>
        <p:spPr/>
        <p:txBody>
          <a:bodyPr/>
          <a:lstStyle/>
          <a:p>
            <a:r>
              <a:rPr lang="en-US"/>
              <a:t>An actual person that takes advantage of a vulnerability</a:t>
            </a:r>
          </a:p>
        </p:txBody>
      </p:sp>
    </p:spTree>
    <p:extLst>
      <p:ext uri="{BB962C8B-B14F-4D97-AF65-F5344CB8AC3E}">
        <p14:creationId xmlns:p14="http://schemas.microsoft.com/office/powerpoint/2010/main" val="34724844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Risk</a:t>
            </a:r>
          </a:p>
        </p:txBody>
      </p:sp>
      <p:sp>
        <p:nvSpPr>
          <p:cNvPr id="54275" name="Rectangle 3"/>
          <p:cNvSpPr>
            <a:spLocks noGrp="1" noChangeArrowheads="1"/>
          </p:cNvSpPr>
          <p:nvPr>
            <p:ph type="body" idx="1"/>
          </p:nvPr>
        </p:nvSpPr>
        <p:spPr/>
        <p:txBody>
          <a:bodyPr/>
          <a:lstStyle/>
          <a:p>
            <a:pPr>
              <a:buFontTx/>
              <a:buNone/>
            </a:pPr>
            <a:r>
              <a:rPr lang="en-US"/>
              <a:t>This likelihood of a threat agent taking advantage of a vulnerability and the corresponding business impact</a:t>
            </a:r>
          </a:p>
          <a:p>
            <a:r>
              <a:rPr lang="en-US"/>
              <a:t>Risk ties the vulnerability, threat and likelihood of exploitation together.</a:t>
            </a:r>
          </a:p>
        </p:txBody>
      </p:sp>
    </p:spTree>
    <p:extLst>
      <p:ext uri="{BB962C8B-B14F-4D97-AF65-F5344CB8AC3E}">
        <p14:creationId xmlns:p14="http://schemas.microsoft.com/office/powerpoint/2010/main" val="425247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External Sites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www.cccure.org/Documents/HISM/507-512.html</a:t>
            </a:r>
            <a:endParaRPr lang="en-US" dirty="0" smtClean="0"/>
          </a:p>
          <a:p>
            <a:r>
              <a:rPr lang="en-US" dirty="0">
                <a:hlinkClick r:id="rId3"/>
              </a:rPr>
              <a:t>http://</a:t>
            </a:r>
            <a:r>
              <a:rPr lang="en-US" dirty="0" smtClean="0">
                <a:hlinkClick r:id="rId3"/>
              </a:rPr>
              <a:t>sand-kas-ten.org/ijm/Chapter_8.pdf</a:t>
            </a:r>
            <a:endParaRPr lang="en-US" dirty="0" smtClean="0"/>
          </a:p>
          <a:p>
            <a:r>
              <a:rPr lang="en-US" dirty="0">
                <a:hlinkClick r:id="rId4"/>
              </a:rPr>
              <a:t>http://</a:t>
            </a:r>
            <a:r>
              <a:rPr lang="en-US" dirty="0" smtClean="0">
                <a:hlinkClick r:id="rId4"/>
              </a:rPr>
              <a:t>searchsecurity.techtarget.com/quiz/CISSP-Domain-8-quiz-Law-Investigations-and-Ethics</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14</a:t>
            </a:fld>
            <a:endParaRPr lang="en-US"/>
          </a:p>
        </p:txBody>
      </p:sp>
    </p:spTree>
    <p:extLst>
      <p:ext uri="{BB962C8B-B14F-4D97-AF65-F5344CB8AC3E}">
        <p14:creationId xmlns:p14="http://schemas.microsoft.com/office/powerpoint/2010/main" val="29640350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Exposure</a:t>
            </a:r>
          </a:p>
        </p:txBody>
      </p:sp>
      <p:sp>
        <p:nvSpPr>
          <p:cNvPr id="56323" name="Rectangle 3"/>
          <p:cNvSpPr>
            <a:spLocks noGrp="1" noChangeArrowheads="1"/>
          </p:cNvSpPr>
          <p:nvPr>
            <p:ph type="body" idx="1"/>
          </p:nvPr>
        </p:nvSpPr>
        <p:spPr/>
        <p:txBody>
          <a:bodyPr/>
          <a:lstStyle/>
          <a:p>
            <a:pPr>
              <a:buFontTx/>
              <a:buNone/>
            </a:pPr>
            <a:r>
              <a:rPr lang="en-US"/>
              <a:t>An instance of being exposed to losses from a threat agent. </a:t>
            </a:r>
          </a:p>
          <a:p>
            <a:r>
              <a:rPr lang="en-US"/>
              <a:t>Example: A public web server that has a known vulnerability that is not patched, is an exposure.</a:t>
            </a:r>
          </a:p>
        </p:txBody>
      </p:sp>
    </p:spTree>
    <p:extLst>
      <p:ext uri="{BB962C8B-B14F-4D97-AF65-F5344CB8AC3E}">
        <p14:creationId xmlns:p14="http://schemas.microsoft.com/office/powerpoint/2010/main" val="65569935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Countermeasure or Safeguard</a:t>
            </a:r>
          </a:p>
        </p:txBody>
      </p:sp>
      <p:sp>
        <p:nvSpPr>
          <p:cNvPr id="57347" name="Rectangle 3"/>
          <p:cNvSpPr>
            <a:spLocks noGrp="1" noChangeArrowheads="1"/>
          </p:cNvSpPr>
          <p:nvPr>
            <p:ph type="body" idx="1"/>
          </p:nvPr>
        </p:nvSpPr>
        <p:spPr/>
        <p:txBody>
          <a:bodyPr>
            <a:normAutofit fontScale="92500"/>
          </a:bodyPr>
          <a:lstStyle/>
          <a:p>
            <a:pPr>
              <a:buFontTx/>
              <a:buNone/>
            </a:pPr>
            <a:r>
              <a:rPr lang="en-US" dirty="0"/>
              <a:t>Some control or countermeasure put into place to mitigate the potential risk. A </a:t>
            </a:r>
            <a:r>
              <a:rPr lang="en-US" dirty="0" smtClean="0"/>
              <a:t>countermeasure </a:t>
            </a:r>
            <a:r>
              <a:rPr lang="en-US" dirty="0"/>
              <a:t>reduces the possibility that a threat agent will be able to exploit a vulnerability. </a:t>
            </a:r>
            <a:endParaRPr lang="en-US" dirty="0" smtClean="0"/>
          </a:p>
          <a:p>
            <a:pPr>
              <a:buFontTx/>
              <a:buNone/>
            </a:pPr>
            <a:endParaRPr lang="en-US" dirty="0"/>
          </a:p>
          <a:p>
            <a:pPr>
              <a:buFontTx/>
              <a:buNone/>
            </a:pPr>
            <a:r>
              <a:rPr lang="en-US" dirty="0" smtClean="0"/>
              <a:t>(</a:t>
            </a:r>
            <a:r>
              <a:rPr lang="en-US" dirty="0"/>
              <a:t>You can NEVER 100% safeguard something</a:t>
            </a:r>
            <a:r>
              <a:rPr lang="en-US" dirty="0" smtClean="0"/>
              <a:t>)</a:t>
            </a:r>
            <a:endParaRPr lang="en-US" dirty="0"/>
          </a:p>
        </p:txBody>
      </p:sp>
    </p:spTree>
    <p:extLst>
      <p:ext uri="{BB962C8B-B14F-4D97-AF65-F5344CB8AC3E}">
        <p14:creationId xmlns:p14="http://schemas.microsoft.com/office/powerpoint/2010/main" val="84012148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t>Organizational Security Models</a:t>
            </a:r>
          </a:p>
        </p:txBody>
      </p:sp>
      <p:sp>
        <p:nvSpPr>
          <p:cNvPr id="23555" name="Rectangle 3"/>
          <p:cNvSpPr>
            <a:spLocks noGrp="1" noChangeArrowheads="1"/>
          </p:cNvSpPr>
          <p:nvPr>
            <p:ph type="body" idx="1"/>
          </p:nvPr>
        </p:nvSpPr>
        <p:spPr/>
        <p:txBody>
          <a:bodyPr>
            <a:normAutofit lnSpcReduction="10000"/>
          </a:bodyPr>
          <a:lstStyle/>
          <a:p>
            <a:pPr>
              <a:lnSpc>
                <a:spcPct val="90000"/>
              </a:lnSpc>
            </a:pPr>
            <a:r>
              <a:rPr lang="en-US" sz="2800" dirty="0"/>
              <a:t>Each organization will create it’s own security model which will have many entities, protection mechanisms, logical, administrative and physical components, procedures, business processes and configurations that all support the end goal.</a:t>
            </a:r>
          </a:p>
          <a:p>
            <a:pPr>
              <a:lnSpc>
                <a:spcPct val="90000"/>
              </a:lnSpc>
            </a:pPr>
            <a:r>
              <a:rPr lang="en-US" sz="2800" dirty="0"/>
              <a:t>A model is a framework made up of many entities protection mechanisms, processes, procedures that all work together and rely on each other to protect the company </a:t>
            </a:r>
            <a:r>
              <a:rPr lang="en-US" sz="2800" dirty="0" smtClean="0"/>
              <a:t>(</a:t>
            </a:r>
            <a:r>
              <a:rPr lang="en-US" sz="2800" dirty="0"/>
              <a:t>more)</a:t>
            </a:r>
          </a:p>
          <a:p>
            <a:pPr>
              <a:lnSpc>
                <a:spcPct val="90000"/>
              </a:lnSpc>
              <a:buFontTx/>
              <a:buNone/>
            </a:pPr>
            <a:endParaRPr lang="en-US" sz="2800" dirty="0"/>
          </a:p>
          <a:p>
            <a:pPr>
              <a:lnSpc>
                <a:spcPct val="90000"/>
              </a:lnSpc>
              <a:buFontTx/>
              <a:buNone/>
            </a:pPr>
            <a:endParaRPr lang="en-US" sz="2800" dirty="0"/>
          </a:p>
        </p:txBody>
      </p:sp>
    </p:spTree>
    <p:extLst>
      <p:ext uri="{BB962C8B-B14F-4D97-AF65-F5344CB8AC3E}">
        <p14:creationId xmlns:p14="http://schemas.microsoft.com/office/powerpoint/2010/main" val="1529935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Organization Security Models</a:t>
            </a:r>
          </a:p>
        </p:txBody>
      </p:sp>
      <p:sp>
        <p:nvSpPr>
          <p:cNvPr id="124931" name="Rectangle 3"/>
          <p:cNvSpPr>
            <a:spLocks noGrp="1" noChangeArrowheads="1"/>
          </p:cNvSpPr>
          <p:nvPr>
            <p:ph type="body" idx="1"/>
          </p:nvPr>
        </p:nvSpPr>
        <p:spPr/>
        <p:txBody>
          <a:bodyPr/>
          <a:lstStyle/>
          <a:p>
            <a:r>
              <a:rPr lang="en-US"/>
              <a:t>Each company will have it’s own methods for the above to accomplish their own security model.</a:t>
            </a:r>
          </a:p>
          <a:p>
            <a:r>
              <a:rPr lang="en-US"/>
              <a:t>Has multiple layers and Multiple GOALS (talk about next)</a:t>
            </a:r>
          </a:p>
          <a:p>
            <a:endParaRPr lang="en-US"/>
          </a:p>
        </p:txBody>
      </p:sp>
    </p:spTree>
    <p:extLst>
      <p:ext uri="{BB962C8B-B14F-4D97-AF65-F5344CB8AC3E}">
        <p14:creationId xmlns:p14="http://schemas.microsoft.com/office/powerpoint/2010/main" val="194161278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Goals*</a:t>
            </a:r>
          </a:p>
        </p:txBody>
      </p:sp>
      <p:sp>
        <p:nvSpPr>
          <p:cNvPr id="24579" name="Rectangle 3"/>
          <p:cNvSpPr>
            <a:spLocks noGrp="1" noChangeArrowheads="1"/>
          </p:cNvSpPr>
          <p:nvPr>
            <p:ph type="body" idx="1"/>
          </p:nvPr>
        </p:nvSpPr>
        <p:spPr/>
        <p:txBody>
          <a:bodyPr>
            <a:normAutofit fontScale="92500" lnSpcReduction="20000"/>
          </a:bodyPr>
          <a:lstStyle/>
          <a:p>
            <a:pPr>
              <a:lnSpc>
                <a:spcPct val="90000"/>
              </a:lnSpc>
            </a:pPr>
            <a:r>
              <a:rPr lang="en-US" sz="2800" dirty="0"/>
              <a:t>Operational goal – These are DAILY goals, very short term goals. </a:t>
            </a:r>
          </a:p>
          <a:p>
            <a:pPr lvl="1">
              <a:lnSpc>
                <a:spcPct val="90000"/>
              </a:lnSpc>
            </a:pPr>
            <a:r>
              <a:rPr lang="en-US" sz="2400" dirty="0"/>
              <a:t>Example: installs security patch released today.</a:t>
            </a:r>
          </a:p>
          <a:p>
            <a:pPr>
              <a:lnSpc>
                <a:spcPct val="90000"/>
              </a:lnSpc>
            </a:pPr>
            <a:r>
              <a:rPr lang="en-US" sz="2800" dirty="0"/>
              <a:t>Tactical goals – mid term goals that help to achieve a final goal.</a:t>
            </a:r>
          </a:p>
          <a:p>
            <a:pPr lvl="1">
              <a:lnSpc>
                <a:spcPct val="90000"/>
              </a:lnSpc>
            </a:pPr>
            <a:r>
              <a:rPr lang="en-US" sz="2400" dirty="0"/>
              <a:t>Example: create managed domain and move all workstations into the domain</a:t>
            </a:r>
          </a:p>
          <a:p>
            <a:pPr>
              <a:lnSpc>
                <a:spcPct val="90000"/>
              </a:lnSpc>
            </a:pPr>
            <a:r>
              <a:rPr lang="en-US" sz="2800" dirty="0"/>
              <a:t>Strategic Goals – long term objectives. </a:t>
            </a:r>
          </a:p>
          <a:p>
            <a:pPr lvl="1">
              <a:lnSpc>
                <a:spcPct val="90000"/>
              </a:lnSpc>
            </a:pPr>
            <a:r>
              <a:rPr lang="en-US" sz="2400" dirty="0"/>
              <a:t>Example: Have all workstations in a domain with centralized security management, auditing, encrypted data access and PKI. </a:t>
            </a:r>
          </a:p>
        </p:txBody>
      </p:sp>
    </p:spTree>
    <p:extLst>
      <p:ext uri="{BB962C8B-B14F-4D97-AF65-F5344CB8AC3E}">
        <p14:creationId xmlns:p14="http://schemas.microsoft.com/office/powerpoint/2010/main" val="31809967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1196752"/>
            <a:ext cx="7620000" cy="1143000"/>
          </a:xfrm>
        </p:spPr>
        <p:txBody>
          <a:bodyPr>
            <a:normAutofit fontScale="90000"/>
          </a:bodyPr>
          <a:lstStyle/>
          <a:p>
            <a:r>
              <a:rPr lang="en-US" sz="4000" dirty="0"/>
              <a:t>Security Program </a:t>
            </a:r>
            <a:r>
              <a:rPr lang="en-US" sz="4000" dirty="0" smtClean="0"/>
              <a:t>Development</a:t>
            </a:r>
            <a:endParaRPr lang="en-US" sz="4000" dirty="0"/>
          </a:p>
        </p:txBody>
      </p:sp>
      <p:sp>
        <p:nvSpPr>
          <p:cNvPr id="26627" name="Rectangle 3"/>
          <p:cNvSpPr>
            <a:spLocks noGrp="1" noChangeArrowheads="1"/>
          </p:cNvSpPr>
          <p:nvPr>
            <p:ph type="body" idx="1"/>
          </p:nvPr>
        </p:nvSpPr>
        <p:spPr/>
        <p:txBody>
          <a:bodyPr>
            <a:normAutofit fontScale="92500" lnSpcReduction="20000"/>
          </a:bodyPr>
          <a:lstStyle/>
          <a:p>
            <a:pPr>
              <a:lnSpc>
                <a:spcPct val="90000"/>
              </a:lnSpc>
            </a:pPr>
            <a:r>
              <a:rPr lang="en-US" dirty="0"/>
              <a:t>A program is more than just a policy! It’s everything that protects data.</a:t>
            </a:r>
          </a:p>
          <a:p>
            <a:pPr>
              <a:lnSpc>
                <a:spcPct val="90000"/>
              </a:lnSpc>
            </a:pPr>
            <a:r>
              <a:rPr lang="en-US" dirty="0"/>
              <a:t>Security Program development is a LIFECYCLE!!!</a:t>
            </a:r>
          </a:p>
          <a:p>
            <a:pPr lvl="1">
              <a:lnSpc>
                <a:spcPct val="90000"/>
              </a:lnSpc>
            </a:pPr>
            <a:r>
              <a:rPr lang="en-US" dirty="0"/>
              <a:t>Plan and Organize</a:t>
            </a:r>
          </a:p>
          <a:p>
            <a:pPr lvl="1">
              <a:lnSpc>
                <a:spcPct val="90000"/>
              </a:lnSpc>
            </a:pPr>
            <a:r>
              <a:rPr lang="en-US" dirty="0"/>
              <a:t>Implement</a:t>
            </a:r>
          </a:p>
          <a:p>
            <a:pPr lvl="1">
              <a:lnSpc>
                <a:spcPct val="90000"/>
              </a:lnSpc>
            </a:pPr>
            <a:r>
              <a:rPr lang="en-US" dirty="0"/>
              <a:t>Operate and Maintain</a:t>
            </a:r>
          </a:p>
          <a:p>
            <a:pPr lvl="1">
              <a:lnSpc>
                <a:spcPct val="90000"/>
              </a:lnSpc>
            </a:pPr>
            <a:r>
              <a:rPr lang="en-US" dirty="0"/>
              <a:t>Monitor and Evaluate</a:t>
            </a:r>
          </a:p>
          <a:p>
            <a:pPr lvl="1">
              <a:lnSpc>
                <a:spcPct val="90000"/>
              </a:lnSpc>
            </a:pPr>
            <a:r>
              <a:rPr lang="en-US" dirty="0"/>
              <a:t>Then start all over again!</a:t>
            </a:r>
          </a:p>
        </p:txBody>
      </p:sp>
    </p:spTree>
    <p:extLst>
      <p:ext uri="{BB962C8B-B14F-4D97-AF65-F5344CB8AC3E}">
        <p14:creationId xmlns:p14="http://schemas.microsoft.com/office/powerpoint/2010/main" val="15844690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sz="4000"/>
              <a:t>Business Requirements Private vs. Military</a:t>
            </a:r>
          </a:p>
        </p:txBody>
      </p:sp>
      <p:sp>
        <p:nvSpPr>
          <p:cNvPr id="27651" name="Rectangle 3"/>
          <p:cNvSpPr>
            <a:spLocks noGrp="1" noChangeArrowheads="1"/>
          </p:cNvSpPr>
          <p:nvPr>
            <p:ph type="body" idx="1"/>
          </p:nvPr>
        </p:nvSpPr>
        <p:spPr/>
        <p:txBody>
          <a:bodyPr>
            <a:normAutofit fontScale="92500" lnSpcReduction="20000"/>
          </a:bodyPr>
          <a:lstStyle/>
          <a:p>
            <a:r>
              <a:rPr lang="en-US"/>
              <a:t>Which security model an organization uses depends on it’s goals and objectives.</a:t>
            </a:r>
          </a:p>
          <a:p>
            <a:pPr lvl="1"/>
            <a:r>
              <a:rPr lang="en-US"/>
              <a:t>Military is generally concerned with CONFIDENTIALITY</a:t>
            </a:r>
          </a:p>
          <a:p>
            <a:pPr lvl="1"/>
            <a:r>
              <a:rPr lang="en-US"/>
              <a:t>Private business is generally concerned with either availability (ex. Netflix, eBay etc) OR integrity (ex. Banks). Some private sector companies are concerned with confidentiality (ex. Drug companies)</a:t>
            </a:r>
          </a:p>
        </p:txBody>
      </p:sp>
    </p:spTree>
    <p:extLst>
      <p:ext uri="{BB962C8B-B14F-4D97-AF65-F5344CB8AC3E}">
        <p14:creationId xmlns:p14="http://schemas.microsoft.com/office/powerpoint/2010/main" val="332683638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000"/>
              <a:t>Information Risk Management	</a:t>
            </a:r>
          </a:p>
        </p:txBody>
      </p:sp>
      <p:sp>
        <p:nvSpPr>
          <p:cNvPr id="25603" name="Rectangle 3"/>
          <p:cNvSpPr>
            <a:spLocks noGrp="1" noChangeArrowheads="1"/>
          </p:cNvSpPr>
          <p:nvPr>
            <p:ph type="body" idx="1"/>
          </p:nvPr>
        </p:nvSpPr>
        <p:spPr/>
        <p:txBody>
          <a:bodyPr>
            <a:normAutofit lnSpcReduction="10000"/>
          </a:bodyPr>
          <a:lstStyle/>
          <a:p>
            <a:r>
              <a:rPr lang="en-US"/>
              <a:t>IRM is the process of identifying and assessing risk and reducing it to an acceptable level*</a:t>
            </a:r>
          </a:p>
          <a:p>
            <a:r>
              <a:rPr lang="en-US"/>
              <a:t>There is no such thing as 100% security!*</a:t>
            </a:r>
          </a:p>
          <a:p>
            <a:r>
              <a:rPr lang="en-US"/>
              <a:t>You must identify risks and mitigate them with either countermeasure (ex. Firewalls) or by transferring risk (ex. Insurance)*</a:t>
            </a:r>
          </a:p>
        </p:txBody>
      </p:sp>
    </p:spTree>
    <p:extLst>
      <p:ext uri="{BB962C8B-B14F-4D97-AF65-F5344CB8AC3E}">
        <p14:creationId xmlns:p14="http://schemas.microsoft.com/office/powerpoint/2010/main" val="249487924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What are risks*</a:t>
            </a:r>
          </a:p>
        </p:txBody>
      </p:sp>
      <p:sp>
        <p:nvSpPr>
          <p:cNvPr id="29699" name="Rectangle 3"/>
          <p:cNvSpPr>
            <a:spLocks noGrp="1" noChangeArrowheads="1"/>
          </p:cNvSpPr>
          <p:nvPr>
            <p:ph type="body" idx="1"/>
          </p:nvPr>
        </p:nvSpPr>
        <p:spPr/>
        <p:txBody>
          <a:bodyPr>
            <a:normAutofit fontScale="92500"/>
          </a:bodyPr>
          <a:lstStyle/>
          <a:p>
            <a:pPr>
              <a:lnSpc>
                <a:spcPct val="90000"/>
              </a:lnSpc>
            </a:pPr>
            <a:r>
              <a:rPr lang="en-US" sz="2400"/>
              <a:t>Physical Damage – building burns down</a:t>
            </a:r>
          </a:p>
          <a:p>
            <a:pPr>
              <a:lnSpc>
                <a:spcPct val="90000"/>
              </a:lnSpc>
            </a:pPr>
            <a:r>
              <a:rPr lang="en-US" sz="2400"/>
              <a:t>Human Interaction – accidental or intentional action</a:t>
            </a:r>
          </a:p>
          <a:p>
            <a:pPr>
              <a:lnSpc>
                <a:spcPct val="90000"/>
              </a:lnSpc>
            </a:pPr>
            <a:r>
              <a:rPr lang="en-US" sz="2400"/>
              <a:t>Equipment malfunction – Failure of systems (hard drives failure)</a:t>
            </a:r>
          </a:p>
          <a:p>
            <a:pPr>
              <a:lnSpc>
                <a:spcPct val="90000"/>
              </a:lnSpc>
            </a:pPr>
            <a:r>
              <a:rPr lang="en-US" sz="2400"/>
              <a:t>Inside and Outsides attacks – CRACKERS! (not hackers)</a:t>
            </a:r>
          </a:p>
          <a:p>
            <a:pPr>
              <a:lnSpc>
                <a:spcPct val="90000"/>
              </a:lnSpc>
            </a:pPr>
            <a:r>
              <a:rPr lang="en-US" sz="2400"/>
              <a:t>Misuse of Data – Sharing Trade secrets, fraud</a:t>
            </a:r>
          </a:p>
          <a:p>
            <a:pPr>
              <a:lnSpc>
                <a:spcPct val="90000"/>
              </a:lnSpc>
            </a:pPr>
            <a:r>
              <a:rPr lang="en-US" sz="2400"/>
              <a:t>Loss of Data – intentional or unintentional loss of data</a:t>
            </a:r>
          </a:p>
          <a:p>
            <a:pPr>
              <a:lnSpc>
                <a:spcPct val="90000"/>
              </a:lnSpc>
            </a:pPr>
            <a:r>
              <a:rPr lang="en-US" sz="2400"/>
              <a:t>Application Error – (integrity) computation errors, input errors, poor code/bugs. (superman/office space example)</a:t>
            </a:r>
          </a:p>
        </p:txBody>
      </p:sp>
    </p:spTree>
    <p:extLst>
      <p:ext uri="{BB962C8B-B14F-4D97-AF65-F5344CB8AC3E}">
        <p14:creationId xmlns:p14="http://schemas.microsoft.com/office/powerpoint/2010/main" val="32865588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Risks</a:t>
            </a:r>
          </a:p>
        </p:txBody>
      </p:sp>
      <p:sp>
        <p:nvSpPr>
          <p:cNvPr id="30723" name="Rectangle 3"/>
          <p:cNvSpPr>
            <a:spLocks noGrp="1" noChangeArrowheads="1"/>
          </p:cNvSpPr>
          <p:nvPr>
            <p:ph type="body" idx="1"/>
          </p:nvPr>
        </p:nvSpPr>
        <p:spPr/>
        <p:txBody>
          <a:bodyPr/>
          <a:lstStyle/>
          <a:p>
            <a:r>
              <a:rPr lang="en-US"/>
              <a:t>Risks MUST be identified, classified and analyzed to asses potential damage (loss) to company. Risk is impossible to totally measure, but we must prioritize the risks and attempt to address them!</a:t>
            </a:r>
          </a:p>
        </p:txBody>
      </p:sp>
    </p:spTree>
    <p:extLst>
      <p:ext uri="{BB962C8B-B14F-4D97-AF65-F5344CB8AC3E}">
        <p14:creationId xmlns:p14="http://schemas.microsoft.com/office/powerpoint/2010/main" val="463366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65996" y="1199220"/>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31640" y="2564904"/>
            <a:ext cx="7620000" cy="3962400"/>
          </a:xfrm>
          <a:noFill/>
        </p:spPr>
        <p:txBody>
          <a:bodyPr>
            <a:normAutofit/>
          </a:bodyPr>
          <a:lstStyle/>
          <a:p>
            <a:pPr marL="0" indent="0">
              <a:buNone/>
            </a:pPr>
            <a:r>
              <a:rPr lang="en-US" sz="2800" dirty="0" smtClean="0"/>
              <a:t>Why </a:t>
            </a:r>
            <a:r>
              <a:rPr lang="en-US" sz="2800" dirty="0"/>
              <a:t>do we care about this?</a:t>
            </a:r>
          </a:p>
          <a:p>
            <a:pPr marL="400050" lvl="1" indent="0">
              <a:buNone/>
            </a:pPr>
            <a:r>
              <a:rPr lang="en-US" sz="2400" dirty="0" smtClean="0"/>
              <a:t>Computer </a:t>
            </a:r>
            <a:r>
              <a:rPr lang="en-US" sz="2400" dirty="0"/>
              <a:t>is a tool that can be used for </a:t>
            </a:r>
            <a:r>
              <a:rPr lang="en-US" sz="2400" dirty="0" smtClean="0"/>
              <a:t>good or evil.</a:t>
            </a:r>
          </a:p>
          <a:p>
            <a:pPr marL="400050" lvl="1" indent="0">
              <a:buNone/>
            </a:pPr>
            <a:r>
              <a:rPr lang="en-US" sz="2400" dirty="0" smtClean="0"/>
              <a:t>Computers </a:t>
            </a:r>
            <a:r>
              <a:rPr lang="en-US" sz="2400" dirty="0"/>
              <a:t>bring new opportunities </a:t>
            </a:r>
            <a:r>
              <a:rPr lang="en-US" sz="2400" dirty="0" smtClean="0"/>
              <a:t>for thieves and crooks.</a:t>
            </a:r>
          </a:p>
          <a:p>
            <a:pPr marL="400050" lvl="1" indent="0">
              <a:buNone/>
            </a:pPr>
            <a:r>
              <a:rPr lang="en-US" sz="2400" dirty="0" smtClean="0"/>
              <a:t>This </a:t>
            </a:r>
            <a:r>
              <a:rPr lang="en-US" sz="2400" dirty="0"/>
              <a:t>can raise questions of jurisdiction.</a:t>
            </a:r>
          </a:p>
          <a:p>
            <a:pPr marL="400050" lvl="1" indent="0">
              <a:buNone/>
            </a:pPr>
            <a:r>
              <a:rPr lang="en-US" sz="2400" dirty="0" smtClean="0"/>
              <a:t>Legal </a:t>
            </a:r>
            <a:r>
              <a:rPr lang="en-US" sz="2400" dirty="0"/>
              <a:t>issues are important to a </a:t>
            </a:r>
            <a:r>
              <a:rPr lang="en-US" sz="2400" dirty="0" smtClean="0"/>
              <a:t>company</a:t>
            </a:r>
            <a:endParaRPr lang="en-US" sz="2400" dirty="0"/>
          </a:p>
          <a:p>
            <a:pPr marL="400050" lvl="1" indent="0">
              <a:buNone/>
            </a:pPr>
            <a:r>
              <a:rPr lang="en-US" sz="2400" dirty="0"/>
              <a:t>because a violation of laws can be </a:t>
            </a:r>
            <a:r>
              <a:rPr lang="en-US" sz="2400" dirty="0" smtClean="0"/>
              <a:t>damaging to </a:t>
            </a:r>
            <a:r>
              <a:rPr lang="en-US" sz="2400" dirty="0"/>
              <a:t>the company’s bottom line and reputation.</a:t>
            </a:r>
            <a:endParaRPr lang="en-US" dirty="0"/>
          </a:p>
        </p:txBody>
      </p:sp>
    </p:spTree>
    <p:custDataLst>
      <p:tags r:id="rId1"/>
    </p:custDataLst>
    <p:extLst>
      <p:ext uri="{BB962C8B-B14F-4D97-AF65-F5344CB8AC3E}">
        <p14:creationId xmlns:p14="http://schemas.microsoft.com/office/powerpoint/2010/main" val="648412480"/>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Risk Analysis </a:t>
            </a:r>
            <a:r>
              <a:rPr lang="en-US" dirty="0" smtClean="0"/>
              <a:t>Goals</a:t>
            </a:r>
            <a:endParaRPr lang="en-US" dirty="0"/>
          </a:p>
        </p:txBody>
      </p:sp>
      <p:sp>
        <p:nvSpPr>
          <p:cNvPr id="37891" name="Rectangle 3"/>
          <p:cNvSpPr>
            <a:spLocks noGrp="1" noChangeArrowheads="1"/>
          </p:cNvSpPr>
          <p:nvPr>
            <p:ph type="body" idx="1"/>
          </p:nvPr>
        </p:nvSpPr>
        <p:spPr/>
        <p:txBody>
          <a:bodyPr>
            <a:normAutofit fontScale="92500" lnSpcReduction="20000"/>
          </a:bodyPr>
          <a:lstStyle/>
          <a:p>
            <a:r>
              <a:rPr lang="en-US" sz="2800"/>
              <a:t>Identify assets and their values</a:t>
            </a:r>
          </a:p>
          <a:p>
            <a:r>
              <a:rPr lang="en-US" sz="2800"/>
              <a:t>Identify Vulnerabilities and threats</a:t>
            </a:r>
          </a:p>
          <a:p>
            <a:r>
              <a:rPr lang="en-US" sz="2800"/>
              <a:t>Quantify the probability of damage and cost of damage</a:t>
            </a:r>
          </a:p>
          <a:p>
            <a:r>
              <a:rPr lang="en-US" sz="2800"/>
              <a:t>Implement </a:t>
            </a:r>
            <a:r>
              <a:rPr lang="en-US" sz="2800" i="1"/>
              <a:t>cost effective</a:t>
            </a:r>
            <a:r>
              <a:rPr lang="en-US" sz="2800"/>
              <a:t> countermeasures!</a:t>
            </a:r>
          </a:p>
          <a:p>
            <a:r>
              <a:rPr lang="en-US" sz="2800">
                <a:solidFill>
                  <a:schemeClr val="accent2"/>
                </a:solidFill>
              </a:rPr>
              <a:t>ULTIMATE GOAL</a:t>
            </a:r>
            <a:r>
              <a:rPr lang="en-US" sz="2800"/>
              <a:t> is to be </a:t>
            </a:r>
            <a:r>
              <a:rPr lang="en-US" sz="2800" i="1"/>
              <a:t>cost effective</a:t>
            </a:r>
            <a:r>
              <a:rPr lang="en-US" sz="2800"/>
              <a:t>. That is: ensure that your assets are safe, at the same time don’t spend more to protect something than it’s worth*</a:t>
            </a:r>
          </a:p>
        </p:txBody>
      </p:sp>
    </p:spTree>
    <p:extLst>
      <p:ext uri="{BB962C8B-B14F-4D97-AF65-F5344CB8AC3E}">
        <p14:creationId xmlns:p14="http://schemas.microsoft.com/office/powerpoint/2010/main" val="66938166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4000"/>
              <a:t>who is ultimately responsible for risk?</a:t>
            </a:r>
          </a:p>
        </p:txBody>
      </p:sp>
      <p:sp>
        <p:nvSpPr>
          <p:cNvPr id="38915" name="Rectangle 3"/>
          <p:cNvSpPr>
            <a:spLocks noGrp="1" noChangeArrowheads="1"/>
          </p:cNvSpPr>
          <p:nvPr>
            <p:ph type="body" idx="1"/>
          </p:nvPr>
        </p:nvSpPr>
        <p:spPr/>
        <p:txBody>
          <a:bodyPr>
            <a:normAutofit fontScale="92500"/>
          </a:bodyPr>
          <a:lstStyle/>
          <a:p>
            <a:pPr>
              <a:lnSpc>
                <a:spcPct val="90000"/>
              </a:lnSpc>
            </a:pPr>
            <a:r>
              <a:rPr lang="en-US"/>
              <a:t>MANAGEMENT!</a:t>
            </a:r>
          </a:p>
          <a:p>
            <a:pPr>
              <a:lnSpc>
                <a:spcPct val="90000"/>
              </a:lnSpc>
            </a:pPr>
            <a:r>
              <a:rPr lang="en-US"/>
              <a:t>Management may delegate to data custodians or business units that shoulder some of the risk. However ultimately it is senior management that is responsible for the companies health and as such they are ultimately responsible for the risk. (you really need to understand this for the exam)</a:t>
            </a:r>
          </a:p>
        </p:txBody>
      </p:sp>
    </p:spTree>
    <p:extLst>
      <p:ext uri="{BB962C8B-B14F-4D97-AF65-F5344CB8AC3E}">
        <p14:creationId xmlns:p14="http://schemas.microsoft.com/office/powerpoint/2010/main" val="168810998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dirty="0"/>
              <a:t>Value of information and assets? </a:t>
            </a:r>
          </a:p>
        </p:txBody>
      </p:sp>
      <p:sp>
        <p:nvSpPr>
          <p:cNvPr id="39939" name="Rectangle 3"/>
          <p:cNvSpPr>
            <a:spLocks noGrp="1" noChangeArrowheads="1"/>
          </p:cNvSpPr>
          <p:nvPr>
            <p:ph type="body" idx="1"/>
          </p:nvPr>
        </p:nvSpPr>
        <p:spPr/>
        <p:txBody>
          <a:bodyPr/>
          <a:lstStyle/>
          <a:p>
            <a:pPr marL="609600" indent="-609600">
              <a:buFontTx/>
              <a:buNone/>
            </a:pPr>
            <a:r>
              <a:rPr lang="en-US" dirty="0"/>
              <a:t>It is important to understand an assets value if you plan on doing risk analysis. So what is something worth?</a:t>
            </a:r>
          </a:p>
          <a:p>
            <a:pPr marL="990600" lvl="1" indent="-533400">
              <a:buFontTx/>
              <a:buNone/>
            </a:pPr>
            <a:endParaRPr lang="en-US" dirty="0"/>
          </a:p>
          <a:p>
            <a:pPr marL="609600" indent="-609600">
              <a:buFontTx/>
              <a:buNone/>
            </a:pPr>
            <a:r>
              <a:rPr lang="en-US" dirty="0"/>
              <a:t>Note value can be measured both quantitatively and qualitatively*</a:t>
            </a:r>
          </a:p>
          <a:p>
            <a:pPr marL="609600" indent="-609600">
              <a:buFontTx/>
              <a:buNone/>
            </a:pPr>
            <a:endParaRPr lang="en-US" dirty="0"/>
          </a:p>
          <a:p>
            <a:pPr marL="609600" indent="-609600">
              <a:buFontTx/>
              <a:buNone/>
            </a:pPr>
            <a:endParaRPr lang="en-US" dirty="0"/>
          </a:p>
          <a:p>
            <a:pPr marL="609600" indent="-609600">
              <a:buFontTx/>
              <a:buNone/>
            </a:pPr>
            <a:endParaRPr lang="en-US" dirty="0"/>
          </a:p>
        </p:txBody>
      </p:sp>
    </p:spTree>
    <p:extLst>
      <p:ext uri="{BB962C8B-B14F-4D97-AF65-F5344CB8AC3E}">
        <p14:creationId xmlns:p14="http://schemas.microsoft.com/office/powerpoint/2010/main" val="33283980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2 types of analysis</a:t>
            </a:r>
          </a:p>
        </p:txBody>
      </p:sp>
      <p:sp>
        <p:nvSpPr>
          <p:cNvPr id="40963" name="Rectangle 3"/>
          <p:cNvSpPr>
            <a:spLocks noGrp="1" noChangeArrowheads="1"/>
          </p:cNvSpPr>
          <p:nvPr>
            <p:ph type="body" idx="1"/>
          </p:nvPr>
        </p:nvSpPr>
        <p:spPr/>
        <p:txBody>
          <a:bodyPr>
            <a:normAutofit/>
          </a:bodyPr>
          <a:lstStyle/>
          <a:p>
            <a:r>
              <a:rPr lang="en-US" dirty="0"/>
              <a:t>Quantitative analysis </a:t>
            </a:r>
          </a:p>
          <a:p>
            <a:r>
              <a:rPr lang="en-US" dirty="0"/>
              <a:t>Qualitative analysis</a:t>
            </a:r>
          </a:p>
          <a:p>
            <a:endParaRPr lang="en-US" dirty="0"/>
          </a:p>
          <a:p>
            <a:pPr>
              <a:buFontTx/>
              <a:buNone/>
            </a:pPr>
            <a:endParaRPr lang="en-US" dirty="0"/>
          </a:p>
        </p:txBody>
      </p:sp>
    </p:spTree>
    <p:extLst>
      <p:ext uri="{BB962C8B-B14F-4D97-AF65-F5344CB8AC3E}">
        <p14:creationId xmlns:p14="http://schemas.microsoft.com/office/powerpoint/2010/main" val="235632547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Quantitative </a:t>
            </a:r>
          </a:p>
        </p:txBody>
      </p:sp>
      <p:sp>
        <p:nvSpPr>
          <p:cNvPr id="84995" name="Rectangle 3"/>
          <p:cNvSpPr>
            <a:spLocks noGrp="1" noChangeArrowheads="1"/>
          </p:cNvSpPr>
          <p:nvPr>
            <p:ph type="body" idx="1"/>
          </p:nvPr>
        </p:nvSpPr>
        <p:spPr/>
        <p:txBody>
          <a:bodyPr>
            <a:normAutofit fontScale="92500" lnSpcReduction="10000"/>
          </a:bodyPr>
          <a:lstStyle/>
          <a:p>
            <a:pPr>
              <a:buFontTx/>
              <a:buNone/>
            </a:pPr>
            <a:r>
              <a:rPr lang="en-US" dirty="0"/>
              <a:t>Quantitative analysis attempts to assign real values to all elements of the risk analysis process. Including</a:t>
            </a:r>
          </a:p>
          <a:p>
            <a:r>
              <a:rPr lang="en-US" dirty="0"/>
              <a:t>Asset value</a:t>
            </a:r>
          </a:p>
          <a:p>
            <a:r>
              <a:rPr lang="en-US" dirty="0"/>
              <a:t>Safeguards' costs</a:t>
            </a:r>
          </a:p>
          <a:p>
            <a:r>
              <a:rPr lang="en-US" dirty="0"/>
              <a:t>Threat frequency</a:t>
            </a:r>
          </a:p>
          <a:p>
            <a:r>
              <a:rPr lang="en-US" dirty="0"/>
              <a:t>Probability of </a:t>
            </a:r>
            <a:r>
              <a:rPr lang="en-US" dirty="0" smtClean="0"/>
              <a:t>incident</a:t>
            </a:r>
            <a:endParaRPr lang="en-US" dirty="0"/>
          </a:p>
        </p:txBody>
      </p:sp>
    </p:spTree>
    <p:extLst>
      <p:ext uri="{BB962C8B-B14F-4D97-AF65-F5344CB8AC3E}">
        <p14:creationId xmlns:p14="http://schemas.microsoft.com/office/powerpoint/2010/main" val="399632588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Quantitative Analysis </a:t>
            </a:r>
          </a:p>
        </p:txBody>
      </p:sp>
      <p:sp>
        <p:nvSpPr>
          <p:cNvPr id="103427" name="Rectangle 3"/>
          <p:cNvSpPr>
            <a:spLocks noGrp="1" noChangeArrowheads="1"/>
          </p:cNvSpPr>
          <p:nvPr>
            <p:ph type="body" idx="1"/>
          </p:nvPr>
        </p:nvSpPr>
        <p:spPr/>
        <p:txBody>
          <a:bodyPr>
            <a:normAutofit fontScale="92500" lnSpcReduction="10000"/>
          </a:bodyPr>
          <a:lstStyle/>
          <a:p>
            <a:pPr>
              <a:lnSpc>
                <a:spcPct val="90000"/>
              </a:lnSpc>
            </a:pPr>
            <a:r>
              <a:rPr lang="en-US"/>
              <a:t>Purely quantitative risk analysis is impossible as there are always unknown values, and there are always “qualitative” values. (what is the value of a reputation?)</a:t>
            </a:r>
          </a:p>
          <a:p>
            <a:pPr>
              <a:lnSpc>
                <a:spcPct val="90000"/>
              </a:lnSpc>
            </a:pPr>
            <a:r>
              <a:rPr lang="en-US"/>
              <a:t>You can automate quantitative analysis with software and tools. These require tons of data to be collected though, as such require along time and effort to complete, but the tools help speed that up.</a:t>
            </a:r>
          </a:p>
        </p:txBody>
      </p:sp>
    </p:spTree>
    <p:extLst>
      <p:ext uri="{BB962C8B-B14F-4D97-AF65-F5344CB8AC3E}">
        <p14:creationId xmlns:p14="http://schemas.microsoft.com/office/powerpoint/2010/main" val="28346019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Qualitative Risk Analysis</a:t>
            </a:r>
          </a:p>
        </p:txBody>
      </p:sp>
      <p:sp>
        <p:nvSpPr>
          <p:cNvPr id="110595" name="Rectangle 3"/>
          <p:cNvSpPr>
            <a:spLocks noGrp="1" noChangeArrowheads="1"/>
          </p:cNvSpPr>
          <p:nvPr>
            <p:ph type="body" idx="1"/>
          </p:nvPr>
        </p:nvSpPr>
        <p:spPr/>
        <p:txBody>
          <a:bodyPr>
            <a:normAutofit fontScale="92500"/>
          </a:bodyPr>
          <a:lstStyle/>
          <a:p>
            <a:pPr>
              <a:lnSpc>
                <a:spcPct val="90000"/>
              </a:lnSpc>
              <a:buFontTx/>
              <a:buNone/>
            </a:pPr>
            <a:r>
              <a:rPr lang="en-US" sz="2800" dirty="0"/>
              <a:t>Rather than assign values to everything, walk through different scenarios and rank the seriousness (prioritize) based on threats and counter measures</a:t>
            </a:r>
          </a:p>
          <a:p>
            <a:pPr>
              <a:lnSpc>
                <a:spcPct val="90000"/>
              </a:lnSpc>
              <a:buFontTx/>
              <a:buNone/>
            </a:pPr>
            <a:r>
              <a:rPr lang="en-US" sz="2800" dirty="0"/>
              <a:t>Techniques includes</a:t>
            </a:r>
          </a:p>
          <a:p>
            <a:pPr>
              <a:lnSpc>
                <a:spcPct val="90000"/>
              </a:lnSpc>
            </a:pPr>
            <a:r>
              <a:rPr lang="en-US" sz="2800" dirty="0"/>
              <a:t>Judgment</a:t>
            </a:r>
          </a:p>
          <a:p>
            <a:pPr>
              <a:lnSpc>
                <a:spcPct val="90000"/>
              </a:lnSpc>
            </a:pPr>
            <a:r>
              <a:rPr lang="en-US" sz="2800" dirty="0"/>
              <a:t>Best practices</a:t>
            </a:r>
          </a:p>
          <a:p>
            <a:pPr>
              <a:lnSpc>
                <a:spcPct val="90000"/>
              </a:lnSpc>
            </a:pPr>
            <a:r>
              <a:rPr lang="en-US" sz="2800" dirty="0"/>
              <a:t>Intuition</a:t>
            </a:r>
          </a:p>
          <a:p>
            <a:pPr>
              <a:lnSpc>
                <a:spcPct val="90000"/>
              </a:lnSpc>
            </a:pPr>
            <a:r>
              <a:rPr lang="en-US" sz="2800" dirty="0"/>
              <a:t>Experience</a:t>
            </a:r>
          </a:p>
          <a:p>
            <a:pPr>
              <a:lnSpc>
                <a:spcPct val="90000"/>
              </a:lnSpc>
            </a:pPr>
            <a:endParaRPr lang="en-US" sz="2800" dirty="0"/>
          </a:p>
        </p:txBody>
      </p:sp>
    </p:spTree>
    <p:extLst>
      <p:ext uri="{BB962C8B-B14F-4D97-AF65-F5344CB8AC3E}">
        <p14:creationId xmlns:p14="http://schemas.microsoft.com/office/powerpoint/2010/main" val="15354157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Security Policy* </a:t>
            </a:r>
          </a:p>
        </p:txBody>
      </p:sp>
      <p:sp>
        <p:nvSpPr>
          <p:cNvPr id="87043" name="Rectangle 3"/>
          <p:cNvSpPr>
            <a:spLocks noGrp="1" noChangeArrowheads="1"/>
          </p:cNvSpPr>
          <p:nvPr>
            <p:ph type="body" idx="1"/>
          </p:nvPr>
        </p:nvSpPr>
        <p:spPr/>
        <p:txBody>
          <a:bodyPr>
            <a:normAutofit fontScale="92500" lnSpcReduction="10000"/>
          </a:bodyPr>
          <a:lstStyle/>
          <a:p>
            <a:pPr>
              <a:buFontTx/>
              <a:buNone/>
            </a:pPr>
            <a:r>
              <a:rPr lang="en-US" sz="2800" dirty="0"/>
              <a:t>An overall GENERAL statement provided by senior management. </a:t>
            </a:r>
          </a:p>
          <a:p>
            <a:r>
              <a:rPr lang="en-US" sz="2800" dirty="0"/>
              <a:t>Very generic</a:t>
            </a:r>
          </a:p>
          <a:p>
            <a:r>
              <a:rPr lang="en-US" sz="2800" dirty="0"/>
              <a:t>Provides “missions statement for security”</a:t>
            </a:r>
          </a:p>
          <a:p>
            <a:r>
              <a:rPr lang="en-US" sz="2800" dirty="0"/>
              <a:t>Should represent business objectives</a:t>
            </a:r>
          </a:p>
          <a:p>
            <a:r>
              <a:rPr lang="en-US" sz="2800" dirty="0"/>
              <a:t>Should be easily understood</a:t>
            </a:r>
          </a:p>
          <a:p>
            <a:r>
              <a:rPr lang="en-US" sz="2800" dirty="0"/>
              <a:t>It should be developed at integrate security into ALL business functions and </a:t>
            </a:r>
            <a:r>
              <a:rPr lang="en-US" sz="2800" dirty="0" smtClean="0"/>
              <a:t>processes</a:t>
            </a:r>
            <a:endParaRPr lang="en-US" sz="2800" dirty="0"/>
          </a:p>
        </p:txBody>
      </p:sp>
    </p:spTree>
    <p:extLst>
      <p:ext uri="{BB962C8B-B14F-4D97-AF65-F5344CB8AC3E}">
        <p14:creationId xmlns:p14="http://schemas.microsoft.com/office/powerpoint/2010/main" val="346336827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Security Policy </a:t>
            </a:r>
          </a:p>
        </p:txBody>
      </p:sp>
      <p:sp>
        <p:nvSpPr>
          <p:cNvPr id="88067" name="Rectangle 3"/>
          <p:cNvSpPr>
            <a:spLocks noGrp="1" noChangeArrowheads="1"/>
          </p:cNvSpPr>
          <p:nvPr>
            <p:ph type="body" idx="1"/>
          </p:nvPr>
        </p:nvSpPr>
        <p:spPr/>
        <p:txBody>
          <a:bodyPr>
            <a:normAutofit fontScale="92500" lnSpcReduction="10000"/>
          </a:bodyPr>
          <a:lstStyle/>
          <a:p>
            <a:pPr>
              <a:lnSpc>
                <a:spcPct val="90000"/>
              </a:lnSpc>
            </a:pPr>
            <a:r>
              <a:rPr lang="en-US" dirty="0"/>
              <a:t>It should be reviewed an modified as a company changes.</a:t>
            </a:r>
          </a:p>
          <a:p>
            <a:pPr>
              <a:lnSpc>
                <a:spcPct val="90000"/>
              </a:lnSpc>
            </a:pPr>
            <a:r>
              <a:rPr lang="en-US" dirty="0"/>
              <a:t>Policy should be dated and version controlled.</a:t>
            </a:r>
          </a:p>
          <a:p>
            <a:pPr>
              <a:lnSpc>
                <a:spcPct val="90000"/>
              </a:lnSpc>
            </a:pPr>
            <a:r>
              <a:rPr lang="en-US" dirty="0"/>
              <a:t>It should be forward thinking</a:t>
            </a:r>
          </a:p>
          <a:p>
            <a:pPr>
              <a:lnSpc>
                <a:spcPct val="90000"/>
              </a:lnSpc>
            </a:pPr>
            <a:r>
              <a:rPr lang="en-US" dirty="0"/>
              <a:t>It should use strong language (MUST, not should)</a:t>
            </a:r>
          </a:p>
          <a:p>
            <a:pPr>
              <a:lnSpc>
                <a:spcPct val="90000"/>
              </a:lnSpc>
            </a:pPr>
            <a:r>
              <a:rPr lang="en-US" dirty="0"/>
              <a:t>Should be </a:t>
            </a:r>
            <a:r>
              <a:rPr lang="en-US" dirty="0" smtClean="0"/>
              <a:t>non-technical</a:t>
            </a:r>
            <a:endParaRPr lang="en-US" dirty="0"/>
          </a:p>
        </p:txBody>
      </p:sp>
    </p:spTree>
    <p:extLst>
      <p:ext uri="{BB962C8B-B14F-4D97-AF65-F5344CB8AC3E}">
        <p14:creationId xmlns:p14="http://schemas.microsoft.com/office/powerpoint/2010/main" val="310830795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Security Policy</a:t>
            </a:r>
          </a:p>
        </p:txBody>
      </p:sp>
      <p:sp>
        <p:nvSpPr>
          <p:cNvPr id="89091" name="Rectangle 3"/>
          <p:cNvSpPr>
            <a:spLocks noGrp="1" noChangeArrowheads="1"/>
          </p:cNvSpPr>
          <p:nvPr>
            <p:ph type="body" idx="1"/>
          </p:nvPr>
        </p:nvSpPr>
        <p:spPr/>
        <p:txBody>
          <a:bodyPr>
            <a:normAutofit fontScale="92500"/>
          </a:bodyPr>
          <a:lstStyle/>
          <a:p>
            <a:pPr>
              <a:buFontTx/>
              <a:buNone/>
            </a:pPr>
            <a:r>
              <a:rPr lang="en-US" sz="2800"/>
              <a:t>Can be one of three types</a:t>
            </a:r>
          </a:p>
          <a:p>
            <a:r>
              <a:rPr lang="en-US" sz="2800"/>
              <a:t>Regulatory – ensures an organization is following required regulations (finance, health)</a:t>
            </a:r>
          </a:p>
          <a:p>
            <a:r>
              <a:rPr lang="en-US" sz="2800"/>
              <a:t>Advisory – strongly advises employees as to which types of behaviors should/should not take place</a:t>
            </a:r>
          </a:p>
          <a:p>
            <a:r>
              <a:rPr lang="en-US" sz="2800"/>
              <a:t>Informative – informs employees of goals and missions relevant to a company, not specific or enforceable</a:t>
            </a:r>
          </a:p>
        </p:txBody>
      </p:sp>
    </p:spTree>
    <p:extLst>
      <p:ext uri="{BB962C8B-B14F-4D97-AF65-F5344CB8AC3E}">
        <p14:creationId xmlns:p14="http://schemas.microsoft.com/office/powerpoint/2010/main" val="309376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96752"/>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20572" y="2636912"/>
            <a:ext cx="7620000" cy="3962400"/>
          </a:xfrm>
          <a:noFill/>
        </p:spPr>
        <p:txBody>
          <a:bodyPr>
            <a:normAutofit/>
          </a:bodyPr>
          <a:lstStyle/>
          <a:p>
            <a:pPr marL="0" indent="0">
              <a:buNone/>
            </a:pPr>
            <a:r>
              <a:rPr lang="en-US" sz="2000" dirty="0"/>
              <a:t>From (ISC)2 Candidate </a:t>
            </a:r>
            <a:r>
              <a:rPr lang="en-US" sz="2000" dirty="0" smtClean="0"/>
              <a:t>Information Bulletin</a:t>
            </a:r>
            <a:r>
              <a:rPr lang="en-US" sz="2000" dirty="0"/>
              <a:t>:</a:t>
            </a:r>
          </a:p>
          <a:p>
            <a:pPr marL="0" indent="0">
              <a:buNone/>
            </a:pPr>
            <a:r>
              <a:rPr lang="en-US" sz="2000" dirty="0" smtClean="0"/>
              <a:t>The </a:t>
            </a:r>
            <a:r>
              <a:rPr lang="en-US" sz="2000" dirty="0"/>
              <a:t>Legal, Regulations, Compliance </a:t>
            </a:r>
            <a:r>
              <a:rPr lang="en-US" sz="2000" dirty="0" smtClean="0"/>
              <a:t>and Investigations </a:t>
            </a:r>
            <a:r>
              <a:rPr lang="en-US" sz="2000" dirty="0"/>
              <a:t>domain addresses </a:t>
            </a:r>
            <a:r>
              <a:rPr lang="en-US" sz="2000" dirty="0" smtClean="0"/>
              <a:t>computer crime </a:t>
            </a:r>
            <a:r>
              <a:rPr lang="en-US" sz="2000" dirty="0"/>
              <a:t>laws and regulations; the investigative</a:t>
            </a:r>
          </a:p>
          <a:p>
            <a:pPr marL="0" indent="0">
              <a:buNone/>
            </a:pPr>
            <a:r>
              <a:rPr lang="en-US" sz="2000" dirty="0"/>
              <a:t>measures and techniques which can be </a:t>
            </a:r>
            <a:r>
              <a:rPr lang="en-US" sz="2000" dirty="0" smtClean="0"/>
              <a:t>used to </a:t>
            </a:r>
            <a:r>
              <a:rPr lang="en-US" sz="2000" dirty="0"/>
              <a:t>determine if a crime has been committed</a:t>
            </a:r>
            <a:r>
              <a:rPr lang="en-US" sz="2000" dirty="0" smtClean="0"/>
              <a:t>, methods </a:t>
            </a:r>
            <a:r>
              <a:rPr lang="en-US" sz="2000" dirty="0"/>
              <a:t>to gather evidence if it has, as </a:t>
            </a:r>
            <a:r>
              <a:rPr lang="en-US" sz="2000" dirty="0" smtClean="0"/>
              <a:t>well as </a:t>
            </a:r>
            <a:r>
              <a:rPr lang="en-US" sz="2000" dirty="0"/>
              <a:t>the ethical issues of code and conduct </a:t>
            </a:r>
            <a:r>
              <a:rPr lang="en-US" sz="2000" dirty="0" smtClean="0"/>
              <a:t>for the </a:t>
            </a:r>
            <a:r>
              <a:rPr lang="en-US" sz="2000" dirty="0"/>
              <a:t>security professional. Incident </a:t>
            </a:r>
            <a:r>
              <a:rPr lang="en-US" sz="2000" dirty="0" smtClean="0"/>
              <a:t>handling provides </a:t>
            </a:r>
            <a:r>
              <a:rPr lang="en-US" sz="2000" dirty="0"/>
              <a:t>the ability to react quickly </a:t>
            </a:r>
            <a:r>
              <a:rPr lang="en-US" sz="2000" dirty="0" smtClean="0"/>
              <a:t>and efficiently </a:t>
            </a:r>
            <a:r>
              <a:rPr lang="en-US" sz="2000" dirty="0"/>
              <a:t>to malicious threats or incidents.</a:t>
            </a:r>
          </a:p>
        </p:txBody>
      </p:sp>
    </p:spTree>
    <p:custDataLst>
      <p:tags r:id="rId1"/>
    </p:custDataLst>
    <p:extLst>
      <p:ext uri="{BB962C8B-B14F-4D97-AF65-F5344CB8AC3E}">
        <p14:creationId xmlns:p14="http://schemas.microsoft.com/office/powerpoint/2010/main" val="1219948756"/>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Standards </a:t>
            </a:r>
            <a:endParaRPr lang="en-US" dirty="0"/>
          </a:p>
        </p:txBody>
      </p:sp>
      <p:sp>
        <p:nvSpPr>
          <p:cNvPr id="90115" name="Rectangle 3"/>
          <p:cNvSpPr>
            <a:spLocks noGrp="1" noChangeArrowheads="1"/>
          </p:cNvSpPr>
          <p:nvPr>
            <p:ph type="body" idx="1"/>
          </p:nvPr>
        </p:nvSpPr>
        <p:spPr/>
        <p:txBody>
          <a:bodyPr>
            <a:normAutofit lnSpcReduction="10000"/>
          </a:bodyPr>
          <a:lstStyle/>
          <a:p>
            <a:pPr>
              <a:buFontTx/>
              <a:buNone/>
            </a:pPr>
            <a:r>
              <a:rPr lang="en-US" dirty="0"/>
              <a:t>Standards are MANDATORY* actions or rules.  Defines compulsory* rules. Standards give a policy it’s support and start adding specifics. </a:t>
            </a:r>
          </a:p>
          <a:p>
            <a:r>
              <a:rPr lang="en-US" dirty="0"/>
              <a:t>Example: a standard is “all employees MUST wear their company ID badge at all times”</a:t>
            </a:r>
          </a:p>
          <a:p>
            <a:pPr>
              <a:buFontTx/>
              <a:buNone/>
            </a:pPr>
            <a:endParaRPr lang="en-US" dirty="0"/>
          </a:p>
        </p:txBody>
      </p:sp>
    </p:spTree>
    <p:extLst>
      <p:ext uri="{BB962C8B-B14F-4D97-AF65-F5344CB8AC3E}">
        <p14:creationId xmlns:p14="http://schemas.microsoft.com/office/powerpoint/2010/main" val="236023371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Baseline* </a:t>
            </a:r>
          </a:p>
        </p:txBody>
      </p:sp>
      <p:sp>
        <p:nvSpPr>
          <p:cNvPr id="91139" name="Rectangle 3"/>
          <p:cNvSpPr>
            <a:spLocks noGrp="1" noChangeArrowheads="1"/>
          </p:cNvSpPr>
          <p:nvPr>
            <p:ph type="body" idx="1"/>
          </p:nvPr>
        </p:nvSpPr>
        <p:spPr/>
        <p:txBody>
          <a:bodyPr>
            <a:normAutofit lnSpcReduction="10000"/>
          </a:bodyPr>
          <a:lstStyle/>
          <a:p>
            <a:pPr>
              <a:lnSpc>
                <a:spcPct val="90000"/>
              </a:lnSpc>
              <a:buFontTx/>
              <a:buNone/>
            </a:pPr>
            <a:r>
              <a:rPr lang="en-US" dirty="0"/>
              <a:t>Baselines (in regards to policy) are minimum levels of protection required.</a:t>
            </a:r>
          </a:p>
          <a:p>
            <a:pPr>
              <a:lnSpc>
                <a:spcPct val="90000"/>
              </a:lnSpc>
              <a:buFontTx/>
              <a:buNone/>
            </a:pPr>
            <a:r>
              <a:rPr lang="en-US" dirty="0"/>
              <a:t>For example: a baseline my require that a system be compliant to some external measurement. Any systems must meet these requirements, changes to the system must be assessed to ensure the baseline is still being met</a:t>
            </a:r>
            <a:r>
              <a:rPr lang="en-US" dirty="0" smtClean="0"/>
              <a:t>.</a:t>
            </a:r>
            <a:endParaRPr lang="en-US" dirty="0"/>
          </a:p>
        </p:txBody>
      </p:sp>
    </p:spTree>
    <p:extLst>
      <p:ext uri="{BB962C8B-B14F-4D97-AF65-F5344CB8AC3E}">
        <p14:creationId xmlns:p14="http://schemas.microsoft.com/office/powerpoint/2010/main" val="7626588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Guidelines</a:t>
            </a:r>
            <a:r>
              <a:rPr lang="en-US" dirty="0" smtClean="0"/>
              <a:t>*</a:t>
            </a:r>
            <a:endParaRPr lang="en-US" dirty="0"/>
          </a:p>
        </p:txBody>
      </p:sp>
      <p:sp>
        <p:nvSpPr>
          <p:cNvPr id="93187" name="Rectangle 3"/>
          <p:cNvSpPr>
            <a:spLocks noGrp="1" noChangeArrowheads="1"/>
          </p:cNvSpPr>
          <p:nvPr>
            <p:ph type="body" idx="1"/>
          </p:nvPr>
        </p:nvSpPr>
        <p:spPr/>
        <p:txBody>
          <a:bodyPr>
            <a:normAutofit/>
          </a:bodyPr>
          <a:lstStyle/>
          <a:p>
            <a:pPr>
              <a:buFontTx/>
              <a:buNone/>
            </a:pPr>
            <a:r>
              <a:rPr lang="en-US" dirty="0"/>
              <a:t>Guidelines are RECOMMENDED actions. These cover the gray areas and are approaches to provide flexibility for unforeseen things. (not every situation can be pre-known)</a:t>
            </a:r>
          </a:p>
          <a:p>
            <a:pPr>
              <a:buFontTx/>
              <a:buNone/>
            </a:pPr>
            <a:endParaRPr lang="en-US" dirty="0"/>
          </a:p>
          <a:p>
            <a:endParaRPr lang="en-US" dirty="0"/>
          </a:p>
        </p:txBody>
      </p:sp>
    </p:spTree>
    <p:extLst>
      <p:ext uri="{BB962C8B-B14F-4D97-AF65-F5344CB8AC3E}">
        <p14:creationId xmlns:p14="http://schemas.microsoft.com/office/powerpoint/2010/main" val="16810854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t>Procedures* </a:t>
            </a:r>
          </a:p>
        </p:txBody>
      </p:sp>
      <p:sp>
        <p:nvSpPr>
          <p:cNvPr id="94211" name="Rectangle 3"/>
          <p:cNvSpPr>
            <a:spLocks noGrp="1" noChangeArrowheads="1"/>
          </p:cNvSpPr>
          <p:nvPr>
            <p:ph type="body" idx="1"/>
          </p:nvPr>
        </p:nvSpPr>
        <p:spPr/>
        <p:txBody>
          <a:bodyPr>
            <a:normAutofit fontScale="92500" lnSpcReduction="10000"/>
          </a:bodyPr>
          <a:lstStyle/>
          <a:p>
            <a:pPr>
              <a:buFontTx/>
              <a:buNone/>
            </a:pPr>
            <a:r>
              <a:rPr lang="en-US" sz="2800"/>
              <a:t>Detailed step-by-step tasks that should be performed in some situation.</a:t>
            </a:r>
          </a:p>
          <a:p>
            <a:r>
              <a:rPr lang="en-US" sz="2800"/>
              <a:t>Example: written procedures on OS installation and configuration.</a:t>
            </a:r>
          </a:p>
          <a:p>
            <a:r>
              <a:rPr lang="en-US" sz="2800"/>
              <a:t>Lowest level In the policy as they are closest to users and resources.</a:t>
            </a:r>
          </a:p>
          <a:p>
            <a:r>
              <a:rPr lang="en-US" sz="2800"/>
              <a:t>Procedures spell out how policy, standards and guidelines will be implemented for a specific resources (ex. OS)</a:t>
            </a:r>
          </a:p>
        </p:txBody>
      </p:sp>
    </p:spTree>
    <p:extLst>
      <p:ext uri="{BB962C8B-B14F-4D97-AF65-F5344CB8AC3E}">
        <p14:creationId xmlns:p14="http://schemas.microsoft.com/office/powerpoint/2010/main" val="112313478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Random Terminology*</a:t>
            </a:r>
          </a:p>
        </p:txBody>
      </p:sp>
      <p:sp>
        <p:nvSpPr>
          <p:cNvPr id="95235" name="Rectangle 3"/>
          <p:cNvSpPr>
            <a:spLocks noGrp="1" noChangeArrowheads="1"/>
          </p:cNvSpPr>
          <p:nvPr>
            <p:ph type="body" idx="1"/>
          </p:nvPr>
        </p:nvSpPr>
        <p:spPr/>
        <p:txBody>
          <a:bodyPr>
            <a:normAutofit fontScale="92500"/>
          </a:bodyPr>
          <a:lstStyle/>
          <a:p>
            <a:pPr>
              <a:lnSpc>
                <a:spcPct val="90000"/>
              </a:lnSpc>
            </a:pPr>
            <a:r>
              <a:rPr lang="en-US" sz="2800" dirty="0"/>
              <a:t>You need to understand these 2 terms for the exam</a:t>
            </a:r>
          </a:p>
          <a:p>
            <a:pPr>
              <a:lnSpc>
                <a:spcPct val="90000"/>
              </a:lnSpc>
            </a:pPr>
            <a:r>
              <a:rPr lang="en-US" sz="2800" dirty="0"/>
              <a:t>Due Diligence*: act of investigating and understanding a risk a company faces.</a:t>
            </a:r>
          </a:p>
          <a:p>
            <a:pPr>
              <a:lnSpc>
                <a:spcPct val="90000"/>
              </a:lnSpc>
            </a:pPr>
            <a:r>
              <a:rPr lang="en-US" sz="2800" dirty="0"/>
              <a:t>Due Care*: demonstrates that a company has taken responsibility for it’s activities and has taken necessary steps to protect it’s assets and employees from threats.</a:t>
            </a:r>
          </a:p>
          <a:p>
            <a:pPr>
              <a:lnSpc>
                <a:spcPct val="90000"/>
              </a:lnSpc>
              <a:buFontTx/>
              <a:buNone/>
            </a:pPr>
            <a:r>
              <a:rPr lang="en-US" sz="2800" dirty="0"/>
              <a:t>Not practicing these can lead to charges of negligence.</a:t>
            </a:r>
          </a:p>
        </p:txBody>
      </p:sp>
    </p:spTree>
    <p:extLst>
      <p:ext uri="{BB962C8B-B14F-4D97-AF65-F5344CB8AC3E}">
        <p14:creationId xmlns:p14="http://schemas.microsoft.com/office/powerpoint/2010/main" val="1845888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Data Owner* </a:t>
            </a:r>
          </a:p>
        </p:txBody>
      </p:sp>
      <p:sp>
        <p:nvSpPr>
          <p:cNvPr id="61443" name="Rectangle 3"/>
          <p:cNvSpPr>
            <a:spLocks noGrp="1" noChangeArrowheads="1"/>
          </p:cNvSpPr>
          <p:nvPr>
            <p:ph type="body" idx="1"/>
          </p:nvPr>
        </p:nvSpPr>
        <p:spPr/>
        <p:txBody>
          <a:bodyPr>
            <a:normAutofit fontScale="92500" lnSpcReduction="10000"/>
          </a:bodyPr>
          <a:lstStyle/>
          <a:p>
            <a:pPr>
              <a:lnSpc>
                <a:spcPct val="90000"/>
              </a:lnSpc>
              <a:buFontTx/>
              <a:buNone/>
            </a:pPr>
            <a:r>
              <a:rPr lang="en-US" dirty="0"/>
              <a:t>Data owner is usually a member of management who is in charge of a specific business unit and responsible for that information that such a unit possesses.</a:t>
            </a:r>
          </a:p>
          <a:p>
            <a:pPr>
              <a:lnSpc>
                <a:spcPct val="90000"/>
              </a:lnSpc>
            </a:pPr>
            <a:r>
              <a:rPr lang="en-US" dirty="0"/>
              <a:t>Responsible for specifying the classification of data</a:t>
            </a:r>
          </a:p>
          <a:p>
            <a:pPr>
              <a:lnSpc>
                <a:spcPct val="90000"/>
              </a:lnSpc>
            </a:pPr>
            <a:r>
              <a:rPr lang="en-US" dirty="0"/>
              <a:t>Responsible for determining necessary controls are in place to protect </a:t>
            </a:r>
            <a:r>
              <a:rPr lang="en-US" dirty="0" smtClean="0"/>
              <a:t>data</a:t>
            </a:r>
            <a:endParaRPr lang="en-US" dirty="0"/>
          </a:p>
        </p:txBody>
      </p:sp>
    </p:spTree>
    <p:extLst>
      <p:ext uri="{BB962C8B-B14F-4D97-AF65-F5344CB8AC3E}">
        <p14:creationId xmlns:p14="http://schemas.microsoft.com/office/powerpoint/2010/main" val="69746208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Data Custodian* </a:t>
            </a:r>
          </a:p>
        </p:txBody>
      </p:sp>
      <p:sp>
        <p:nvSpPr>
          <p:cNvPr id="63491" name="Rectangle 3"/>
          <p:cNvSpPr>
            <a:spLocks noGrp="1" noChangeArrowheads="1"/>
          </p:cNvSpPr>
          <p:nvPr>
            <p:ph type="body" idx="1"/>
          </p:nvPr>
        </p:nvSpPr>
        <p:spPr/>
        <p:txBody>
          <a:bodyPr/>
          <a:lstStyle/>
          <a:p>
            <a:pPr>
              <a:buFontTx/>
              <a:buNone/>
            </a:pPr>
            <a:r>
              <a:rPr lang="en-US"/>
              <a:t>The Data Custodian MAINTAINS the data day to day.</a:t>
            </a:r>
          </a:p>
          <a:p>
            <a:r>
              <a:rPr lang="en-US"/>
              <a:t>Performs backups</a:t>
            </a:r>
          </a:p>
          <a:p>
            <a:r>
              <a:rPr lang="en-US"/>
              <a:t>Validates data integrity</a:t>
            </a:r>
          </a:p>
          <a:p>
            <a:r>
              <a:rPr lang="en-US"/>
              <a:t>Restores data</a:t>
            </a:r>
          </a:p>
        </p:txBody>
      </p:sp>
    </p:spTree>
    <p:extLst>
      <p:ext uri="{BB962C8B-B14F-4D97-AF65-F5344CB8AC3E}">
        <p14:creationId xmlns:p14="http://schemas.microsoft.com/office/powerpoint/2010/main" val="41579548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System Owner </a:t>
            </a:r>
          </a:p>
        </p:txBody>
      </p:sp>
      <p:sp>
        <p:nvSpPr>
          <p:cNvPr id="64515" name="Rectangle 3"/>
          <p:cNvSpPr>
            <a:spLocks noGrp="1" noChangeArrowheads="1"/>
          </p:cNvSpPr>
          <p:nvPr>
            <p:ph type="body" idx="1"/>
          </p:nvPr>
        </p:nvSpPr>
        <p:spPr/>
        <p:txBody>
          <a:bodyPr>
            <a:normAutofit fontScale="92500"/>
          </a:bodyPr>
          <a:lstStyle/>
          <a:p>
            <a:pPr>
              <a:lnSpc>
                <a:spcPct val="80000"/>
              </a:lnSpc>
              <a:buFontTx/>
              <a:buNone/>
            </a:pPr>
            <a:r>
              <a:rPr lang="en-US" sz="2800" dirty="0"/>
              <a:t>System owner is responsible for one or more systems that hold and process data.</a:t>
            </a:r>
          </a:p>
          <a:p>
            <a:pPr>
              <a:lnSpc>
                <a:spcPct val="80000"/>
              </a:lnSpc>
            </a:pPr>
            <a:r>
              <a:rPr lang="en-US" sz="2800" dirty="0"/>
              <a:t>Responsible for integrating security considerations into application and system purchasing.</a:t>
            </a:r>
          </a:p>
          <a:p>
            <a:pPr>
              <a:lnSpc>
                <a:spcPct val="80000"/>
              </a:lnSpc>
            </a:pPr>
            <a:r>
              <a:rPr lang="en-US" sz="2800" dirty="0"/>
              <a:t>Responsible to ensure adequate security is being provides by the necessary controls (passwords, remote access, OS configurations)</a:t>
            </a:r>
          </a:p>
          <a:p>
            <a:pPr>
              <a:lnSpc>
                <a:spcPct val="80000"/>
              </a:lnSpc>
            </a:pPr>
            <a:r>
              <a:rPr lang="en-US" sz="2800" dirty="0"/>
              <a:t>Must ensure systems are assessed for vulnerabilities and must report any to the incident response team and DATA OWNER.</a:t>
            </a:r>
          </a:p>
        </p:txBody>
      </p:sp>
    </p:spTree>
    <p:extLst>
      <p:ext uri="{BB962C8B-B14F-4D97-AF65-F5344CB8AC3E}">
        <p14:creationId xmlns:p14="http://schemas.microsoft.com/office/powerpoint/2010/main" val="209702950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Security Administrator* </a:t>
            </a:r>
          </a:p>
        </p:txBody>
      </p:sp>
      <p:sp>
        <p:nvSpPr>
          <p:cNvPr id="65539" name="Rectangle 3"/>
          <p:cNvSpPr>
            <a:spLocks noGrp="1" noChangeArrowheads="1"/>
          </p:cNvSpPr>
          <p:nvPr>
            <p:ph type="body" idx="1"/>
          </p:nvPr>
        </p:nvSpPr>
        <p:spPr/>
        <p:txBody>
          <a:bodyPr>
            <a:normAutofit fontScale="92500" lnSpcReduction="10000"/>
          </a:bodyPr>
          <a:lstStyle/>
          <a:p>
            <a:pPr>
              <a:lnSpc>
                <a:spcPct val="90000"/>
              </a:lnSpc>
              <a:buFontTx/>
              <a:buNone/>
            </a:pPr>
            <a:r>
              <a:rPr lang="en-US" sz="2800"/>
              <a:t>Setup security configurations on a system as defined by the DATA OWNER*</a:t>
            </a:r>
          </a:p>
          <a:p>
            <a:pPr>
              <a:lnSpc>
                <a:spcPct val="90000"/>
              </a:lnSpc>
            </a:pPr>
            <a:r>
              <a:rPr lang="en-US" sz="2800"/>
              <a:t>Does not </a:t>
            </a:r>
            <a:r>
              <a:rPr lang="en-US" sz="2800" i="1"/>
              <a:t>authorize</a:t>
            </a:r>
            <a:r>
              <a:rPr lang="en-US" sz="2800"/>
              <a:t> permissions for a user, that’s the data owners responsibility*, just configures security settings based the what is set down by the data owner*</a:t>
            </a:r>
          </a:p>
          <a:p>
            <a:pPr>
              <a:lnSpc>
                <a:spcPct val="90000"/>
              </a:lnSpc>
            </a:pPr>
            <a:r>
              <a:rPr lang="en-US" sz="2800"/>
              <a:t>Creates accounts</a:t>
            </a:r>
          </a:p>
          <a:p>
            <a:pPr>
              <a:lnSpc>
                <a:spcPct val="90000"/>
              </a:lnSpc>
            </a:pPr>
            <a:r>
              <a:rPr lang="en-US" sz="2800"/>
              <a:t>Sets access rights in support of the policies defined.</a:t>
            </a:r>
          </a:p>
          <a:p>
            <a:pPr>
              <a:lnSpc>
                <a:spcPct val="90000"/>
              </a:lnSpc>
            </a:pPr>
            <a:r>
              <a:rPr lang="en-US" sz="2800"/>
              <a:t>Technical position.</a:t>
            </a:r>
          </a:p>
          <a:p>
            <a:pPr>
              <a:lnSpc>
                <a:spcPct val="90000"/>
              </a:lnSpc>
              <a:buFontTx/>
              <a:buNone/>
            </a:pPr>
            <a:endParaRPr lang="en-US" sz="2800"/>
          </a:p>
        </p:txBody>
      </p:sp>
    </p:spTree>
    <p:extLst>
      <p:ext uri="{BB962C8B-B14F-4D97-AF65-F5344CB8AC3E}">
        <p14:creationId xmlns:p14="http://schemas.microsoft.com/office/powerpoint/2010/main" val="10274841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Security Analyst* </a:t>
            </a:r>
          </a:p>
        </p:txBody>
      </p:sp>
      <p:sp>
        <p:nvSpPr>
          <p:cNvPr id="66563" name="Rectangle 3"/>
          <p:cNvSpPr>
            <a:spLocks noGrp="1" noChangeArrowheads="1"/>
          </p:cNvSpPr>
          <p:nvPr>
            <p:ph type="body" idx="1"/>
          </p:nvPr>
        </p:nvSpPr>
        <p:spPr/>
        <p:txBody>
          <a:bodyPr/>
          <a:lstStyle/>
          <a:p>
            <a:pPr>
              <a:buFontTx/>
              <a:buNone/>
            </a:pPr>
            <a:r>
              <a:rPr lang="en-US"/>
              <a:t>Helps define a security program elements and ensures the elements are being implemented properly by the technical people and procedures.</a:t>
            </a:r>
          </a:p>
          <a:p>
            <a:r>
              <a:rPr lang="en-US"/>
              <a:t>This is NOT an implementation role</a:t>
            </a:r>
          </a:p>
          <a:p>
            <a:r>
              <a:rPr lang="en-US"/>
              <a:t>Higher more strategic level.</a:t>
            </a:r>
          </a:p>
          <a:p>
            <a:pPr>
              <a:buFontTx/>
              <a:buNone/>
            </a:pPr>
            <a:endParaRPr lang="en-US"/>
          </a:p>
        </p:txBody>
      </p:sp>
    </p:spTree>
    <p:extLst>
      <p:ext uri="{BB962C8B-B14F-4D97-AF65-F5344CB8AC3E}">
        <p14:creationId xmlns:p14="http://schemas.microsoft.com/office/powerpoint/2010/main" val="4138044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45604" y="1196752"/>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33500" y="2564904"/>
            <a:ext cx="7620000" cy="3962400"/>
          </a:xfrm>
          <a:noFill/>
        </p:spPr>
        <p:txBody>
          <a:bodyPr>
            <a:normAutofit/>
          </a:bodyPr>
          <a:lstStyle/>
          <a:p>
            <a:pPr marL="0" indent="0">
              <a:buNone/>
            </a:pPr>
            <a:r>
              <a:rPr lang="en-US" sz="2000" dirty="0"/>
              <a:t>From (ISC)2 Candidate </a:t>
            </a:r>
            <a:r>
              <a:rPr lang="en-US" sz="2000" dirty="0" smtClean="0"/>
              <a:t>Information Bulletin</a:t>
            </a:r>
            <a:r>
              <a:rPr lang="en-US" sz="2000" dirty="0"/>
              <a:t>:</a:t>
            </a:r>
          </a:p>
          <a:p>
            <a:pPr marL="0" indent="0">
              <a:buNone/>
            </a:pPr>
            <a:r>
              <a:rPr lang="en-US" sz="2000" dirty="0" smtClean="0"/>
              <a:t>The </a:t>
            </a:r>
            <a:r>
              <a:rPr lang="en-US" sz="2000" dirty="0"/>
              <a:t>candidate will be expected to know </a:t>
            </a:r>
            <a:r>
              <a:rPr lang="en-US" sz="2000" dirty="0" smtClean="0"/>
              <a:t>the methods </a:t>
            </a:r>
            <a:r>
              <a:rPr lang="en-US" sz="2000" dirty="0"/>
              <a:t>for determining whether </a:t>
            </a:r>
            <a:r>
              <a:rPr lang="en-US" sz="2000" dirty="0" smtClean="0"/>
              <a:t>a computer </a:t>
            </a:r>
            <a:r>
              <a:rPr lang="en-US" sz="2000" dirty="0"/>
              <a:t>crime has been committed; the</a:t>
            </a:r>
          </a:p>
          <a:p>
            <a:pPr marL="0" indent="0">
              <a:buNone/>
            </a:pPr>
            <a:r>
              <a:rPr lang="en-US" sz="2000" dirty="0"/>
              <a:t>laws that would be applicable for the crime</a:t>
            </a:r>
            <a:r>
              <a:rPr lang="en-US" sz="2000" dirty="0" smtClean="0"/>
              <a:t>; laws </a:t>
            </a:r>
            <a:r>
              <a:rPr lang="en-US" sz="2000" dirty="0"/>
              <a:t>prohibiting specific types of </a:t>
            </a:r>
            <a:r>
              <a:rPr lang="en-US" sz="2000" dirty="0" smtClean="0"/>
              <a:t>computer crime</a:t>
            </a:r>
            <a:r>
              <a:rPr lang="en-US" sz="2000" dirty="0"/>
              <a:t>; methods to gather and preserve</a:t>
            </a:r>
          </a:p>
          <a:p>
            <a:pPr marL="0" indent="0">
              <a:buNone/>
            </a:pPr>
            <a:r>
              <a:rPr lang="en-US" sz="2000" dirty="0"/>
              <a:t>evidence of a computer crime; </a:t>
            </a:r>
            <a:r>
              <a:rPr lang="en-US" sz="2000" dirty="0" smtClean="0"/>
              <a:t>investigative methods </a:t>
            </a:r>
            <a:r>
              <a:rPr lang="en-US" sz="2000" dirty="0"/>
              <a:t>and techniques; and ways in </a:t>
            </a:r>
            <a:r>
              <a:rPr lang="en-US" sz="2000" dirty="0" smtClean="0"/>
              <a:t>which RFC </a:t>
            </a:r>
            <a:r>
              <a:rPr lang="en-US" sz="2000" dirty="0"/>
              <a:t>1087 and the (ISC)2 Code of Ethics </a:t>
            </a:r>
            <a:r>
              <a:rPr lang="en-US" sz="2000" dirty="0" smtClean="0"/>
              <a:t>can be </a:t>
            </a:r>
            <a:r>
              <a:rPr lang="en-US" sz="2000" dirty="0"/>
              <a:t>applied to resolve ethical dilemmas.</a:t>
            </a:r>
          </a:p>
        </p:txBody>
      </p:sp>
    </p:spTree>
    <p:custDataLst>
      <p:tags r:id="rId1"/>
    </p:custDataLst>
    <p:extLst>
      <p:ext uri="{BB962C8B-B14F-4D97-AF65-F5344CB8AC3E}">
        <p14:creationId xmlns:p14="http://schemas.microsoft.com/office/powerpoint/2010/main" val="2503081637"/>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Application Owner* </a:t>
            </a:r>
          </a:p>
        </p:txBody>
      </p:sp>
      <p:sp>
        <p:nvSpPr>
          <p:cNvPr id="67587" name="Rectangle 3"/>
          <p:cNvSpPr>
            <a:spLocks noGrp="1" noChangeArrowheads="1"/>
          </p:cNvSpPr>
          <p:nvPr>
            <p:ph type="body" idx="1"/>
          </p:nvPr>
        </p:nvSpPr>
        <p:spPr/>
        <p:txBody>
          <a:bodyPr>
            <a:normAutofit fontScale="92500"/>
          </a:bodyPr>
          <a:lstStyle/>
          <a:p>
            <a:pPr>
              <a:lnSpc>
                <a:spcPct val="90000"/>
              </a:lnSpc>
              <a:buFontTx/>
              <a:buNone/>
            </a:pPr>
            <a:r>
              <a:rPr lang="en-US" sz="2800"/>
              <a:t>This is like a data owner, but in regards to applications.</a:t>
            </a:r>
          </a:p>
          <a:p>
            <a:pPr>
              <a:lnSpc>
                <a:spcPct val="90000"/>
              </a:lnSpc>
            </a:pPr>
            <a:r>
              <a:rPr lang="en-US" sz="2800"/>
              <a:t>Usually business unit managers.</a:t>
            </a:r>
          </a:p>
          <a:p>
            <a:pPr>
              <a:lnSpc>
                <a:spcPct val="90000"/>
              </a:lnSpc>
            </a:pPr>
            <a:r>
              <a:rPr lang="en-US" sz="2800"/>
              <a:t>Responsible for determine who may have access to their applications. (in lines of company policy)</a:t>
            </a:r>
          </a:p>
          <a:p>
            <a:pPr>
              <a:lnSpc>
                <a:spcPct val="90000"/>
              </a:lnSpc>
            </a:pPr>
            <a:r>
              <a:rPr lang="en-US" sz="2800"/>
              <a:t>Responsible for the security of a units applications. Ensuring testing, patching and proper change control is implemented. (though they do not themselves do this work)</a:t>
            </a:r>
          </a:p>
        </p:txBody>
      </p:sp>
    </p:spTree>
    <p:extLst>
      <p:ext uri="{BB962C8B-B14F-4D97-AF65-F5344CB8AC3E}">
        <p14:creationId xmlns:p14="http://schemas.microsoft.com/office/powerpoint/2010/main" val="165103197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Supervisor </a:t>
            </a:r>
          </a:p>
        </p:txBody>
      </p:sp>
      <p:sp>
        <p:nvSpPr>
          <p:cNvPr id="68611" name="Rectangle 3"/>
          <p:cNvSpPr>
            <a:spLocks noGrp="1" noChangeArrowheads="1"/>
          </p:cNvSpPr>
          <p:nvPr>
            <p:ph type="body" idx="1"/>
          </p:nvPr>
        </p:nvSpPr>
        <p:spPr/>
        <p:txBody>
          <a:bodyPr>
            <a:normAutofit fontScale="92500" lnSpcReduction="20000"/>
          </a:bodyPr>
          <a:lstStyle/>
          <a:p>
            <a:pPr>
              <a:lnSpc>
                <a:spcPct val="90000"/>
              </a:lnSpc>
              <a:buFontTx/>
              <a:buNone/>
            </a:pPr>
            <a:r>
              <a:rPr lang="en-US"/>
              <a:t>More of an HR role, you all know what a supervisor does.</a:t>
            </a:r>
          </a:p>
          <a:p>
            <a:pPr>
              <a:lnSpc>
                <a:spcPct val="90000"/>
              </a:lnSpc>
            </a:pPr>
            <a:r>
              <a:rPr lang="en-US"/>
              <a:t>Managing employees</a:t>
            </a:r>
          </a:p>
          <a:p>
            <a:pPr>
              <a:lnSpc>
                <a:spcPct val="90000"/>
              </a:lnSpc>
            </a:pPr>
            <a:r>
              <a:rPr lang="en-US"/>
              <a:t>Ensuring employees live up to their responsibilities</a:t>
            </a:r>
          </a:p>
          <a:p>
            <a:pPr>
              <a:lnSpc>
                <a:spcPct val="90000"/>
              </a:lnSpc>
            </a:pPr>
            <a:r>
              <a:rPr lang="en-US"/>
              <a:t>Handle HR tasks such as hiring, firing and initiating corrective action.</a:t>
            </a:r>
          </a:p>
          <a:p>
            <a:pPr>
              <a:lnSpc>
                <a:spcPct val="90000"/>
              </a:lnSpc>
            </a:pPr>
            <a:r>
              <a:rPr lang="en-US"/>
              <a:t>Informing security admin of changes to an employees position.</a:t>
            </a:r>
          </a:p>
          <a:p>
            <a:pPr>
              <a:lnSpc>
                <a:spcPct val="90000"/>
              </a:lnSpc>
              <a:buFontTx/>
              <a:buNone/>
            </a:pPr>
            <a:endParaRPr lang="en-US"/>
          </a:p>
        </p:txBody>
      </p:sp>
    </p:spTree>
    <p:extLst>
      <p:ext uri="{BB962C8B-B14F-4D97-AF65-F5344CB8AC3E}">
        <p14:creationId xmlns:p14="http://schemas.microsoft.com/office/powerpoint/2010/main" val="9097713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Data Analyst </a:t>
            </a:r>
          </a:p>
        </p:txBody>
      </p:sp>
      <p:sp>
        <p:nvSpPr>
          <p:cNvPr id="69635" name="Rectangle 3"/>
          <p:cNvSpPr>
            <a:spLocks noGrp="1" noChangeArrowheads="1"/>
          </p:cNvSpPr>
          <p:nvPr>
            <p:ph type="body" idx="1"/>
          </p:nvPr>
        </p:nvSpPr>
        <p:spPr/>
        <p:txBody>
          <a:bodyPr>
            <a:normAutofit lnSpcReduction="10000"/>
          </a:bodyPr>
          <a:lstStyle/>
          <a:p>
            <a:pPr>
              <a:buFontTx/>
              <a:buNone/>
            </a:pPr>
            <a:r>
              <a:rPr lang="en-US"/>
              <a:t>Ensures hat data is stored in a way that makes the most sense for it’s application.</a:t>
            </a:r>
          </a:p>
          <a:p>
            <a:r>
              <a:rPr lang="en-US"/>
              <a:t>Specifically considered with information “architecture”, how data is stored in reference to other data, data structures</a:t>
            </a:r>
          </a:p>
          <a:p>
            <a:r>
              <a:rPr lang="en-US"/>
              <a:t>Work with data owners to ensure the structures support the business objectives.</a:t>
            </a:r>
          </a:p>
          <a:p>
            <a:pPr>
              <a:buFontTx/>
              <a:buNone/>
            </a:pPr>
            <a:endParaRPr lang="en-US"/>
          </a:p>
        </p:txBody>
      </p:sp>
    </p:spTree>
    <p:extLst>
      <p:ext uri="{BB962C8B-B14F-4D97-AF65-F5344CB8AC3E}">
        <p14:creationId xmlns:p14="http://schemas.microsoft.com/office/powerpoint/2010/main" val="25037675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Process </a:t>
            </a:r>
            <a:r>
              <a:rPr lang="en-US" dirty="0" smtClean="0"/>
              <a:t>Owner</a:t>
            </a:r>
            <a:endParaRPr lang="en-US" dirty="0"/>
          </a:p>
        </p:txBody>
      </p:sp>
      <p:sp>
        <p:nvSpPr>
          <p:cNvPr id="70659" name="Rectangle 3"/>
          <p:cNvSpPr>
            <a:spLocks noGrp="1" noChangeArrowheads="1"/>
          </p:cNvSpPr>
          <p:nvPr>
            <p:ph type="body" idx="1"/>
          </p:nvPr>
        </p:nvSpPr>
        <p:spPr/>
        <p:txBody>
          <a:bodyPr/>
          <a:lstStyle/>
          <a:p>
            <a:pPr>
              <a:buFontTx/>
              <a:buNone/>
            </a:pPr>
            <a:r>
              <a:rPr lang="en-US"/>
              <a:t>Are responsible for certain business processes (not computer processes ;)</a:t>
            </a:r>
          </a:p>
          <a:p>
            <a:r>
              <a:rPr lang="en-US"/>
              <a:t>An example of a process is procurement</a:t>
            </a:r>
          </a:p>
          <a:p>
            <a:r>
              <a:rPr lang="en-US"/>
              <a:t>Another example is Hiring </a:t>
            </a:r>
          </a:p>
          <a:p>
            <a:r>
              <a:rPr lang="en-US"/>
              <a:t>Another example is order fulfillment</a:t>
            </a:r>
          </a:p>
          <a:p>
            <a:endParaRPr lang="en-US"/>
          </a:p>
        </p:txBody>
      </p:sp>
    </p:spTree>
    <p:extLst>
      <p:ext uri="{BB962C8B-B14F-4D97-AF65-F5344CB8AC3E}">
        <p14:creationId xmlns:p14="http://schemas.microsoft.com/office/powerpoint/2010/main" val="320446110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User * </a:t>
            </a:r>
          </a:p>
        </p:txBody>
      </p:sp>
      <p:sp>
        <p:nvSpPr>
          <p:cNvPr id="72707" name="Rectangle 3"/>
          <p:cNvSpPr>
            <a:spLocks noGrp="1" noChangeArrowheads="1"/>
          </p:cNvSpPr>
          <p:nvPr>
            <p:ph type="body" idx="1"/>
          </p:nvPr>
        </p:nvSpPr>
        <p:spPr/>
        <p:txBody>
          <a:bodyPr/>
          <a:lstStyle/>
          <a:p>
            <a:pPr>
              <a:buFontTx/>
              <a:buNone/>
            </a:pPr>
            <a:r>
              <a:rPr lang="en-US"/>
              <a:t>Someone who uses the data, day to day to accomplish work tasks and business objectives</a:t>
            </a:r>
          </a:p>
          <a:p>
            <a:r>
              <a:rPr lang="en-US"/>
              <a:t>Responsible for following data and security procedures that have been laid out by management.</a:t>
            </a:r>
          </a:p>
        </p:txBody>
      </p:sp>
    </p:spTree>
    <p:extLst>
      <p:ext uri="{BB962C8B-B14F-4D97-AF65-F5344CB8AC3E}">
        <p14:creationId xmlns:p14="http://schemas.microsoft.com/office/powerpoint/2010/main" val="10068392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Auditor* </a:t>
            </a:r>
          </a:p>
        </p:txBody>
      </p:sp>
      <p:sp>
        <p:nvSpPr>
          <p:cNvPr id="73731" name="Rectangle 3"/>
          <p:cNvSpPr>
            <a:spLocks noGrp="1" noChangeArrowheads="1"/>
          </p:cNvSpPr>
          <p:nvPr>
            <p:ph type="body" idx="1"/>
          </p:nvPr>
        </p:nvSpPr>
        <p:spPr/>
        <p:txBody>
          <a:bodyPr>
            <a:normAutofit lnSpcReduction="10000"/>
          </a:bodyPr>
          <a:lstStyle/>
          <a:p>
            <a:pPr>
              <a:buFontTx/>
              <a:buNone/>
            </a:pPr>
            <a:r>
              <a:rPr lang="en-US" sz="2800" dirty="0"/>
              <a:t>Provides a method for independently ensuring that management and shareholders can rely upon the appropriateness of security objectives. </a:t>
            </a:r>
          </a:p>
          <a:p>
            <a:r>
              <a:rPr lang="en-US" sz="2800" dirty="0"/>
              <a:t>Determines if controls/methods have been reached</a:t>
            </a:r>
          </a:p>
          <a:p>
            <a:r>
              <a:rPr lang="en-US" sz="2800" dirty="0"/>
              <a:t>Determines if practices are in compliance with company or legal requirements</a:t>
            </a:r>
          </a:p>
          <a:p>
            <a:r>
              <a:rPr lang="en-US" sz="2800" dirty="0"/>
              <a:t>Should be 3</a:t>
            </a:r>
            <a:r>
              <a:rPr lang="en-US" sz="2800" baseline="30000" dirty="0"/>
              <a:t>rd</a:t>
            </a:r>
            <a:r>
              <a:rPr lang="en-US" sz="2800" dirty="0"/>
              <a:t> </a:t>
            </a:r>
            <a:r>
              <a:rPr lang="en-US" sz="2800" dirty="0" smtClean="0"/>
              <a:t>party</a:t>
            </a:r>
            <a:endParaRPr lang="en-US" sz="2800" dirty="0"/>
          </a:p>
        </p:txBody>
      </p:sp>
    </p:spTree>
    <p:extLst>
      <p:ext uri="{BB962C8B-B14F-4D97-AF65-F5344CB8AC3E}">
        <p14:creationId xmlns:p14="http://schemas.microsoft.com/office/powerpoint/2010/main" val="3927784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Separation of Duties*</a:t>
            </a:r>
          </a:p>
        </p:txBody>
      </p:sp>
      <p:sp>
        <p:nvSpPr>
          <p:cNvPr id="76803" name="Rectangle 3"/>
          <p:cNvSpPr>
            <a:spLocks noGrp="1" noChangeArrowheads="1"/>
          </p:cNvSpPr>
          <p:nvPr>
            <p:ph type="body" idx="1"/>
          </p:nvPr>
        </p:nvSpPr>
        <p:spPr/>
        <p:txBody>
          <a:bodyPr>
            <a:normAutofit lnSpcReduction="10000"/>
          </a:bodyPr>
          <a:lstStyle/>
          <a:p>
            <a:pPr>
              <a:buFontTx/>
              <a:buNone/>
            </a:pPr>
            <a:r>
              <a:rPr lang="en-US"/>
              <a:t>The idea of ensuring one individual cannot complete a critical task by themselves.</a:t>
            </a:r>
          </a:p>
          <a:p>
            <a:r>
              <a:rPr lang="en-US"/>
              <a:t>Reduces the possibility for fraud, sabotages, theft or general abuse.</a:t>
            </a:r>
          </a:p>
          <a:p>
            <a:r>
              <a:rPr lang="en-US"/>
              <a:t>Separation of Duties requires Collusion* (next page) for the above problems to occur</a:t>
            </a:r>
          </a:p>
        </p:txBody>
      </p:sp>
    </p:spTree>
    <p:extLst>
      <p:ext uri="{BB962C8B-B14F-4D97-AF65-F5344CB8AC3E}">
        <p14:creationId xmlns:p14="http://schemas.microsoft.com/office/powerpoint/2010/main" val="18795822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Collusion* </a:t>
            </a:r>
          </a:p>
        </p:txBody>
      </p:sp>
      <p:sp>
        <p:nvSpPr>
          <p:cNvPr id="77827" name="Rectangle 3"/>
          <p:cNvSpPr>
            <a:spLocks noGrp="1" noChangeArrowheads="1"/>
          </p:cNvSpPr>
          <p:nvPr>
            <p:ph type="body" idx="1"/>
          </p:nvPr>
        </p:nvSpPr>
        <p:spPr/>
        <p:txBody>
          <a:bodyPr/>
          <a:lstStyle/>
          <a:p>
            <a:pPr>
              <a:buFontTx/>
              <a:buNone/>
            </a:pPr>
            <a:r>
              <a:rPr lang="en-US" dirty="0"/>
              <a:t>Means that at least two people must WORK TOGETHER to pull off some type of negative action.</a:t>
            </a:r>
          </a:p>
          <a:p>
            <a:r>
              <a:rPr lang="en-US" dirty="0" smtClean="0"/>
              <a:t>You </a:t>
            </a:r>
            <a:r>
              <a:rPr lang="en-US" dirty="0"/>
              <a:t>will probably see this or similar concepts, we will also talk abut this later</a:t>
            </a:r>
          </a:p>
        </p:txBody>
      </p:sp>
    </p:spTree>
    <p:extLst>
      <p:ext uri="{BB962C8B-B14F-4D97-AF65-F5344CB8AC3E}">
        <p14:creationId xmlns:p14="http://schemas.microsoft.com/office/powerpoint/2010/main" val="191770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Hiring Practices* </a:t>
            </a:r>
          </a:p>
        </p:txBody>
      </p:sp>
      <p:sp>
        <p:nvSpPr>
          <p:cNvPr id="78851" name="Rectangle 3"/>
          <p:cNvSpPr>
            <a:spLocks noGrp="1" noChangeArrowheads="1"/>
          </p:cNvSpPr>
          <p:nvPr>
            <p:ph type="body" idx="1"/>
          </p:nvPr>
        </p:nvSpPr>
        <p:spPr/>
        <p:txBody>
          <a:bodyPr>
            <a:normAutofit fontScale="92500" lnSpcReduction="10000"/>
          </a:bodyPr>
          <a:lstStyle/>
          <a:p>
            <a:pPr>
              <a:lnSpc>
                <a:spcPct val="90000"/>
              </a:lnSpc>
            </a:pPr>
            <a:r>
              <a:rPr lang="en-US"/>
              <a:t>All employees should have background checks and be screened* (even janitors etc in high security environments)</a:t>
            </a:r>
          </a:p>
          <a:p>
            <a:pPr>
              <a:lnSpc>
                <a:spcPct val="90000"/>
              </a:lnSpc>
            </a:pPr>
            <a:r>
              <a:rPr lang="en-US"/>
              <a:t>Everyone MUST sign an NDA, which should protect secrets and conflicts of interest.</a:t>
            </a:r>
          </a:p>
          <a:p>
            <a:pPr>
              <a:lnSpc>
                <a:spcPct val="90000"/>
              </a:lnSpc>
            </a:pPr>
            <a:r>
              <a:rPr lang="en-US"/>
              <a:t>Drugs tests</a:t>
            </a:r>
          </a:p>
          <a:p>
            <a:pPr>
              <a:lnSpc>
                <a:spcPct val="90000"/>
              </a:lnSpc>
            </a:pPr>
            <a:r>
              <a:rPr lang="en-US"/>
              <a:t>Education checks</a:t>
            </a:r>
          </a:p>
          <a:p>
            <a:pPr>
              <a:lnSpc>
                <a:spcPct val="90000"/>
              </a:lnSpc>
            </a:pPr>
            <a:r>
              <a:rPr lang="en-US"/>
              <a:t>Reference checks</a:t>
            </a:r>
          </a:p>
        </p:txBody>
      </p:sp>
    </p:spTree>
    <p:extLst>
      <p:ext uri="{BB962C8B-B14F-4D97-AF65-F5344CB8AC3E}">
        <p14:creationId xmlns:p14="http://schemas.microsoft.com/office/powerpoint/2010/main" val="377246756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Rotation of Duties* </a:t>
            </a:r>
          </a:p>
        </p:txBody>
      </p:sp>
      <p:sp>
        <p:nvSpPr>
          <p:cNvPr id="79875" name="Rectangle 3"/>
          <p:cNvSpPr>
            <a:spLocks noGrp="1" noChangeArrowheads="1"/>
          </p:cNvSpPr>
          <p:nvPr>
            <p:ph type="body" idx="1"/>
          </p:nvPr>
        </p:nvSpPr>
        <p:spPr/>
        <p:txBody>
          <a:bodyPr/>
          <a:lstStyle/>
          <a:p>
            <a:pPr>
              <a:buFontTx/>
              <a:buNone/>
            </a:pPr>
            <a:r>
              <a:rPr lang="en-US" dirty="0"/>
              <a:t>Employees should rotate in their duties</a:t>
            </a:r>
          </a:p>
          <a:p>
            <a:pPr>
              <a:buFontTx/>
              <a:buNone/>
            </a:pPr>
            <a:r>
              <a:rPr lang="en-US" dirty="0"/>
              <a:t>Why?</a:t>
            </a:r>
          </a:p>
          <a:p>
            <a:r>
              <a:rPr lang="en-US" dirty="0"/>
              <a:t>For redundancy </a:t>
            </a:r>
          </a:p>
          <a:p>
            <a:r>
              <a:rPr lang="en-US" dirty="0"/>
              <a:t>To ensure no-one has too much control over a segment of business</a:t>
            </a:r>
          </a:p>
        </p:txBody>
      </p:sp>
    </p:spTree>
    <p:extLst>
      <p:ext uri="{BB962C8B-B14F-4D97-AF65-F5344CB8AC3E}">
        <p14:creationId xmlns:p14="http://schemas.microsoft.com/office/powerpoint/2010/main" val="1485309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69444" y="1268760"/>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22492" y="2708920"/>
            <a:ext cx="7620000" cy="3962400"/>
          </a:xfrm>
          <a:noFill/>
        </p:spPr>
        <p:txBody>
          <a:bodyPr/>
          <a:lstStyle/>
          <a:p>
            <a:pPr marL="0" indent="0">
              <a:buNone/>
            </a:pPr>
            <a:r>
              <a:rPr lang="en-US" dirty="0"/>
              <a:t>Major types of legal systems</a:t>
            </a:r>
          </a:p>
          <a:p>
            <a:pPr marL="0" indent="0">
              <a:buNone/>
            </a:pPr>
            <a:r>
              <a:rPr lang="en-US" dirty="0" smtClean="0"/>
              <a:t>Common </a:t>
            </a:r>
            <a:r>
              <a:rPr lang="en-US" dirty="0"/>
              <a:t>law</a:t>
            </a:r>
          </a:p>
          <a:p>
            <a:pPr marL="0" indent="0">
              <a:buNone/>
            </a:pPr>
            <a:r>
              <a:rPr lang="en-US" dirty="0" smtClean="0"/>
              <a:t>Civil </a:t>
            </a:r>
            <a:r>
              <a:rPr lang="en-US" dirty="0"/>
              <a:t>or code law</a:t>
            </a:r>
          </a:p>
          <a:p>
            <a:pPr marL="0" indent="0">
              <a:buNone/>
            </a:pPr>
            <a:r>
              <a:rPr lang="en-US" dirty="0" smtClean="0"/>
              <a:t>Customary </a:t>
            </a:r>
            <a:r>
              <a:rPr lang="en-US" dirty="0"/>
              <a:t>law</a:t>
            </a:r>
          </a:p>
          <a:p>
            <a:pPr marL="0" indent="0">
              <a:buNone/>
            </a:pPr>
            <a:r>
              <a:rPr lang="en-US" dirty="0" smtClean="0"/>
              <a:t>Religious </a:t>
            </a:r>
            <a:r>
              <a:rPr lang="en-US" dirty="0"/>
              <a:t>law</a:t>
            </a:r>
          </a:p>
          <a:p>
            <a:pPr marL="0" indent="0">
              <a:buNone/>
            </a:pPr>
            <a:r>
              <a:rPr lang="en-US" dirty="0" smtClean="0"/>
              <a:t>Mixed </a:t>
            </a:r>
            <a:r>
              <a:rPr lang="en-US" dirty="0"/>
              <a:t>law</a:t>
            </a:r>
          </a:p>
        </p:txBody>
      </p:sp>
    </p:spTree>
    <p:custDataLst>
      <p:tags r:id="rId1"/>
    </p:custDataLst>
    <p:extLst>
      <p:ext uri="{BB962C8B-B14F-4D97-AF65-F5344CB8AC3E}">
        <p14:creationId xmlns:p14="http://schemas.microsoft.com/office/powerpoint/2010/main" val="3695403706"/>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Mandatory Vacations* </a:t>
            </a:r>
          </a:p>
        </p:txBody>
      </p:sp>
      <p:sp>
        <p:nvSpPr>
          <p:cNvPr id="80899" name="Rectangle 3"/>
          <p:cNvSpPr>
            <a:spLocks noGrp="1" noChangeArrowheads="1"/>
          </p:cNvSpPr>
          <p:nvPr>
            <p:ph type="body" idx="1"/>
          </p:nvPr>
        </p:nvSpPr>
        <p:spPr/>
        <p:txBody>
          <a:bodyPr>
            <a:normAutofit fontScale="92500" lnSpcReduction="10000"/>
          </a:bodyPr>
          <a:lstStyle/>
          <a:p>
            <a:pPr>
              <a:buFontTx/>
              <a:buNone/>
            </a:pPr>
            <a:r>
              <a:rPr lang="en-US" sz="2800"/>
              <a:t>Employees MUST take vacations</a:t>
            </a:r>
          </a:p>
          <a:p>
            <a:pPr>
              <a:buFontTx/>
              <a:buNone/>
            </a:pPr>
            <a:r>
              <a:rPr lang="en-US" sz="2800"/>
              <a:t>Why?</a:t>
            </a:r>
          </a:p>
          <a:p>
            <a:r>
              <a:rPr lang="en-US" sz="2800"/>
              <a:t>Gives opportunity for others to discover fraud. If employees don’t want to take a vacation, they might be doing something underhanded and don’t want to be found out</a:t>
            </a:r>
          </a:p>
          <a:p>
            <a:r>
              <a:rPr lang="en-US" sz="2800"/>
              <a:t>Also enforces that other people can step in and that the process cannot be disrupted by that employee being absent for whatever reason.</a:t>
            </a:r>
          </a:p>
        </p:txBody>
      </p:sp>
    </p:spTree>
    <p:extLst>
      <p:ext uri="{BB962C8B-B14F-4D97-AF65-F5344CB8AC3E}">
        <p14:creationId xmlns:p14="http://schemas.microsoft.com/office/powerpoint/2010/main" val="47371874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Split Knowledge</a:t>
            </a:r>
            <a:r>
              <a:rPr lang="en-US" dirty="0" smtClean="0"/>
              <a:t>*</a:t>
            </a:r>
            <a:endParaRPr lang="en-US" dirty="0"/>
          </a:p>
        </p:txBody>
      </p:sp>
      <p:sp>
        <p:nvSpPr>
          <p:cNvPr id="81923" name="Rectangle 3"/>
          <p:cNvSpPr>
            <a:spLocks noGrp="1" noChangeArrowheads="1"/>
          </p:cNvSpPr>
          <p:nvPr>
            <p:ph type="body" idx="1"/>
          </p:nvPr>
        </p:nvSpPr>
        <p:spPr/>
        <p:txBody>
          <a:bodyPr/>
          <a:lstStyle/>
          <a:p>
            <a:pPr>
              <a:buFontTx/>
              <a:buNone/>
            </a:pPr>
            <a:r>
              <a:rPr lang="en-US"/>
              <a:t>Separation of duties concept. Where someone only has enough knowledge to perform part of a task. Again helps fight fraud.</a:t>
            </a:r>
          </a:p>
          <a:p>
            <a:r>
              <a:rPr lang="en-US"/>
              <a:t>Example: two manager only know half a bank vault combination.</a:t>
            </a:r>
          </a:p>
          <a:p>
            <a:endParaRPr lang="en-US"/>
          </a:p>
        </p:txBody>
      </p:sp>
    </p:spTree>
    <p:extLst>
      <p:ext uri="{BB962C8B-B14F-4D97-AF65-F5344CB8AC3E}">
        <p14:creationId xmlns:p14="http://schemas.microsoft.com/office/powerpoint/2010/main" val="27337066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Dual Control</a:t>
            </a:r>
          </a:p>
        </p:txBody>
      </p:sp>
      <p:sp>
        <p:nvSpPr>
          <p:cNvPr id="82947" name="Rectangle 3"/>
          <p:cNvSpPr>
            <a:spLocks noGrp="1" noChangeArrowheads="1"/>
          </p:cNvSpPr>
          <p:nvPr>
            <p:ph type="body" idx="1"/>
          </p:nvPr>
        </p:nvSpPr>
        <p:spPr/>
        <p:txBody>
          <a:bodyPr/>
          <a:lstStyle/>
          <a:p>
            <a:pPr>
              <a:buFontTx/>
              <a:buNone/>
            </a:pPr>
            <a:r>
              <a:rPr lang="en-US"/>
              <a:t>Like split knowledge, but in this case two or more people must be available and active to perform an action. </a:t>
            </a:r>
          </a:p>
          <a:p>
            <a:r>
              <a:rPr lang="en-US"/>
              <a:t>Example two physically separated locks to a vault that must be turned at the same time.</a:t>
            </a:r>
          </a:p>
        </p:txBody>
      </p:sp>
    </p:spTree>
    <p:extLst>
      <p:ext uri="{BB962C8B-B14F-4D97-AF65-F5344CB8AC3E}">
        <p14:creationId xmlns:p14="http://schemas.microsoft.com/office/powerpoint/2010/main" val="151834458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Employee Termination*</a:t>
            </a:r>
          </a:p>
        </p:txBody>
      </p:sp>
      <p:sp>
        <p:nvSpPr>
          <p:cNvPr id="83971" name="Rectangle 3"/>
          <p:cNvSpPr>
            <a:spLocks noGrp="1" noChangeArrowheads="1"/>
          </p:cNvSpPr>
          <p:nvPr>
            <p:ph type="body" idx="1"/>
          </p:nvPr>
        </p:nvSpPr>
        <p:spPr/>
        <p:txBody>
          <a:bodyPr>
            <a:normAutofit fontScale="92500" lnSpcReduction="20000"/>
          </a:bodyPr>
          <a:lstStyle/>
          <a:p>
            <a:pPr>
              <a:buFontTx/>
              <a:buNone/>
            </a:pPr>
            <a:r>
              <a:rPr lang="en-US" sz="2800"/>
              <a:t>Companies should have a strict procedure for employee termination, can be different for each company, but must be strictly enforced. Examples policy is</a:t>
            </a:r>
          </a:p>
          <a:p>
            <a:r>
              <a:rPr lang="en-US" sz="2800"/>
              <a:t>Employee must leave the facility immediately under supervision of a security guard</a:t>
            </a:r>
          </a:p>
          <a:p>
            <a:r>
              <a:rPr lang="en-US" sz="2800"/>
              <a:t>Employee must surrender id badges, keys</a:t>
            </a:r>
          </a:p>
          <a:p>
            <a:r>
              <a:rPr lang="en-US" sz="2800"/>
              <a:t>Employee must complete an exit interview</a:t>
            </a:r>
          </a:p>
          <a:p>
            <a:r>
              <a:rPr lang="en-US" sz="2800"/>
              <a:t>Employee accounts must be locked out.</a:t>
            </a:r>
          </a:p>
        </p:txBody>
      </p:sp>
    </p:spTree>
    <p:extLst>
      <p:ext uri="{BB962C8B-B14F-4D97-AF65-F5344CB8AC3E}">
        <p14:creationId xmlns:p14="http://schemas.microsoft.com/office/powerpoint/2010/main" val="428779961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EA21F1D0-94ED-4A5C-A40A-EC77864469A9}" type="slidenum">
              <a:rPr lang="en-US"/>
              <a:pPr/>
              <a:t>184</a:t>
            </a:fld>
            <a:endParaRPr lang="en-US"/>
          </a:p>
        </p:txBody>
      </p:sp>
      <p:sp>
        <p:nvSpPr>
          <p:cNvPr id="30721" name="Rectangle 1"/>
          <p:cNvSpPr>
            <a:spLocks noGrp="1" noChangeArrowheads="1"/>
          </p:cNvSpPr>
          <p:nvPr>
            <p:ph type="title"/>
            <p:custDataLst>
              <p:tags r:id="rId3"/>
            </p:custDataLst>
          </p:nvPr>
        </p:nvSpPr>
        <p:spPr>
          <a:ln/>
        </p:spPr>
        <p:txBody>
          <a:bodyPr rIns="134853"/>
          <a:lstStyle/>
          <a:p>
            <a:r>
              <a:rPr lang="en-US" dirty="0"/>
              <a:t>Summary</a:t>
            </a:r>
          </a:p>
        </p:txBody>
      </p:sp>
      <p:sp>
        <p:nvSpPr>
          <p:cNvPr id="30722" name="Rectangle 2"/>
          <p:cNvSpPr>
            <a:spLocks noGrp="1" noChangeArrowheads="1"/>
          </p:cNvSpPr>
          <p:nvPr>
            <p:ph type="body" idx="1"/>
            <p:custDataLst>
              <p:tags r:id="rId4"/>
            </p:custDataLst>
          </p:nvPr>
        </p:nvSpPr>
        <p:spPr>
          <a:ln/>
        </p:spPr>
        <p:txBody>
          <a:bodyPr rIns="134853"/>
          <a:lstStyle/>
          <a:p>
            <a:r>
              <a:rPr lang="en-US" dirty="0"/>
              <a:t>Security Management practices involve balancing security processes and proper management and oversight</a:t>
            </a:r>
          </a:p>
          <a:p>
            <a:r>
              <a:rPr lang="en-US" dirty="0"/>
              <a:t>Risk Management is a big part of managing holistic security of an organization</a:t>
            </a:r>
          </a:p>
        </p:txBody>
      </p:sp>
    </p:spTree>
    <p:custDataLst>
      <p:tags r:id="rId1"/>
    </p:custDataLst>
    <p:extLst>
      <p:ext uri="{BB962C8B-B14F-4D97-AF65-F5344CB8AC3E}">
        <p14:creationId xmlns:p14="http://schemas.microsoft.com/office/powerpoint/2010/main" val="1958011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custDataLst>
              <p:tags r:id="rId2"/>
            </p:custDataLst>
          </p:nvPr>
        </p:nvSpPr>
        <p:spPr>
          <a:xfrm>
            <a:off x="467544" y="1556792"/>
            <a:ext cx="8229600" cy="1143000"/>
          </a:xfrm>
        </p:spPr>
        <p:txBody>
          <a:bodyPr>
            <a:normAutofit fontScale="90000"/>
          </a:bodyPr>
          <a:lstStyle/>
          <a:p>
            <a:r>
              <a:rPr lang="en-AU" dirty="0" smtClean="0"/>
              <a:t>QUESTION  AND  ANSWER</a:t>
            </a:r>
            <a:br>
              <a:rPr lang="en-AU" dirty="0" smtClean="0"/>
            </a:br>
            <a:r>
              <a:rPr lang="en-AU" dirty="0"/>
              <a:t/>
            </a:r>
            <a:br>
              <a:rPr lang="en-AU" dirty="0"/>
            </a:br>
            <a:r>
              <a:rPr lang="en-AU" dirty="0" smtClean="0"/>
              <a:t>That is week </a:t>
            </a:r>
            <a:r>
              <a:rPr lang="en-AU" dirty="0" smtClean="0"/>
              <a:t>3</a:t>
            </a:r>
            <a:endParaRPr lang="en-AU" dirty="0" smtClean="0"/>
          </a:p>
        </p:txBody>
      </p:sp>
      <p:sp>
        <p:nvSpPr>
          <p:cNvPr id="7" name="Content Placeholder 3"/>
          <p:cNvSpPr>
            <a:spLocks noGrp="1"/>
          </p:cNvSpPr>
          <p:nvPr>
            <p:ph idx="1"/>
          </p:nvPr>
        </p:nvSpPr>
        <p:spPr/>
        <p:txBody>
          <a:bodyPr>
            <a:noAutofit/>
          </a:bodyPr>
          <a:lstStyle/>
          <a:p>
            <a:pPr marL="0" indent="0" algn="ctr">
              <a:buNone/>
            </a:pPr>
            <a:r>
              <a:rPr lang="en-AU" sz="24000" dirty="0" smtClean="0"/>
              <a:t>?</a:t>
            </a:r>
            <a:endParaRPr lang="en-AU" sz="24000" dirty="0"/>
          </a:p>
        </p:txBody>
      </p:sp>
    </p:spTree>
    <p:custDataLst>
      <p:tags r:id="rId1"/>
    </p:custDataLst>
    <p:extLst>
      <p:ext uri="{BB962C8B-B14F-4D97-AF65-F5344CB8AC3E}">
        <p14:creationId xmlns:p14="http://schemas.microsoft.com/office/powerpoint/2010/main" val="59325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lstStyle/>
          <a:p>
            <a:r>
              <a:rPr lang="en-US" sz="4000" dirty="0"/>
              <a:t>Classes of Legal Systems</a:t>
            </a:r>
          </a:p>
        </p:txBody>
      </p:sp>
      <p:sp>
        <p:nvSpPr>
          <p:cNvPr id="331779" name="Rectangle 3"/>
          <p:cNvSpPr>
            <a:spLocks noGrp="1" noChangeArrowheads="1"/>
          </p:cNvSpPr>
          <p:nvPr>
            <p:ph type="body" idx="1"/>
          </p:nvPr>
        </p:nvSpPr>
        <p:spPr>
          <a:xfrm>
            <a:off x="1259632" y="2420888"/>
            <a:ext cx="7620000" cy="3962400"/>
          </a:xfrm>
          <a:noFill/>
        </p:spPr>
        <p:txBody>
          <a:bodyPr>
            <a:normAutofit/>
          </a:bodyPr>
          <a:lstStyle/>
          <a:p>
            <a:pPr marL="0" indent="0">
              <a:buNone/>
            </a:pPr>
            <a:r>
              <a:rPr lang="en-US" dirty="0"/>
              <a:t>Civil Law</a:t>
            </a:r>
          </a:p>
          <a:p>
            <a:pPr marL="857250" lvl="1" indent="-457200"/>
            <a:r>
              <a:rPr lang="en-US" dirty="0" smtClean="0"/>
              <a:t>Roots </a:t>
            </a:r>
            <a:r>
              <a:rPr lang="en-US" dirty="0"/>
              <a:t>in Roman Empire and </a:t>
            </a:r>
            <a:r>
              <a:rPr lang="en-US" dirty="0" smtClean="0"/>
              <a:t>Napoleonic Code </a:t>
            </a:r>
            <a:r>
              <a:rPr lang="en-US" dirty="0"/>
              <a:t>of France</a:t>
            </a:r>
          </a:p>
          <a:p>
            <a:pPr marL="857250" lvl="1" indent="-457200"/>
            <a:r>
              <a:rPr lang="en-US" dirty="0" smtClean="0"/>
              <a:t>Used </a:t>
            </a:r>
            <a:r>
              <a:rPr lang="en-US" dirty="0"/>
              <a:t>in parts of Europe and Asia</a:t>
            </a:r>
          </a:p>
          <a:p>
            <a:pPr marL="857250" lvl="1" indent="-457200"/>
            <a:r>
              <a:rPr lang="en-US" dirty="0" smtClean="0"/>
              <a:t>Primary </a:t>
            </a:r>
            <a:r>
              <a:rPr lang="en-US" dirty="0"/>
              <a:t>characteristic is the </a:t>
            </a:r>
            <a:r>
              <a:rPr lang="en-US" dirty="0" smtClean="0"/>
              <a:t>codification of </a:t>
            </a:r>
            <a:r>
              <a:rPr lang="en-US" dirty="0"/>
              <a:t>law and heavy reliance on </a:t>
            </a:r>
            <a:r>
              <a:rPr lang="en-US" dirty="0" smtClean="0"/>
              <a:t>legislation as </a:t>
            </a:r>
            <a:r>
              <a:rPr lang="en-US" dirty="0"/>
              <a:t>the primary source of law.</a:t>
            </a:r>
          </a:p>
        </p:txBody>
      </p:sp>
    </p:spTree>
    <p:custDataLst>
      <p:tags r:id="rId1"/>
    </p:custDataLst>
    <p:extLst>
      <p:ext uri="{BB962C8B-B14F-4D97-AF65-F5344CB8AC3E}">
        <p14:creationId xmlns:p14="http://schemas.microsoft.com/office/powerpoint/2010/main" val="2388665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p:txBody>
          <a:bodyPr>
            <a:normAutofit fontScale="90000"/>
          </a:bodyPr>
          <a:lstStyle/>
          <a:p>
            <a:r>
              <a:rPr lang="en-US" dirty="0"/>
              <a:t>Certified Information System Security Professional </a:t>
            </a:r>
          </a:p>
        </p:txBody>
      </p:sp>
      <p:sp>
        <p:nvSpPr>
          <p:cNvPr id="3084" name="Rectangle 12"/>
          <p:cNvSpPr>
            <a:spLocks noGrp="1" noChangeArrowheads="1"/>
          </p:cNvSpPr>
          <p:nvPr>
            <p:ph type="subTitle" idx="1"/>
          </p:nvPr>
        </p:nvSpPr>
        <p:spPr/>
        <p:txBody>
          <a:bodyPr/>
          <a:lstStyle/>
          <a:p>
            <a:r>
              <a:rPr lang="en-US" dirty="0" smtClean="0"/>
              <a:t>Earn the CISSP certification without breaking your wallet</a:t>
            </a:r>
            <a:endParaRPr lang="en-US" dirty="0"/>
          </a:p>
        </p:txBody>
      </p:sp>
    </p:spTree>
    <p:extLst>
      <p:ext uri="{BB962C8B-B14F-4D97-AF65-F5344CB8AC3E}">
        <p14:creationId xmlns:p14="http://schemas.microsoft.com/office/powerpoint/2010/main" val="1285416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lstStyle/>
          <a:p>
            <a:r>
              <a:rPr lang="en-US" sz="4000" dirty="0"/>
              <a:t>Classes of Legal Systems</a:t>
            </a:r>
          </a:p>
        </p:txBody>
      </p:sp>
      <p:sp>
        <p:nvSpPr>
          <p:cNvPr id="331779" name="Rectangle 3"/>
          <p:cNvSpPr>
            <a:spLocks noGrp="1" noChangeArrowheads="1"/>
          </p:cNvSpPr>
          <p:nvPr>
            <p:ph type="body" idx="1"/>
          </p:nvPr>
        </p:nvSpPr>
        <p:spPr>
          <a:xfrm>
            <a:off x="1333500" y="2564904"/>
            <a:ext cx="7620000" cy="3962400"/>
          </a:xfrm>
          <a:noFill/>
        </p:spPr>
        <p:txBody>
          <a:bodyPr>
            <a:normAutofit/>
          </a:bodyPr>
          <a:lstStyle/>
          <a:p>
            <a:pPr marL="0" indent="0">
              <a:buNone/>
            </a:pPr>
            <a:r>
              <a:rPr lang="en-US" sz="2800" dirty="0"/>
              <a:t>Customary Law</a:t>
            </a:r>
          </a:p>
          <a:p>
            <a:pPr lvl="1"/>
            <a:r>
              <a:rPr lang="en-US" sz="2400" dirty="0" smtClean="0"/>
              <a:t>Reflect </a:t>
            </a:r>
            <a:r>
              <a:rPr lang="en-US" sz="2400" dirty="0"/>
              <a:t>society’s norms and </a:t>
            </a:r>
            <a:r>
              <a:rPr lang="en-US" sz="2400" dirty="0" smtClean="0"/>
              <a:t>values based </a:t>
            </a:r>
            <a:r>
              <a:rPr lang="en-US" sz="2400" dirty="0"/>
              <a:t>on programmatic wisdom </a:t>
            </a:r>
            <a:r>
              <a:rPr lang="en-US" sz="2400" dirty="0" smtClean="0"/>
              <a:t>and traditions</a:t>
            </a:r>
            <a:r>
              <a:rPr lang="en-US" sz="2400" dirty="0"/>
              <a:t>.</a:t>
            </a:r>
          </a:p>
          <a:p>
            <a:pPr lvl="1"/>
            <a:r>
              <a:rPr lang="en-US" sz="2400" dirty="0" smtClean="0"/>
              <a:t>Customs </a:t>
            </a:r>
            <a:r>
              <a:rPr lang="en-US" sz="2400" dirty="0"/>
              <a:t>have created legitimate </a:t>
            </a:r>
            <a:r>
              <a:rPr lang="en-US" sz="2400" dirty="0" smtClean="0"/>
              <a:t>social contracts </a:t>
            </a:r>
            <a:r>
              <a:rPr lang="en-US" sz="2400" dirty="0"/>
              <a:t>that are legally </a:t>
            </a:r>
            <a:r>
              <a:rPr lang="en-US" sz="2400" dirty="0" smtClean="0"/>
              <a:t>enforceable.</a:t>
            </a:r>
          </a:p>
          <a:p>
            <a:pPr lvl="1"/>
            <a:r>
              <a:rPr lang="en-US" sz="2400" dirty="0" smtClean="0"/>
              <a:t>Most </a:t>
            </a:r>
            <a:r>
              <a:rPr lang="en-US" sz="2400" dirty="0"/>
              <a:t>countries that use customary </a:t>
            </a:r>
            <a:r>
              <a:rPr lang="en-US" sz="2400" dirty="0" smtClean="0"/>
              <a:t>law pair </a:t>
            </a:r>
            <a:r>
              <a:rPr lang="en-US" sz="2400" dirty="0"/>
              <a:t>it with another type of </a:t>
            </a:r>
            <a:r>
              <a:rPr lang="en-US" sz="2400" dirty="0" smtClean="0"/>
              <a:t>legal system</a:t>
            </a:r>
            <a:r>
              <a:rPr lang="en-US" sz="2400" dirty="0"/>
              <a:t>.</a:t>
            </a:r>
          </a:p>
        </p:txBody>
      </p:sp>
    </p:spTree>
    <p:custDataLst>
      <p:tags r:id="rId1"/>
    </p:custDataLst>
    <p:extLst>
      <p:ext uri="{BB962C8B-B14F-4D97-AF65-F5344CB8AC3E}">
        <p14:creationId xmlns:p14="http://schemas.microsoft.com/office/powerpoint/2010/main" val="30979495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07504" y="1124744"/>
            <a:ext cx="8845996" cy="1106760"/>
          </a:xfrm>
        </p:spPr>
        <p:txBody>
          <a:bodyPr/>
          <a:lstStyle/>
          <a:p>
            <a:r>
              <a:rPr lang="en-US" sz="4000" dirty="0"/>
              <a:t>Classes of Legal Systems</a:t>
            </a:r>
          </a:p>
        </p:txBody>
      </p:sp>
      <p:sp>
        <p:nvSpPr>
          <p:cNvPr id="331779" name="Rectangle 3"/>
          <p:cNvSpPr>
            <a:spLocks noGrp="1" noChangeArrowheads="1"/>
          </p:cNvSpPr>
          <p:nvPr>
            <p:ph type="body" idx="1"/>
          </p:nvPr>
        </p:nvSpPr>
        <p:spPr>
          <a:xfrm>
            <a:off x="1333500" y="2708920"/>
            <a:ext cx="7620000" cy="3962400"/>
          </a:xfrm>
          <a:noFill/>
        </p:spPr>
        <p:txBody>
          <a:bodyPr>
            <a:normAutofit/>
          </a:bodyPr>
          <a:lstStyle/>
          <a:p>
            <a:pPr marL="0" indent="0">
              <a:buNone/>
            </a:pPr>
            <a:r>
              <a:rPr lang="en-US" sz="2800" dirty="0"/>
              <a:t>Religious </a:t>
            </a:r>
            <a:r>
              <a:rPr lang="en-US" sz="2800" dirty="0" smtClean="0"/>
              <a:t>or Cannon Law</a:t>
            </a:r>
            <a:endParaRPr lang="en-US" sz="2800" dirty="0"/>
          </a:p>
          <a:p>
            <a:pPr lvl="1"/>
            <a:r>
              <a:rPr lang="en-US" sz="2400" dirty="0" smtClean="0"/>
              <a:t>Law </a:t>
            </a:r>
            <a:r>
              <a:rPr lang="en-US" sz="2400" dirty="0"/>
              <a:t>is not considered man-made, but </a:t>
            </a:r>
            <a:r>
              <a:rPr lang="en-US" sz="2400" dirty="0" smtClean="0"/>
              <a:t>is decreed </a:t>
            </a:r>
            <a:r>
              <a:rPr lang="en-US" sz="2400" dirty="0"/>
              <a:t>by divine will.</a:t>
            </a:r>
          </a:p>
          <a:p>
            <a:pPr lvl="1"/>
            <a:r>
              <a:rPr lang="en-US" sz="2400" dirty="0" smtClean="0"/>
              <a:t>Some </a:t>
            </a:r>
            <a:r>
              <a:rPr lang="en-US" sz="2400" dirty="0"/>
              <a:t>systems have codified this type </a:t>
            </a:r>
            <a:r>
              <a:rPr lang="en-US" sz="2400" dirty="0" smtClean="0"/>
              <a:t>of law </a:t>
            </a:r>
            <a:r>
              <a:rPr lang="en-US" sz="2400" dirty="0"/>
              <a:t>(e.g., the Sharia in </a:t>
            </a:r>
            <a:r>
              <a:rPr lang="en-US" sz="2400" dirty="0" smtClean="0"/>
              <a:t>traditional Islamic </a:t>
            </a:r>
            <a:r>
              <a:rPr lang="en-US" sz="2400" dirty="0"/>
              <a:t>law).</a:t>
            </a:r>
          </a:p>
          <a:p>
            <a:pPr lvl="1"/>
            <a:r>
              <a:rPr lang="en-US" sz="2400" dirty="0" smtClean="0"/>
              <a:t>Jurists </a:t>
            </a:r>
            <a:r>
              <a:rPr lang="en-US" sz="2400" dirty="0"/>
              <a:t>and clerics play a central </a:t>
            </a:r>
            <a:r>
              <a:rPr lang="en-US" sz="2400" dirty="0" smtClean="0"/>
              <a:t>role and </a:t>
            </a:r>
            <a:r>
              <a:rPr lang="en-US" sz="2400" dirty="0"/>
              <a:t>have a high degree of </a:t>
            </a:r>
            <a:r>
              <a:rPr lang="en-US" sz="2400" dirty="0" smtClean="0"/>
              <a:t>authority within </a:t>
            </a:r>
            <a:r>
              <a:rPr lang="en-US" sz="2400" dirty="0"/>
              <a:t>the society.</a:t>
            </a:r>
          </a:p>
        </p:txBody>
      </p:sp>
    </p:spTree>
    <p:custDataLst>
      <p:tags r:id="rId1"/>
    </p:custDataLst>
    <p:extLst>
      <p:ext uri="{BB962C8B-B14F-4D97-AF65-F5344CB8AC3E}">
        <p14:creationId xmlns:p14="http://schemas.microsoft.com/office/powerpoint/2010/main" val="18203591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80884"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187624" y="2636912"/>
            <a:ext cx="7620000" cy="3962400"/>
          </a:xfrm>
          <a:noFill/>
        </p:spPr>
        <p:txBody>
          <a:bodyPr>
            <a:normAutofit/>
          </a:bodyPr>
          <a:lstStyle/>
          <a:p>
            <a:pPr marL="0" indent="0">
              <a:buNone/>
            </a:pPr>
            <a:r>
              <a:rPr lang="en-US" sz="2800" dirty="0"/>
              <a:t>Mixed Law</a:t>
            </a:r>
          </a:p>
          <a:p>
            <a:pPr lvl="1" indent="-342900"/>
            <a:r>
              <a:rPr lang="en-US" sz="2400" dirty="0" smtClean="0"/>
              <a:t>The </a:t>
            </a:r>
            <a:r>
              <a:rPr lang="en-US" sz="2400" dirty="0"/>
              <a:t>blending of two or more </a:t>
            </a:r>
            <a:r>
              <a:rPr lang="en-US" sz="2400" dirty="0" smtClean="0"/>
              <a:t>systems of </a:t>
            </a:r>
            <a:r>
              <a:rPr lang="en-US" sz="2400" dirty="0"/>
              <a:t>law.</a:t>
            </a:r>
          </a:p>
          <a:p>
            <a:pPr lvl="1" indent="-342900"/>
            <a:r>
              <a:rPr lang="en-US" sz="2400" dirty="0" smtClean="0"/>
              <a:t>Is </a:t>
            </a:r>
            <a:r>
              <a:rPr lang="en-US" sz="2400" dirty="0"/>
              <a:t>becoming increasingly common </a:t>
            </a:r>
            <a:r>
              <a:rPr lang="en-US" sz="2400" dirty="0" smtClean="0"/>
              <a:t>as the </a:t>
            </a:r>
            <a:r>
              <a:rPr lang="en-US" sz="2400" dirty="0"/>
              <a:t>world is more </a:t>
            </a:r>
            <a:r>
              <a:rPr lang="en-US" sz="2400" dirty="0" smtClean="0"/>
              <a:t>globalized.</a:t>
            </a:r>
          </a:p>
          <a:p>
            <a:pPr lvl="1" indent="-342900"/>
            <a:r>
              <a:rPr lang="en-US" sz="2400" dirty="0" smtClean="0"/>
              <a:t>Traditional </a:t>
            </a:r>
            <a:r>
              <a:rPr lang="en-US" sz="2400" dirty="0"/>
              <a:t>mix is common law + </a:t>
            </a:r>
            <a:r>
              <a:rPr lang="en-US" sz="2400" dirty="0" smtClean="0"/>
              <a:t>code law</a:t>
            </a:r>
            <a:r>
              <a:rPr lang="en-US" sz="2400" dirty="0"/>
              <a:t>; but religious law + </a:t>
            </a:r>
            <a:r>
              <a:rPr lang="en-US" sz="2400" dirty="0" smtClean="0"/>
              <a:t>code law/common </a:t>
            </a:r>
            <a:r>
              <a:rPr lang="en-US" sz="2400" dirty="0"/>
              <a:t>law is becoming </a:t>
            </a:r>
            <a:r>
              <a:rPr lang="en-US" sz="2400" dirty="0" smtClean="0"/>
              <a:t>more common</a:t>
            </a:r>
            <a:endParaRPr lang="en-US" sz="2400" dirty="0"/>
          </a:p>
        </p:txBody>
      </p:sp>
    </p:spTree>
    <p:custDataLst>
      <p:tags r:id="rId1"/>
    </p:custDataLst>
    <p:extLst>
      <p:ext uri="{BB962C8B-B14F-4D97-AF65-F5344CB8AC3E}">
        <p14:creationId xmlns:p14="http://schemas.microsoft.com/office/powerpoint/2010/main" val="26615547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54128" y="2708920"/>
            <a:ext cx="7620000" cy="3962400"/>
          </a:xfrm>
          <a:noFill/>
        </p:spPr>
        <p:txBody>
          <a:bodyPr>
            <a:normAutofit/>
          </a:bodyPr>
          <a:lstStyle/>
          <a:p>
            <a:pPr marL="0" indent="0">
              <a:buNone/>
            </a:pPr>
            <a:r>
              <a:rPr lang="en-US" sz="2800" dirty="0"/>
              <a:t>Intellectual Property Laws</a:t>
            </a:r>
          </a:p>
          <a:p>
            <a:pPr lvl="1" indent="-342900"/>
            <a:r>
              <a:rPr lang="en-US" sz="2400" dirty="0" smtClean="0"/>
              <a:t>Patent</a:t>
            </a:r>
            <a:endParaRPr lang="en-US" sz="2400" dirty="0"/>
          </a:p>
          <a:p>
            <a:pPr lvl="1" indent="-342900"/>
            <a:r>
              <a:rPr lang="en-US" sz="2400" dirty="0" smtClean="0"/>
              <a:t>Trademark</a:t>
            </a:r>
            <a:endParaRPr lang="en-US" sz="2400" dirty="0"/>
          </a:p>
          <a:p>
            <a:pPr lvl="1" indent="-342900"/>
            <a:r>
              <a:rPr lang="en-US" sz="2400" dirty="0" smtClean="0"/>
              <a:t>Copyright</a:t>
            </a:r>
            <a:endParaRPr lang="en-US" sz="2400" dirty="0"/>
          </a:p>
          <a:p>
            <a:pPr lvl="1" indent="-342900"/>
            <a:r>
              <a:rPr lang="en-US" sz="2400" dirty="0" smtClean="0"/>
              <a:t>Trade </a:t>
            </a:r>
            <a:r>
              <a:rPr lang="en-US" sz="2400" dirty="0"/>
              <a:t>Secret</a:t>
            </a:r>
          </a:p>
          <a:p>
            <a:pPr lvl="1" indent="-342900"/>
            <a:r>
              <a:rPr lang="en-US" sz="2400" dirty="0" smtClean="0"/>
              <a:t>Licensing </a:t>
            </a:r>
            <a:r>
              <a:rPr lang="en-US" sz="2400" dirty="0"/>
              <a:t>Issues</a:t>
            </a:r>
          </a:p>
          <a:p>
            <a:pPr lvl="2" indent="-342900"/>
            <a:r>
              <a:rPr lang="en-US" sz="2000" dirty="0" smtClean="0"/>
              <a:t>Privacy</a:t>
            </a:r>
            <a:endParaRPr lang="en-US" sz="2000" dirty="0"/>
          </a:p>
          <a:p>
            <a:pPr lvl="2" indent="-342900"/>
            <a:r>
              <a:rPr lang="en-US" sz="2000" dirty="0" smtClean="0"/>
              <a:t>Liability</a:t>
            </a:r>
            <a:endParaRPr lang="en-US" sz="2000" dirty="0"/>
          </a:p>
          <a:p>
            <a:pPr lvl="2" indent="-342900"/>
            <a:r>
              <a:rPr lang="en-US" sz="2000" dirty="0" smtClean="0"/>
              <a:t>Computer </a:t>
            </a:r>
            <a:r>
              <a:rPr lang="en-US" sz="2000" dirty="0"/>
              <a:t>Crime</a:t>
            </a:r>
          </a:p>
        </p:txBody>
      </p:sp>
    </p:spTree>
    <p:custDataLst>
      <p:tags r:id="rId1"/>
    </p:custDataLst>
    <p:extLst>
      <p:ext uri="{BB962C8B-B14F-4D97-AF65-F5344CB8AC3E}">
        <p14:creationId xmlns:p14="http://schemas.microsoft.com/office/powerpoint/2010/main" val="12660745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9140" y="1196752"/>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24000" y="2874288"/>
            <a:ext cx="7620000" cy="3962400"/>
          </a:xfrm>
          <a:noFill/>
        </p:spPr>
        <p:txBody>
          <a:bodyPr>
            <a:normAutofit/>
          </a:bodyPr>
          <a:lstStyle/>
          <a:p>
            <a:pPr marL="0" indent="0">
              <a:buNone/>
            </a:pPr>
            <a:r>
              <a:rPr lang="en-US" dirty="0"/>
              <a:t>Intellectual property laws </a:t>
            </a:r>
            <a:r>
              <a:rPr lang="en-US" dirty="0" smtClean="0"/>
              <a:t>address how </a:t>
            </a:r>
            <a:r>
              <a:rPr lang="en-US" dirty="0"/>
              <a:t>a company or person </a:t>
            </a:r>
            <a:r>
              <a:rPr lang="en-US" dirty="0" smtClean="0"/>
              <a:t>can protect </a:t>
            </a:r>
            <a:r>
              <a:rPr lang="en-US" dirty="0"/>
              <a:t>what it rightfully owns, </a:t>
            </a:r>
            <a:r>
              <a:rPr lang="en-US" dirty="0" smtClean="0"/>
              <a:t>and what </a:t>
            </a:r>
            <a:r>
              <a:rPr lang="en-US" dirty="0"/>
              <a:t>it can do if those rights </a:t>
            </a:r>
            <a:r>
              <a:rPr lang="en-US" dirty="0" smtClean="0"/>
              <a:t>are violated</a:t>
            </a:r>
            <a:r>
              <a:rPr lang="en-US" dirty="0"/>
              <a:t>.</a:t>
            </a:r>
          </a:p>
          <a:p>
            <a:pPr marL="857250" lvl="1" indent="-457200"/>
            <a:r>
              <a:rPr lang="en-US" dirty="0" smtClean="0"/>
              <a:t>Protects </a:t>
            </a:r>
            <a:r>
              <a:rPr lang="en-US" dirty="0"/>
              <a:t>both tangible and </a:t>
            </a:r>
            <a:r>
              <a:rPr lang="en-US" dirty="0" smtClean="0"/>
              <a:t>intangible types </a:t>
            </a:r>
            <a:r>
              <a:rPr lang="en-US" dirty="0"/>
              <a:t>of property.</a:t>
            </a:r>
          </a:p>
          <a:p>
            <a:pPr marL="857250" lvl="1" indent="-457200"/>
            <a:r>
              <a:rPr lang="en-US" dirty="0" smtClean="0"/>
              <a:t>IP </a:t>
            </a:r>
            <a:r>
              <a:rPr lang="en-US" dirty="0"/>
              <a:t>laws vary from country to country.</a:t>
            </a:r>
          </a:p>
        </p:txBody>
      </p:sp>
    </p:spTree>
    <p:custDataLst>
      <p:tags r:id="rId1"/>
    </p:custDataLst>
    <p:extLst>
      <p:ext uri="{BB962C8B-B14F-4D97-AF65-F5344CB8AC3E}">
        <p14:creationId xmlns:p14="http://schemas.microsoft.com/office/powerpoint/2010/main" val="10589442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303724"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29720" y="2874288"/>
            <a:ext cx="7620000" cy="3962400"/>
          </a:xfrm>
          <a:noFill/>
        </p:spPr>
        <p:txBody>
          <a:bodyPr>
            <a:normAutofit/>
          </a:bodyPr>
          <a:lstStyle/>
          <a:p>
            <a:pPr marL="0" indent="0">
              <a:buNone/>
            </a:pPr>
            <a:r>
              <a:rPr lang="en-US" sz="2800" dirty="0" smtClean="0"/>
              <a:t>Patents </a:t>
            </a:r>
            <a:r>
              <a:rPr lang="en-US" sz="2800" dirty="0"/>
              <a:t>are granted to inventors to </a:t>
            </a:r>
            <a:r>
              <a:rPr lang="en-US" sz="2800" dirty="0" smtClean="0"/>
              <a:t>keep others </a:t>
            </a:r>
            <a:r>
              <a:rPr lang="en-US" sz="2800" dirty="0"/>
              <a:t>from using the invention covered for </a:t>
            </a:r>
            <a:r>
              <a:rPr lang="en-US" sz="2800" dirty="0" smtClean="0"/>
              <a:t>a period </a:t>
            </a:r>
            <a:r>
              <a:rPr lang="en-US" sz="2800" dirty="0"/>
              <a:t>of time (e.g., usually 20 years).</a:t>
            </a:r>
          </a:p>
          <a:p>
            <a:r>
              <a:rPr lang="en-US" sz="2800" dirty="0" smtClean="0"/>
              <a:t>Protects </a:t>
            </a:r>
            <a:r>
              <a:rPr lang="en-US" sz="2800" dirty="0"/>
              <a:t>novel, useful, and </a:t>
            </a:r>
            <a:r>
              <a:rPr lang="en-US" sz="2800" dirty="0" smtClean="0"/>
              <a:t>nonobvious inventions</a:t>
            </a:r>
            <a:r>
              <a:rPr lang="en-US" sz="2800" dirty="0"/>
              <a:t>.</a:t>
            </a:r>
          </a:p>
          <a:p>
            <a:r>
              <a:rPr lang="en-US" sz="2800" dirty="0" smtClean="0"/>
              <a:t>Many </a:t>
            </a:r>
            <a:r>
              <a:rPr lang="en-US" sz="2800" dirty="0"/>
              <a:t>different types of items can </a:t>
            </a:r>
            <a:r>
              <a:rPr lang="en-US" sz="2800" dirty="0" smtClean="0"/>
              <a:t>be patented</a:t>
            </a:r>
            <a:r>
              <a:rPr lang="en-US" sz="2800" dirty="0"/>
              <a:t>: mechanical items</a:t>
            </a:r>
            <a:r>
              <a:rPr lang="en-US" sz="2800" dirty="0" smtClean="0"/>
              <a:t>, pharmaceuticals</a:t>
            </a:r>
            <a:r>
              <a:rPr lang="en-US" sz="2800" dirty="0"/>
              <a:t>, algorithms</a:t>
            </a:r>
          </a:p>
        </p:txBody>
      </p:sp>
    </p:spTree>
    <p:custDataLst>
      <p:tags r:id="rId1"/>
    </p:custDataLst>
    <p:extLst>
      <p:ext uri="{BB962C8B-B14F-4D97-AF65-F5344CB8AC3E}">
        <p14:creationId xmlns:p14="http://schemas.microsoft.com/office/powerpoint/2010/main" val="17186952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0012"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51072" y="2895600"/>
            <a:ext cx="7620000" cy="3962400"/>
          </a:xfrm>
          <a:noFill/>
        </p:spPr>
        <p:txBody>
          <a:bodyPr>
            <a:normAutofit lnSpcReduction="10000"/>
          </a:bodyPr>
          <a:lstStyle/>
          <a:p>
            <a:pPr marL="0" indent="0">
              <a:buNone/>
            </a:pPr>
            <a:r>
              <a:rPr lang="en-US" sz="2800" dirty="0"/>
              <a:t>Trademark</a:t>
            </a:r>
          </a:p>
          <a:p>
            <a:r>
              <a:rPr lang="en-US" sz="2800" dirty="0" smtClean="0"/>
              <a:t>Creates </a:t>
            </a:r>
            <a:r>
              <a:rPr lang="en-US" sz="2800" dirty="0"/>
              <a:t>exclusive rights to the owner </a:t>
            </a:r>
            <a:r>
              <a:rPr lang="en-US" sz="2800" dirty="0" smtClean="0"/>
              <a:t>of markings </a:t>
            </a:r>
            <a:r>
              <a:rPr lang="en-US" sz="2800" dirty="0"/>
              <a:t>that the public uses to </a:t>
            </a:r>
            <a:r>
              <a:rPr lang="en-US" sz="2800" dirty="0" smtClean="0"/>
              <a:t>identify various </a:t>
            </a:r>
            <a:r>
              <a:rPr lang="en-US" sz="2800" dirty="0"/>
              <a:t>vendor/merchant products or goods.</a:t>
            </a:r>
          </a:p>
          <a:p>
            <a:r>
              <a:rPr lang="en-US" sz="2800" dirty="0" smtClean="0"/>
              <a:t>A </a:t>
            </a:r>
            <a:r>
              <a:rPr lang="en-US" sz="2800" dirty="0"/>
              <a:t>trademark consists of any words, </a:t>
            </a:r>
            <a:r>
              <a:rPr lang="en-US" sz="2800" dirty="0" smtClean="0"/>
              <a:t>names, product </a:t>
            </a:r>
            <a:r>
              <a:rPr lang="en-US" sz="2800" dirty="0"/>
              <a:t>shape, symbol, color, or </a:t>
            </a:r>
            <a:r>
              <a:rPr lang="en-US" sz="2800" dirty="0" smtClean="0"/>
              <a:t>a combination </a:t>
            </a:r>
            <a:r>
              <a:rPr lang="en-US" sz="2800" dirty="0"/>
              <a:t>of these used to </a:t>
            </a:r>
            <a:r>
              <a:rPr lang="en-US" sz="2800" dirty="0" smtClean="0"/>
              <a:t>identify products </a:t>
            </a:r>
            <a:r>
              <a:rPr lang="en-US" sz="2800" dirty="0"/>
              <a:t>or a </a:t>
            </a:r>
            <a:r>
              <a:rPr lang="en-US" sz="2800" dirty="0" smtClean="0"/>
              <a:t>company.</a:t>
            </a:r>
          </a:p>
          <a:p>
            <a:r>
              <a:rPr lang="en-US" sz="2800" dirty="0" smtClean="0"/>
              <a:t>Think </a:t>
            </a:r>
            <a:r>
              <a:rPr lang="en-US" sz="2800" dirty="0"/>
              <a:t>marketing and branding issues.</a:t>
            </a:r>
          </a:p>
        </p:txBody>
      </p:sp>
    </p:spTree>
    <p:custDataLst>
      <p:tags r:id="rId1"/>
    </p:custDataLst>
    <p:extLst>
      <p:ext uri="{BB962C8B-B14F-4D97-AF65-F5344CB8AC3E}">
        <p14:creationId xmlns:p14="http://schemas.microsoft.com/office/powerpoint/2010/main" val="165170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24000" y="2915816"/>
            <a:ext cx="7620000" cy="3962400"/>
          </a:xfrm>
          <a:noFill/>
        </p:spPr>
        <p:txBody>
          <a:bodyPr/>
          <a:lstStyle/>
          <a:p>
            <a:pPr marL="0" indent="0">
              <a:buNone/>
            </a:pPr>
            <a:r>
              <a:rPr lang="en-US" sz="2400" dirty="0" smtClean="0"/>
              <a:t>Copyright</a:t>
            </a:r>
            <a:endParaRPr lang="en-US" sz="2400" dirty="0"/>
          </a:p>
          <a:p>
            <a:r>
              <a:rPr lang="en-US" sz="2400" dirty="0" smtClean="0"/>
              <a:t>Used </a:t>
            </a:r>
            <a:r>
              <a:rPr lang="en-US" sz="2400" dirty="0"/>
              <a:t>to protect the expression of an idea.</a:t>
            </a:r>
          </a:p>
          <a:p>
            <a:r>
              <a:rPr lang="en-US" sz="2400" dirty="0" smtClean="0"/>
              <a:t>In </a:t>
            </a:r>
            <a:r>
              <a:rPr lang="en-US" sz="2400" dirty="0"/>
              <a:t>most countries (and in the US), </a:t>
            </a:r>
            <a:r>
              <a:rPr lang="en-US" sz="2400" dirty="0" smtClean="0"/>
              <a:t>copyright </a:t>
            </a:r>
            <a:r>
              <a:rPr lang="en-US" sz="2400" dirty="0" smtClean="0"/>
              <a:t>protection is </a:t>
            </a:r>
            <a:r>
              <a:rPr lang="en-US" sz="2400" dirty="0"/>
              <a:t>automatically assumed once </a:t>
            </a:r>
            <a:r>
              <a:rPr lang="en-US" sz="2400" dirty="0" smtClean="0"/>
              <a:t>the work </a:t>
            </a:r>
            <a:r>
              <a:rPr lang="en-US" sz="2400" dirty="0"/>
              <a:t>or property </a:t>
            </a:r>
            <a:r>
              <a:rPr lang="en-US" sz="2400" dirty="0" smtClean="0"/>
              <a:t>is completed </a:t>
            </a:r>
            <a:r>
              <a:rPr lang="en-US" sz="2400" dirty="0"/>
              <a:t>and </a:t>
            </a:r>
            <a:r>
              <a:rPr lang="en-US" sz="2400" dirty="0" smtClean="0"/>
              <a:t>in tangible </a:t>
            </a:r>
            <a:r>
              <a:rPr lang="en-US" sz="2400" dirty="0"/>
              <a:t>form. (But enforcement </a:t>
            </a:r>
            <a:r>
              <a:rPr lang="en-US" sz="2400" dirty="0" smtClean="0"/>
              <a:t>is another </a:t>
            </a:r>
            <a:r>
              <a:rPr lang="en-US" sz="2400" dirty="0" smtClean="0"/>
              <a:t>issue </a:t>
            </a:r>
            <a:r>
              <a:rPr lang="en-US" sz="2400" dirty="0"/>
              <a:t>if not registered.)</a:t>
            </a:r>
          </a:p>
          <a:p>
            <a:r>
              <a:rPr lang="en-US" sz="2400" dirty="0" smtClean="0"/>
              <a:t>Can </a:t>
            </a:r>
            <a:r>
              <a:rPr lang="en-US" sz="2400" dirty="0"/>
              <a:t>be used to protect source </a:t>
            </a:r>
            <a:r>
              <a:rPr lang="en-US" sz="2400" dirty="0" smtClean="0"/>
              <a:t>code.</a:t>
            </a:r>
          </a:p>
          <a:p>
            <a:r>
              <a:rPr lang="en-US" sz="2400" dirty="0" smtClean="0"/>
              <a:t>Is </a:t>
            </a:r>
            <a:r>
              <a:rPr lang="en-US" sz="2400" dirty="0"/>
              <a:t>weaker protection that patent </a:t>
            </a:r>
            <a:r>
              <a:rPr lang="en-US" sz="2400" dirty="0" smtClean="0"/>
              <a:t>or trademark</a:t>
            </a:r>
            <a:r>
              <a:rPr lang="en-US" sz="2400" dirty="0"/>
              <a:t>, </a:t>
            </a:r>
            <a:r>
              <a:rPr lang="en-US" sz="2400" dirty="0" smtClean="0"/>
              <a:t>but protection </a:t>
            </a:r>
            <a:r>
              <a:rPr lang="en-US" sz="2400" dirty="0"/>
              <a:t>is longer (75 </a:t>
            </a:r>
            <a:r>
              <a:rPr lang="en-US" sz="2400" dirty="0" smtClean="0"/>
              <a:t>years in </a:t>
            </a:r>
            <a:r>
              <a:rPr lang="en-US" sz="2400" dirty="0"/>
              <a:t>U.S.)</a:t>
            </a:r>
          </a:p>
        </p:txBody>
      </p:sp>
    </p:spTree>
    <p:custDataLst>
      <p:tags r:id="rId1"/>
    </p:custDataLst>
    <p:extLst>
      <p:ext uri="{BB962C8B-B14F-4D97-AF65-F5344CB8AC3E}">
        <p14:creationId xmlns:p14="http://schemas.microsoft.com/office/powerpoint/2010/main" val="513956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33168" y="2895600"/>
            <a:ext cx="7620000" cy="3962400"/>
          </a:xfrm>
          <a:noFill/>
        </p:spPr>
        <p:txBody>
          <a:bodyPr>
            <a:normAutofit fontScale="92500"/>
          </a:bodyPr>
          <a:lstStyle/>
          <a:p>
            <a:pPr marL="0" indent="0">
              <a:buNone/>
            </a:pPr>
            <a:r>
              <a:rPr lang="en-US" sz="2800" dirty="0"/>
              <a:t>Trade Secret</a:t>
            </a:r>
          </a:p>
          <a:p>
            <a:r>
              <a:rPr lang="en-US" sz="2800" dirty="0" smtClean="0"/>
              <a:t>Deemed </a:t>
            </a:r>
            <a:r>
              <a:rPr lang="en-US" sz="2800" dirty="0"/>
              <a:t>proprietary to a company, and </a:t>
            </a:r>
            <a:r>
              <a:rPr lang="en-US" sz="2800" dirty="0" smtClean="0"/>
              <a:t>often include </a:t>
            </a:r>
            <a:r>
              <a:rPr lang="en-US" sz="2800" dirty="0"/>
              <a:t>information that provides </a:t>
            </a:r>
            <a:r>
              <a:rPr lang="en-US" sz="2800" dirty="0" smtClean="0"/>
              <a:t>a competitive </a:t>
            </a:r>
            <a:r>
              <a:rPr lang="en-US" sz="2800" dirty="0"/>
              <a:t>edge (e.g., Coca-Cola formula</a:t>
            </a:r>
            <a:r>
              <a:rPr lang="en-US" sz="2800" dirty="0" smtClean="0"/>
              <a:t>, the </a:t>
            </a:r>
            <a:r>
              <a:rPr lang="en-US" sz="2800" dirty="0"/>
              <a:t>Colonel's Secret Recipe, source code</a:t>
            </a:r>
            <a:r>
              <a:rPr lang="en-US" sz="2800" dirty="0" smtClean="0"/>
              <a:t>, etc</a:t>
            </a:r>
            <a:r>
              <a:rPr lang="en-US" sz="2800" dirty="0"/>
              <a:t>.)</a:t>
            </a:r>
          </a:p>
          <a:p>
            <a:r>
              <a:rPr lang="en-US" sz="2800" dirty="0" smtClean="0"/>
              <a:t>These </a:t>
            </a:r>
            <a:r>
              <a:rPr lang="en-US" sz="2800" dirty="0"/>
              <a:t>are protected when employers </a:t>
            </a:r>
            <a:r>
              <a:rPr lang="en-US" sz="2800" dirty="0" smtClean="0"/>
              <a:t>require employees </a:t>
            </a:r>
            <a:r>
              <a:rPr lang="en-US" sz="2800" dirty="0"/>
              <a:t>to sign </a:t>
            </a:r>
            <a:r>
              <a:rPr lang="en-US" sz="2800" dirty="0" smtClean="0"/>
              <a:t>non-disclosure agreements</a:t>
            </a:r>
            <a:r>
              <a:rPr lang="en-US" sz="2800" dirty="0"/>
              <a:t>.</a:t>
            </a:r>
          </a:p>
          <a:p>
            <a:r>
              <a:rPr lang="en-US" sz="2800" dirty="0" smtClean="0"/>
              <a:t>Company’s </a:t>
            </a:r>
            <a:r>
              <a:rPr lang="en-US" sz="2800" dirty="0"/>
              <a:t>must take steps to protect.</a:t>
            </a:r>
          </a:p>
        </p:txBody>
      </p:sp>
    </p:spTree>
    <p:custDataLst>
      <p:tags r:id="rId1"/>
    </p:custDataLst>
    <p:extLst>
      <p:ext uri="{BB962C8B-B14F-4D97-AF65-F5344CB8AC3E}">
        <p14:creationId xmlns:p14="http://schemas.microsoft.com/office/powerpoint/2010/main" val="7058531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81668"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19456" y="2895600"/>
            <a:ext cx="7620000" cy="3962400"/>
          </a:xfrm>
          <a:noFill/>
        </p:spPr>
        <p:txBody>
          <a:bodyPr>
            <a:normAutofit/>
          </a:bodyPr>
          <a:lstStyle/>
          <a:p>
            <a:pPr marL="0" indent="0">
              <a:buNone/>
            </a:pPr>
            <a:r>
              <a:rPr lang="en-US" sz="2800" dirty="0"/>
              <a:t>Licensing Issues</a:t>
            </a:r>
          </a:p>
          <a:p>
            <a:r>
              <a:rPr lang="en-US" sz="2800" dirty="0" smtClean="0"/>
              <a:t>Concerns </a:t>
            </a:r>
            <a:r>
              <a:rPr lang="en-US" sz="2800" dirty="0"/>
              <a:t>the use of illegal software </a:t>
            </a:r>
            <a:r>
              <a:rPr lang="en-US" sz="2800" dirty="0" smtClean="0"/>
              <a:t>or piracy</a:t>
            </a:r>
            <a:r>
              <a:rPr lang="en-US" sz="2800" dirty="0"/>
              <a:t>.</a:t>
            </a:r>
          </a:p>
          <a:p>
            <a:r>
              <a:rPr lang="en-US" sz="2800" dirty="0" smtClean="0"/>
              <a:t>4 </a:t>
            </a:r>
            <a:r>
              <a:rPr lang="en-US" sz="2800" dirty="0"/>
              <a:t>Categories of software </a:t>
            </a:r>
            <a:r>
              <a:rPr lang="en-US" sz="2800" dirty="0" smtClean="0"/>
              <a:t>licenses: freeware</a:t>
            </a:r>
            <a:r>
              <a:rPr lang="en-US" sz="2800" dirty="0"/>
              <a:t>, shareware, commercial, </a:t>
            </a:r>
            <a:r>
              <a:rPr lang="en-US" sz="2800" dirty="0" smtClean="0"/>
              <a:t>&amp; academic</a:t>
            </a:r>
            <a:r>
              <a:rPr lang="en-US" sz="2800" dirty="0"/>
              <a:t>.</a:t>
            </a:r>
          </a:p>
          <a:p>
            <a:r>
              <a:rPr lang="en-US" sz="2800" dirty="0" smtClean="0"/>
              <a:t>Most </a:t>
            </a:r>
            <a:r>
              <a:rPr lang="en-US" sz="2800" dirty="0"/>
              <a:t>common agreements are “</a:t>
            </a:r>
            <a:r>
              <a:rPr lang="en-US" sz="2800" dirty="0" smtClean="0"/>
              <a:t>Master Agreements</a:t>
            </a:r>
            <a:r>
              <a:rPr lang="en-US" sz="2800" dirty="0"/>
              <a:t>” and “EULAs.”</a:t>
            </a:r>
          </a:p>
        </p:txBody>
      </p:sp>
    </p:spTree>
    <p:custDataLst>
      <p:tags r:id="rId1"/>
    </p:custDataLst>
    <p:extLst>
      <p:ext uri="{BB962C8B-B14F-4D97-AF65-F5344CB8AC3E}">
        <p14:creationId xmlns:p14="http://schemas.microsoft.com/office/powerpoint/2010/main" val="26533049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Class Information</a:t>
            </a:r>
          </a:p>
        </p:txBody>
      </p:sp>
      <p:sp>
        <p:nvSpPr>
          <p:cNvPr id="12291" name="Rectangle 3"/>
          <p:cNvSpPr>
            <a:spLocks noGrp="1" noChangeArrowheads="1"/>
          </p:cNvSpPr>
          <p:nvPr>
            <p:ph idx="1"/>
          </p:nvPr>
        </p:nvSpPr>
        <p:spPr/>
        <p:txBody>
          <a:bodyPr/>
          <a:lstStyle/>
          <a:p>
            <a:pPr>
              <a:lnSpc>
                <a:spcPct val="80000"/>
              </a:lnSpc>
              <a:buFontTx/>
              <a:buNone/>
            </a:pPr>
            <a:r>
              <a:rPr lang="en-AU" sz="2400" dirty="0" smtClean="0"/>
              <a:t>Webinars run on Wednesdays</a:t>
            </a:r>
          </a:p>
          <a:p>
            <a:pPr>
              <a:lnSpc>
                <a:spcPct val="80000"/>
              </a:lnSpc>
            </a:pPr>
            <a:r>
              <a:rPr lang="en-AU" sz="2400" dirty="0" smtClean="0"/>
              <a:t>First session from 12:30pm – 2:00pm</a:t>
            </a:r>
          </a:p>
          <a:p>
            <a:pPr>
              <a:lnSpc>
                <a:spcPct val="80000"/>
              </a:lnSpc>
            </a:pPr>
            <a:r>
              <a:rPr lang="en-AU" sz="2400" dirty="0" smtClean="0"/>
              <a:t>Second session from 3:00pm – 4:30pm</a:t>
            </a:r>
          </a:p>
          <a:p>
            <a:pPr>
              <a:lnSpc>
                <a:spcPct val="80000"/>
              </a:lnSpc>
            </a:pPr>
            <a:r>
              <a:rPr lang="en-AU" sz="2400" dirty="0" smtClean="0"/>
              <a:t>Webinars will be uploaded within 24 hours of running</a:t>
            </a:r>
          </a:p>
        </p:txBody>
      </p:sp>
    </p:spTree>
    <p:extLst>
      <p:ext uri="{BB962C8B-B14F-4D97-AF65-F5344CB8AC3E}">
        <p14:creationId xmlns:p14="http://schemas.microsoft.com/office/powerpoint/2010/main" val="972001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06880" y="2895600"/>
            <a:ext cx="7620000" cy="3962400"/>
          </a:xfrm>
          <a:noFill/>
        </p:spPr>
        <p:txBody>
          <a:bodyPr>
            <a:normAutofit/>
          </a:bodyPr>
          <a:lstStyle/>
          <a:p>
            <a:pPr marL="0" indent="0">
              <a:buNone/>
            </a:pPr>
            <a:r>
              <a:rPr lang="en-US" sz="2400" dirty="0"/>
              <a:t>Privacy Issues</a:t>
            </a:r>
          </a:p>
          <a:p>
            <a:pPr lvl="1"/>
            <a:r>
              <a:rPr lang="en-US" sz="2000" dirty="0" smtClean="0"/>
              <a:t>“</a:t>
            </a:r>
            <a:r>
              <a:rPr lang="en-US" sz="2000" dirty="0"/>
              <a:t>The rights and obligations of individuals </a:t>
            </a:r>
            <a:r>
              <a:rPr lang="en-US" sz="2000" dirty="0" smtClean="0"/>
              <a:t>and organizations </a:t>
            </a:r>
            <a:r>
              <a:rPr lang="en-US" sz="2000" dirty="0"/>
              <a:t>with respect to the collection, use</a:t>
            </a:r>
            <a:r>
              <a:rPr lang="en-US" sz="2000" dirty="0" smtClean="0"/>
              <a:t>, retention</a:t>
            </a:r>
            <a:r>
              <a:rPr lang="en-US" sz="2000" dirty="0"/>
              <a:t>, and disclosure of personal information</a:t>
            </a:r>
            <a:r>
              <a:rPr lang="en-US" sz="2000" dirty="0" smtClean="0"/>
              <a:t>. </a:t>
            </a:r>
          </a:p>
          <a:p>
            <a:pPr lvl="1"/>
            <a:r>
              <a:rPr lang="en-US" sz="2000" dirty="0" smtClean="0"/>
              <a:t>Balance </a:t>
            </a:r>
            <a:r>
              <a:rPr lang="en-US" sz="2000" dirty="0"/>
              <a:t>between protecting a citizen’s </a:t>
            </a:r>
            <a:r>
              <a:rPr lang="en-US" sz="2000" dirty="0" smtClean="0"/>
              <a:t>information and </a:t>
            </a:r>
            <a:r>
              <a:rPr lang="en-US" sz="2000" dirty="0"/>
              <a:t>business/government need for information.</a:t>
            </a:r>
          </a:p>
          <a:p>
            <a:pPr lvl="1"/>
            <a:r>
              <a:rPr lang="en-US" sz="2000" dirty="0" smtClean="0"/>
              <a:t>Depth </a:t>
            </a:r>
            <a:r>
              <a:rPr lang="en-US" sz="2000" dirty="0"/>
              <a:t>of privacy legislation depends on jurisdiction.</a:t>
            </a:r>
          </a:p>
          <a:p>
            <a:pPr lvl="1"/>
            <a:r>
              <a:rPr lang="en-US" sz="2000" dirty="0" smtClean="0"/>
              <a:t>Horizontal </a:t>
            </a:r>
            <a:r>
              <a:rPr lang="en-US" sz="2000" dirty="0"/>
              <a:t>Enactment: Generic requirements </a:t>
            </a:r>
            <a:r>
              <a:rPr lang="en-US" sz="2000" dirty="0" smtClean="0"/>
              <a:t>across all </a:t>
            </a:r>
            <a:r>
              <a:rPr lang="en-US" sz="2000" dirty="0"/>
              <a:t>industries, including government</a:t>
            </a:r>
          </a:p>
          <a:p>
            <a:pPr lvl="1"/>
            <a:r>
              <a:rPr lang="en-US" sz="2000" dirty="0" smtClean="0"/>
              <a:t>Vertical </a:t>
            </a:r>
            <a:r>
              <a:rPr lang="en-US" sz="2000" dirty="0"/>
              <a:t>Enactment: Regulate by industry (</a:t>
            </a:r>
            <a:r>
              <a:rPr lang="en-US" sz="2000" dirty="0" smtClean="0"/>
              <a:t>health care</a:t>
            </a:r>
            <a:r>
              <a:rPr lang="en-US" sz="2000" dirty="0"/>
              <a:t>, financial, industry)</a:t>
            </a:r>
          </a:p>
        </p:txBody>
      </p:sp>
    </p:spTree>
    <p:custDataLst>
      <p:tags r:id="rId1"/>
    </p:custDataLst>
    <p:extLst>
      <p:ext uri="{BB962C8B-B14F-4D97-AF65-F5344CB8AC3E}">
        <p14:creationId xmlns:p14="http://schemas.microsoft.com/office/powerpoint/2010/main" val="259519705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24000" y="2889528"/>
            <a:ext cx="7620000" cy="3962400"/>
          </a:xfrm>
          <a:noFill/>
        </p:spPr>
        <p:txBody>
          <a:bodyPr>
            <a:normAutofit lnSpcReduction="10000"/>
          </a:bodyPr>
          <a:lstStyle/>
          <a:p>
            <a:pPr marL="0" indent="0">
              <a:buNone/>
            </a:pPr>
            <a:r>
              <a:rPr lang="en-US" sz="2800" dirty="0"/>
              <a:t>Privacy is recommended as a </a:t>
            </a:r>
            <a:r>
              <a:rPr lang="en-US" sz="2800" dirty="0" smtClean="0"/>
              <a:t>fundamental right </a:t>
            </a:r>
            <a:r>
              <a:rPr lang="en-US" sz="2800" dirty="0"/>
              <a:t>in many nations</a:t>
            </a:r>
          </a:p>
          <a:p>
            <a:pPr lvl="1" indent="-342900"/>
            <a:r>
              <a:rPr lang="en-US" sz="2400" dirty="0" smtClean="0"/>
              <a:t>United </a:t>
            </a:r>
            <a:r>
              <a:rPr lang="en-US" sz="2400" dirty="0"/>
              <a:t>Nations Declaration of Human Rights</a:t>
            </a:r>
          </a:p>
          <a:p>
            <a:pPr lvl="1" indent="-342900"/>
            <a:r>
              <a:rPr lang="en-US" sz="2400" dirty="0" smtClean="0"/>
              <a:t>US </a:t>
            </a:r>
            <a:r>
              <a:rPr lang="en-US" sz="2400" dirty="0"/>
              <a:t>Privacy Act of 1974</a:t>
            </a:r>
          </a:p>
          <a:p>
            <a:pPr lvl="1" indent="-342900"/>
            <a:r>
              <a:rPr lang="en-US" sz="2400" dirty="0" smtClean="0"/>
              <a:t>European </a:t>
            </a:r>
            <a:r>
              <a:rPr lang="en-US" sz="2400" dirty="0"/>
              <a:t>Union Principles</a:t>
            </a:r>
          </a:p>
          <a:p>
            <a:pPr lvl="1" indent="-342900"/>
            <a:r>
              <a:rPr lang="en-US" sz="2400" dirty="0" smtClean="0"/>
              <a:t>International </a:t>
            </a:r>
            <a:r>
              <a:rPr lang="en-US" sz="2400" dirty="0"/>
              <a:t>Covenant on Civil and </a:t>
            </a:r>
            <a:r>
              <a:rPr lang="en-US" sz="2400" dirty="0" smtClean="0"/>
              <a:t>Political Rights</a:t>
            </a:r>
            <a:endParaRPr lang="en-US" sz="2400" dirty="0"/>
          </a:p>
          <a:p>
            <a:pPr lvl="1" indent="-342900"/>
            <a:r>
              <a:rPr lang="en-US" sz="2400" dirty="0" smtClean="0"/>
              <a:t>Organization </a:t>
            </a:r>
            <a:r>
              <a:rPr lang="en-US" sz="2400" dirty="0"/>
              <a:t>for Economic Cooperation </a:t>
            </a:r>
            <a:r>
              <a:rPr lang="en-US" sz="2400" dirty="0" smtClean="0"/>
              <a:t>and Development</a:t>
            </a:r>
            <a:endParaRPr lang="en-US" sz="2400" dirty="0"/>
          </a:p>
          <a:p>
            <a:pPr lvl="1" indent="-342900"/>
            <a:r>
              <a:rPr lang="en-US" sz="2400" dirty="0" smtClean="0"/>
              <a:t>Safe </a:t>
            </a:r>
            <a:r>
              <a:rPr lang="en-US" sz="2400" dirty="0"/>
              <a:t>Harbor Act</a:t>
            </a:r>
          </a:p>
        </p:txBody>
      </p:sp>
    </p:spTree>
    <p:custDataLst>
      <p:tags r:id="rId1"/>
    </p:custDataLst>
    <p:extLst>
      <p:ext uri="{BB962C8B-B14F-4D97-AF65-F5344CB8AC3E}">
        <p14:creationId xmlns:p14="http://schemas.microsoft.com/office/powerpoint/2010/main" val="23195463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85428"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720502" y="2708920"/>
            <a:ext cx="7620000" cy="3962400"/>
          </a:xfrm>
          <a:noFill/>
        </p:spPr>
        <p:txBody>
          <a:bodyPr>
            <a:normAutofit lnSpcReduction="10000"/>
          </a:bodyPr>
          <a:lstStyle/>
          <a:p>
            <a:pPr marL="0" indent="0">
              <a:buNone/>
            </a:pPr>
            <a:r>
              <a:rPr lang="en-US" sz="2400" dirty="0"/>
              <a:t>Privacy </a:t>
            </a:r>
            <a:r>
              <a:rPr lang="en-US" sz="2400" dirty="0" smtClean="0"/>
              <a:t>Issues</a:t>
            </a:r>
          </a:p>
          <a:p>
            <a:pPr marL="0" indent="0">
              <a:buNone/>
            </a:pPr>
            <a:r>
              <a:rPr lang="en-US" sz="2400" dirty="0" smtClean="0"/>
              <a:t>Know </a:t>
            </a:r>
            <a:r>
              <a:rPr lang="en-US" sz="2400" dirty="0"/>
              <a:t>the Organization for Economic </a:t>
            </a:r>
            <a:r>
              <a:rPr lang="en-US" sz="2400" dirty="0" smtClean="0"/>
              <a:t>Co-operation and </a:t>
            </a:r>
            <a:r>
              <a:rPr lang="en-US" sz="2400" dirty="0"/>
              <a:t>Development (OECD) guidelines:</a:t>
            </a:r>
          </a:p>
          <a:p>
            <a:pPr marL="457200" lvl="1" indent="0">
              <a:buNone/>
            </a:pPr>
            <a:r>
              <a:rPr lang="en-US" sz="2000" dirty="0"/>
              <a:t>» Collection Limitation</a:t>
            </a:r>
          </a:p>
          <a:p>
            <a:pPr marL="457200" lvl="1" indent="0">
              <a:buNone/>
            </a:pPr>
            <a:r>
              <a:rPr lang="en-US" sz="2000" dirty="0"/>
              <a:t>» Data Quality</a:t>
            </a:r>
          </a:p>
          <a:p>
            <a:pPr marL="457200" lvl="1" indent="0">
              <a:buNone/>
            </a:pPr>
            <a:r>
              <a:rPr lang="en-US" sz="2000" dirty="0"/>
              <a:t>» Purpose Specification</a:t>
            </a:r>
          </a:p>
          <a:p>
            <a:pPr marL="457200" lvl="1" indent="0">
              <a:buNone/>
            </a:pPr>
            <a:r>
              <a:rPr lang="en-US" sz="2000" dirty="0"/>
              <a:t>» Use Limitation</a:t>
            </a:r>
          </a:p>
          <a:p>
            <a:pPr marL="457200" lvl="1" indent="0">
              <a:buNone/>
            </a:pPr>
            <a:r>
              <a:rPr lang="en-US" sz="2000" dirty="0"/>
              <a:t>» Security Safeguards</a:t>
            </a:r>
          </a:p>
          <a:p>
            <a:pPr marL="457200" lvl="1" indent="0">
              <a:buNone/>
            </a:pPr>
            <a:r>
              <a:rPr lang="en-US" sz="2000" dirty="0"/>
              <a:t>» Openness</a:t>
            </a:r>
          </a:p>
          <a:p>
            <a:pPr marL="457200" lvl="1" indent="0">
              <a:buNone/>
            </a:pPr>
            <a:r>
              <a:rPr lang="en-US" sz="2000" dirty="0"/>
              <a:t>» Individual Participation</a:t>
            </a:r>
          </a:p>
          <a:p>
            <a:pPr marL="457200" lvl="1" indent="0">
              <a:buNone/>
            </a:pPr>
            <a:r>
              <a:rPr lang="en-US" sz="2000" dirty="0"/>
              <a:t>» Accountability</a:t>
            </a:r>
          </a:p>
        </p:txBody>
      </p:sp>
    </p:spTree>
    <p:custDataLst>
      <p:tags r:id="rId1"/>
    </p:custDataLst>
    <p:extLst>
      <p:ext uri="{BB962C8B-B14F-4D97-AF65-F5344CB8AC3E}">
        <p14:creationId xmlns:p14="http://schemas.microsoft.com/office/powerpoint/2010/main" val="33898395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47996" y="2708920"/>
            <a:ext cx="7620000" cy="3962400"/>
          </a:xfrm>
          <a:noFill/>
        </p:spPr>
        <p:txBody>
          <a:bodyPr/>
          <a:lstStyle/>
          <a:p>
            <a:pPr marL="0" indent="0">
              <a:buNone/>
            </a:pPr>
            <a:r>
              <a:rPr lang="en-US" sz="2800" dirty="0"/>
              <a:t>Privacy in the Workplace</a:t>
            </a:r>
          </a:p>
          <a:p>
            <a:pPr marL="0" indent="0">
              <a:buNone/>
            </a:pPr>
            <a:r>
              <a:rPr lang="en-US" sz="2800" dirty="0" smtClean="0"/>
              <a:t>Employee </a:t>
            </a:r>
            <a:r>
              <a:rPr lang="en-US" sz="2800" dirty="0"/>
              <a:t>electronic monitoring</a:t>
            </a:r>
          </a:p>
          <a:p>
            <a:pPr marL="0" indent="0">
              <a:buNone/>
            </a:pPr>
            <a:r>
              <a:rPr lang="en-US" sz="2800" dirty="0" smtClean="0"/>
              <a:t>Email </a:t>
            </a:r>
            <a:r>
              <a:rPr lang="en-US" sz="2800" dirty="0"/>
              <a:t>monitoring</a:t>
            </a:r>
          </a:p>
          <a:p>
            <a:pPr marL="0" indent="0">
              <a:buNone/>
            </a:pPr>
            <a:r>
              <a:rPr lang="en-US" sz="2800" dirty="0" smtClean="0"/>
              <a:t>Document </a:t>
            </a:r>
            <a:r>
              <a:rPr lang="en-US" sz="2800" dirty="0"/>
              <a:t>monitoring</a:t>
            </a:r>
          </a:p>
          <a:p>
            <a:pPr marL="0" indent="0">
              <a:buNone/>
            </a:pPr>
            <a:r>
              <a:rPr lang="en-US" sz="2800" dirty="0" smtClean="0"/>
              <a:t>Internet </a:t>
            </a:r>
            <a:r>
              <a:rPr lang="en-US" sz="2800" dirty="0"/>
              <a:t>activity monitoring</a:t>
            </a:r>
          </a:p>
          <a:p>
            <a:pPr marL="0" indent="0">
              <a:buNone/>
            </a:pPr>
            <a:r>
              <a:rPr lang="en-US" sz="2800" dirty="0" smtClean="0"/>
              <a:t>Personally </a:t>
            </a:r>
            <a:r>
              <a:rPr lang="en-US" sz="2800" dirty="0"/>
              <a:t>identifiable information</a:t>
            </a:r>
          </a:p>
        </p:txBody>
      </p:sp>
    </p:spTree>
    <p:custDataLst>
      <p:tags r:id="rId1"/>
    </p:custDataLst>
    <p:extLst>
      <p:ext uri="{BB962C8B-B14F-4D97-AF65-F5344CB8AC3E}">
        <p14:creationId xmlns:p14="http://schemas.microsoft.com/office/powerpoint/2010/main" val="30396367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47428"/>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24000" y="2904768"/>
            <a:ext cx="7620000" cy="3962400"/>
          </a:xfrm>
          <a:noFill/>
        </p:spPr>
        <p:txBody>
          <a:bodyPr/>
          <a:lstStyle/>
          <a:p>
            <a:pPr marL="0" indent="0">
              <a:buNone/>
            </a:pPr>
            <a:r>
              <a:rPr lang="en-US" sz="2800" dirty="0"/>
              <a:t>Liability</a:t>
            </a:r>
          </a:p>
          <a:p>
            <a:pPr marL="0" indent="0">
              <a:buNone/>
            </a:pPr>
            <a:r>
              <a:rPr lang="en-US" sz="2800" dirty="0" smtClean="0"/>
              <a:t>If </a:t>
            </a:r>
            <a:r>
              <a:rPr lang="en-US" sz="2800" dirty="0"/>
              <a:t>a company does not practice due </a:t>
            </a:r>
            <a:r>
              <a:rPr lang="en-US" sz="2800" dirty="0" smtClean="0"/>
              <a:t>care in </a:t>
            </a:r>
            <a:r>
              <a:rPr lang="en-US" sz="2800" dirty="0"/>
              <a:t>its efforts to protect itself </a:t>
            </a:r>
            <a:r>
              <a:rPr lang="en-US" sz="2800" dirty="0" smtClean="0"/>
              <a:t>from computer </a:t>
            </a:r>
            <a:r>
              <a:rPr lang="en-US" sz="2800" dirty="0"/>
              <a:t>crime, it can be found to </a:t>
            </a:r>
            <a:r>
              <a:rPr lang="en-US" sz="2800" dirty="0" smtClean="0"/>
              <a:t>be negligent </a:t>
            </a:r>
            <a:r>
              <a:rPr lang="en-US" sz="2800" dirty="0"/>
              <a:t>and legally liable </a:t>
            </a:r>
            <a:r>
              <a:rPr lang="en-US" sz="2800" dirty="0" smtClean="0"/>
              <a:t>for damages</a:t>
            </a:r>
            <a:r>
              <a:rPr lang="en-US" sz="2800" dirty="0"/>
              <a:t>.</a:t>
            </a:r>
          </a:p>
          <a:p>
            <a:pPr marL="0" indent="0">
              <a:buNone/>
            </a:pPr>
            <a:r>
              <a:rPr lang="en-US" sz="2800" dirty="0" smtClean="0"/>
              <a:t>Liability </a:t>
            </a:r>
            <a:r>
              <a:rPr lang="en-US" sz="2800" dirty="0"/>
              <a:t>is typically based on </a:t>
            </a:r>
            <a:r>
              <a:rPr lang="en-US" sz="2800" dirty="0" smtClean="0"/>
              <a:t>a negligence </a:t>
            </a:r>
            <a:r>
              <a:rPr lang="en-US" sz="2800" dirty="0"/>
              <a:t>action.</a:t>
            </a:r>
          </a:p>
        </p:txBody>
      </p:sp>
    </p:spTree>
    <p:custDataLst>
      <p:tags r:id="rId1"/>
    </p:custDataLst>
    <p:extLst>
      <p:ext uri="{BB962C8B-B14F-4D97-AF65-F5344CB8AC3E}">
        <p14:creationId xmlns:p14="http://schemas.microsoft.com/office/powerpoint/2010/main" val="17084357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79512" y="1052736"/>
            <a:ext cx="8845996" cy="1106760"/>
          </a:xfrm>
        </p:spPr>
        <p:txBody>
          <a:bodyPr/>
          <a:lstStyle/>
          <a:p>
            <a:r>
              <a:rPr lang="en-US" sz="4000" dirty="0"/>
              <a:t>Liability</a:t>
            </a:r>
          </a:p>
        </p:txBody>
      </p:sp>
      <p:sp>
        <p:nvSpPr>
          <p:cNvPr id="331779" name="Rectangle 3"/>
          <p:cNvSpPr>
            <a:spLocks noGrp="1" noChangeArrowheads="1"/>
          </p:cNvSpPr>
          <p:nvPr>
            <p:ph type="body" idx="1"/>
          </p:nvPr>
        </p:nvSpPr>
        <p:spPr>
          <a:xfrm>
            <a:off x="1514872" y="2895600"/>
            <a:ext cx="7620000" cy="3962400"/>
          </a:xfrm>
          <a:noFill/>
        </p:spPr>
        <p:txBody>
          <a:bodyPr/>
          <a:lstStyle/>
          <a:p>
            <a:pPr marL="0" indent="0">
              <a:buNone/>
            </a:pPr>
            <a:r>
              <a:rPr lang="en-US" sz="2800" dirty="0"/>
              <a:t>Core concepts:</a:t>
            </a:r>
          </a:p>
          <a:p>
            <a:pPr marL="0" indent="0">
              <a:buNone/>
            </a:pPr>
            <a:r>
              <a:rPr lang="en-US" sz="2800" dirty="0" smtClean="0"/>
              <a:t>Due </a:t>
            </a:r>
            <a:r>
              <a:rPr lang="en-US" sz="2800" dirty="0"/>
              <a:t>Diligence</a:t>
            </a:r>
          </a:p>
          <a:p>
            <a:pPr marL="0" indent="0">
              <a:buNone/>
            </a:pPr>
            <a:r>
              <a:rPr lang="en-US" sz="2800" dirty="0" smtClean="0"/>
              <a:t>Due </a:t>
            </a:r>
            <a:r>
              <a:rPr lang="en-US" sz="2800" dirty="0"/>
              <a:t>Care</a:t>
            </a:r>
          </a:p>
          <a:p>
            <a:pPr marL="0" indent="0">
              <a:buNone/>
            </a:pPr>
            <a:r>
              <a:rPr lang="en-US" sz="2800" dirty="0" smtClean="0"/>
              <a:t>Prudent </a:t>
            </a:r>
            <a:r>
              <a:rPr lang="en-US" sz="2800" dirty="0"/>
              <a:t>Person Rule </a:t>
            </a:r>
            <a:r>
              <a:rPr lang="en-US" sz="2800" dirty="0" smtClean="0"/>
              <a:t>(a </a:t>
            </a:r>
            <a:r>
              <a:rPr lang="en-US" sz="2800" dirty="0"/>
              <a:t>legal fiction)</a:t>
            </a:r>
          </a:p>
        </p:txBody>
      </p:sp>
    </p:spTree>
    <p:custDataLst>
      <p:tags r:id="rId1"/>
    </p:custDataLst>
    <p:extLst>
      <p:ext uri="{BB962C8B-B14F-4D97-AF65-F5344CB8AC3E}">
        <p14:creationId xmlns:p14="http://schemas.microsoft.com/office/powerpoint/2010/main" val="2804579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320100" y="1124744"/>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546096" y="2885336"/>
            <a:ext cx="7620000" cy="3962400"/>
          </a:xfrm>
          <a:noFill/>
        </p:spPr>
        <p:txBody>
          <a:bodyPr>
            <a:normAutofit/>
          </a:bodyPr>
          <a:lstStyle/>
          <a:p>
            <a:pPr marL="0" indent="0">
              <a:buNone/>
            </a:pPr>
            <a:r>
              <a:rPr lang="en-US" sz="2800" dirty="0"/>
              <a:t>Computer Crime</a:t>
            </a:r>
          </a:p>
          <a:p>
            <a:r>
              <a:rPr lang="en-US" sz="2800" dirty="0" smtClean="0"/>
              <a:t>Computers are now the targets of many criminals.</a:t>
            </a:r>
          </a:p>
          <a:p>
            <a:r>
              <a:rPr lang="en-US" sz="2800" dirty="0" smtClean="0"/>
              <a:t>Computer crimes can be divided into three categories:</a:t>
            </a:r>
          </a:p>
          <a:p>
            <a:pPr marL="400050" lvl="1" indent="0">
              <a:buNone/>
            </a:pPr>
            <a:r>
              <a:rPr lang="en-US" sz="2400" dirty="0" smtClean="0"/>
              <a:t>» Computer as a tool</a:t>
            </a:r>
          </a:p>
          <a:p>
            <a:pPr marL="400050" lvl="1" indent="0">
              <a:buNone/>
            </a:pPr>
            <a:r>
              <a:rPr lang="en-US" sz="2400" dirty="0" smtClean="0"/>
              <a:t>» </a:t>
            </a:r>
            <a:r>
              <a:rPr lang="en-US" sz="2400" dirty="0"/>
              <a:t>Computer as the target of the crime</a:t>
            </a:r>
          </a:p>
          <a:p>
            <a:pPr marL="400050" lvl="1" indent="0">
              <a:buNone/>
            </a:pPr>
            <a:r>
              <a:rPr lang="en-US" sz="2400" dirty="0"/>
              <a:t>» Computers incidental to the crime</a:t>
            </a:r>
          </a:p>
        </p:txBody>
      </p:sp>
    </p:spTree>
    <p:custDataLst>
      <p:tags r:id="rId1"/>
    </p:custDataLst>
    <p:extLst>
      <p:ext uri="{BB962C8B-B14F-4D97-AF65-F5344CB8AC3E}">
        <p14:creationId xmlns:p14="http://schemas.microsoft.com/office/powerpoint/2010/main" val="316915795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a:t>Legal, Regulations, </a:t>
            </a:r>
            <a:r>
              <a:rPr lang="en-US" sz="4000" dirty="0" smtClean="0"/>
              <a:t/>
            </a:r>
            <a:br>
              <a:rPr lang="en-US" sz="4000" dirty="0" smtClean="0"/>
            </a:br>
            <a:r>
              <a:rPr lang="en-US" sz="4000" dirty="0" smtClean="0"/>
              <a:t>Compliance, and </a:t>
            </a:r>
            <a:r>
              <a:rPr lang="en-US" sz="4000" dirty="0"/>
              <a:t>Investigations</a:t>
            </a:r>
          </a:p>
        </p:txBody>
      </p:sp>
      <p:sp>
        <p:nvSpPr>
          <p:cNvPr id="331779" name="Rectangle 3"/>
          <p:cNvSpPr>
            <a:spLocks noGrp="1" noChangeArrowheads="1"/>
          </p:cNvSpPr>
          <p:nvPr>
            <p:ph type="body" idx="1"/>
          </p:nvPr>
        </p:nvSpPr>
        <p:spPr>
          <a:xfrm>
            <a:off x="1357516" y="2420888"/>
            <a:ext cx="7620000" cy="4437112"/>
          </a:xfrm>
          <a:noFill/>
        </p:spPr>
        <p:txBody>
          <a:bodyPr>
            <a:normAutofit/>
          </a:bodyPr>
          <a:lstStyle/>
          <a:p>
            <a:pPr marL="0" indent="0">
              <a:buNone/>
            </a:pPr>
            <a:r>
              <a:rPr lang="en-US" sz="2800" dirty="0"/>
              <a:t>Computer Crime</a:t>
            </a:r>
          </a:p>
          <a:p>
            <a:pPr lvl="1" indent="-342900"/>
            <a:r>
              <a:rPr lang="en-US" sz="2400" dirty="0" smtClean="0"/>
              <a:t>Biggest </a:t>
            </a:r>
            <a:r>
              <a:rPr lang="en-US" sz="2400" dirty="0"/>
              <a:t>hurdle to combating computer </a:t>
            </a:r>
            <a:r>
              <a:rPr lang="en-US" sz="2400" dirty="0" smtClean="0"/>
              <a:t>crime is </a:t>
            </a:r>
            <a:r>
              <a:rPr lang="en-US" sz="2400" dirty="0"/>
              <a:t>its international </a:t>
            </a:r>
            <a:r>
              <a:rPr lang="en-US" sz="2400" dirty="0" smtClean="0"/>
              <a:t>flavor - Jurisdiction.</a:t>
            </a:r>
            <a:endParaRPr lang="en-US" sz="2400" dirty="0"/>
          </a:p>
          <a:p>
            <a:pPr lvl="1" indent="-342900"/>
            <a:r>
              <a:rPr lang="en-US" sz="2400" dirty="0" smtClean="0"/>
              <a:t>There </a:t>
            </a:r>
            <a:r>
              <a:rPr lang="en-US" sz="2400" dirty="0"/>
              <a:t>are no borders in cyberspace.</a:t>
            </a:r>
          </a:p>
          <a:p>
            <a:pPr lvl="1" indent="-342900"/>
            <a:r>
              <a:rPr lang="en-US" sz="2400" dirty="0" smtClean="0"/>
              <a:t>Domestic </a:t>
            </a:r>
            <a:r>
              <a:rPr lang="en-US" sz="2400" dirty="0"/>
              <a:t>laws cannot address the problem</a:t>
            </a:r>
          </a:p>
          <a:p>
            <a:pPr lvl="1" indent="-342900"/>
            <a:r>
              <a:rPr lang="en-US" sz="2400" dirty="0" smtClean="0"/>
              <a:t>Council </a:t>
            </a:r>
            <a:r>
              <a:rPr lang="en-US" sz="2400" dirty="0"/>
              <a:t>of Europe (</a:t>
            </a:r>
            <a:r>
              <a:rPr lang="en-US" sz="2400" dirty="0" err="1"/>
              <a:t>CoE</a:t>
            </a:r>
            <a:r>
              <a:rPr lang="en-US" sz="2400" dirty="0"/>
              <a:t>) </a:t>
            </a:r>
            <a:r>
              <a:rPr lang="en-US" sz="2400" dirty="0" smtClean="0"/>
              <a:t>Cybercrime Convention</a:t>
            </a:r>
            <a:endParaRPr lang="en-US" sz="2400" dirty="0"/>
          </a:p>
          <a:p>
            <a:pPr marL="800100" lvl="2" indent="0">
              <a:buNone/>
            </a:pPr>
            <a:r>
              <a:rPr lang="en-US" sz="1800" dirty="0"/>
              <a:t>» Includes European countries, the US, Canada</a:t>
            </a:r>
            <a:r>
              <a:rPr lang="en-US" sz="1800" dirty="0" smtClean="0"/>
              <a:t>, and </a:t>
            </a:r>
            <a:r>
              <a:rPr lang="en-US" sz="1800" dirty="0"/>
              <a:t>China.</a:t>
            </a:r>
          </a:p>
        </p:txBody>
      </p:sp>
    </p:spTree>
    <p:custDataLst>
      <p:tags r:id="rId1"/>
    </p:custDataLst>
    <p:extLst>
      <p:ext uri="{BB962C8B-B14F-4D97-AF65-F5344CB8AC3E}">
        <p14:creationId xmlns:p14="http://schemas.microsoft.com/office/powerpoint/2010/main" val="399402038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lstStyle/>
          <a:p>
            <a:r>
              <a:rPr lang="en-US" sz="4000" dirty="0"/>
              <a:t>Investigations and Forensics</a:t>
            </a:r>
          </a:p>
        </p:txBody>
      </p:sp>
      <p:sp>
        <p:nvSpPr>
          <p:cNvPr id="331779" name="Rectangle 3"/>
          <p:cNvSpPr>
            <a:spLocks noGrp="1" noChangeArrowheads="1"/>
          </p:cNvSpPr>
          <p:nvPr>
            <p:ph type="body" idx="1"/>
          </p:nvPr>
        </p:nvSpPr>
        <p:spPr>
          <a:xfrm>
            <a:off x="1524000" y="2895600"/>
            <a:ext cx="7620000" cy="3962400"/>
          </a:xfrm>
          <a:noFill/>
        </p:spPr>
        <p:txBody>
          <a:bodyPr/>
          <a:lstStyle/>
          <a:p>
            <a:pPr marL="0" indent="0">
              <a:buNone/>
            </a:pPr>
            <a:r>
              <a:rPr lang="en-US" sz="2800" dirty="0" smtClean="0"/>
              <a:t>Digital Forensics</a:t>
            </a:r>
            <a:endParaRPr lang="en-US" sz="2800" dirty="0"/>
          </a:p>
          <a:p>
            <a:pPr marL="0" indent="0">
              <a:buNone/>
            </a:pPr>
            <a:r>
              <a:rPr lang="en-US" sz="2800" dirty="0" smtClean="0"/>
              <a:t>Starts </a:t>
            </a:r>
            <a:r>
              <a:rPr lang="en-US" sz="2800" dirty="0"/>
              <a:t>to deal with evidence and </a:t>
            </a:r>
            <a:r>
              <a:rPr lang="en-US" sz="2800" dirty="0" smtClean="0"/>
              <a:t>the legal </a:t>
            </a:r>
            <a:r>
              <a:rPr lang="en-US" sz="2800" dirty="0"/>
              <a:t>system</a:t>
            </a:r>
          </a:p>
          <a:p>
            <a:pPr marL="0" indent="0">
              <a:buNone/>
            </a:pPr>
            <a:r>
              <a:rPr lang="en-US" sz="2800" dirty="0" smtClean="0"/>
              <a:t>Generic </a:t>
            </a:r>
            <a:r>
              <a:rPr lang="en-US" sz="2800" dirty="0"/>
              <a:t>Forensics Model for </a:t>
            </a:r>
            <a:r>
              <a:rPr lang="en-US" sz="2800" dirty="0" smtClean="0"/>
              <a:t>all Evidence</a:t>
            </a:r>
            <a:r>
              <a:rPr lang="en-US" sz="2800" dirty="0"/>
              <a:t>:</a:t>
            </a:r>
          </a:p>
          <a:p>
            <a:pPr marL="457200" lvl="1" indent="0">
              <a:buNone/>
            </a:pPr>
            <a:r>
              <a:rPr lang="en-US" sz="2400" dirty="0"/>
              <a:t>» Identifying Evidence</a:t>
            </a:r>
          </a:p>
          <a:p>
            <a:pPr marL="457200" lvl="1" indent="0">
              <a:buNone/>
            </a:pPr>
            <a:r>
              <a:rPr lang="en-US" sz="2400" dirty="0"/>
              <a:t>» Collecting Evidence</a:t>
            </a:r>
          </a:p>
          <a:p>
            <a:pPr marL="457200" lvl="1" indent="0">
              <a:buNone/>
            </a:pPr>
            <a:r>
              <a:rPr lang="en-US" sz="2400" dirty="0"/>
              <a:t>» Examining Evidence</a:t>
            </a:r>
          </a:p>
          <a:p>
            <a:pPr marL="457200" lvl="1" indent="0">
              <a:buNone/>
            </a:pPr>
            <a:r>
              <a:rPr lang="en-US" sz="2400" dirty="0"/>
              <a:t>» Presentation of Findings</a:t>
            </a:r>
          </a:p>
        </p:txBody>
      </p:sp>
    </p:spTree>
    <p:custDataLst>
      <p:tags r:id="rId1"/>
    </p:custDataLst>
    <p:extLst>
      <p:ext uri="{BB962C8B-B14F-4D97-AF65-F5344CB8AC3E}">
        <p14:creationId xmlns:p14="http://schemas.microsoft.com/office/powerpoint/2010/main" val="41039102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219436"/>
            <a:ext cx="8845996" cy="1106760"/>
          </a:xfrm>
        </p:spPr>
        <p:txBody>
          <a:bodyPr/>
          <a:lstStyle/>
          <a:p>
            <a:r>
              <a:rPr lang="en-US" sz="4000" dirty="0"/>
              <a:t>Investigations and Forensics</a:t>
            </a:r>
          </a:p>
        </p:txBody>
      </p:sp>
      <p:sp>
        <p:nvSpPr>
          <p:cNvPr id="331779" name="Rectangle 3"/>
          <p:cNvSpPr>
            <a:spLocks noGrp="1" noChangeArrowheads="1"/>
          </p:cNvSpPr>
          <p:nvPr>
            <p:ph type="body" idx="1"/>
          </p:nvPr>
        </p:nvSpPr>
        <p:spPr>
          <a:xfrm>
            <a:off x="1331640" y="2564904"/>
            <a:ext cx="7620000" cy="3962400"/>
          </a:xfrm>
          <a:noFill/>
        </p:spPr>
        <p:txBody>
          <a:bodyPr/>
          <a:lstStyle/>
          <a:p>
            <a:pPr marL="0" indent="0">
              <a:buNone/>
            </a:pPr>
            <a:r>
              <a:rPr lang="en-US" sz="2800" dirty="0"/>
              <a:t>Computer Forensics</a:t>
            </a:r>
          </a:p>
          <a:p>
            <a:pPr marL="0" indent="0">
              <a:buNone/>
            </a:pPr>
            <a:r>
              <a:rPr lang="en-US" sz="2800" dirty="0" smtClean="0"/>
              <a:t>Evidence </a:t>
            </a:r>
            <a:r>
              <a:rPr lang="en-US" sz="2800" dirty="0"/>
              <a:t>at the Crime Scene:</a:t>
            </a:r>
          </a:p>
          <a:p>
            <a:pPr marL="457200" lvl="1" indent="0">
              <a:buNone/>
            </a:pPr>
            <a:r>
              <a:rPr lang="en-US" sz="2400" dirty="0"/>
              <a:t>» Identify the scene</a:t>
            </a:r>
          </a:p>
          <a:p>
            <a:pPr marL="457200" lvl="1" indent="0">
              <a:buNone/>
            </a:pPr>
            <a:r>
              <a:rPr lang="en-US" sz="2400" dirty="0"/>
              <a:t>» Protect the environment</a:t>
            </a:r>
          </a:p>
          <a:p>
            <a:pPr marL="457200" lvl="1" indent="0">
              <a:buNone/>
            </a:pPr>
            <a:r>
              <a:rPr lang="en-US" sz="2400" dirty="0"/>
              <a:t>» Identify evidence and potential </a:t>
            </a:r>
            <a:r>
              <a:rPr lang="en-US" sz="2400" dirty="0" smtClean="0"/>
              <a:t>sources of </a:t>
            </a:r>
            <a:r>
              <a:rPr lang="en-US" sz="2400" dirty="0"/>
              <a:t>evidence</a:t>
            </a:r>
          </a:p>
          <a:p>
            <a:pPr marL="457200" lvl="1" indent="0">
              <a:buNone/>
            </a:pPr>
            <a:r>
              <a:rPr lang="en-US" sz="2400" dirty="0"/>
              <a:t>» Collect evidence</a:t>
            </a:r>
          </a:p>
          <a:p>
            <a:pPr marL="457200" lvl="1" indent="0">
              <a:buNone/>
            </a:pPr>
            <a:r>
              <a:rPr lang="en-US" sz="2400" dirty="0"/>
              <a:t>» Minimize evidence contamination.</a:t>
            </a:r>
            <a:endParaRPr lang="en-US" sz="2000" dirty="0"/>
          </a:p>
        </p:txBody>
      </p:sp>
    </p:spTree>
    <p:custDataLst>
      <p:tags r:id="rId1"/>
    </p:custDataLst>
    <p:extLst>
      <p:ext uri="{BB962C8B-B14F-4D97-AF65-F5344CB8AC3E}">
        <p14:creationId xmlns:p14="http://schemas.microsoft.com/office/powerpoint/2010/main" val="2468521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CISSP Short Course</a:t>
            </a:r>
            <a:endParaRPr lang="en-AU" dirty="0"/>
          </a:p>
        </p:txBody>
      </p:sp>
      <p:sp>
        <p:nvSpPr>
          <p:cNvPr id="2" name="Content Placeholder 1"/>
          <p:cNvSpPr>
            <a:spLocks noGrp="1"/>
          </p:cNvSpPr>
          <p:nvPr>
            <p:ph idx="1"/>
          </p:nvPr>
        </p:nvSpPr>
        <p:spPr/>
        <p:txBody>
          <a:bodyPr/>
          <a:lstStyle/>
          <a:p>
            <a:pPr marL="0" indent="0">
              <a:buNone/>
            </a:pPr>
            <a:r>
              <a:rPr lang="en-AU" dirty="0" smtClean="0"/>
              <a:t>A compressed version of subject </a:t>
            </a:r>
          </a:p>
          <a:p>
            <a:pPr marL="0" indent="0">
              <a:buNone/>
            </a:pPr>
            <a:r>
              <a:rPr lang="en-AU" b="1" i="1" dirty="0" smtClean="0"/>
              <a:t>ITE514: Professional Systems Security </a:t>
            </a:r>
          </a:p>
          <a:p>
            <a:pPr marL="0" indent="0">
              <a:buNone/>
            </a:pPr>
            <a:r>
              <a:rPr lang="en-AU" dirty="0" smtClean="0"/>
              <a:t>Part of the </a:t>
            </a:r>
          </a:p>
          <a:p>
            <a:pPr>
              <a:buFontTx/>
              <a:buChar char="-"/>
            </a:pPr>
            <a:r>
              <a:rPr lang="en-AU" b="1" i="1" dirty="0" smtClean="0"/>
              <a:t>Master of Information Systems Security</a:t>
            </a:r>
          </a:p>
          <a:p>
            <a:pPr>
              <a:buFontTx/>
              <a:buChar char="-"/>
            </a:pPr>
            <a:r>
              <a:rPr lang="en-AU" b="1" i="1" dirty="0" smtClean="0"/>
              <a:t>Master of Management (IT) </a:t>
            </a:r>
          </a:p>
        </p:txBody>
      </p:sp>
    </p:spTree>
    <p:extLst>
      <p:ext uri="{BB962C8B-B14F-4D97-AF65-F5344CB8AC3E}">
        <p14:creationId xmlns:p14="http://schemas.microsoft.com/office/powerpoint/2010/main" val="3114163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normAutofit fontScale="90000"/>
          </a:bodyPr>
          <a:lstStyle/>
          <a:p>
            <a:r>
              <a:rPr lang="en-US" sz="4000" dirty="0"/>
              <a:t>Investigations and Digital </a:t>
            </a:r>
            <a:r>
              <a:rPr lang="en-US" sz="4000" dirty="0" smtClean="0"/>
              <a:t/>
            </a:r>
            <a:br>
              <a:rPr lang="en-US" sz="4000" dirty="0" smtClean="0"/>
            </a:br>
            <a:r>
              <a:rPr lang="en-US" sz="4000" dirty="0" smtClean="0"/>
              <a:t>Evidence</a:t>
            </a:r>
            <a:endParaRPr lang="en-US" sz="4000" dirty="0"/>
          </a:p>
        </p:txBody>
      </p:sp>
      <p:sp>
        <p:nvSpPr>
          <p:cNvPr id="331779" name="Rectangle 3"/>
          <p:cNvSpPr>
            <a:spLocks noGrp="1" noChangeArrowheads="1"/>
          </p:cNvSpPr>
          <p:nvPr>
            <p:ph type="body" idx="1"/>
          </p:nvPr>
        </p:nvSpPr>
        <p:spPr>
          <a:xfrm>
            <a:off x="1333500" y="2564904"/>
            <a:ext cx="7620000" cy="4086200"/>
          </a:xfrm>
          <a:noFill/>
        </p:spPr>
        <p:txBody>
          <a:bodyPr/>
          <a:lstStyle/>
          <a:p>
            <a:pPr marL="0" indent="0">
              <a:buNone/>
            </a:pPr>
            <a:r>
              <a:rPr lang="en-US" sz="2800" dirty="0"/>
              <a:t>5 rules of evidence of all types:</a:t>
            </a:r>
          </a:p>
          <a:p>
            <a:pPr marL="857250" lvl="1" indent="-457200">
              <a:buFont typeface="Arial" pitchFamily="34" charset="0"/>
              <a:buChar char="•"/>
            </a:pPr>
            <a:r>
              <a:rPr lang="en-US" sz="2400" dirty="0" smtClean="0"/>
              <a:t>Authentic</a:t>
            </a:r>
            <a:endParaRPr lang="en-US" sz="2400" dirty="0"/>
          </a:p>
          <a:p>
            <a:pPr marL="857250" lvl="1" indent="-457200">
              <a:buFont typeface="Arial" pitchFamily="34" charset="0"/>
              <a:buChar char="•"/>
            </a:pPr>
            <a:r>
              <a:rPr lang="en-US" sz="2400" dirty="0" smtClean="0"/>
              <a:t>Accurate</a:t>
            </a:r>
            <a:endParaRPr lang="en-US" sz="2400" dirty="0"/>
          </a:p>
          <a:p>
            <a:pPr marL="857250" lvl="1" indent="-457200">
              <a:buFont typeface="Arial" pitchFamily="34" charset="0"/>
              <a:buChar char="•"/>
            </a:pPr>
            <a:r>
              <a:rPr lang="en-US" sz="2400" dirty="0" smtClean="0"/>
              <a:t>Complete</a:t>
            </a:r>
            <a:endParaRPr lang="en-US" sz="2400" dirty="0"/>
          </a:p>
          <a:p>
            <a:pPr marL="857250" lvl="1" indent="-457200">
              <a:buFont typeface="Arial" pitchFamily="34" charset="0"/>
              <a:buChar char="•"/>
            </a:pPr>
            <a:r>
              <a:rPr lang="en-US" sz="2400" dirty="0" smtClean="0"/>
              <a:t>Convincing</a:t>
            </a:r>
            <a:endParaRPr lang="en-US" sz="2400" dirty="0"/>
          </a:p>
          <a:p>
            <a:pPr marL="857250" lvl="1" indent="-457200">
              <a:buFont typeface="Arial" pitchFamily="34" charset="0"/>
              <a:buChar char="•"/>
            </a:pPr>
            <a:r>
              <a:rPr lang="en-US" sz="2400" dirty="0" smtClean="0"/>
              <a:t>Admissible</a:t>
            </a:r>
            <a:endParaRPr lang="en-US" sz="2400" dirty="0"/>
          </a:p>
          <a:p>
            <a:pPr marL="0" indent="0">
              <a:buNone/>
            </a:pPr>
            <a:r>
              <a:rPr lang="en-US" sz="2800" dirty="0" smtClean="0"/>
              <a:t>Chain </a:t>
            </a:r>
            <a:r>
              <a:rPr lang="en-US" sz="2800" dirty="0"/>
              <a:t>of custody </a:t>
            </a:r>
            <a:r>
              <a:rPr lang="en-US" sz="2800" dirty="0" smtClean="0"/>
              <a:t>matters!</a:t>
            </a:r>
            <a:endParaRPr lang="en-US" sz="2800" dirty="0"/>
          </a:p>
        </p:txBody>
      </p:sp>
    </p:spTree>
    <p:custDataLst>
      <p:tags r:id="rId1"/>
    </p:custDataLst>
    <p:extLst>
      <p:ext uri="{BB962C8B-B14F-4D97-AF65-F5344CB8AC3E}">
        <p14:creationId xmlns:p14="http://schemas.microsoft.com/office/powerpoint/2010/main" val="14043977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77396" y="1124744"/>
            <a:ext cx="8845996" cy="1106760"/>
          </a:xfrm>
        </p:spPr>
        <p:txBody>
          <a:bodyPr>
            <a:normAutofit fontScale="90000"/>
          </a:bodyPr>
          <a:lstStyle/>
          <a:p>
            <a:r>
              <a:rPr lang="en-US" sz="4000" dirty="0" smtClean="0"/>
              <a:t>Incident Response and </a:t>
            </a:r>
            <a:br>
              <a:rPr lang="en-US" sz="4000" dirty="0" smtClean="0"/>
            </a:br>
            <a:r>
              <a:rPr lang="en-US" sz="4000" dirty="0" smtClean="0"/>
              <a:t>Handling</a:t>
            </a:r>
            <a:endParaRPr lang="en-US" sz="4000" dirty="0"/>
          </a:p>
        </p:txBody>
      </p:sp>
      <p:sp>
        <p:nvSpPr>
          <p:cNvPr id="331779" name="Rectangle 3"/>
          <p:cNvSpPr>
            <a:spLocks noGrp="1" noChangeArrowheads="1"/>
          </p:cNvSpPr>
          <p:nvPr>
            <p:ph type="body" idx="1"/>
          </p:nvPr>
        </p:nvSpPr>
        <p:spPr>
          <a:xfrm>
            <a:off x="1315204" y="2708920"/>
            <a:ext cx="7620000" cy="3962400"/>
          </a:xfrm>
          <a:noFill/>
        </p:spPr>
        <p:txBody>
          <a:bodyPr>
            <a:normAutofit fontScale="92500" lnSpcReduction="10000"/>
          </a:bodyPr>
          <a:lstStyle/>
          <a:p>
            <a:pPr marL="0" indent="0">
              <a:buNone/>
            </a:pPr>
            <a:r>
              <a:rPr lang="en-US" sz="2800" dirty="0"/>
              <a:t>Incident Response</a:t>
            </a:r>
          </a:p>
          <a:p>
            <a:r>
              <a:rPr lang="en-US" sz="2800" dirty="0" smtClean="0"/>
              <a:t>Simple </a:t>
            </a:r>
            <a:r>
              <a:rPr lang="en-US" sz="2800" dirty="0"/>
              <a:t>definition: </a:t>
            </a:r>
            <a:endParaRPr lang="en-US" sz="2800" dirty="0" smtClean="0"/>
          </a:p>
          <a:p>
            <a:pPr lvl="1"/>
            <a:r>
              <a:rPr lang="en-US" sz="2400" dirty="0" smtClean="0"/>
              <a:t>“</a:t>
            </a:r>
            <a:r>
              <a:rPr lang="en-US" sz="2400" dirty="0"/>
              <a:t>The practice of </a:t>
            </a:r>
            <a:r>
              <a:rPr lang="en-US" sz="2400" dirty="0" smtClean="0"/>
              <a:t>detecting a problem, determining its cause, minimizing the </a:t>
            </a:r>
            <a:r>
              <a:rPr lang="en-US" sz="2400" dirty="0"/>
              <a:t>damage it causes, resolving the problem</a:t>
            </a:r>
            <a:r>
              <a:rPr lang="en-US" sz="2400" dirty="0" smtClean="0"/>
              <a:t>, and </a:t>
            </a:r>
            <a:r>
              <a:rPr lang="en-US" sz="2400" dirty="0"/>
              <a:t>documenting each step of the </a:t>
            </a:r>
            <a:r>
              <a:rPr lang="en-US" sz="2400" dirty="0" smtClean="0"/>
              <a:t>response for </a:t>
            </a:r>
            <a:r>
              <a:rPr lang="en-US" sz="2400" dirty="0"/>
              <a:t>future reference.”</a:t>
            </a:r>
          </a:p>
          <a:p>
            <a:r>
              <a:rPr lang="en-US" sz="2800" dirty="0" smtClean="0"/>
              <a:t>Common </a:t>
            </a:r>
            <a:r>
              <a:rPr lang="en-US" sz="2800" dirty="0"/>
              <a:t>framework for incident response:</a:t>
            </a:r>
          </a:p>
          <a:p>
            <a:pPr lvl="1"/>
            <a:r>
              <a:rPr lang="en-US" sz="2400" dirty="0" smtClean="0"/>
              <a:t>Creation </a:t>
            </a:r>
            <a:r>
              <a:rPr lang="en-US" sz="2400" dirty="0"/>
              <a:t>of a response capability</a:t>
            </a:r>
          </a:p>
          <a:p>
            <a:pPr lvl="1"/>
            <a:r>
              <a:rPr lang="en-US" sz="2400" dirty="0" smtClean="0"/>
              <a:t>Incident </a:t>
            </a:r>
            <a:r>
              <a:rPr lang="en-US" sz="2400" dirty="0"/>
              <a:t>response and handling</a:t>
            </a:r>
          </a:p>
          <a:p>
            <a:pPr lvl="1"/>
            <a:r>
              <a:rPr lang="en-US" sz="2400" dirty="0" smtClean="0"/>
              <a:t>Recovery </a:t>
            </a:r>
            <a:r>
              <a:rPr lang="en-US" sz="2400" dirty="0"/>
              <a:t>and feedback</a:t>
            </a:r>
          </a:p>
        </p:txBody>
      </p:sp>
    </p:spTree>
    <p:custDataLst>
      <p:tags r:id="rId1"/>
    </p:custDataLst>
    <p:extLst>
      <p:ext uri="{BB962C8B-B14F-4D97-AF65-F5344CB8AC3E}">
        <p14:creationId xmlns:p14="http://schemas.microsoft.com/office/powerpoint/2010/main" val="411249819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66740" y="1196752"/>
            <a:ext cx="8845996" cy="1106760"/>
          </a:xfrm>
        </p:spPr>
        <p:txBody>
          <a:bodyPr>
            <a:normAutofit fontScale="90000"/>
          </a:bodyPr>
          <a:lstStyle/>
          <a:p>
            <a:r>
              <a:rPr lang="en-US" sz="4000" dirty="0" smtClean="0"/>
              <a:t>Incident Response and </a:t>
            </a:r>
            <a:br>
              <a:rPr lang="en-US" sz="4000" dirty="0" smtClean="0"/>
            </a:br>
            <a:r>
              <a:rPr lang="en-US" sz="4000" dirty="0" smtClean="0"/>
              <a:t>Handling</a:t>
            </a:r>
            <a:endParaRPr lang="en-US" sz="4000" dirty="0"/>
          </a:p>
        </p:txBody>
      </p:sp>
      <p:sp>
        <p:nvSpPr>
          <p:cNvPr id="331779" name="Rectangle 3"/>
          <p:cNvSpPr>
            <a:spLocks noGrp="1" noChangeArrowheads="1"/>
          </p:cNvSpPr>
          <p:nvPr>
            <p:ph type="body" idx="1"/>
          </p:nvPr>
        </p:nvSpPr>
        <p:spPr>
          <a:xfrm>
            <a:off x="1492736" y="2885336"/>
            <a:ext cx="7620000" cy="3962400"/>
          </a:xfrm>
          <a:noFill/>
        </p:spPr>
        <p:txBody>
          <a:bodyPr>
            <a:normAutofit/>
          </a:bodyPr>
          <a:lstStyle/>
          <a:p>
            <a:pPr marL="0" indent="0">
              <a:buNone/>
            </a:pPr>
            <a:r>
              <a:rPr lang="en-US" sz="2800" dirty="0"/>
              <a:t>Goals of Incident Response</a:t>
            </a:r>
          </a:p>
          <a:p>
            <a:pPr marL="400050" lvl="1" indent="0">
              <a:buNone/>
            </a:pPr>
            <a:r>
              <a:rPr lang="en-US" sz="2400" dirty="0" smtClean="0"/>
              <a:t>Reduce </a:t>
            </a:r>
            <a:r>
              <a:rPr lang="en-US" sz="2400" dirty="0"/>
              <a:t>potential impact to </a:t>
            </a:r>
            <a:r>
              <a:rPr lang="en-US" sz="2400" dirty="0" smtClean="0"/>
              <a:t>organization through </a:t>
            </a:r>
            <a:r>
              <a:rPr lang="en-US" sz="2400" dirty="0"/>
              <a:t>effective and efficient response</a:t>
            </a:r>
          </a:p>
          <a:p>
            <a:pPr marL="400050" lvl="1" indent="0">
              <a:buNone/>
            </a:pPr>
            <a:r>
              <a:rPr lang="en-US" sz="2400" dirty="0" smtClean="0"/>
              <a:t>Provide </a:t>
            </a:r>
            <a:r>
              <a:rPr lang="en-US" sz="2400" dirty="0"/>
              <a:t>management with </a:t>
            </a:r>
            <a:r>
              <a:rPr lang="en-US" sz="2400" dirty="0" smtClean="0"/>
              <a:t>sufficient information </a:t>
            </a:r>
            <a:r>
              <a:rPr lang="en-US" sz="2400" dirty="0"/>
              <a:t>to decide appropriate course </a:t>
            </a:r>
            <a:r>
              <a:rPr lang="en-US" sz="2400" dirty="0" smtClean="0"/>
              <a:t>of action</a:t>
            </a:r>
            <a:endParaRPr lang="en-US" sz="2400" dirty="0"/>
          </a:p>
          <a:p>
            <a:pPr marL="400050" lvl="1" indent="0">
              <a:buNone/>
            </a:pPr>
            <a:r>
              <a:rPr lang="en-US" sz="2400" dirty="0" smtClean="0"/>
              <a:t>Maintain </a:t>
            </a:r>
            <a:r>
              <a:rPr lang="en-US" sz="2400" dirty="0"/>
              <a:t>or restore business continuity</a:t>
            </a:r>
          </a:p>
          <a:p>
            <a:pPr marL="400050" lvl="1" indent="0">
              <a:buNone/>
            </a:pPr>
            <a:r>
              <a:rPr lang="en-US" sz="2400" dirty="0" smtClean="0"/>
              <a:t>Defend </a:t>
            </a:r>
            <a:r>
              <a:rPr lang="en-US" sz="2400" dirty="0"/>
              <a:t>against more attacks</a:t>
            </a:r>
          </a:p>
          <a:p>
            <a:pPr marL="400050" lvl="1" indent="0">
              <a:buNone/>
            </a:pPr>
            <a:r>
              <a:rPr lang="en-US" sz="2400" dirty="0" smtClean="0"/>
              <a:t>Deter </a:t>
            </a:r>
            <a:r>
              <a:rPr lang="en-US" sz="2400" dirty="0"/>
              <a:t>attacks through investigation </a:t>
            </a:r>
            <a:r>
              <a:rPr lang="en-US" sz="2400" dirty="0" smtClean="0"/>
              <a:t>and prosecution</a:t>
            </a:r>
            <a:r>
              <a:rPr lang="en-US" sz="2400" dirty="0"/>
              <a:t>.</a:t>
            </a:r>
          </a:p>
        </p:txBody>
      </p:sp>
    </p:spTree>
    <p:custDataLst>
      <p:tags r:id="rId1"/>
    </p:custDataLst>
    <p:extLst>
      <p:ext uri="{BB962C8B-B14F-4D97-AF65-F5344CB8AC3E}">
        <p14:creationId xmlns:p14="http://schemas.microsoft.com/office/powerpoint/2010/main" val="326121790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24744"/>
            <a:ext cx="8845996" cy="1106760"/>
          </a:xfrm>
        </p:spPr>
        <p:txBody>
          <a:bodyPr>
            <a:normAutofit fontScale="90000"/>
          </a:bodyPr>
          <a:lstStyle/>
          <a:p>
            <a:r>
              <a:rPr lang="en-US" sz="4000" dirty="0" smtClean="0"/>
              <a:t>Incident Response and </a:t>
            </a:r>
            <a:br>
              <a:rPr lang="en-US" sz="4000" dirty="0" smtClean="0"/>
            </a:br>
            <a:r>
              <a:rPr lang="en-US" sz="4000" dirty="0" smtClean="0"/>
              <a:t>Handling</a:t>
            </a:r>
            <a:endParaRPr lang="en-US" sz="4000" dirty="0"/>
          </a:p>
        </p:txBody>
      </p:sp>
      <p:sp>
        <p:nvSpPr>
          <p:cNvPr id="331779" name="Rectangle 3"/>
          <p:cNvSpPr>
            <a:spLocks noGrp="1" noChangeArrowheads="1"/>
          </p:cNvSpPr>
          <p:nvPr>
            <p:ph type="body" idx="1"/>
          </p:nvPr>
        </p:nvSpPr>
        <p:spPr>
          <a:xfrm>
            <a:off x="1524000" y="2895600"/>
            <a:ext cx="7620000" cy="3962400"/>
          </a:xfrm>
          <a:noFill/>
        </p:spPr>
        <p:txBody>
          <a:bodyPr/>
          <a:lstStyle/>
          <a:p>
            <a:pPr marL="0" indent="0">
              <a:buNone/>
            </a:pPr>
            <a:r>
              <a:rPr lang="en-US" sz="2800" dirty="0"/>
              <a:t>Response Capability</a:t>
            </a:r>
          </a:p>
          <a:p>
            <a:r>
              <a:rPr lang="en-US" sz="2400" dirty="0" smtClean="0"/>
              <a:t>Foundation </a:t>
            </a:r>
            <a:r>
              <a:rPr lang="en-US" sz="2400" dirty="0"/>
              <a:t>for the incident </a:t>
            </a:r>
            <a:r>
              <a:rPr lang="en-US" sz="2400" dirty="0" smtClean="0"/>
              <a:t>response program </a:t>
            </a:r>
            <a:r>
              <a:rPr lang="en-US" sz="2400" dirty="0"/>
              <a:t>includes </a:t>
            </a:r>
            <a:r>
              <a:rPr lang="en-US" sz="2400" dirty="0" smtClean="0"/>
              <a:t>organizational policies </a:t>
            </a:r>
            <a:r>
              <a:rPr lang="en-US" sz="2400" dirty="0"/>
              <a:t>and procedures.</a:t>
            </a:r>
          </a:p>
          <a:p>
            <a:r>
              <a:rPr lang="en-US" sz="2400" dirty="0" smtClean="0"/>
              <a:t>Policy </a:t>
            </a:r>
            <a:r>
              <a:rPr lang="en-US" sz="2400" dirty="0"/>
              <a:t>must be clear, delegate </a:t>
            </a:r>
            <a:r>
              <a:rPr lang="en-US" sz="2400" dirty="0" smtClean="0"/>
              <a:t>authority to </a:t>
            </a:r>
            <a:r>
              <a:rPr lang="en-US" sz="2400" dirty="0"/>
              <a:t>the incident response team, </a:t>
            </a:r>
            <a:r>
              <a:rPr lang="en-US" sz="2400" dirty="0" smtClean="0"/>
              <a:t>provide escalation </a:t>
            </a:r>
            <a:r>
              <a:rPr lang="en-US" sz="2400" dirty="0"/>
              <a:t>procedures, and </a:t>
            </a:r>
            <a:r>
              <a:rPr lang="en-US" sz="2400" dirty="0" smtClean="0"/>
              <a:t>delineate communications </a:t>
            </a:r>
            <a:r>
              <a:rPr lang="en-US" sz="2400" dirty="0"/>
              <a:t>procedures.</a:t>
            </a:r>
          </a:p>
          <a:p>
            <a:r>
              <a:rPr lang="en-US" sz="2400" dirty="0" smtClean="0"/>
              <a:t>This </a:t>
            </a:r>
            <a:r>
              <a:rPr lang="en-US" sz="2400" dirty="0"/>
              <a:t>all needs to be done before </a:t>
            </a:r>
            <a:r>
              <a:rPr lang="en-US" sz="2400" dirty="0" smtClean="0"/>
              <a:t>an incident</a:t>
            </a:r>
            <a:r>
              <a:rPr lang="en-US" sz="2400" dirty="0"/>
              <a:t>.</a:t>
            </a:r>
          </a:p>
        </p:txBody>
      </p:sp>
    </p:spTree>
    <p:custDataLst>
      <p:tags r:id="rId1"/>
    </p:custDataLst>
    <p:extLst>
      <p:ext uri="{BB962C8B-B14F-4D97-AF65-F5344CB8AC3E}">
        <p14:creationId xmlns:p14="http://schemas.microsoft.com/office/powerpoint/2010/main" val="373015545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smtClean="0"/>
              <a:t>Incident Response and </a:t>
            </a:r>
            <a:br>
              <a:rPr lang="en-US" sz="4000" dirty="0" smtClean="0"/>
            </a:br>
            <a:r>
              <a:rPr lang="en-US" sz="4000" dirty="0" smtClean="0"/>
              <a:t>Handling</a:t>
            </a:r>
            <a:endParaRPr lang="en-US" sz="4000" dirty="0"/>
          </a:p>
        </p:txBody>
      </p:sp>
      <p:sp>
        <p:nvSpPr>
          <p:cNvPr id="331779" name="Rectangle 3"/>
          <p:cNvSpPr>
            <a:spLocks noGrp="1" noChangeArrowheads="1"/>
          </p:cNvSpPr>
          <p:nvPr>
            <p:ph type="body" idx="1"/>
          </p:nvPr>
        </p:nvSpPr>
        <p:spPr>
          <a:xfrm>
            <a:off x="1115616" y="2636912"/>
            <a:ext cx="7620000" cy="3962400"/>
          </a:xfrm>
          <a:noFill/>
        </p:spPr>
        <p:txBody>
          <a:bodyPr>
            <a:normAutofit/>
          </a:bodyPr>
          <a:lstStyle/>
          <a:p>
            <a:pPr marL="0" indent="0">
              <a:buNone/>
            </a:pPr>
            <a:r>
              <a:rPr lang="en-US" sz="2800" dirty="0"/>
              <a:t>Response Capability</a:t>
            </a:r>
          </a:p>
          <a:p>
            <a:r>
              <a:rPr lang="en-US" sz="2800" dirty="0" smtClean="0"/>
              <a:t>Also </a:t>
            </a:r>
            <a:r>
              <a:rPr lang="en-US" sz="2800" dirty="0"/>
              <a:t>must have an IT team.</a:t>
            </a:r>
          </a:p>
          <a:p>
            <a:r>
              <a:rPr lang="en-US" sz="2800" dirty="0" smtClean="0"/>
              <a:t>Many </a:t>
            </a:r>
            <a:r>
              <a:rPr lang="en-US" sz="2800" dirty="0"/>
              <a:t>different models for </a:t>
            </a:r>
            <a:r>
              <a:rPr lang="en-US" sz="2800" dirty="0" smtClean="0"/>
              <a:t>team composition</a:t>
            </a:r>
            <a:r>
              <a:rPr lang="en-US" sz="2800" dirty="0"/>
              <a:t>.</a:t>
            </a:r>
          </a:p>
          <a:p>
            <a:pPr lvl="1"/>
            <a:r>
              <a:rPr lang="en-US" sz="2400" dirty="0"/>
              <a:t>» Virtual Teams</a:t>
            </a:r>
          </a:p>
          <a:p>
            <a:pPr lvl="1"/>
            <a:r>
              <a:rPr lang="en-US" sz="2400" dirty="0"/>
              <a:t>» Permanent Teams</a:t>
            </a:r>
          </a:p>
          <a:p>
            <a:pPr lvl="1"/>
            <a:r>
              <a:rPr lang="en-US" sz="2400" dirty="0"/>
              <a:t>» Hybrid Teams</a:t>
            </a:r>
          </a:p>
          <a:p>
            <a:r>
              <a:rPr lang="en-US" sz="2800" dirty="0" smtClean="0"/>
              <a:t>Core </a:t>
            </a:r>
            <a:r>
              <a:rPr lang="en-US" sz="2800" dirty="0"/>
              <a:t>areas of the organization </a:t>
            </a:r>
            <a:r>
              <a:rPr lang="en-US" sz="2800" dirty="0" smtClean="0"/>
              <a:t>should be </a:t>
            </a:r>
            <a:r>
              <a:rPr lang="en-US" sz="2800" dirty="0"/>
              <a:t>represented on the IR team.</a:t>
            </a:r>
          </a:p>
        </p:txBody>
      </p:sp>
    </p:spTree>
    <p:custDataLst>
      <p:tags r:id="rId1"/>
    </p:custDataLst>
    <p:extLst>
      <p:ext uri="{BB962C8B-B14F-4D97-AF65-F5344CB8AC3E}">
        <p14:creationId xmlns:p14="http://schemas.microsoft.com/office/powerpoint/2010/main" val="2045694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normAutofit fontScale="90000"/>
          </a:bodyPr>
          <a:lstStyle/>
          <a:p>
            <a:r>
              <a:rPr lang="en-US" sz="4000" dirty="0" smtClean="0"/>
              <a:t>Incident Response and </a:t>
            </a:r>
            <a:br>
              <a:rPr lang="en-US" sz="4000" dirty="0" smtClean="0"/>
            </a:br>
            <a:r>
              <a:rPr lang="en-US" sz="4000" dirty="0" smtClean="0"/>
              <a:t>Handling</a:t>
            </a:r>
            <a:endParaRPr lang="en-US" sz="4000" dirty="0"/>
          </a:p>
        </p:txBody>
      </p:sp>
      <p:sp>
        <p:nvSpPr>
          <p:cNvPr id="331779" name="Rectangle 3"/>
          <p:cNvSpPr>
            <a:spLocks noGrp="1" noChangeArrowheads="1"/>
          </p:cNvSpPr>
          <p:nvPr>
            <p:ph type="body" idx="1"/>
          </p:nvPr>
        </p:nvSpPr>
        <p:spPr>
          <a:xfrm>
            <a:off x="911002" y="2492896"/>
            <a:ext cx="7620000" cy="3962400"/>
          </a:xfrm>
          <a:noFill/>
        </p:spPr>
        <p:txBody>
          <a:bodyPr>
            <a:normAutofit fontScale="92500"/>
          </a:bodyPr>
          <a:lstStyle/>
          <a:p>
            <a:r>
              <a:rPr lang="en-US" sz="2800" dirty="0"/>
              <a:t>Incident Response and Handling</a:t>
            </a:r>
          </a:p>
          <a:p>
            <a:r>
              <a:rPr lang="en-US" sz="2800" dirty="0" smtClean="0"/>
              <a:t>Methodical </a:t>
            </a:r>
            <a:r>
              <a:rPr lang="en-US" sz="2800" dirty="0"/>
              <a:t>approaches required.</a:t>
            </a:r>
          </a:p>
          <a:p>
            <a:r>
              <a:rPr lang="en-US" sz="2800" dirty="0" smtClean="0"/>
              <a:t>Basic </a:t>
            </a:r>
            <a:r>
              <a:rPr lang="en-US" sz="2800" dirty="0"/>
              <a:t>model of incident response </a:t>
            </a:r>
            <a:r>
              <a:rPr lang="en-US" sz="2800" dirty="0" smtClean="0"/>
              <a:t>and handling</a:t>
            </a:r>
            <a:r>
              <a:rPr lang="en-US" sz="2800" dirty="0"/>
              <a:t>:</a:t>
            </a:r>
          </a:p>
          <a:p>
            <a:pPr lvl="1"/>
            <a:r>
              <a:rPr lang="en-US" sz="2400" dirty="0"/>
              <a:t>» Triage</a:t>
            </a:r>
          </a:p>
          <a:p>
            <a:pPr lvl="1"/>
            <a:r>
              <a:rPr lang="en-US" sz="2400" dirty="0"/>
              <a:t>» Investigation</a:t>
            </a:r>
          </a:p>
          <a:p>
            <a:pPr lvl="1"/>
            <a:r>
              <a:rPr lang="en-US" sz="2400" dirty="0"/>
              <a:t>» Containment</a:t>
            </a:r>
          </a:p>
          <a:p>
            <a:pPr lvl="1"/>
            <a:r>
              <a:rPr lang="en-US" sz="2400" dirty="0"/>
              <a:t>» Analysis and Tracking</a:t>
            </a:r>
          </a:p>
          <a:p>
            <a:pPr lvl="1"/>
            <a:r>
              <a:rPr lang="en-US" sz="2400" dirty="0"/>
              <a:t>» Recovery</a:t>
            </a:r>
          </a:p>
          <a:p>
            <a:pPr lvl="1"/>
            <a:r>
              <a:rPr lang="en-US" sz="2400" dirty="0"/>
              <a:t>» Debriefing and Feedback</a:t>
            </a:r>
          </a:p>
        </p:txBody>
      </p:sp>
    </p:spTree>
    <p:custDataLst>
      <p:tags r:id="rId1"/>
    </p:custDataLst>
    <p:extLst>
      <p:ext uri="{BB962C8B-B14F-4D97-AF65-F5344CB8AC3E}">
        <p14:creationId xmlns:p14="http://schemas.microsoft.com/office/powerpoint/2010/main" val="304354199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052736"/>
            <a:ext cx="8845996" cy="1106760"/>
          </a:xfrm>
        </p:spPr>
        <p:txBody>
          <a:bodyPr/>
          <a:lstStyle/>
          <a:p>
            <a:r>
              <a:rPr lang="en-US" sz="4000" dirty="0"/>
              <a:t>Ethics</a:t>
            </a:r>
          </a:p>
        </p:txBody>
      </p:sp>
      <p:sp>
        <p:nvSpPr>
          <p:cNvPr id="331779" name="Rectangle 3"/>
          <p:cNvSpPr>
            <a:spLocks noGrp="1" noChangeArrowheads="1"/>
          </p:cNvSpPr>
          <p:nvPr>
            <p:ph type="body" idx="1"/>
          </p:nvPr>
        </p:nvSpPr>
        <p:spPr>
          <a:xfrm>
            <a:off x="755576" y="1772816"/>
            <a:ext cx="7620000" cy="3962400"/>
          </a:xfrm>
          <a:noFill/>
        </p:spPr>
        <p:txBody>
          <a:bodyPr/>
          <a:lstStyle/>
          <a:p>
            <a:pPr marL="0" indent="0">
              <a:buNone/>
            </a:pPr>
            <a:r>
              <a:rPr lang="en-US" sz="2800" dirty="0"/>
              <a:t>(ISC)2 Code of Ethics</a:t>
            </a:r>
          </a:p>
          <a:p>
            <a:r>
              <a:rPr lang="en-US" sz="2800" dirty="0" smtClean="0"/>
              <a:t>Canons</a:t>
            </a:r>
            <a:r>
              <a:rPr lang="en-US" sz="2800" dirty="0"/>
              <a:t>:</a:t>
            </a:r>
          </a:p>
          <a:p>
            <a:pPr lvl="1"/>
            <a:r>
              <a:rPr lang="en-US" sz="2400" dirty="0"/>
              <a:t>» Protect society, the commonwealth, </a:t>
            </a:r>
            <a:r>
              <a:rPr lang="en-US" sz="2400" dirty="0" smtClean="0"/>
              <a:t>and the </a:t>
            </a:r>
            <a:r>
              <a:rPr lang="en-US" sz="2400" dirty="0"/>
              <a:t>infrastructure.</a:t>
            </a:r>
          </a:p>
          <a:p>
            <a:pPr lvl="1"/>
            <a:r>
              <a:rPr lang="en-US" sz="2400" dirty="0"/>
              <a:t>» Act honorably, honestly, justly</a:t>
            </a:r>
            <a:r>
              <a:rPr lang="en-US" sz="2400" dirty="0" smtClean="0"/>
              <a:t>, responsibly</a:t>
            </a:r>
            <a:r>
              <a:rPr lang="en-US" sz="2400" dirty="0"/>
              <a:t>, and legally.</a:t>
            </a:r>
          </a:p>
          <a:p>
            <a:pPr lvl="1"/>
            <a:r>
              <a:rPr lang="en-US" sz="2400" dirty="0"/>
              <a:t>» Provide diligent and competent </a:t>
            </a:r>
            <a:r>
              <a:rPr lang="en-US" sz="2400" dirty="0" smtClean="0"/>
              <a:t>service to </a:t>
            </a:r>
            <a:r>
              <a:rPr lang="en-US" sz="2400" dirty="0"/>
              <a:t>principles.</a:t>
            </a:r>
          </a:p>
          <a:p>
            <a:pPr lvl="1"/>
            <a:r>
              <a:rPr lang="en-US" sz="2400" dirty="0"/>
              <a:t>» Advance and protect the profession</a:t>
            </a:r>
          </a:p>
        </p:txBody>
      </p:sp>
    </p:spTree>
    <p:custDataLst>
      <p:tags r:id="rId1"/>
    </p:custDataLst>
    <p:extLst>
      <p:ext uri="{BB962C8B-B14F-4D97-AF65-F5344CB8AC3E}">
        <p14:creationId xmlns:p14="http://schemas.microsoft.com/office/powerpoint/2010/main" val="14008689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98004" y="1199220"/>
            <a:ext cx="8845996" cy="1106760"/>
          </a:xfrm>
        </p:spPr>
        <p:txBody>
          <a:bodyPr/>
          <a:lstStyle/>
          <a:p>
            <a:r>
              <a:rPr lang="en-US" sz="4000" dirty="0"/>
              <a:t>Ethics</a:t>
            </a:r>
          </a:p>
        </p:txBody>
      </p:sp>
      <p:sp>
        <p:nvSpPr>
          <p:cNvPr id="331779" name="Rectangle 3"/>
          <p:cNvSpPr>
            <a:spLocks noGrp="1" noChangeArrowheads="1"/>
          </p:cNvSpPr>
          <p:nvPr>
            <p:ph type="body" idx="1"/>
          </p:nvPr>
        </p:nvSpPr>
        <p:spPr>
          <a:xfrm>
            <a:off x="1259632" y="2492896"/>
            <a:ext cx="7620000" cy="3962400"/>
          </a:xfrm>
          <a:noFill/>
        </p:spPr>
        <p:txBody>
          <a:bodyPr/>
          <a:lstStyle/>
          <a:p>
            <a:pPr marL="0" indent="0">
              <a:buNone/>
            </a:pPr>
            <a:r>
              <a:rPr lang="en-US" sz="2800" dirty="0"/>
              <a:t>(ISC)2 requires all CISSPs to </a:t>
            </a:r>
            <a:r>
              <a:rPr lang="en-US" sz="2800" dirty="0" smtClean="0"/>
              <a:t>commit to </a:t>
            </a:r>
            <a:r>
              <a:rPr lang="en-US" sz="2800" dirty="0"/>
              <a:t>fully supporting its Code of Ethics.</a:t>
            </a:r>
          </a:p>
          <a:p>
            <a:r>
              <a:rPr lang="en-US" sz="2800" dirty="0" smtClean="0"/>
              <a:t>Other </a:t>
            </a:r>
            <a:r>
              <a:rPr lang="en-US" sz="2800" dirty="0"/>
              <a:t>quasi-governmental </a:t>
            </a:r>
            <a:r>
              <a:rPr lang="en-US" sz="2800" dirty="0" smtClean="0"/>
              <a:t>bodies with </a:t>
            </a:r>
            <a:r>
              <a:rPr lang="en-US" sz="2800" dirty="0"/>
              <a:t>underlying ethical structures:</a:t>
            </a:r>
          </a:p>
          <a:p>
            <a:pPr lvl="1"/>
            <a:r>
              <a:rPr lang="en-US" sz="2400" dirty="0" smtClean="0"/>
              <a:t>Computer </a:t>
            </a:r>
            <a:r>
              <a:rPr lang="en-US" sz="2400" dirty="0"/>
              <a:t>Ethics </a:t>
            </a:r>
            <a:r>
              <a:rPr lang="en-US" sz="2400" dirty="0" smtClean="0"/>
              <a:t>Institute</a:t>
            </a:r>
          </a:p>
          <a:p>
            <a:pPr lvl="1"/>
            <a:r>
              <a:rPr lang="en-US" sz="2400" dirty="0" smtClean="0"/>
              <a:t>“Ten </a:t>
            </a:r>
            <a:r>
              <a:rPr lang="en-US" sz="2400" dirty="0"/>
              <a:t>Commandments of </a:t>
            </a:r>
            <a:r>
              <a:rPr lang="en-US" sz="2400" dirty="0" smtClean="0"/>
              <a:t>Computer Ethics</a:t>
            </a:r>
            <a:r>
              <a:rPr lang="en-US" sz="2400" dirty="0"/>
              <a:t>”</a:t>
            </a:r>
          </a:p>
          <a:p>
            <a:pPr lvl="1"/>
            <a:r>
              <a:rPr lang="en-US" sz="2400" dirty="0" smtClean="0"/>
              <a:t>Internet </a:t>
            </a:r>
            <a:r>
              <a:rPr lang="en-US" sz="2400" dirty="0"/>
              <a:t>Architecture Board</a:t>
            </a:r>
            <a:endParaRPr lang="en-US" sz="2000" dirty="0"/>
          </a:p>
        </p:txBody>
      </p:sp>
    </p:spTree>
    <p:custDataLst>
      <p:tags r:id="rId1"/>
    </p:custDataLst>
    <p:extLst>
      <p:ext uri="{BB962C8B-B14F-4D97-AF65-F5344CB8AC3E}">
        <p14:creationId xmlns:p14="http://schemas.microsoft.com/office/powerpoint/2010/main" val="186532671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5744C9FC-4C5C-4275-8175-AB8D9E2734CD}" type="slidenum">
              <a:rPr lang="en-US"/>
              <a:pPr>
                <a:defRPr/>
              </a:pPr>
              <a:t>48</a:t>
            </a:fld>
            <a:endParaRPr lang="en-US"/>
          </a:p>
        </p:txBody>
      </p:sp>
      <p:sp>
        <p:nvSpPr>
          <p:cNvPr id="1394690" name="Rectangle 2"/>
          <p:cNvSpPr>
            <a:spLocks noGrp="1" noChangeArrowheads="1"/>
          </p:cNvSpPr>
          <p:nvPr>
            <p:ph type="title"/>
          </p:nvPr>
        </p:nvSpPr>
        <p:spPr/>
        <p:txBody>
          <a:bodyPr/>
          <a:lstStyle/>
          <a:p>
            <a:pPr eaLnBrk="1" hangingPunct="1">
              <a:defRPr/>
            </a:pPr>
            <a:r>
              <a:rPr lang="en-US" dirty="0" smtClean="0"/>
              <a:t>Types of Computer Crimes	</a:t>
            </a:r>
          </a:p>
        </p:txBody>
      </p:sp>
      <p:sp>
        <p:nvSpPr>
          <p:cNvPr id="1394691" name="Rectangle 3"/>
          <p:cNvSpPr>
            <a:spLocks noGrp="1" noChangeArrowheads="1"/>
          </p:cNvSpPr>
          <p:nvPr>
            <p:ph type="body" sz="half" idx="1"/>
          </p:nvPr>
        </p:nvSpPr>
        <p:spPr/>
        <p:txBody>
          <a:bodyPr>
            <a:normAutofit lnSpcReduction="10000"/>
          </a:bodyPr>
          <a:lstStyle/>
          <a:p>
            <a:pPr eaLnBrk="1" hangingPunct="1">
              <a:lnSpc>
                <a:spcPct val="80000"/>
              </a:lnSpc>
              <a:defRPr/>
            </a:pPr>
            <a:r>
              <a:rPr lang="en-US" sz="2400" smtClean="0"/>
              <a:t>Denial of Service</a:t>
            </a:r>
          </a:p>
          <a:p>
            <a:pPr eaLnBrk="1" hangingPunct="1">
              <a:lnSpc>
                <a:spcPct val="80000"/>
              </a:lnSpc>
              <a:defRPr/>
            </a:pPr>
            <a:r>
              <a:rPr lang="en-US" sz="2400" smtClean="0"/>
              <a:t>Theft of password or ID</a:t>
            </a:r>
          </a:p>
          <a:p>
            <a:pPr eaLnBrk="1" hangingPunct="1">
              <a:lnSpc>
                <a:spcPct val="80000"/>
              </a:lnSpc>
              <a:defRPr/>
            </a:pPr>
            <a:r>
              <a:rPr lang="en-US" sz="2400" smtClean="0"/>
              <a:t>Eavesdropping</a:t>
            </a:r>
          </a:p>
          <a:p>
            <a:pPr eaLnBrk="1" hangingPunct="1">
              <a:lnSpc>
                <a:spcPct val="80000"/>
              </a:lnSpc>
              <a:defRPr/>
            </a:pPr>
            <a:r>
              <a:rPr lang="en-US" sz="2400" smtClean="0"/>
              <a:t>Social engineering</a:t>
            </a:r>
          </a:p>
          <a:p>
            <a:pPr eaLnBrk="1" hangingPunct="1">
              <a:lnSpc>
                <a:spcPct val="80000"/>
              </a:lnSpc>
              <a:defRPr/>
            </a:pPr>
            <a:r>
              <a:rPr lang="en-US" sz="2400" smtClean="0"/>
              <a:t>Illegal content material/pornography</a:t>
            </a:r>
          </a:p>
          <a:p>
            <a:pPr eaLnBrk="1" hangingPunct="1">
              <a:lnSpc>
                <a:spcPct val="80000"/>
              </a:lnSpc>
              <a:defRPr/>
            </a:pPr>
            <a:r>
              <a:rPr lang="en-US" sz="2400" smtClean="0"/>
              <a:t>Fraud and embezzlement</a:t>
            </a:r>
          </a:p>
          <a:p>
            <a:pPr eaLnBrk="1" hangingPunct="1">
              <a:lnSpc>
                <a:spcPct val="80000"/>
              </a:lnSpc>
              <a:defRPr/>
            </a:pPr>
            <a:r>
              <a:rPr lang="en-US" sz="2400" smtClean="0"/>
              <a:t>Software piracy</a:t>
            </a:r>
          </a:p>
          <a:p>
            <a:pPr eaLnBrk="1" hangingPunct="1">
              <a:lnSpc>
                <a:spcPct val="80000"/>
              </a:lnSpc>
              <a:defRPr/>
            </a:pPr>
            <a:r>
              <a:rPr lang="en-US" sz="2400" smtClean="0"/>
              <a:t>Dumpster diving</a:t>
            </a:r>
          </a:p>
          <a:p>
            <a:pPr eaLnBrk="1" hangingPunct="1">
              <a:lnSpc>
                <a:spcPct val="80000"/>
              </a:lnSpc>
              <a:defRPr/>
            </a:pPr>
            <a:r>
              <a:rPr lang="en-US" sz="2400" smtClean="0"/>
              <a:t>Malicious code</a:t>
            </a:r>
          </a:p>
        </p:txBody>
      </p:sp>
      <p:sp>
        <p:nvSpPr>
          <p:cNvPr id="1394692" name="Rectangle 4"/>
          <p:cNvSpPr>
            <a:spLocks noGrp="1" noChangeArrowheads="1"/>
          </p:cNvSpPr>
          <p:nvPr>
            <p:ph type="body" sz="half" idx="2"/>
          </p:nvPr>
        </p:nvSpPr>
        <p:spPr/>
        <p:txBody>
          <a:bodyPr/>
          <a:lstStyle/>
          <a:p>
            <a:pPr eaLnBrk="1" hangingPunct="1">
              <a:lnSpc>
                <a:spcPct val="80000"/>
              </a:lnSpc>
              <a:defRPr/>
            </a:pPr>
            <a:r>
              <a:rPr lang="en-US" sz="2400" smtClean="0"/>
              <a:t>Spoofing of IP addresses</a:t>
            </a:r>
          </a:p>
          <a:p>
            <a:pPr eaLnBrk="1" hangingPunct="1">
              <a:lnSpc>
                <a:spcPct val="80000"/>
              </a:lnSpc>
              <a:defRPr/>
            </a:pPr>
            <a:r>
              <a:rPr lang="en-US" sz="2400" smtClean="0"/>
              <a:t>Information warfare</a:t>
            </a:r>
          </a:p>
          <a:p>
            <a:pPr eaLnBrk="1" hangingPunct="1">
              <a:lnSpc>
                <a:spcPct val="80000"/>
              </a:lnSpc>
              <a:defRPr/>
            </a:pPr>
            <a:r>
              <a:rPr lang="en-US" sz="2400" smtClean="0"/>
              <a:t>Espionage</a:t>
            </a:r>
          </a:p>
          <a:p>
            <a:pPr eaLnBrk="1" hangingPunct="1">
              <a:lnSpc>
                <a:spcPct val="80000"/>
              </a:lnSpc>
              <a:defRPr/>
            </a:pPr>
            <a:r>
              <a:rPr lang="en-US" sz="2400" smtClean="0"/>
              <a:t>Destruction of evidence</a:t>
            </a:r>
          </a:p>
          <a:p>
            <a:pPr eaLnBrk="1" hangingPunct="1">
              <a:lnSpc>
                <a:spcPct val="80000"/>
              </a:lnSpc>
              <a:defRPr/>
            </a:pPr>
            <a:r>
              <a:rPr lang="en-US" sz="2400" smtClean="0"/>
              <a:t>Data modification</a:t>
            </a:r>
          </a:p>
          <a:p>
            <a:pPr eaLnBrk="1" hangingPunct="1">
              <a:lnSpc>
                <a:spcPct val="80000"/>
              </a:lnSpc>
              <a:defRPr/>
            </a:pPr>
            <a:r>
              <a:rPr lang="en-US" sz="2400" smtClean="0"/>
              <a:t>Terrorism</a:t>
            </a:r>
          </a:p>
          <a:p>
            <a:pPr eaLnBrk="1" hangingPunct="1">
              <a:lnSpc>
                <a:spcPct val="80000"/>
              </a:lnSpc>
              <a:defRPr/>
            </a:pPr>
            <a:r>
              <a:rPr lang="en-US" sz="2400" smtClean="0"/>
              <a:t>Masquerading</a:t>
            </a:r>
          </a:p>
          <a:p>
            <a:pPr eaLnBrk="1" hangingPunct="1">
              <a:lnSpc>
                <a:spcPct val="80000"/>
              </a:lnSpc>
              <a:defRPr/>
            </a:pPr>
            <a:endParaRPr lang="en-US" sz="2400" smtClean="0"/>
          </a:p>
        </p:txBody>
      </p:sp>
    </p:spTree>
    <p:extLst>
      <p:ext uri="{BB962C8B-B14F-4D97-AF65-F5344CB8AC3E}">
        <p14:creationId xmlns:p14="http://schemas.microsoft.com/office/powerpoint/2010/main" val="2252207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36C5228-EC8A-4E5D-A1B2-A95A35ACBDD1}" type="slidenum">
              <a:rPr lang="en-US"/>
              <a:pPr>
                <a:defRPr/>
              </a:pPr>
              <a:t>49</a:t>
            </a:fld>
            <a:endParaRPr lang="en-US"/>
          </a:p>
        </p:txBody>
      </p:sp>
      <p:sp>
        <p:nvSpPr>
          <p:cNvPr id="1401858" name="Rectangle 2"/>
          <p:cNvSpPr>
            <a:spLocks noGrp="1" noChangeArrowheads="1"/>
          </p:cNvSpPr>
          <p:nvPr>
            <p:ph type="title"/>
          </p:nvPr>
        </p:nvSpPr>
        <p:spPr>
          <a:xfrm>
            <a:off x="1524000" y="1412776"/>
            <a:ext cx="7620000" cy="1143000"/>
          </a:xfrm>
        </p:spPr>
        <p:txBody>
          <a:bodyPr>
            <a:normAutofit fontScale="90000"/>
          </a:bodyPr>
          <a:lstStyle/>
          <a:p>
            <a:pPr eaLnBrk="1" hangingPunct="1">
              <a:defRPr/>
            </a:pPr>
            <a:r>
              <a:rPr lang="en-US" dirty="0" smtClean="0"/>
              <a:t>Common Law System Categories</a:t>
            </a:r>
            <a:br>
              <a:rPr lang="en-US" dirty="0" smtClean="0"/>
            </a:br>
            <a:endParaRPr lang="en-US" dirty="0" smtClean="0"/>
          </a:p>
        </p:txBody>
      </p:sp>
      <p:sp>
        <p:nvSpPr>
          <p:cNvPr id="1401859" name="Rectangle 3"/>
          <p:cNvSpPr>
            <a:spLocks noGrp="1" noChangeArrowheads="1"/>
          </p:cNvSpPr>
          <p:nvPr>
            <p:ph type="body" idx="1"/>
          </p:nvPr>
        </p:nvSpPr>
        <p:spPr>
          <a:xfrm>
            <a:off x="457200" y="2063552"/>
            <a:ext cx="8229600" cy="4800600"/>
          </a:xfrm>
        </p:spPr>
        <p:txBody>
          <a:bodyPr/>
          <a:lstStyle/>
          <a:p>
            <a:pPr eaLnBrk="1" hangingPunct="1">
              <a:lnSpc>
                <a:spcPct val="80000"/>
              </a:lnSpc>
              <a:defRPr/>
            </a:pPr>
            <a:r>
              <a:rPr lang="en-US" sz="2800" dirty="0" smtClean="0"/>
              <a:t>Criminal Law – </a:t>
            </a:r>
          </a:p>
          <a:p>
            <a:pPr lvl="1" eaLnBrk="1" hangingPunct="1">
              <a:lnSpc>
                <a:spcPct val="80000"/>
              </a:lnSpc>
              <a:defRPr/>
            </a:pPr>
            <a:r>
              <a:rPr lang="en-US" sz="2400" dirty="0" smtClean="0"/>
              <a:t>About individual conduct that violates government law</a:t>
            </a:r>
          </a:p>
          <a:p>
            <a:pPr lvl="1" eaLnBrk="1" hangingPunct="1">
              <a:lnSpc>
                <a:spcPct val="80000"/>
              </a:lnSpc>
              <a:defRPr/>
            </a:pPr>
            <a:r>
              <a:rPr lang="en-US" sz="2400" dirty="0" smtClean="0"/>
              <a:t>Punishment can include financial penalties and imprisonment</a:t>
            </a:r>
          </a:p>
          <a:p>
            <a:pPr eaLnBrk="1" hangingPunct="1">
              <a:lnSpc>
                <a:spcPct val="80000"/>
              </a:lnSpc>
              <a:defRPr/>
            </a:pPr>
            <a:r>
              <a:rPr lang="en-US" sz="2800" dirty="0" smtClean="0"/>
              <a:t>Civil Law</a:t>
            </a:r>
          </a:p>
          <a:p>
            <a:pPr lvl="1" eaLnBrk="1" hangingPunct="1">
              <a:lnSpc>
                <a:spcPct val="80000"/>
              </a:lnSpc>
              <a:defRPr/>
            </a:pPr>
            <a:r>
              <a:rPr lang="en-US" sz="2400" dirty="0" smtClean="0"/>
              <a:t>About a wrong inflicted upon an individual</a:t>
            </a:r>
          </a:p>
          <a:p>
            <a:pPr lvl="1" eaLnBrk="1" hangingPunct="1">
              <a:lnSpc>
                <a:spcPct val="80000"/>
              </a:lnSpc>
              <a:defRPr/>
            </a:pPr>
            <a:r>
              <a:rPr lang="en-US" sz="2400" dirty="0" smtClean="0"/>
              <a:t>Punishment can include imprisonment</a:t>
            </a:r>
          </a:p>
          <a:p>
            <a:pPr lvl="1" eaLnBrk="1" hangingPunct="1">
              <a:lnSpc>
                <a:spcPct val="80000"/>
              </a:lnSpc>
              <a:defRPr/>
            </a:pPr>
            <a:r>
              <a:rPr lang="en-US" sz="2400" dirty="0" smtClean="0"/>
              <a:t>Financial awards maybe awarded</a:t>
            </a:r>
          </a:p>
          <a:p>
            <a:pPr eaLnBrk="1" hangingPunct="1">
              <a:lnSpc>
                <a:spcPct val="80000"/>
              </a:lnSpc>
              <a:defRPr/>
            </a:pPr>
            <a:r>
              <a:rPr lang="en-US" sz="2800" dirty="0" smtClean="0"/>
              <a:t>Administrative/Regulatory Law – </a:t>
            </a:r>
          </a:p>
          <a:p>
            <a:pPr lvl="1" eaLnBrk="1" hangingPunct="1">
              <a:lnSpc>
                <a:spcPct val="80000"/>
              </a:lnSpc>
              <a:defRPr/>
            </a:pPr>
            <a:r>
              <a:rPr lang="en-US" sz="2400" dirty="0" smtClean="0"/>
              <a:t>Standards of performance and conduct expected by government agencies, industries, officials and officers.</a:t>
            </a:r>
          </a:p>
        </p:txBody>
      </p:sp>
    </p:spTree>
    <p:extLst>
      <p:ext uri="{BB962C8B-B14F-4D97-AF65-F5344CB8AC3E}">
        <p14:creationId xmlns:p14="http://schemas.microsoft.com/office/powerpoint/2010/main" val="113048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sp>
        <p:nvSpPr>
          <p:cNvPr id="3" name="Title 2"/>
          <p:cNvSpPr>
            <a:spLocks noGrp="1"/>
          </p:cNvSpPr>
          <p:nvPr>
            <p:ph type="title"/>
          </p:nvPr>
        </p:nvSpPr>
        <p:spPr>
          <a:xfrm>
            <a:off x="457200" y="1268760"/>
            <a:ext cx="8229600" cy="936104"/>
          </a:xfrm>
        </p:spPr>
        <p:txBody>
          <a:bodyPr/>
          <a:lstStyle/>
          <a:p>
            <a:r>
              <a:rPr lang="en-AU" dirty="0" smtClean="0"/>
              <a:t>Master of IS Security</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49089960"/>
              </p:ext>
            </p:extLst>
          </p:nvPr>
        </p:nvGraphicFramePr>
        <p:xfrm>
          <a:off x="539552" y="2276872"/>
          <a:ext cx="8136904" cy="3139440"/>
        </p:xfrm>
        <a:graphic>
          <a:graphicData uri="http://schemas.openxmlformats.org/drawingml/2006/table">
            <a:tbl>
              <a:tblPr firstRow="1" bandRow="1">
                <a:tableStyleId>{00A15C55-8517-42AA-B614-E9B94910E393}</a:tableStyleId>
              </a:tblPr>
              <a:tblGrid>
                <a:gridCol w="4392488"/>
                <a:gridCol w="3744416"/>
              </a:tblGrid>
              <a:tr h="2248024">
                <a:tc>
                  <a:txBody>
                    <a:bodyPr/>
                    <a:lstStyle/>
                    <a:p>
                      <a:r>
                        <a:rPr lang="en-AU" sz="1400" dirty="0" smtClean="0">
                          <a:solidFill>
                            <a:schemeClr val="tx1"/>
                          </a:solidFill>
                        </a:rPr>
                        <a:t>Core Subjects (5 Subjects):</a:t>
                      </a:r>
                    </a:p>
                    <a:p>
                      <a:r>
                        <a:rPr lang="en-AU" sz="1400" b="0" dirty="0" smtClean="0">
                          <a:solidFill>
                            <a:schemeClr val="tx1"/>
                          </a:solidFill>
                        </a:rPr>
                        <a:t>ITC596 IT Risk Management</a:t>
                      </a:r>
                    </a:p>
                    <a:p>
                      <a:r>
                        <a:rPr lang="en-AU" sz="1400" b="0" dirty="0" smtClean="0">
                          <a:solidFill>
                            <a:schemeClr val="tx1"/>
                          </a:solidFill>
                        </a:rPr>
                        <a:t>ITC593 Network Security</a:t>
                      </a:r>
                    </a:p>
                    <a:p>
                      <a:r>
                        <a:rPr lang="en-AU" sz="1400" b="0" dirty="0" smtClean="0">
                          <a:solidFill>
                            <a:schemeClr val="tx1"/>
                          </a:solidFill>
                        </a:rPr>
                        <a:t>ITC506 Topics in IT Ethics</a:t>
                      </a:r>
                    </a:p>
                    <a:p>
                      <a:r>
                        <a:rPr lang="en-AU" sz="1400" b="0" dirty="0" smtClean="0">
                          <a:solidFill>
                            <a:schemeClr val="tx1"/>
                          </a:solidFill>
                        </a:rPr>
                        <a:t>ITC595 Information Security</a:t>
                      </a:r>
                    </a:p>
                    <a:p>
                      <a:r>
                        <a:rPr lang="en-AU" sz="1400" b="0" dirty="0" smtClean="0">
                          <a:solidFill>
                            <a:schemeClr val="tx1"/>
                          </a:solidFill>
                        </a:rPr>
                        <a:t>ITC597 Digital Forensics</a:t>
                      </a:r>
                    </a:p>
                    <a:p>
                      <a:r>
                        <a:rPr lang="en-AU" sz="1400" b="0" dirty="0" smtClean="0">
                          <a:solidFill>
                            <a:schemeClr val="tx1"/>
                          </a:solidFill>
                        </a:rPr>
                        <a:t>ITE512 Incident Response</a:t>
                      </a:r>
                    </a:p>
                    <a:p>
                      <a:r>
                        <a:rPr lang="en-AU" sz="1400" b="0" dirty="0" smtClean="0">
                          <a:solidFill>
                            <a:schemeClr val="tx1"/>
                          </a:solidFill>
                        </a:rPr>
                        <a:t>ITE513 Forensic Investigation</a:t>
                      </a:r>
                    </a:p>
                    <a:p>
                      <a:r>
                        <a:rPr lang="en-AU" sz="1400" b="0" dirty="0" smtClean="0">
                          <a:solidFill>
                            <a:schemeClr val="tx1"/>
                          </a:solidFill>
                        </a:rPr>
                        <a:t>ITE525 Cyber Law</a:t>
                      </a:r>
                    </a:p>
                    <a:p>
                      <a:r>
                        <a:rPr lang="en-AU" sz="1400" b="0" dirty="0" smtClean="0">
                          <a:solidFill>
                            <a:schemeClr val="tx1"/>
                          </a:solidFill>
                        </a:rPr>
                        <a:t>Elective Subjects (Choose 1):</a:t>
                      </a:r>
                    </a:p>
                    <a:p>
                      <a:pPr lvl="0"/>
                      <a:r>
                        <a:rPr lang="en-AU" sz="1400" b="0" dirty="0" smtClean="0">
                          <a:solidFill>
                            <a:schemeClr val="tx1"/>
                          </a:solidFill>
                        </a:rPr>
                        <a:t>ITC516 Principles of Database Development</a:t>
                      </a:r>
                    </a:p>
                    <a:p>
                      <a:pPr lvl="0"/>
                      <a:r>
                        <a:rPr lang="en-AU" sz="1400" b="0" dirty="0" smtClean="0">
                          <a:solidFill>
                            <a:schemeClr val="tx1"/>
                          </a:solidFill>
                        </a:rPr>
                        <a:t>ITC514 Network and Security Administration</a:t>
                      </a:r>
                    </a:p>
                    <a:p>
                      <a:pPr lvl="0"/>
                      <a:r>
                        <a:rPr lang="en-AU" sz="1400" b="0" dirty="0" smtClean="0">
                          <a:solidFill>
                            <a:schemeClr val="tx1"/>
                          </a:solidFill>
                        </a:rPr>
                        <a:t>ITC563 IT Management Issues</a:t>
                      </a:r>
                    </a:p>
                    <a:p>
                      <a:pPr lvl="0"/>
                      <a:r>
                        <a:rPr lang="en-AU" sz="1400" b="0" dirty="0" smtClean="0">
                          <a:solidFill>
                            <a:schemeClr val="tx1"/>
                          </a:solidFill>
                        </a:rPr>
                        <a:t>ITC513 Wireless Networking Concepts</a:t>
                      </a:r>
                      <a:endParaRPr lang="en-AU" sz="1400" b="0" dirty="0">
                        <a:solidFill>
                          <a:schemeClr val="tx1"/>
                        </a:solidFill>
                      </a:endParaRPr>
                    </a:p>
                  </a:txBody>
                  <a:tcPr/>
                </a:tc>
                <a:tc>
                  <a:txBody>
                    <a:bodyPr/>
                    <a:lstStyle/>
                    <a:p>
                      <a:r>
                        <a:rPr lang="en-AU" sz="1400" dirty="0" smtClean="0">
                          <a:solidFill>
                            <a:schemeClr val="tx1"/>
                          </a:solidFill>
                        </a:rPr>
                        <a:t>Industry Electives (choose 3)</a:t>
                      </a:r>
                    </a:p>
                    <a:p>
                      <a:r>
                        <a:rPr lang="en-AU" sz="1400" b="0" dirty="0" smtClean="0">
                          <a:solidFill>
                            <a:schemeClr val="tx1"/>
                          </a:solidFill>
                        </a:rPr>
                        <a:t>ITE514 Professional Systems Security</a:t>
                      </a:r>
                    </a:p>
                    <a:p>
                      <a:r>
                        <a:rPr lang="en-AU" sz="1400" b="0" dirty="0" smtClean="0">
                          <a:solidFill>
                            <a:schemeClr val="tx1"/>
                          </a:solidFill>
                        </a:rPr>
                        <a:t>ITE511 Digital Forensic Security Essentials (Credit only)</a:t>
                      </a:r>
                    </a:p>
                    <a:p>
                      <a:r>
                        <a:rPr lang="en-AU" sz="1400" b="0" dirty="0" smtClean="0">
                          <a:solidFill>
                            <a:schemeClr val="tx1"/>
                          </a:solidFill>
                        </a:rPr>
                        <a:t>ITE515 Forensic Analysis (Credit only)</a:t>
                      </a:r>
                    </a:p>
                    <a:p>
                      <a:r>
                        <a:rPr lang="en-AU" sz="1400" b="0" dirty="0" smtClean="0">
                          <a:solidFill>
                            <a:schemeClr val="tx1"/>
                          </a:solidFill>
                        </a:rPr>
                        <a:t>ITE516 Hacking Countermeasures</a:t>
                      </a:r>
                    </a:p>
                    <a:p>
                      <a:r>
                        <a:rPr lang="en-AU" sz="1400" b="0" dirty="0" smtClean="0">
                          <a:solidFill>
                            <a:schemeClr val="tx1"/>
                          </a:solidFill>
                        </a:rPr>
                        <a:t>ITI551 Virtual Private Network and Firewall Management I (Credit only)</a:t>
                      </a:r>
                    </a:p>
                    <a:p>
                      <a:r>
                        <a:rPr lang="en-AU" sz="1400" b="0" dirty="0" smtClean="0">
                          <a:solidFill>
                            <a:schemeClr val="tx1"/>
                          </a:solidFill>
                        </a:rPr>
                        <a:t>MGI511 Project Management Fundamentals</a:t>
                      </a:r>
                    </a:p>
                    <a:p>
                      <a:r>
                        <a:rPr lang="en-AU" sz="1400" b="0" dirty="0" smtClean="0">
                          <a:solidFill>
                            <a:schemeClr val="tx1"/>
                          </a:solidFill>
                        </a:rPr>
                        <a:t>MGI512 The Project Lifecycle</a:t>
                      </a:r>
                    </a:p>
                    <a:p>
                      <a:r>
                        <a:rPr lang="en-AU" sz="1400" b="0" dirty="0" smtClean="0">
                          <a:solidFill>
                            <a:schemeClr val="tx1"/>
                          </a:solidFill>
                        </a:rPr>
                        <a:t>MGI513 Enterprise Project Management</a:t>
                      </a:r>
                    </a:p>
                    <a:p>
                      <a:r>
                        <a:rPr lang="en-AU" sz="1400" b="0" dirty="0" smtClean="0">
                          <a:solidFill>
                            <a:schemeClr val="tx1"/>
                          </a:solidFill>
                        </a:rPr>
                        <a:t>ITI581 Network Security Fundamentals</a:t>
                      </a:r>
                    </a:p>
                    <a:p>
                      <a:r>
                        <a:rPr lang="en-AU" sz="1400" b="0" dirty="0" smtClean="0">
                          <a:solidFill>
                            <a:schemeClr val="tx1"/>
                          </a:solidFill>
                        </a:rPr>
                        <a:t>MGI522 Developing Solutions</a:t>
                      </a:r>
                    </a:p>
                    <a:p>
                      <a:endParaRPr lang="en-AU" b="0" dirty="0">
                        <a:solidFill>
                          <a:schemeClr val="tx1"/>
                        </a:solidFill>
                      </a:endParaRPr>
                    </a:p>
                  </a:txBody>
                  <a:tcPr/>
                </a:tc>
              </a:tr>
            </a:tbl>
          </a:graphicData>
        </a:graphic>
      </p:graphicFrame>
      <p:sp>
        <p:nvSpPr>
          <p:cNvPr id="4" name="TextBox 3"/>
          <p:cNvSpPr txBox="1"/>
          <p:nvPr/>
        </p:nvSpPr>
        <p:spPr>
          <a:xfrm>
            <a:off x="539552" y="5589240"/>
            <a:ext cx="8424936" cy="830997"/>
          </a:xfrm>
          <a:prstGeom prst="rect">
            <a:avLst/>
          </a:prstGeom>
          <a:noFill/>
        </p:spPr>
        <p:txBody>
          <a:bodyPr wrap="square" rtlCol="0">
            <a:spAutoFit/>
          </a:bodyPr>
          <a:lstStyle/>
          <a:p>
            <a:pPr marL="285750" indent="-285750">
              <a:buFont typeface="Arial" pitchFamily="34" charset="0"/>
              <a:buChar char="•"/>
            </a:pPr>
            <a:r>
              <a:rPr lang="en-AU" sz="1600" dirty="0" smtClean="0">
                <a:solidFill>
                  <a:schemeClr val="bg1"/>
                </a:solidFill>
              </a:rPr>
              <a:t>CISSP certification = credit for 2 subjects</a:t>
            </a:r>
          </a:p>
          <a:p>
            <a:pPr marL="285750" indent="-285750">
              <a:buFont typeface="Arial" pitchFamily="34" charset="0"/>
              <a:buChar char="•"/>
            </a:pPr>
            <a:r>
              <a:rPr lang="en-AU" sz="1600" dirty="0" smtClean="0">
                <a:solidFill>
                  <a:schemeClr val="bg1"/>
                </a:solidFill>
              </a:rPr>
              <a:t>To find out additional credit, fill out Eligibility Form at </a:t>
            </a:r>
            <a:r>
              <a:rPr lang="en-AU" sz="1600" dirty="0" smtClean="0">
                <a:solidFill>
                  <a:schemeClr val="bg1"/>
                </a:solidFill>
                <a:hlinkClick r:id="rId3"/>
              </a:rPr>
              <a:t>www.itmasters.edu.au</a:t>
            </a:r>
            <a:endParaRPr lang="en-AU" sz="1600" dirty="0" smtClean="0">
              <a:solidFill>
                <a:schemeClr val="bg1"/>
              </a:solidFill>
            </a:endParaRPr>
          </a:p>
          <a:p>
            <a:pPr marL="285750" indent="-285750">
              <a:buFont typeface="Arial" pitchFamily="34" charset="0"/>
              <a:buChar char="•"/>
            </a:pPr>
            <a:r>
              <a:rPr lang="en-AU" sz="1600" dirty="0" smtClean="0">
                <a:solidFill>
                  <a:schemeClr val="bg1"/>
                </a:solidFill>
              </a:rPr>
              <a:t>To contact Charles Sturt University Course Director: </a:t>
            </a:r>
            <a:r>
              <a:rPr lang="en-AU" sz="1600" dirty="0" smtClean="0">
                <a:solidFill>
                  <a:schemeClr val="bg1"/>
                </a:solidFill>
                <a:hlinkClick r:id="rId4"/>
              </a:rPr>
              <a:t>jhowarth@csu.edu.au</a:t>
            </a:r>
            <a:r>
              <a:rPr lang="en-AU" sz="1600" dirty="0" smtClean="0">
                <a:solidFill>
                  <a:schemeClr val="bg1"/>
                </a:solidFill>
              </a:rPr>
              <a:t>   </a:t>
            </a:r>
            <a:endParaRPr lang="en-AU" sz="1600" dirty="0">
              <a:solidFill>
                <a:schemeClr val="bg1"/>
              </a:solidFill>
            </a:endParaRPr>
          </a:p>
        </p:txBody>
      </p:sp>
    </p:spTree>
    <p:extLst>
      <p:ext uri="{BB962C8B-B14F-4D97-AF65-F5344CB8AC3E}">
        <p14:creationId xmlns:p14="http://schemas.microsoft.com/office/powerpoint/2010/main" val="34199814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B9381FA-1953-4C22-A31C-B33E6FF12C2D}" type="slidenum">
              <a:rPr lang="en-US"/>
              <a:pPr>
                <a:defRPr/>
              </a:pPr>
              <a:t>50</a:t>
            </a:fld>
            <a:endParaRPr lang="en-US"/>
          </a:p>
        </p:txBody>
      </p:sp>
      <p:sp>
        <p:nvSpPr>
          <p:cNvPr id="1409026" name="Rectangle 2"/>
          <p:cNvSpPr>
            <a:spLocks noGrp="1" noChangeArrowheads="1"/>
          </p:cNvSpPr>
          <p:nvPr>
            <p:ph type="title"/>
          </p:nvPr>
        </p:nvSpPr>
        <p:spPr/>
        <p:txBody>
          <a:bodyPr/>
          <a:lstStyle/>
          <a:p>
            <a:pPr eaLnBrk="1" hangingPunct="1">
              <a:defRPr/>
            </a:pPr>
            <a:r>
              <a:rPr lang="en-US" smtClean="0"/>
              <a:t>Intellectual Property Law</a:t>
            </a:r>
          </a:p>
        </p:txBody>
      </p:sp>
      <p:sp>
        <p:nvSpPr>
          <p:cNvPr id="1409027" name="Rectangle 3"/>
          <p:cNvSpPr>
            <a:spLocks noGrp="1" noChangeArrowheads="1"/>
          </p:cNvSpPr>
          <p:nvPr>
            <p:ph type="body" idx="1"/>
          </p:nvPr>
        </p:nvSpPr>
        <p:spPr/>
        <p:txBody>
          <a:bodyPr>
            <a:normAutofit lnSpcReduction="10000"/>
          </a:bodyPr>
          <a:lstStyle/>
          <a:p>
            <a:pPr eaLnBrk="1" hangingPunct="1">
              <a:lnSpc>
                <a:spcPct val="90000"/>
              </a:lnSpc>
              <a:defRPr/>
            </a:pPr>
            <a:r>
              <a:rPr lang="en-US" sz="2400" smtClean="0"/>
              <a:t>Patent</a:t>
            </a:r>
          </a:p>
          <a:p>
            <a:pPr lvl="1" eaLnBrk="1" hangingPunct="1">
              <a:lnSpc>
                <a:spcPct val="90000"/>
              </a:lnSpc>
              <a:defRPr/>
            </a:pPr>
            <a:r>
              <a:rPr lang="en-US" sz="2000" smtClean="0"/>
              <a:t>Provides owner of the patent with legally enforceable right</a:t>
            </a:r>
          </a:p>
          <a:p>
            <a:pPr eaLnBrk="1" hangingPunct="1">
              <a:lnSpc>
                <a:spcPct val="90000"/>
              </a:lnSpc>
              <a:defRPr/>
            </a:pPr>
            <a:r>
              <a:rPr lang="en-US" sz="2400" smtClean="0"/>
              <a:t>Copyright</a:t>
            </a:r>
          </a:p>
          <a:p>
            <a:pPr lvl="1" eaLnBrk="1" hangingPunct="1">
              <a:lnSpc>
                <a:spcPct val="90000"/>
              </a:lnSpc>
              <a:defRPr/>
            </a:pPr>
            <a:r>
              <a:rPr lang="en-US" sz="2000" smtClean="0"/>
              <a:t>Protects original works of authorship</a:t>
            </a:r>
          </a:p>
          <a:p>
            <a:pPr eaLnBrk="1" hangingPunct="1">
              <a:lnSpc>
                <a:spcPct val="90000"/>
              </a:lnSpc>
              <a:defRPr/>
            </a:pPr>
            <a:r>
              <a:rPr lang="en-US" sz="2400" smtClean="0"/>
              <a:t>Trade Secret</a:t>
            </a:r>
          </a:p>
          <a:p>
            <a:pPr lvl="1" eaLnBrk="1" hangingPunct="1">
              <a:lnSpc>
                <a:spcPct val="90000"/>
              </a:lnSpc>
              <a:defRPr/>
            </a:pPr>
            <a:r>
              <a:rPr lang="en-US" sz="2000" smtClean="0"/>
              <a:t>Maintains confidentiality of proprietary technical or business related information</a:t>
            </a:r>
          </a:p>
          <a:p>
            <a:pPr eaLnBrk="1" hangingPunct="1">
              <a:lnSpc>
                <a:spcPct val="90000"/>
              </a:lnSpc>
              <a:defRPr/>
            </a:pPr>
            <a:r>
              <a:rPr lang="en-US" sz="2400" smtClean="0"/>
              <a:t>Trademark</a:t>
            </a:r>
          </a:p>
          <a:p>
            <a:pPr lvl="1" eaLnBrk="1" hangingPunct="1">
              <a:lnSpc>
                <a:spcPct val="90000"/>
              </a:lnSpc>
              <a:defRPr/>
            </a:pPr>
            <a:r>
              <a:rPr lang="en-US" sz="2000" smtClean="0"/>
              <a:t>Establishes a word, name, symbol, color, sound, product shape, device or combination of these used to uniquely identify goods or services</a:t>
            </a:r>
          </a:p>
        </p:txBody>
      </p:sp>
    </p:spTree>
    <p:extLst>
      <p:ext uri="{BB962C8B-B14F-4D97-AF65-F5344CB8AC3E}">
        <p14:creationId xmlns:p14="http://schemas.microsoft.com/office/powerpoint/2010/main" val="1349182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92A6BEA-D5DE-4E5A-8356-6C79EF8A95AA}" type="slidenum">
              <a:rPr lang="en-US"/>
              <a:pPr>
                <a:defRPr/>
              </a:pPr>
              <a:t>51</a:t>
            </a:fld>
            <a:endParaRPr lang="en-US"/>
          </a:p>
        </p:txBody>
      </p:sp>
      <p:sp>
        <p:nvSpPr>
          <p:cNvPr id="1402882" name="Rectangle 2"/>
          <p:cNvSpPr>
            <a:spLocks noGrp="1" noChangeArrowheads="1"/>
          </p:cNvSpPr>
          <p:nvPr>
            <p:ph type="title"/>
          </p:nvPr>
        </p:nvSpPr>
        <p:spPr/>
        <p:txBody>
          <a:bodyPr>
            <a:normAutofit fontScale="90000"/>
          </a:bodyPr>
          <a:lstStyle/>
          <a:p>
            <a:pPr eaLnBrk="1" hangingPunct="1">
              <a:defRPr/>
            </a:pPr>
            <a:r>
              <a:rPr lang="en-US" dirty="0" smtClean="0"/>
              <a:t>Platform for Privacy Preferences (P3P)</a:t>
            </a:r>
          </a:p>
        </p:txBody>
      </p:sp>
      <p:sp>
        <p:nvSpPr>
          <p:cNvPr id="1402883" name="Rectangle 3"/>
          <p:cNvSpPr>
            <a:spLocks noGrp="1" noChangeArrowheads="1"/>
          </p:cNvSpPr>
          <p:nvPr>
            <p:ph type="body" idx="1"/>
          </p:nvPr>
        </p:nvSpPr>
        <p:spPr>
          <a:xfrm>
            <a:off x="457200" y="2795091"/>
            <a:ext cx="8229600" cy="3561259"/>
          </a:xfrm>
        </p:spPr>
        <p:txBody>
          <a:bodyPr>
            <a:normAutofit fontScale="92500" lnSpcReduction="10000"/>
          </a:bodyPr>
          <a:lstStyle/>
          <a:p>
            <a:pPr eaLnBrk="1" hangingPunct="1">
              <a:lnSpc>
                <a:spcPct val="80000"/>
              </a:lnSpc>
              <a:defRPr/>
            </a:pPr>
            <a:r>
              <a:rPr lang="en-US" sz="2400" dirty="0" smtClean="0"/>
              <a:t>Developed by World Web Consortium for privacy on the web</a:t>
            </a:r>
          </a:p>
          <a:p>
            <a:pPr eaLnBrk="1" hangingPunct="1">
              <a:lnSpc>
                <a:spcPct val="80000"/>
              </a:lnSpc>
              <a:defRPr/>
            </a:pPr>
            <a:r>
              <a:rPr lang="en-US" sz="2400" dirty="0" smtClean="0"/>
              <a:t>Enables websites to express privacy practices</a:t>
            </a:r>
          </a:p>
          <a:p>
            <a:pPr eaLnBrk="1" hangingPunct="1">
              <a:lnSpc>
                <a:spcPct val="80000"/>
              </a:lnSpc>
              <a:defRPr/>
            </a:pPr>
            <a:r>
              <a:rPr lang="en-US" sz="2400" dirty="0" smtClean="0"/>
              <a:t>P3P user agents allow users to be informed about site privacy practices</a:t>
            </a:r>
          </a:p>
          <a:p>
            <a:pPr eaLnBrk="1" hangingPunct="1">
              <a:lnSpc>
                <a:spcPct val="80000"/>
              </a:lnSpc>
              <a:defRPr/>
            </a:pPr>
            <a:r>
              <a:rPr lang="en-US" sz="2400" dirty="0" smtClean="0"/>
              <a:t>User agent is configured to check against privacy statement stated on site</a:t>
            </a:r>
          </a:p>
          <a:p>
            <a:pPr eaLnBrk="1" hangingPunct="1">
              <a:lnSpc>
                <a:spcPct val="80000"/>
              </a:lnSpc>
              <a:defRPr/>
            </a:pPr>
            <a:r>
              <a:rPr lang="en-US" sz="2400" dirty="0" smtClean="0"/>
              <a:t>An organization can post its privacy practices on its web site including:</a:t>
            </a:r>
          </a:p>
          <a:p>
            <a:pPr lvl="1" eaLnBrk="1" hangingPunct="1">
              <a:lnSpc>
                <a:spcPct val="80000"/>
              </a:lnSpc>
              <a:defRPr/>
            </a:pPr>
            <a:r>
              <a:rPr lang="en-US" sz="2000" dirty="0" smtClean="0"/>
              <a:t>Who has access to collect information</a:t>
            </a:r>
          </a:p>
          <a:p>
            <a:pPr lvl="1" eaLnBrk="1" hangingPunct="1">
              <a:lnSpc>
                <a:spcPct val="80000"/>
              </a:lnSpc>
              <a:defRPr/>
            </a:pPr>
            <a:r>
              <a:rPr lang="en-US" sz="2000" dirty="0" smtClean="0"/>
              <a:t>Type of information collected</a:t>
            </a:r>
          </a:p>
          <a:p>
            <a:pPr lvl="1" eaLnBrk="1" hangingPunct="1">
              <a:lnSpc>
                <a:spcPct val="80000"/>
              </a:lnSpc>
              <a:defRPr/>
            </a:pPr>
            <a:r>
              <a:rPr lang="en-US" sz="2000" dirty="0" smtClean="0"/>
              <a:t>How the information is used</a:t>
            </a:r>
          </a:p>
          <a:p>
            <a:pPr lvl="1" eaLnBrk="1" hangingPunct="1">
              <a:lnSpc>
                <a:spcPct val="80000"/>
              </a:lnSpc>
              <a:defRPr/>
            </a:pPr>
            <a:r>
              <a:rPr lang="en-US" sz="2000" dirty="0" smtClean="0"/>
              <a:t>The legal entity making the collection</a:t>
            </a:r>
          </a:p>
        </p:txBody>
      </p:sp>
    </p:spTree>
    <p:extLst>
      <p:ext uri="{BB962C8B-B14F-4D97-AF65-F5344CB8AC3E}">
        <p14:creationId xmlns:p14="http://schemas.microsoft.com/office/powerpoint/2010/main" val="2147859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914ABDB9-762D-4FCD-927A-407DB502A99C}" type="slidenum">
              <a:rPr lang="en-US"/>
              <a:pPr>
                <a:defRPr/>
              </a:pPr>
              <a:t>52</a:t>
            </a:fld>
            <a:endParaRPr lang="en-US"/>
          </a:p>
        </p:txBody>
      </p:sp>
      <p:sp>
        <p:nvSpPr>
          <p:cNvPr id="1411074" name="Rectangle 2"/>
          <p:cNvSpPr>
            <a:spLocks noGrp="1" noChangeArrowheads="1"/>
          </p:cNvSpPr>
          <p:nvPr>
            <p:ph type="title"/>
          </p:nvPr>
        </p:nvSpPr>
        <p:spPr/>
        <p:txBody>
          <a:bodyPr/>
          <a:lstStyle/>
          <a:p>
            <a:pPr eaLnBrk="1" hangingPunct="1">
              <a:defRPr/>
            </a:pPr>
            <a:r>
              <a:rPr lang="en-US" smtClean="0"/>
              <a:t>Privacy Legislation</a:t>
            </a:r>
          </a:p>
        </p:txBody>
      </p:sp>
      <p:sp>
        <p:nvSpPr>
          <p:cNvPr id="1411075" name="Rectangle 3"/>
          <p:cNvSpPr>
            <a:spLocks noGrp="1" noChangeArrowheads="1"/>
          </p:cNvSpPr>
          <p:nvPr>
            <p:ph type="body" sz="half" idx="1"/>
          </p:nvPr>
        </p:nvSpPr>
        <p:spPr/>
        <p:txBody>
          <a:bodyPr>
            <a:normAutofit fontScale="92500" lnSpcReduction="10000"/>
          </a:bodyPr>
          <a:lstStyle/>
          <a:p>
            <a:pPr eaLnBrk="1" hangingPunct="1">
              <a:spcBef>
                <a:spcPct val="50000"/>
              </a:spcBef>
              <a:buFontTx/>
              <a:buChar char="•"/>
              <a:defRPr/>
            </a:pPr>
            <a:r>
              <a:rPr lang="en-US" sz="2400" smtClean="0"/>
              <a:t>New and changing privacy requirements can have a significant impact on how we collect, use, share or secure information</a:t>
            </a:r>
          </a:p>
          <a:p>
            <a:pPr eaLnBrk="1" hangingPunct="1">
              <a:spcBef>
                <a:spcPct val="50000"/>
              </a:spcBef>
              <a:buFontTx/>
              <a:buChar char="•"/>
              <a:defRPr/>
            </a:pPr>
            <a:r>
              <a:rPr lang="en-US" sz="2400" smtClean="0"/>
              <a:t>Requires subject matter experts and a process to ensure compliance with new and changing privacy-related rules</a:t>
            </a:r>
          </a:p>
        </p:txBody>
      </p:sp>
      <p:sp>
        <p:nvSpPr>
          <p:cNvPr id="1411078" name="Rectangle 6"/>
          <p:cNvSpPr>
            <a:spLocks noGrp="1" noChangeArrowheads="1"/>
          </p:cNvSpPr>
          <p:nvPr>
            <p:ph type="body" sz="half" idx="2"/>
          </p:nvPr>
        </p:nvSpPr>
        <p:spPr/>
        <p:txBody>
          <a:bodyPr/>
          <a:lstStyle/>
          <a:p>
            <a:pPr eaLnBrk="1" hangingPunct="1">
              <a:spcBef>
                <a:spcPct val="50000"/>
              </a:spcBef>
              <a:buFontTx/>
              <a:buChar char="•"/>
              <a:defRPr/>
            </a:pPr>
            <a:r>
              <a:rPr lang="en-US" sz="2400" dirty="0" smtClean="0"/>
              <a:t>Privacy at financial institutions is highly regulated</a:t>
            </a:r>
          </a:p>
          <a:p>
            <a:pPr lvl="1" eaLnBrk="1" hangingPunct="1">
              <a:spcBef>
                <a:spcPct val="50000"/>
              </a:spcBef>
              <a:defRPr/>
            </a:pPr>
            <a:r>
              <a:rPr lang="en-US" sz="2000" dirty="0" smtClean="0"/>
              <a:t>Extensive and evolving U.S. Federal privacy laws</a:t>
            </a:r>
          </a:p>
          <a:p>
            <a:pPr lvl="1" eaLnBrk="1" hangingPunct="1">
              <a:spcBef>
                <a:spcPct val="50000"/>
              </a:spcBef>
              <a:defRPr/>
            </a:pPr>
            <a:r>
              <a:rPr lang="en-US" sz="2000" dirty="0" smtClean="0"/>
              <a:t>States are moving beyond U.S. Federal law</a:t>
            </a:r>
          </a:p>
          <a:p>
            <a:pPr lvl="1" eaLnBrk="1" hangingPunct="1">
              <a:spcBef>
                <a:spcPct val="50000"/>
              </a:spcBef>
              <a:defRPr/>
            </a:pPr>
            <a:r>
              <a:rPr lang="en-US" sz="2000" dirty="0" smtClean="0"/>
              <a:t>Strict privacy rules outside of the U.S. (e.g. EU)</a:t>
            </a:r>
          </a:p>
          <a:p>
            <a:pPr eaLnBrk="1" hangingPunct="1">
              <a:defRPr/>
            </a:pPr>
            <a:endParaRPr lang="en-US" sz="2400" dirty="0" smtClean="0"/>
          </a:p>
        </p:txBody>
      </p:sp>
    </p:spTree>
    <p:extLst>
      <p:ext uri="{BB962C8B-B14F-4D97-AF65-F5344CB8AC3E}">
        <p14:creationId xmlns:p14="http://schemas.microsoft.com/office/powerpoint/2010/main" val="3897637699"/>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62CAA0D5-9AA7-42E2-8C33-4AE2C4DCE476}" type="slidenum">
              <a:rPr lang="en-US"/>
              <a:pPr>
                <a:defRPr/>
              </a:pPr>
              <a:t>53</a:t>
            </a:fld>
            <a:endParaRPr lang="en-US"/>
          </a:p>
        </p:txBody>
      </p:sp>
      <p:sp>
        <p:nvSpPr>
          <p:cNvPr id="1412098" name="Rectangle 2"/>
          <p:cNvSpPr>
            <a:spLocks noGrp="1" noChangeArrowheads="1"/>
          </p:cNvSpPr>
          <p:nvPr>
            <p:ph type="title"/>
          </p:nvPr>
        </p:nvSpPr>
        <p:spPr>
          <a:xfrm>
            <a:off x="893832" y="1050925"/>
            <a:ext cx="8229600" cy="1139825"/>
          </a:xfrm>
        </p:spPr>
        <p:txBody>
          <a:bodyPr/>
          <a:lstStyle/>
          <a:p>
            <a:pPr eaLnBrk="1" hangingPunct="1">
              <a:defRPr/>
            </a:pPr>
            <a:r>
              <a:rPr lang="en-US" dirty="0" smtClean="0"/>
              <a:t>Privacy Legislation (cont.) </a:t>
            </a:r>
          </a:p>
        </p:txBody>
      </p:sp>
      <p:sp>
        <p:nvSpPr>
          <p:cNvPr id="1412099" name="Rectangle 3"/>
          <p:cNvSpPr>
            <a:spLocks noGrp="1" noChangeArrowheads="1"/>
          </p:cNvSpPr>
          <p:nvPr>
            <p:ph type="body" sz="half" idx="1"/>
          </p:nvPr>
        </p:nvSpPr>
        <p:spPr>
          <a:xfrm>
            <a:off x="457200" y="2190750"/>
            <a:ext cx="7620000" cy="4530725"/>
          </a:xfrm>
        </p:spPr>
        <p:txBody>
          <a:bodyPr/>
          <a:lstStyle/>
          <a:p>
            <a:pPr eaLnBrk="1" hangingPunct="1">
              <a:lnSpc>
                <a:spcPct val="90000"/>
              </a:lnSpc>
              <a:buSzPct val="100000"/>
              <a:buFontTx/>
              <a:buNone/>
              <a:defRPr/>
            </a:pPr>
            <a:r>
              <a:rPr lang="en-US" sz="2000" dirty="0" smtClean="0"/>
              <a:t>Primary U.S. financial privacy laws:</a:t>
            </a:r>
          </a:p>
          <a:p>
            <a:pPr eaLnBrk="1" hangingPunct="1">
              <a:lnSpc>
                <a:spcPct val="90000"/>
              </a:lnSpc>
              <a:buSzPct val="100000"/>
              <a:buFontTx/>
              <a:buChar char="•"/>
              <a:defRPr/>
            </a:pPr>
            <a:r>
              <a:rPr lang="en-US" sz="2000" dirty="0" smtClean="0"/>
              <a:t>Gramm-Leach-Bliley Act (GLB) imposes obligations and restrictions on the use of non-public PI</a:t>
            </a:r>
          </a:p>
          <a:p>
            <a:pPr marL="795338" lvl="1" indent="-338138" eaLnBrk="1" hangingPunct="1">
              <a:lnSpc>
                <a:spcPct val="90000"/>
              </a:lnSpc>
              <a:defRPr/>
            </a:pPr>
            <a:r>
              <a:rPr lang="en-US" sz="1800" dirty="0" smtClean="0"/>
              <a:t>Affiliate sharing of PI permitted</a:t>
            </a:r>
          </a:p>
          <a:p>
            <a:pPr marL="795338" lvl="1" indent="-338138" eaLnBrk="1" hangingPunct="1">
              <a:lnSpc>
                <a:spcPct val="90000"/>
              </a:lnSpc>
              <a:defRPr/>
            </a:pPr>
            <a:r>
              <a:rPr lang="en-US" sz="1800" dirty="0" smtClean="0"/>
              <a:t>Must provide customer with right to ‘opt-out’ of certain 3</a:t>
            </a:r>
            <a:r>
              <a:rPr lang="en-US" sz="1800" baseline="30000" dirty="0" smtClean="0"/>
              <a:t>rd</a:t>
            </a:r>
            <a:r>
              <a:rPr lang="en-US" sz="1800" dirty="0" smtClean="0"/>
              <a:t> party information sharing (e.g. marketing)</a:t>
            </a:r>
          </a:p>
          <a:p>
            <a:pPr marL="795338" lvl="1" indent="-338138" eaLnBrk="1" hangingPunct="1">
              <a:lnSpc>
                <a:spcPct val="90000"/>
              </a:lnSpc>
              <a:defRPr/>
            </a:pPr>
            <a:r>
              <a:rPr lang="en-US" sz="1800" dirty="0" smtClean="0"/>
              <a:t>Does not preempt more restrictive state legislation</a:t>
            </a:r>
          </a:p>
          <a:p>
            <a:pPr eaLnBrk="1" hangingPunct="1">
              <a:lnSpc>
                <a:spcPct val="90000"/>
              </a:lnSpc>
              <a:buSzPct val="100000"/>
              <a:buFontTx/>
              <a:buChar char="•"/>
              <a:defRPr/>
            </a:pPr>
            <a:r>
              <a:rPr lang="en-US" sz="2000" dirty="0" smtClean="0"/>
              <a:t>Fair Credit Reporting Act (FCRA) imposes obligations and restrictions on the use of certain credit information</a:t>
            </a:r>
          </a:p>
          <a:p>
            <a:pPr marL="795338" lvl="1" indent="-338138" eaLnBrk="1" hangingPunct="1">
              <a:lnSpc>
                <a:spcPct val="90000"/>
              </a:lnSpc>
              <a:defRPr/>
            </a:pPr>
            <a:r>
              <a:rPr lang="en-US" sz="1800" dirty="0" smtClean="0"/>
              <a:t>Restrictions on sharing credit information, but sharing of experience information permitted </a:t>
            </a:r>
          </a:p>
          <a:p>
            <a:pPr marL="795338" lvl="1" indent="-338138" eaLnBrk="1" hangingPunct="1">
              <a:lnSpc>
                <a:spcPct val="90000"/>
              </a:lnSpc>
              <a:defRPr/>
            </a:pPr>
            <a:r>
              <a:rPr lang="en-US" sz="1800" dirty="0" smtClean="0"/>
              <a:t>Must provide customer ‘opt-out’ for certain affiliate sharing, and prohibits third party sharing of certain credit information</a:t>
            </a:r>
          </a:p>
          <a:p>
            <a:pPr marL="795338" lvl="1" indent="-338138" eaLnBrk="1" hangingPunct="1">
              <a:lnSpc>
                <a:spcPct val="90000"/>
              </a:lnSpc>
              <a:defRPr/>
            </a:pPr>
            <a:r>
              <a:rPr lang="en-US" sz="1800" dirty="0" smtClean="0"/>
              <a:t>Preempts states from adopting more restrictive information sharing legislation (preemption set to expire</a:t>
            </a:r>
            <a:r>
              <a:rPr lang="en-US" sz="1800" dirty="0" smtClean="0">
                <a:solidFill>
                  <a:schemeClr val="hlink"/>
                </a:solidFill>
              </a:rPr>
              <a:t> </a:t>
            </a:r>
            <a:r>
              <a:rPr lang="en-US" sz="1800" dirty="0" smtClean="0"/>
              <a:t>December 31, 2003)</a:t>
            </a:r>
          </a:p>
          <a:p>
            <a:pPr eaLnBrk="1" hangingPunct="1">
              <a:lnSpc>
                <a:spcPct val="90000"/>
              </a:lnSpc>
              <a:buFont typeface="Wingdings" pitchFamily="2" charset="2"/>
              <a:buChar char="q"/>
              <a:defRPr/>
            </a:pPr>
            <a:endParaRPr lang="en-US" sz="1800" dirty="0" smtClean="0"/>
          </a:p>
        </p:txBody>
      </p:sp>
    </p:spTree>
    <p:extLst>
      <p:ext uri="{BB962C8B-B14F-4D97-AF65-F5344CB8AC3E}">
        <p14:creationId xmlns:p14="http://schemas.microsoft.com/office/powerpoint/2010/main" val="1946389647"/>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8FB771B6-3E44-4CB3-8DBD-31240BC884D0}" type="slidenum">
              <a:rPr lang="en-US"/>
              <a:pPr>
                <a:defRPr/>
              </a:pPr>
              <a:t>54</a:t>
            </a:fld>
            <a:endParaRPr lang="en-US"/>
          </a:p>
        </p:txBody>
      </p:sp>
      <p:sp>
        <p:nvSpPr>
          <p:cNvPr id="1413122" name="Rectangle 2"/>
          <p:cNvSpPr>
            <a:spLocks noGrp="1" noChangeArrowheads="1"/>
          </p:cNvSpPr>
          <p:nvPr>
            <p:ph type="title"/>
          </p:nvPr>
        </p:nvSpPr>
        <p:spPr>
          <a:xfrm>
            <a:off x="683568" y="984250"/>
            <a:ext cx="8229600" cy="1143000"/>
          </a:xfrm>
        </p:spPr>
        <p:txBody>
          <a:bodyPr/>
          <a:lstStyle/>
          <a:p>
            <a:pPr eaLnBrk="1" hangingPunct="1">
              <a:defRPr/>
            </a:pPr>
            <a:r>
              <a:rPr lang="en-US" dirty="0" smtClean="0"/>
              <a:t>Privacy Legislation (cont.)</a:t>
            </a:r>
          </a:p>
        </p:txBody>
      </p:sp>
      <p:sp>
        <p:nvSpPr>
          <p:cNvPr id="1413123" name="Rectangle 3"/>
          <p:cNvSpPr>
            <a:spLocks noGrp="1" noChangeArrowheads="1"/>
          </p:cNvSpPr>
          <p:nvPr>
            <p:ph type="body" sz="half" idx="1"/>
          </p:nvPr>
        </p:nvSpPr>
        <p:spPr>
          <a:xfrm>
            <a:off x="0" y="2327275"/>
            <a:ext cx="4038600" cy="4530725"/>
          </a:xfrm>
        </p:spPr>
        <p:txBody>
          <a:bodyPr/>
          <a:lstStyle/>
          <a:p>
            <a:pPr eaLnBrk="1" hangingPunct="1">
              <a:lnSpc>
                <a:spcPct val="90000"/>
              </a:lnSpc>
              <a:spcBef>
                <a:spcPct val="50000"/>
              </a:spcBef>
              <a:buFontTx/>
              <a:buChar char="•"/>
              <a:defRPr/>
            </a:pPr>
            <a:r>
              <a:rPr lang="en-US" sz="2400" dirty="0" smtClean="0"/>
              <a:t>Must comply with non-U.S. regulation where applicable</a:t>
            </a:r>
          </a:p>
          <a:p>
            <a:pPr eaLnBrk="1" hangingPunct="1">
              <a:lnSpc>
                <a:spcPct val="90000"/>
              </a:lnSpc>
              <a:spcBef>
                <a:spcPct val="50000"/>
              </a:spcBef>
              <a:buFontTx/>
              <a:buChar char="•"/>
              <a:defRPr/>
            </a:pPr>
            <a:r>
              <a:rPr lang="en-US" sz="2400" dirty="0" smtClean="0"/>
              <a:t>Must comply with non-financial industry privacy laws, such as HIPAA, SSN and online legislation</a:t>
            </a:r>
          </a:p>
        </p:txBody>
      </p:sp>
      <p:sp>
        <p:nvSpPr>
          <p:cNvPr id="1413127" name="Rectangle 7"/>
          <p:cNvSpPr>
            <a:spLocks noGrp="1" noChangeArrowheads="1"/>
          </p:cNvSpPr>
          <p:nvPr>
            <p:ph type="body" sz="half" idx="2"/>
          </p:nvPr>
        </p:nvSpPr>
        <p:spPr>
          <a:xfrm>
            <a:off x="4495800" y="2327275"/>
            <a:ext cx="4648200" cy="4530725"/>
          </a:xfrm>
        </p:spPr>
        <p:txBody>
          <a:bodyPr>
            <a:normAutofit lnSpcReduction="10000"/>
          </a:bodyPr>
          <a:lstStyle/>
          <a:p>
            <a:pPr eaLnBrk="1" hangingPunct="1">
              <a:lnSpc>
                <a:spcPct val="80000"/>
              </a:lnSpc>
              <a:spcBef>
                <a:spcPct val="50000"/>
              </a:spcBef>
              <a:buFontTx/>
              <a:buChar char="•"/>
              <a:defRPr/>
            </a:pPr>
            <a:r>
              <a:rPr lang="en-US" sz="2400" dirty="0" smtClean="0"/>
              <a:t>States and municipalities (e.g. California, New Jersey, etc.) are increasingly proposing legislation that goes beyond GLB requirements</a:t>
            </a:r>
          </a:p>
          <a:p>
            <a:pPr lvl="1" eaLnBrk="1" hangingPunct="1">
              <a:lnSpc>
                <a:spcPct val="80000"/>
              </a:lnSpc>
              <a:spcBef>
                <a:spcPct val="50000"/>
              </a:spcBef>
              <a:defRPr/>
            </a:pPr>
            <a:r>
              <a:rPr lang="en-US" dirty="0" smtClean="0"/>
              <a:t>CA Senate has passed and sent to the Assembly a privacy bill that goes beyond GLB </a:t>
            </a:r>
          </a:p>
          <a:p>
            <a:pPr lvl="1" eaLnBrk="1" hangingPunct="1">
              <a:lnSpc>
                <a:spcPct val="80000"/>
              </a:lnSpc>
              <a:spcBef>
                <a:spcPct val="50000"/>
              </a:spcBef>
              <a:defRPr/>
            </a:pPr>
            <a:r>
              <a:rPr lang="en-US" dirty="0" smtClean="0"/>
              <a:t>Several CA municipality privacy ordinances become effective this year, but are being challenged by local banks.</a:t>
            </a:r>
          </a:p>
          <a:p>
            <a:pPr eaLnBrk="1" hangingPunct="1">
              <a:lnSpc>
                <a:spcPct val="80000"/>
              </a:lnSpc>
              <a:defRPr/>
            </a:pPr>
            <a:endParaRPr lang="en-US" sz="2400" dirty="0" smtClean="0"/>
          </a:p>
        </p:txBody>
      </p:sp>
      <p:sp>
        <p:nvSpPr>
          <p:cNvPr id="14343" name="Text Box 4"/>
          <p:cNvSpPr txBox="1">
            <a:spLocks noChangeArrowheads="1"/>
          </p:cNvSpPr>
          <p:nvPr/>
        </p:nvSpPr>
        <p:spPr bwMode="auto">
          <a:xfrm>
            <a:off x="7604125" y="233363"/>
            <a:ext cx="184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lnSpc>
                <a:spcPct val="125000"/>
              </a:lnSpc>
              <a:spcBef>
                <a:spcPct val="50000"/>
              </a:spcBef>
              <a:buClr>
                <a:schemeClr val="tx1"/>
              </a:buClr>
              <a:buFont typeface="Wingdings" pitchFamily="2" charset="2"/>
              <a:buNone/>
            </a:pPr>
            <a:endParaRPr lang="en-US" sz="1600" b="1">
              <a:solidFill>
                <a:schemeClr val="bg1"/>
              </a:solidFill>
              <a:latin typeface="Tahoma" pitchFamily="34" charset="0"/>
            </a:endParaRPr>
          </a:p>
        </p:txBody>
      </p:sp>
      <p:sp>
        <p:nvSpPr>
          <p:cNvPr id="14344" name="Text Box 5"/>
          <p:cNvSpPr txBox="1">
            <a:spLocks noChangeArrowheads="1"/>
          </p:cNvSpPr>
          <p:nvPr/>
        </p:nvSpPr>
        <p:spPr bwMode="auto">
          <a:xfrm>
            <a:off x="7756525" y="385763"/>
            <a:ext cx="184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lnSpc>
                <a:spcPct val="125000"/>
              </a:lnSpc>
              <a:spcBef>
                <a:spcPct val="50000"/>
              </a:spcBef>
              <a:buClr>
                <a:schemeClr val="tx1"/>
              </a:buClr>
              <a:buFont typeface="Wingdings" pitchFamily="2" charset="2"/>
              <a:buNone/>
            </a:pPr>
            <a:endParaRPr lang="en-US" sz="1600" b="1">
              <a:solidFill>
                <a:schemeClr val="bg1"/>
              </a:solidFill>
              <a:latin typeface="Tahoma" pitchFamily="34" charset="0"/>
            </a:endParaRPr>
          </a:p>
        </p:txBody>
      </p:sp>
    </p:spTree>
    <p:extLst>
      <p:ext uri="{BB962C8B-B14F-4D97-AF65-F5344CB8AC3E}">
        <p14:creationId xmlns:p14="http://schemas.microsoft.com/office/powerpoint/2010/main" val="1244334754"/>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7918BF25-EA22-40EA-8AC4-8F2658BC85F8}" type="slidenum">
              <a:rPr lang="en-US"/>
              <a:pPr>
                <a:defRPr/>
              </a:pPr>
              <a:t>55</a:t>
            </a:fld>
            <a:endParaRPr lang="en-US"/>
          </a:p>
        </p:txBody>
      </p:sp>
      <p:sp>
        <p:nvSpPr>
          <p:cNvPr id="1414146" name="Rectangle 2"/>
          <p:cNvSpPr>
            <a:spLocks noGrp="1" noChangeArrowheads="1"/>
          </p:cNvSpPr>
          <p:nvPr>
            <p:ph type="title"/>
          </p:nvPr>
        </p:nvSpPr>
        <p:spPr>
          <a:xfrm>
            <a:off x="1331640" y="836712"/>
            <a:ext cx="8229600" cy="1139825"/>
          </a:xfrm>
        </p:spPr>
        <p:txBody>
          <a:bodyPr/>
          <a:lstStyle/>
          <a:p>
            <a:pPr eaLnBrk="1" hangingPunct="1">
              <a:defRPr/>
            </a:pPr>
            <a:r>
              <a:rPr lang="en-US" dirty="0" smtClean="0"/>
              <a:t>California SB 1386</a:t>
            </a:r>
          </a:p>
        </p:txBody>
      </p:sp>
      <p:sp>
        <p:nvSpPr>
          <p:cNvPr id="1414147" name="Rectangle 3"/>
          <p:cNvSpPr>
            <a:spLocks noGrp="1" noChangeArrowheads="1"/>
          </p:cNvSpPr>
          <p:nvPr>
            <p:ph type="body" sz="half" idx="1"/>
          </p:nvPr>
        </p:nvSpPr>
        <p:spPr>
          <a:xfrm>
            <a:off x="179512" y="1701017"/>
            <a:ext cx="8007424" cy="5081736"/>
          </a:xfrm>
        </p:spPr>
        <p:txBody>
          <a:bodyPr/>
          <a:lstStyle/>
          <a:p>
            <a:pPr eaLnBrk="1" hangingPunct="1">
              <a:lnSpc>
                <a:spcPct val="80000"/>
              </a:lnSpc>
              <a:defRPr/>
            </a:pPr>
            <a:r>
              <a:rPr lang="en-US" sz="2400" dirty="0" smtClean="0"/>
              <a:t>Requires firms to provide timely notice to </a:t>
            </a:r>
            <a:r>
              <a:rPr lang="en-US" sz="2400" u="sng" dirty="0" smtClean="0"/>
              <a:t>California residents</a:t>
            </a:r>
            <a:r>
              <a:rPr lang="en-US" sz="2400" dirty="0" smtClean="0"/>
              <a:t> if unauthorized acquisition of computerized and unencrypted instances of their Personal Information occurs or is reasonably believed to have occurred.</a:t>
            </a:r>
          </a:p>
          <a:p>
            <a:pPr eaLnBrk="1" hangingPunct="1">
              <a:lnSpc>
                <a:spcPct val="80000"/>
              </a:lnSpc>
              <a:defRPr/>
            </a:pPr>
            <a:r>
              <a:rPr lang="en-US" sz="2400" dirty="0" smtClean="0"/>
              <a:t>Applies to all firms that maintain Personal Information on California residents in computerized form.</a:t>
            </a:r>
          </a:p>
          <a:p>
            <a:pPr eaLnBrk="1" hangingPunct="1">
              <a:lnSpc>
                <a:spcPct val="80000"/>
              </a:lnSpc>
              <a:defRPr/>
            </a:pPr>
            <a:r>
              <a:rPr lang="en-US" sz="2400" dirty="0" smtClean="0"/>
              <a:t>The law does not define Computerized Information.</a:t>
            </a:r>
          </a:p>
          <a:p>
            <a:pPr eaLnBrk="1" hangingPunct="1">
              <a:lnSpc>
                <a:spcPct val="80000"/>
              </a:lnSpc>
              <a:defRPr/>
            </a:pPr>
            <a:r>
              <a:rPr lang="en-US" sz="2400" dirty="0" smtClean="0"/>
              <a:t>The law defines Personal Information as:</a:t>
            </a:r>
          </a:p>
          <a:p>
            <a:pPr marL="795338" lvl="1" indent="-338138" eaLnBrk="1" hangingPunct="1">
              <a:lnSpc>
                <a:spcPct val="80000"/>
              </a:lnSpc>
              <a:buSzPct val="85000"/>
              <a:buFont typeface="Wingdings" pitchFamily="2" charset="2"/>
              <a:buChar char="§"/>
              <a:defRPr/>
            </a:pPr>
            <a:r>
              <a:rPr lang="en-US" sz="2000" dirty="0" smtClean="0"/>
              <a:t>First and last name </a:t>
            </a:r>
            <a:r>
              <a:rPr lang="en-US" sz="2000" u="sng" dirty="0" smtClean="0"/>
              <a:t>and</a:t>
            </a:r>
            <a:r>
              <a:rPr lang="en-US" sz="2000" dirty="0" smtClean="0"/>
              <a:t> at least one of the following:</a:t>
            </a:r>
          </a:p>
          <a:p>
            <a:pPr lvl="2" eaLnBrk="1" hangingPunct="1">
              <a:lnSpc>
                <a:spcPct val="80000"/>
              </a:lnSpc>
              <a:buSzPct val="85000"/>
              <a:buFont typeface="Wingdings" pitchFamily="2" charset="2"/>
              <a:buChar char="§"/>
              <a:defRPr/>
            </a:pPr>
            <a:r>
              <a:rPr lang="en-US" sz="2000" dirty="0" smtClean="0"/>
              <a:t>Social Security Number</a:t>
            </a:r>
          </a:p>
          <a:p>
            <a:pPr lvl="2" eaLnBrk="1" hangingPunct="1">
              <a:lnSpc>
                <a:spcPct val="80000"/>
              </a:lnSpc>
              <a:buSzPct val="85000"/>
              <a:buFont typeface="Wingdings" pitchFamily="2" charset="2"/>
              <a:buChar char="§"/>
              <a:defRPr/>
            </a:pPr>
            <a:r>
              <a:rPr lang="en-US" sz="2000" dirty="0" smtClean="0"/>
              <a:t>CA drivers license number or registration number</a:t>
            </a:r>
          </a:p>
          <a:p>
            <a:pPr lvl="2" eaLnBrk="1" hangingPunct="1">
              <a:lnSpc>
                <a:spcPct val="80000"/>
              </a:lnSpc>
              <a:buSzPct val="85000"/>
              <a:buFont typeface="Wingdings" pitchFamily="2" charset="2"/>
              <a:buChar char="§"/>
              <a:defRPr/>
            </a:pPr>
            <a:r>
              <a:rPr lang="en-US" sz="2000" dirty="0" smtClean="0"/>
              <a:t>Credit card or account number and associated PIN or Password</a:t>
            </a:r>
          </a:p>
          <a:p>
            <a:pPr eaLnBrk="1" hangingPunct="1">
              <a:lnSpc>
                <a:spcPct val="80000"/>
              </a:lnSpc>
              <a:defRPr/>
            </a:pPr>
            <a:r>
              <a:rPr lang="en-US" sz="2400" dirty="0" smtClean="0"/>
              <a:t>Must be compliant by July 01 2003.</a:t>
            </a:r>
          </a:p>
          <a:p>
            <a:pPr eaLnBrk="1" hangingPunct="1">
              <a:lnSpc>
                <a:spcPct val="80000"/>
              </a:lnSpc>
              <a:buFont typeface="Wingdings" pitchFamily="2" charset="2"/>
              <a:buChar char="§"/>
              <a:defRPr/>
            </a:pPr>
            <a:endParaRPr lang="en-US" sz="2400" dirty="0" smtClean="0"/>
          </a:p>
          <a:p>
            <a:pPr lvl="2" eaLnBrk="1" hangingPunct="1">
              <a:lnSpc>
                <a:spcPct val="80000"/>
              </a:lnSpc>
              <a:buSzPct val="85000"/>
              <a:buFont typeface="Wingdings" pitchFamily="2" charset="2"/>
              <a:buChar char="§"/>
              <a:defRPr/>
            </a:pPr>
            <a:endParaRPr lang="en-US" sz="1600" dirty="0" smtClean="0"/>
          </a:p>
        </p:txBody>
      </p:sp>
    </p:spTree>
    <p:extLst>
      <p:ext uri="{BB962C8B-B14F-4D97-AF65-F5344CB8AC3E}">
        <p14:creationId xmlns:p14="http://schemas.microsoft.com/office/powerpoint/2010/main" val="3909966762"/>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F7D0E18F-BAFC-4336-9654-BDBDAF25A236}" type="slidenum">
              <a:rPr lang="en-US"/>
              <a:pPr>
                <a:defRPr/>
              </a:pPr>
              <a:t>56</a:t>
            </a:fld>
            <a:endParaRPr lang="en-US"/>
          </a:p>
        </p:txBody>
      </p:sp>
      <p:sp>
        <p:nvSpPr>
          <p:cNvPr id="1415170" name="Rectangle 2"/>
          <p:cNvSpPr>
            <a:spLocks noGrp="1" noChangeArrowheads="1"/>
          </p:cNvSpPr>
          <p:nvPr>
            <p:ph type="title"/>
          </p:nvPr>
        </p:nvSpPr>
        <p:spPr>
          <a:xfrm>
            <a:off x="915184" y="1103814"/>
            <a:ext cx="8229600" cy="1143000"/>
          </a:xfrm>
        </p:spPr>
        <p:txBody>
          <a:bodyPr>
            <a:normAutofit fontScale="90000"/>
          </a:bodyPr>
          <a:lstStyle/>
          <a:p>
            <a:pPr eaLnBrk="1" hangingPunct="1">
              <a:defRPr/>
            </a:pPr>
            <a:r>
              <a:rPr lang="en-US" dirty="0" smtClean="0"/>
              <a:t>Privacy &amp; Personal Information</a:t>
            </a:r>
          </a:p>
        </p:txBody>
      </p:sp>
      <p:sp>
        <p:nvSpPr>
          <p:cNvPr id="1415171" name="Rectangle 3"/>
          <p:cNvSpPr>
            <a:spLocks noGrp="1" noChangeArrowheads="1"/>
          </p:cNvSpPr>
          <p:nvPr>
            <p:ph type="body" sz="half" idx="1"/>
          </p:nvPr>
        </p:nvSpPr>
        <p:spPr>
          <a:xfrm>
            <a:off x="153184" y="2216686"/>
            <a:ext cx="4876800" cy="4530725"/>
          </a:xfrm>
        </p:spPr>
        <p:txBody>
          <a:bodyPr/>
          <a:lstStyle/>
          <a:p>
            <a:pPr eaLnBrk="1" hangingPunct="1">
              <a:defRPr/>
            </a:pPr>
            <a:r>
              <a:rPr lang="en-US" sz="2000" b="1" dirty="0" smtClean="0"/>
              <a:t>Privacy refers to the right of individuals to determine when, how, and to what extent </a:t>
            </a:r>
            <a:r>
              <a:rPr lang="en-US" sz="2000" b="1" i="1" dirty="0" smtClean="0"/>
              <a:t>“Personal Information”</a:t>
            </a:r>
            <a:r>
              <a:rPr lang="en-US" sz="2000" b="1" dirty="0" smtClean="0"/>
              <a:t>  (PI) will be shared with others. </a:t>
            </a:r>
          </a:p>
          <a:p>
            <a:pPr eaLnBrk="1" hangingPunct="1">
              <a:defRPr/>
            </a:pPr>
            <a:r>
              <a:rPr lang="en-US" sz="2000" b="1" dirty="0" smtClean="0"/>
              <a:t>PI is any information that can be used alone or in conjunction with other information to identify a person (including individual clients, prospects, and employees) either directly or indirectly.</a:t>
            </a:r>
            <a:r>
              <a:rPr lang="en-US" sz="2000" dirty="0" smtClean="0"/>
              <a:t> </a:t>
            </a:r>
            <a:endParaRPr lang="en-US" sz="2000" b="1" dirty="0" smtClean="0"/>
          </a:p>
        </p:txBody>
      </p:sp>
      <p:sp>
        <p:nvSpPr>
          <p:cNvPr id="1415174" name="Rectangle 6"/>
          <p:cNvSpPr>
            <a:spLocks noGrp="1" noChangeArrowheads="1"/>
          </p:cNvSpPr>
          <p:nvPr>
            <p:ph type="body" sz="half" idx="2"/>
          </p:nvPr>
        </p:nvSpPr>
        <p:spPr>
          <a:xfrm>
            <a:off x="4788024" y="2139105"/>
            <a:ext cx="3744416" cy="4530725"/>
          </a:xfrm>
        </p:spPr>
        <p:txBody>
          <a:bodyPr/>
          <a:lstStyle/>
          <a:p>
            <a:pPr eaLnBrk="1" hangingPunct="1">
              <a:defRPr/>
            </a:pPr>
            <a:r>
              <a:rPr lang="en-US" sz="2000" b="1" dirty="0" smtClean="0"/>
              <a:t>Entails broad implications for the collection, storage and dissemination of individual and client information by companies. </a:t>
            </a:r>
          </a:p>
          <a:p>
            <a:pPr eaLnBrk="1" hangingPunct="1">
              <a:defRPr/>
            </a:pPr>
            <a:endParaRPr lang="en-US" sz="2000" dirty="0" smtClean="0"/>
          </a:p>
        </p:txBody>
      </p:sp>
    </p:spTree>
    <p:extLst>
      <p:ext uri="{BB962C8B-B14F-4D97-AF65-F5344CB8AC3E}">
        <p14:creationId xmlns:p14="http://schemas.microsoft.com/office/powerpoint/2010/main" val="3175365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FD1915C-C4D0-454D-8B4F-1632E61F42FB}" type="slidenum">
              <a:rPr lang="en-US"/>
              <a:pPr>
                <a:defRPr/>
              </a:pPr>
              <a:t>57</a:t>
            </a:fld>
            <a:endParaRPr lang="en-US"/>
          </a:p>
        </p:txBody>
      </p:sp>
      <p:sp>
        <p:nvSpPr>
          <p:cNvPr id="1416194" name="Rectangle 2"/>
          <p:cNvSpPr>
            <a:spLocks noGrp="1" noChangeArrowheads="1"/>
          </p:cNvSpPr>
          <p:nvPr>
            <p:ph type="title"/>
          </p:nvPr>
        </p:nvSpPr>
        <p:spPr>
          <a:xfrm>
            <a:off x="827584" y="908720"/>
            <a:ext cx="8229600" cy="1143000"/>
          </a:xfrm>
        </p:spPr>
        <p:txBody>
          <a:bodyPr/>
          <a:lstStyle/>
          <a:p>
            <a:pPr eaLnBrk="1" hangingPunct="1">
              <a:defRPr/>
            </a:pPr>
            <a:r>
              <a:rPr lang="en-US" dirty="0" smtClean="0"/>
              <a:t>Personal Information (PI)</a:t>
            </a:r>
          </a:p>
        </p:txBody>
      </p:sp>
      <p:sp>
        <p:nvSpPr>
          <p:cNvPr id="1416195" name="Rectangle 3"/>
          <p:cNvSpPr>
            <a:spLocks noGrp="1" noChangeArrowheads="1"/>
          </p:cNvSpPr>
          <p:nvPr>
            <p:ph type="body" idx="1"/>
          </p:nvPr>
        </p:nvSpPr>
        <p:spPr>
          <a:xfrm>
            <a:off x="4584" y="2348880"/>
            <a:ext cx="8007424" cy="4929336"/>
          </a:xfrm>
        </p:spPr>
        <p:txBody>
          <a:bodyPr/>
          <a:lstStyle/>
          <a:p>
            <a:pPr eaLnBrk="1" hangingPunct="1">
              <a:lnSpc>
                <a:spcPct val="80000"/>
              </a:lnSpc>
              <a:defRPr/>
            </a:pPr>
            <a:r>
              <a:rPr lang="en-US" sz="2800" b="1" dirty="0" smtClean="0"/>
              <a:t>PI includes, but may not be limited to:</a:t>
            </a:r>
          </a:p>
          <a:p>
            <a:pPr marL="795338" lvl="1" indent="-338138" eaLnBrk="1" hangingPunct="1">
              <a:lnSpc>
                <a:spcPct val="80000"/>
              </a:lnSpc>
              <a:defRPr/>
            </a:pPr>
            <a:r>
              <a:rPr lang="en-US" sz="2400" dirty="0" smtClean="0"/>
              <a:t>Data that may identify a person (including individual clients, prospects, and employees) either directly or indirectly</a:t>
            </a:r>
          </a:p>
          <a:p>
            <a:pPr marL="795338" lvl="1" indent="-338138" eaLnBrk="1" hangingPunct="1">
              <a:lnSpc>
                <a:spcPct val="80000"/>
              </a:lnSpc>
              <a:defRPr/>
            </a:pPr>
            <a:r>
              <a:rPr lang="en-US" sz="2400" dirty="0" smtClean="0"/>
              <a:t>an individual’s name, SSN, tax identification number, driver’s license number, date of birth etc.</a:t>
            </a:r>
          </a:p>
          <a:p>
            <a:pPr marL="795338" lvl="1" indent="-338138" eaLnBrk="1" hangingPunct="1">
              <a:lnSpc>
                <a:spcPct val="80000"/>
              </a:lnSpc>
              <a:defRPr/>
            </a:pPr>
            <a:r>
              <a:rPr lang="en-US" sz="2400" dirty="0" smtClean="0"/>
              <a:t>home address, home telephone number, account number, personal identification numbers (PINs),</a:t>
            </a:r>
          </a:p>
          <a:p>
            <a:pPr marL="795338" lvl="1" indent="-338138" eaLnBrk="1" hangingPunct="1">
              <a:lnSpc>
                <a:spcPct val="80000"/>
              </a:lnSpc>
              <a:defRPr/>
            </a:pPr>
            <a:r>
              <a:rPr lang="en-US" sz="2400" dirty="0" smtClean="0"/>
              <a:t>racial or ethnic origin, political opinions, religious beliefs, medical information, financial information</a:t>
            </a:r>
          </a:p>
          <a:p>
            <a:pPr marL="795338" lvl="1" indent="-338138" eaLnBrk="1" hangingPunct="1">
              <a:lnSpc>
                <a:spcPct val="80000"/>
              </a:lnSpc>
              <a:defRPr/>
            </a:pPr>
            <a:r>
              <a:rPr lang="en-US" sz="2400" dirty="0" smtClean="0"/>
              <a:t>Payroll, benefit and medical information</a:t>
            </a:r>
          </a:p>
          <a:p>
            <a:pPr eaLnBrk="1" hangingPunct="1">
              <a:lnSpc>
                <a:spcPct val="80000"/>
              </a:lnSpc>
              <a:buFont typeface="Wingdings" pitchFamily="2" charset="2"/>
              <a:buNone/>
              <a:defRPr/>
            </a:pPr>
            <a:endParaRPr lang="en-US" sz="2800" dirty="0" smtClean="0"/>
          </a:p>
        </p:txBody>
      </p:sp>
    </p:spTree>
    <p:extLst>
      <p:ext uri="{BB962C8B-B14F-4D97-AF65-F5344CB8AC3E}">
        <p14:creationId xmlns:p14="http://schemas.microsoft.com/office/powerpoint/2010/main" val="10196683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0F9FB2B8-82AB-49E8-B0DC-84437E9CCF54}" type="slidenum">
              <a:rPr lang="en-US"/>
              <a:pPr>
                <a:defRPr/>
              </a:pPr>
              <a:t>58</a:t>
            </a:fld>
            <a:endParaRPr lang="en-US"/>
          </a:p>
        </p:txBody>
      </p:sp>
      <p:sp>
        <p:nvSpPr>
          <p:cNvPr id="1417218" name="Rectangle 2"/>
          <p:cNvSpPr>
            <a:spLocks noGrp="1" noChangeArrowheads="1"/>
          </p:cNvSpPr>
          <p:nvPr>
            <p:ph type="title"/>
          </p:nvPr>
        </p:nvSpPr>
        <p:spPr>
          <a:xfrm>
            <a:off x="2771800" y="841375"/>
            <a:ext cx="8229600" cy="1139825"/>
          </a:xfrm>
        </p:spPr>
        <p:txBody>
          <a:bodyPr/>
          <a:lstStyle/>
          <a:p>
            <a:pPr eaLnBrk="1" hangingPunct="1">
              <a:defRPr/>
            </a:pPr>
            <a:r>
              <a:rPr lang="en-US" dirty="0" smtClean="0"/>
              <a:t>Sources of PI</a:t>
            </a:r>
          </a:p>
        </p:txBody>
      </p:sp>
      <p:sp>
        <p:nvSpPr>
          <p:cNvPr id="1417219" name="Rectangle 3"/>
          <p:cNvSpPr>
            <a:spLocks noGrp="1" noChangeArrowheads="1"/>
          </p:cNvSpPr>
          <p:nvPr>
            <p:ph type="body" sz="half" idx="1"/>
          </p:nvPr>
        </p:nvSpPr>
        <p:spPr>
          <a:xfrm>
            <a:off x="190500" y="1981200"/>
            <a:ext cx="8763000" cy="4876800"/>
          </a:xfrm>
        </p:spPr>
        <p:txBody>
          <a:bodyPr>
            <a:normAutofit lnSpcReduction="10000"/>
          </a:bodyPr>
          <a:lstStyle/>
          <a:p>
            <a:pPr eaLnBrk="1" hangingPunct="1">
              <a:lnSpc>
                <a:spcPct val="80000"/>
              </a:lnSpc>
              <a:defRPr/>
            </a:pPr>
            <a:r>
              <a:rPr lang="en-US" sz="2000" dirty="0" smtClean="0"/>
              <a:t>Information an individual provides on a application</a:t>
            </a:r>
          </a:p>
          <a:p>
            <a:pPr marL="795338" lvl="1" indent="-338138" eaLnBrk="1" hangingPunct="1">
              <a:lnSpc>
                <a:spcPct val="80000"/>
              </a:lnSpc>
              <a:defRPr/>
            </a:pPr>
            <a:r>
              <a:rPr lang="en-US" sz="2000" dirty="0" smtClean="0"/>
              <a:t>to obtain a membership, loan or account</a:t>
            </a:r>
          </a:p>
          <a:p>
            <a:pPr marL="795338" lvl="1" indent="-338138" eaLnBrk="1" hangingPunct="1">
              <a:lnSpc>
                <a:spcPct val="80000"/>
              </a:lnSpc>
              <a:defRPr/>
            </a:pPr>
            <a:r>
              <a:rPr lang="en-US" sz="2000" dirty="0" smtClean="0"/>
              <a:t>to establish a brokerage account, </a:t>
            </a:r>
          </a:p>
          <a:p>
            <a:pPr marL="795338" lvl="1" indent="-338138" eaLnBrk="1" hangingPunct="1">
              <a:lnSpc>
                <a:spcPct val="80000"/>
              </a:lnSpc>
              <a:defRPr/>
            </a:pPr>
            <a:r>
              <a:rPr lang="en-US" sz="2000" dirty="0" smtClean="0"/>
              <a:t>to enter into an investment advisory contract</a:t>
            </a:r>
          </a:p>
          <a:p>
            <a:pPr marL="795338" lvl="1" indent="-338138" eaLnBrk="1" hangingPunct="1">
              <a:lnSpc>
                <a:spcPct val="80000"/>
              </a:lnSpc>
              <a:defRPr/>
            </a:pPr>
            <a:r>
              <a:rPr lang="en-US" sz="2000" dirty="0" smtClean="0"/>
              <a:t>to purchase securities or other financial products or services</a:t>
            </a:r>
          </a:p>
          <a:p>
            <a:pPr eaLnBrk="1" hangingPunct="1">
              <a:lnSpc>
                <a:spcPct val="80000"/>
              </a:lnSpc>
              <a:defRPr/>
            </a:pPr>
            <a:r>
              <a:rPr lang="en-US" sz="2000" dirty="0" smtClean="0"/>
              <a:t>Information from a credit reporting agency</a:t>
            </a:r>
          </a:p>
          <a:p>
            <a:pPr eaLnBrk="1" hangingPunct="1">
              <a:lnSpc>
                <a:spcPct val="80000"/>
              </a:lnSpc>
              <a:defRPr/>
            </a:pPr>
            <a:r>
              <a:rPr lang="en-US" sz="2000" dirty="0" smtClean="0"/>
              <a:t>Information collected thru “cookies”</a:t>
            </a:r>
          </a:p>
          <a:p>
            <a:pPr eaLnBrk="1" hangingPunct="1">
              <a:lnSpc>
                <a:spcPct val="80000"/>
              </a:lnSpc>
              <a:defRPr/>
            </a:pPr>
            <a:r>
              <a:rPr lang="en-US" sz="2000" dirty="0" smtClean="0"/>
              <a:t>Financial account related information like</a:t>
            </a:r>
          </a:p>
          <a:p>
            <a:pPr marL="795338" lvl="1" indent="-338138" eaLnBrk="1" hangingPunct="1">
              <a:lnSpc>
                <a:spcPct val="80000"/>
              </a:lnSpc>
              <a:defRPr/>
            </a:pPr>
            <a:r>
              <a:rPr lang="en-US" sz="2000" dirty="0" smtClean="0"/>
              <a:t>payment history and overdraft history, </a:t>
            </a:r>
          </a:p>
          <a:p>
            <a:pPr marL="795338" lvl="1" indent="-338138" eaLnBrk="1" hangingPunct="1">
              <a:lnSpc>
                <a:spcPct val="80000"/>
              </a:lnSpc>
              <a:defRPr/>
            </a:pPr>
            <a:r>
              <a:rPr lang="en-US" sz="2000" dirty="0" smtClean="0"/>
              <a:t>credit or debit card purchase information, </a:t>
            </a:r>
          </a:p>
          <a:p>
            <a:pPr marL="795338" lvl="1" indent="-338138" eaLnBrk="1" hangingPunct="1">
              <a:lnSpc>
                <a:spcPct val="80000"/>
              </a:lnSpc>
              <a:defRPr/>
            </a:pPr>
            <a:r>
              <a:rPr lang="en-US" sz="2000" dirty="0" smtClean="0"/>
              <a:t>securities positions, or investment products purchased or sold </a:t>
            </a:r>
          </a:p>
          <a:p>
            <a:pPr marL="795338" lvl="1" indent="-338138" eaLnBrk="1" hangingPunct="1">
              <a:lnSpc>
                <a:spcPct val="80000"/>
              </a:lnSpc>
              <a:defRPr/>
            </a:pPr>
            <a:r>
              <a:rPr lang="en-US" sz="2000" dirty="0" smtClean="0"/>
              <a:t>account numbers</a:t>
            </a:r>
          </a:p>
          <a:p>
            <a:pPr eaLnBrk="1" hangingPunct="1">
              <a:lnSpc>
                <a:spcPct val="80000"/>
              </a:lnSpc>
              <a:defRPr/>
            </a:pPr>
            <a:r>
              <a:rPr lang="en-US" sz="2000" dirty="0" smtClean="0"/>
              <a:t>Information that may identify a client or employee </a:t>
            </a:r>
          </a:p>
          <a:p>
            <a:pPr marL="795338" lvl="1" indent="-338138" eaLnBrk="1" hangingPunct="1">
              <a:lnSpc>
                <a:spcPct val="80000"/>
              </a:lnSpc>
              <a:defRPr/>
            </a:pPr>
            <a:r>
              <a:rPr lang="en-US" sz="2000" dirty="0" smtClean="0"/>
              <a:t>Name &amp; Address</a:t>
            </a:r>
          </a:p>
          <a:p>
            <a:pPr marL="795338" lvl="1" indent="-338138" eaLnBrk="1" hangingPunct="1">
              <a:lnSpc>
                <a:spcPct val="80000"/>
              </a:lnSpc>
              <a:defRPr/>
            </a:pPr>
            <a:r>
              <a:rPr lang="en-US" sz="2000" dirty="0" smtClean="0"/>
              <a:t>Drivers’ license</a:t>
            </a:r>
          </a:p>
          <a:p>
            <a:pPr marL="795338" lvl="1" indent="-338138" eaLnBrk="1" hangingPunct="1">
              <a:lnSpc>
                <a:spcPct val="80000"/>
              </a:lnSpc>
              <a:defRPr/>
            </a:pPr>
            <a:r>
              <a:rPr lang="en-US" sz="2000" dirty="0" smtClean="0"/>
              <a:t>Employee ID and PINs</a:t>
            </a:r>
          </a:p>
          <a:p>
            <a:pPr marL="795338" lvl="1" indent="-338138" eaLnBrk="1" hangingPunct="1">
              <a:lnSpc>
                <a:spcPct val="80000"/>
              </a:lnSpc>
              <a:defRPr/>
            </a:pPr>
            <a:endParaRPr lang="en-US" sz="2000" dirty="0" smtClean="0"/>
          </a:p>
          <a:p>
            <a:pPr eaLnBrk="1" hangingPunct="1">
              <a:lnSpc>
                <a:spcPct val="80000"/>
              </a:lnSpc>
              <a:defRPr/>
            </a:pPr>
            <a:endParaRPr lang="en-US" sz="2000" dirty="0" smtClean="0"/>
          </a:p>
          <a:p>
            <a:pPr eaLnBrk="1" hangingPunct="1">
              <a:lnSpc>
                <a:spcPct val="80000"/>
              </a:lnSpc>
              <a:defRPr/>
            </a:pPr>
            <a:endParaRPr lang="en-US" sz="1800" dirty="0" smtClean="0"/>
          </a:p>
        </p:txBody>
      </p:sp>
    </p:spTree>
    <p:extLst>
      <p:ext uri="{BB962C8B-B14F-4D97-AF65-F5344CB8AC3E}">
        <p14:creationId xmlns:p14="http://schemas.microsoft.com/office/powerpoint/2010/main" val="243186060"/>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203AC2DD-15F5-4114-A365-3C2361925D7A}" type="slidenum">
              <a:rPr lang="en-US"/>
              <a:pPr>
                <a:defRPr/>
              </a:pPr>
              <a:t>59</a:t>
            </a:fld>
            <a:endParaRPr lang="en-US"/>
          </a:p>
        </p:txBody>
      </p:sp>
      <p:sp>
        <p:nvSpPr>
          <p:cNvPr id="1418242" name="Rectangle 2"/>
          <p:cNvSpPr>
            <a:spLocks noGrp="1" noChangeArrowheads="1"/>
          </p:cNvSpPr>
          <p:nvPr>
            <p:ph type="title"/>
          </p:nvPr>
        </p:nvSpPr>
        <p:spPr>
          <a:xfrm>
            <a:off x="880864" y="919143"/>
            <a:ext cx="8229600" cy="1139825"/>
          </a:xfrm>
        </p:spPr>
        <p:txBody>
          <a:bodyPr>
            <a:normAutofit fontScale="90000"/>
          </a:bodyPr>
          <a:lstStyle/>
          <a:p>
            <a:pPr eaLnBrk="1" hangingPunct="1">
              <a:defRPr/>
            </a:pPr>
            <a:r>
              <a:rPr lang="en-US" dirty="0" smtClean="0"/>
              <a:t>Client Information Privacy Policy</a:t>
            </a:r>
          </a:p>
        </p:txBody>
      </p:sp>
      <p:sp>
        <p:nvSpPr>
          <p:cNvPr id="1418243" name="Rectangle 3"/>
          <p:cNvSpPr>
            <a:spLocks noGrp="1" noChangeArrowheads="1"/>
          </p:cNvSpPr>
          <p:nvPr>
            <p:ph type="body" sz="half" idx="1"/>
          </p:nvPr>
        </p:nvSpPr>
        <p:spPr>
          <a:xfrm>
            <a:off x="395536" y="2175158"/>
            <a:ext cx="7696200" cy="4530725"/>
          </a:xfrm>
        </p:spPr>
        <p:txBody>
          <a:bodyPr/>
          <a:lstStyle/>
          <a:p>
            <a:pPr eaLnBrk="1" hangingPunct="1">
              <a:lnSpc>
                <a:spcPct val="80000"/>
              </a:lnSpc>
              <a:defRPr/>
            </a:pPr>
            <a:r>
              <a:rPr lang="en-US" sz="2400" dirty="0" smtClean="0"/>
              <a:t>Do not sell or rent clients’ PI</a:t>
            </a:r>
          </a:p>
          <a:p>
            <a:pPr eaLnBrk="1" hangingPunct="1">
              <a:lnSpc>
                <a:spcPct val="80000"/>
              </a:lnSpc>
              <a:defRPr/>
            </a:pPr>
            <a:r>
              <a:rPr lang="en-US" sz="2400" dirty="0" smtClean="0"/>
              <a:t>Employees may not discuss the business affairs of any client with any other employee, except on a strict need to know basis</a:t>
            </a:r>
          </a:p>
          <a:p>
            <a:pPr eaLnBrk="1" hangingPunct="1">
              <a:lnSpc>
                <a:spcPct val="80000"/>
              </a:lnSpc>
              <a:defRPr/>
            </a:pPr>
            <a:r>
              <a:rPr lang="en-US" sz="2400" dirty="0" smtClean="0"/>
              <a:t>Do not release client and employee information, except upon a client’s authorization or when permitted or requested by law</a:t>
            </a:r>
          </a:p>
          <a:p>
            <a:pPr eaLnBrk="1" hangingPunct="1">
              <a:lnSpc>
                <a:spcPct val="80000"/>
              </a:lnSpc>
              <a:defRPr/>
            </a:pPr>
            <a:r>
              <a:rPr lang="en-US" sz="2400" dirty="0" smtClean="0"/>
              <a:t>Third party service providers with access to client information are required to keep confidential such information confidential and use it only to provide services for the organization</a:t>
            </a:r>
          </a:p>
        </p:txBody>
      </p:sp>
    </p:spTree>
    <p:extLst>
      <p:ext uri="{BB962C8B-B14F-4D97-AF65-F5344CB8AC3E}">
        <p14:creationId xmlns:p14="http://schemas.microsoft.com/office/powerpoint/2010/main" val="253525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9"/>
          <p:cNvGraphicFramePr>
            <a:graphicFrameLocks noGrp="1" noChangeAspect="1"/>
          </p:cNvGraphicFramePr>
          <p:nvPr>
            <p:ph type="chart" idx="1"/>
            <p:extLst>
              <p:ext uri="{D42A27DB-BD31-4B8C-83A1-F6EECF244321}">
                <p14:modId xmlns:p14="http://schemas.microsoft.com/office/powerpoint/2010/main" val="257604320"/>
              </p:ext>
            </p:extLst>
          </p:nvPr>
        </p:nvGraphicFramePr>
        <p:xfrm>
          <a:off x="611559" y="2060847"/>
          <a:ext cx="8064897" cy="4401865"/>
        </p:xfrm>
        <a:graphic>
          <a:graphicData uri="http://schemas.openxmlformats.org/drawingml/2006/chart">
            <c:chart xmlns:c="http://schemas.openxmlformats.org/drawingml/2006/chart" xmlns:r="http://schemas.openxmlformats.org/officeDocument/2006/relationships" r:id="rId3"/>
          </a:graphicData>
        </a:graphic>
      </p:graphicFrame>
      <p:sp>
        <p:nvSpPr>
          <p:cNvPr id="114690" name="AutoShape 2"/>
          <p:cNvSpPr>
            <a:spLocks noGrp="1" noChangeArrowheads="1"/>
          </p:cNvSpPr>
          <p:nvPr>
            <p:ph type="title"/>
          </p:nvPr>
        </p:nvSpPr>
        <p:spPr/>
        <p:txBody>
          <a:bodyPr/>
          <a:lstStyle/>
          <a:p>
            <a:r>
              <a:rPr lang="en-GB" altLang="en-GB" dirty="0" smtClean="0"/>
              <a:t>Market Leader: Distance Ed</a:t>
            </a:r>
            <a:endParaRPr lang="en-GB" altLang="en-GB" dirty="0"/>
          </a:p>
        </p:txBody>
      </p:sp>
      <p:sp>
        <p:nvSpPr>
          <p:cNvPr id="114691" name="Rectangle 3"/>
          <p:cNvSpPr>
            <a:spLocks noChangeArrowheads="1"/>
          </p:cNvSpPr>
          <p:nvPr/>
        </p:nvSpPr>
        <p:spPr bwMode="auto">
          <a:xfrm>
            <a:off x="0" y="1362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AU"/>
          </a:p>
        </p:txBody>
      </p:sp>
      <p:sp>
        <p:nvSpPr>
          <p:cNvPr id="114694" name="Text Box 6"/>
          <p:cNvSpPr txBox="1">
            <a:spLocks noChangeArrowheads="1"/>
          </p:cNvSpPr>
          <p:nvPr/>
        </p:nvSpPr>
        <p:spPr bwMode="auto">
          <a:xfrm>
            <a:off x="7308850" y="5876925"/>
            <a:ext cx="1491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solidFill>
                  <a:schemeClr val="bg1"/>
                </a:solidFill>
                <a:latin typeface="Open Sans" pitchFamily="34" charset="0"/>
                <a:ea typeface="Open Sans" pitchFamily="34" charset="0"/>
                <a:cs typeface="Open Sans" pitchFamily="34" charset="0"/>
              </a:rPr>
              <a:t>Source: DEET</a:t>
            </a:r>
          </a:p>
        </p:txBody>
      </p:sp>
    </p:spTree>
    <p:extLst>
      <p:ext uri="{BB962C8B-B14F-4D97-AF65-F5344CB8AC3E}">
        <p14:creationId xmlns:p14="http://schemas.microsoft.com/office/powerpoint/2010/main" val="3845078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pPr>
              <a:defRPr/>
            </a:pPr>
            <a:fld id="{826BF1DC-FDBF-4DEE-93D5-3120408DEDB4}" type="slidenum">
              <a:rPr lang="en-US">
                <a:solidFill>
                  <a:schemeClr val="bg1"/>
                </a:solidFill>
              </a:rPr>
              <a:pPr>
                <a:defRPr/>
              </a:pPr>
              <a:t>60</a:t>
            </a:fld>
            <a:endParaRPr lang="en-US">
              <a:solidFill>
                <a:schemeClr val="bg1"/>
              </a:solidFill>
            </a:endParaRPr>
          </a:p>
        </p:txBody>
      </p:sp>
      <p:sp>
        <p:nvSpPr>
          <p:cNvPr id="1404931" name="Text Box 3"/>
          <p:cNvSpPr txBox="1">
            <a:spLocks noChangeArrowheads="1"/>
          </p:cNvSpPr>
          <p:nvPr/>
        </p:nvSpPr>
        <p:spPr bwMode="auto">
          <a:xfrm>
            <a:off x="152400" y="1639888"/>
            <a:ext cx="4419600" cy="4764087"/>
          </a:xfrm>
          <a:prstGeom prst="rect">
            <a:avLst/>
          </a:prstGeom>
          <a:noFill/>
          <a:ln w="9525">
            <a:noFill/>
            <a:miter lim="800000"/>
            <a:headEnd/>
            <a:tailEnd/>
          </a:ln>
          <a:effectLst/>
        </p:spPr>
        <p:txBody>
          <a:bodyPr>
            <a:spAutoFit/>
          </a:bodyPr>
          <a:lstStyle/>
          <a:p>
            <a:pPr marL="227013" indent="-227013" eaLnBrk="1" hangingPunct="1">
              <a:buFontTx/>
              <a:buChar char="•"/>
              <a:defRPr/>
            </a:pPr>
            <a:r>
              <a:rPr lang="en-US" b="1" dirty="0">
                <a:solidFill>
                  <a:schemeClr val="bg1"/>
                </a:solidFill>
                <a:effectLst>
                  <a:outerShdw blurRad="38100" dist="38100" dir="2700000" algn="tl">
                    <a:srgbClr val="000000"/>
                  </a:outerShdw>
                </a:effectLst>
                <a:latin typeface="Arial" charset="0"/>
              </a:rPr>
              <a:t>Restrictive regulatory / Compliance environment</a:t>
            </a:r>
          </a:p>
          <a:p>
            <a:pPr marL="227013" indent="-227013" eaLnBrk="1" hangingPunct="1">
              <a:defRPr/>
            </a:pPr>
            <a:endParaRPr lang="en-US" b="1" dirty="0">
              <a:solidFill>
                <a:schemeClr val="bg1"/>
              </a:solidFill>
              <a:effectLst>
                <a:outerShdw blurRad="38100" dist="38100" dir="2700000" algn="tl">
                  <a:srgbClr val="000000"/>
                </a:outerShdw>
              </a:effectLst>
              <a:latin typeface="Arial" charset="0"/>
            </a:endParaRPr>
          </a:p>
          <a:p>
            <a:pPr lvl="1" eaLnBrk="1" hangingPunct="1">
              <a:buClr>
                <a:schemeClr val="tx2"/>
              </a:buClr>
              <a:buFont typeface="Wingdings" pitchFamily="2" charset="2"/>
              <a:buChar char="s"/>
              <a:defRPr/>
            </a:pPr>
            <a:r>
              <a:rPr lang="en-US" b="1" dirty="0">
                <a:solidFill>
                  <a:schemeClr val="bg1"/>
                </a:solidFill>
                <a:effectLst>
                  <a:outerShdw blurRad="38100" dist="38100" dir="2700000" algn="tl">
                    <a:srgbClr val="000000"/>
                  </a:outerShdw>
                </a:effectLst>
                <a:latin typeface="Arial" charset="0"/>
              </a:rPr>
              <a:t> </a:t>
            </a:r>
            <a:r>
              <a:rPr lang="en-US" sz="1600" b="1" i="1" dirty="0">
                <a:solidFill>
                  <a:schemeClr val="bg1"/>
                </a:solidFill>
                <a:effectLst>
                  <a:outerShdw blurRad="38100" dist="38100" dir="2700000" algn="tl">
                    <a:srgbClr val="000000"/>
                  </a:outerShdw>
                </a:effectLst>
                <a:latin typeface="Arial" charset="0"/>
              </a:rPr>
              <a:t>Multinational Laws &amp; Regulations crossing multiple borders</a:t>
            </a:r>
          </a:p>
          <a:p>
            <a:pPr lvl="1" eaLnBrk="1" hangingPunct="1">
              <a:buClr>
                <a:schemeClr val="tx2"/>
              </a:buClr>
              <a:buFont typeface="Wingdings" pitchFamily="2" charset="2"/>
              <a:buChar char="s"/>
              <a:defRPr/>
            </a:pPr>
            <a:endParaRPr lang="en-US" sz="1600" b="1" i="1" dirty="0">
              <a:solidFill>
                <a:schemeClr val="bg1"/>
              </a:solidFill>
              <a:effectLst>
                <a:outerShdw blurRad="38100" dist="38100" dir="2700000" algn="tl">
                  <a:srgbClr val="000000"/>
                </a:outerShdw>
              </a:effectLst>
              <a:latin typeface="Arial" charset="0"/>
            </a:endParaRPr>
          </a:p>
          <a:p>
            <a:pPr lvl="1" eaLnBrk="1" hangingPunct="1">
              <a:buClr>
                <a:schemeClr val="tx2"/>
              </a:buClr>
              <a:buFont typeface="Wingdings" pitchFamily="2" charset="2"/>
              <a:buChar char="s"/>
              <a:defRPr/>
            </a:pPr>
            <a:r>
              <a:rPr lang="en-US" sz="1600" b="1" i="1" dirty="0">
                <a:solidFill>
                  <a:schemeClr val="bg1"/>
                </a:solidFill>
                <a:effectLst>
                  <a:outerShdw blurRad="38100" dist="38100" dir="2700000" algn="tl">
                    <a:srgbClr val="000000"/>
                  </a:outerShdw>
                </a:effectLst>
                <a:latin typeface="Arial" charset="0"/>
              </a:rPr>
              <a:t> National Laws &amp; Regulations at federal levels &amp; supersede state &amp; provincial laws</a:t>
            </a:r>
          </a:p>
          <a:p>
            <a:pPr lvl="1" eaLnBrk="1" hangingPunct="1">
              <a:buClr>
                <a:schemeClr val="tx2"/>
              </a:buClr>
              <a:buFont typeface="Wingdings" pitchFamily="2" charset="2"/>
              <a:buChar char="s"/>
              <a:defRPr/>
            </a:pPr>
            <a:endParaRPr lang="en-US" sz="1600" b="1" i="1" dirty="0">
              <a:solidFill>
                <a:schemeClr val="bg1"/>
              </a:solidFill>
              <a:effectLst>
                <a:outerShdw blurRad="38100" dist="38100" dir="2700000" algn="tl">
                  <a:srgbClr val="000000"/>
                </a:outerShdw>
              </a:effectLst>
              <a:latin typeface="Arial" charset="0"/>
            </a:endParaRPr>
          </a:p>
          <a:p>
            <a:pPr lvl="1" eaLnBrk="1" hangingPunct="1">
              <a:buClr>
                <a:schemeClr val="tx2"/>
              </a:buClr>
              <a:buFont typeface="Wingdings" pitchFamily="2" charset="2"/>
              <a:buChar char="s"/>
              <a:defRPr/>
            </a:pPr>
            <a:r>
              <a:rPr lang="en-US" sz="1600" b="1" i="1" dirty="0">
                <a:solidFill>
                  <a:schemeClr val="bg1"/>
                </a:solidFill>
                <a:effectLst>
                  <a:outerShdw blurRad="38100" dist="38100" dir="2700000" algn="tl">
                    <a:srgbClr val="000000"/>
                  </a:outerShdw>
                </a:effectLst>
                <a:latin typeface="Arial" charset="0"/>
              </a:rPr>
              <a:t> State &amp; Provincial Laws with limited boundaries</a:t>
            </a:r>
          </a:p>
          <a:p>
            <a:pPr marL="227013" indent="-227013" eaLnBrk="1" hangingPunct="1">
              <a:defRPr/>
            </a:pPr>
            <a:endParaRPr lang="en-US" sz="1600" b="1" i="1" dirty="0">
              <a:solidFill>
                <a:schemeClr val="bg1"/>
              </a:solidFill>
              <a:effectLst>
                <a:outerShdw blurRad="38100" dist="38100" dir="2700000" algn="tl">
                  <a:srgbClr val="000000"/>
                </a:outerShdw>
              </a:effectLst>
              <a:latin typeface="Arial" charset="0"/>
            </a:endParaRPr>
          </a:p>
          <a:p>
            <a:pPr marL="227013" indent="-227013" eaLnBrk="1" hangingPunct="1">
              <a:buFontTx/>
              <a:buChar char="•"/>
              <a:defRPr/>
            </a:pPr>
            <a:r>
              <a:rPr lang="en-US" b="1" dirty="0">
                <a:solidFill>
                  <a:schemeClr val="bg1"/>
                </a:solidFill>
                <a:effectLst>
                  <a:outerShdw blurRad="38100" dist="38100" dir="2700000" algn="tl">
                    <a:srgbClr val="000000"/>
                  </a:outerShdw>
                </a:effectLst>
                <a:latin typeface="Arial" charset="0"/>
              </a:rPr>
              <a:t>Complex third party relationships</a:t>
            </a:r>
          </a:p>
          <a:p>
            <a:pPr marL="227013" indent="-227013" eaLnBrk="1" hangingPunct="1">
              <a:buFontTx/>
              <a:buChar char="•"/>
              <a:defRPr/>
            </a:pPr>
            <a:endParaRPr lang="en-US" b="1" dirty="0">
              <a:solidFill>
                <a:schemeClr val="bg1"/>
              </a:solidFill>
              <a:effectLst>
                <a:outerShdw blurRad="38100" dist="38100" dir="2700000" algn="tl">
                  <a:srgbClr val="000000"/>
                </a:outerShdw>
              </a:effectLst>
              <a:latin typeface="Arial" charset="0"/>
            </a:endParaRPr>
          </a:p>
          <a:p>
            <a:pPr marL="227013" indent="-227013" eaLnBrk="1" hangingPunct="1">
              <a:buFontTx/>
              <a:buChar char="•"/>
              <a:defRPr/>
            </a:pPr>
            <a:r>
              <a:rPr lang="en-US" b="1" dirty="0">
                <a:solidFill>
                  <a:schemeClr val="bg1"/>
                </a:solidFill>
                <a:effectLst>
                  <a:outerShdw blurRad="38100" dist="38100" dir="2700000" algn="tl">
                    <a:srgbClr val="000000"/>
                  </a:outerShdw>
                </a:effectLst>
                <a:latin typeface="Arial" charset="0"/>
              </a:rPr>
              <a:t>Increased use of E-commerce, web based applications</a:t>
            </a:r>
          </a:p>
          <a:p>
            <a:pPr marL="227013" indent="-227013" eaLnBrk="1" hangingPunct="1">
              <a:buFontTx/>
              <a:buChar char="•"/>
              <a:defRPr/>
            </a:pPr>
            <a:endParaRPr lang="en-US" b="1" dirty="0">
              <a:solidFill>
                <a:schemeClr val="bg1"/>
              </a:solidFill>
              <a:effectLst>
                <a:outerShdw blurRad="38100" dist="38100" dir="2700000" algn="tl">
                  <a:srgbClr val="000000"/>
                </a:outerShdw>
              </a:effectLst>
              <a:latin typeface="Arial" charset="0"/>
            </a:endParaRPr>
          </a:p>
        </p:txBody>
      </p:sp>
      <p:grpSp>
        <p:nvGrpSpPr>
          <p:cNvPr id="1031" name="Group 4"/>
          <p:cNvGrpSpPr>
            <a:grpSpLocks/>
          </p:cNvGrpSpPr>
          <p:nvPr/>
        </p:nvGrpSpPr>
        <p:grpSpPr bwMode="auto">
          <a:xfrm>
            <a:off x="5410200" y="1600200"/>
            <a:ext cx="3048000" cy="4643438"/>
            <a:chOff x="3600" y="1328"/>
            <a:chExt cx="1920" cy="2925"/>
          </a:xfrm>
        </p:grpSpPr>
        <p:sp>
          <p:nvSpPr>
            <p:cNvPr id="1040" name="Rectangle 5"/>
            <p:cNvSpPr>
              <a:spLocks noChangeArrowheads="1"/>
            </p:cNvSpPr>
            <p:nvPr/>
          </p:nvSpPr>
          <p:spPr bwMode="auto">
            <a:xfrm>
              <a:off x="3648" y="1328"/>
              <a:ext cx="150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50000"/>
                </a:spcBef>
              </a:pPr>
              <a:r>
                <a:rPr lang="en-US" sz="1200" b="1" dirty="0">
                  <a:solidFill>
                    <a:schemeClr val="bg1"/>
                  </a:solidFill>
                  <a:latin typeface="Arial" pitchFamily="34" charset="0"/>
                </a:rPr>
                <a:t>CA-1386, GLB, HIPAA, FCRA</a:t>
              </a:r>
              <a:r>
                <a:rPr lang="en-GB" sz="1200" b="1" dirty="0">
                  <a:solidFill>
                    <a:schemeClr val="bg1"/>
                  </a:solidFill>
                  <a:latin typeface="Arial" pitchFamily="34" charset="0"/>
                </a:rPr>
                <a:t>, COPPA, Privacy Act, Patriot Act,  Electronic Communication Act</a:t>
              </a:r>
              <a:endParaRPr lang="en-US" sz="1200" b="1" dirty="0">
                <a:solidFill>
                  <a:schemeClr val="bg1"/>
                </a:solidFill>
                <a:latin typeface="Arial" pitchFamily="34" charset="0"/>
              </a:endParaRPr>
            </a:p>
          </p:txBody>
        </p:sp>
        <p:sp>
          <p:nvSpPr>
            <p:cNvPr id="1041" name="Rectangle 6"/>
            <p:cNvSpPr>
              <a:spLocks noChangeArrowheads="1"/>
            </p:cNvSpPr>
            <p:nvPr/>
          </p:nvSpPr>
          <p:spPr bwMode="auto">
            <a:xfrm>
              <a:off x="3655" y="2112"/>
              <a:ext cx="120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50000"/>
                </a:spcBef>
              </a:pPr>
              <a:r>
                <a:rPr lang="en-GB" sz="1200" b="1">
                  <a:solidFill>
                    <a:schemeClr val="bg1"/>
                  </a:solidFill>
                  <a:latin typeface="Arial" pitchFamily="34" charset="0"/>
                </a:rPr>
                <a:t>UK Data Protection Act</a:t>
              </a:r>
              <a:endParaRPr lang="en-US" sz="1200" b="1">
                <a:solidFill>
                  <a:schemeClr val="bg1"/>
                </a:solidFill>
                <a:latin typeface="Arial" pitchFamily="34" charset="0"/>
                <a:cs typeface="Arial" pitchFamily="34" charset="0"/>
              </a:endParaRPr>
            </a:p>
          </p:txBody>
        </p:sp>
        <p:sp>
          <p:nvSpPr>
            <p:cNvPr id="1042" name="Text Box 7"/>
            <p:cNvSpPr txBox="1">
              <a:spLocks noChangeArrowheads="1"/>
            </p:cNvSpPr>
            <p:nvPr/>
          </p:nvSpPr>
          <p:spPr bwMode="auto">
            <a:xfrm>
              <a:off x="3648" y="1728"/>
              <a:ext cx="17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dirty="0">
                  <a:solidFill>
                    <a:schemeClr val="bg1"/>
                  </a:solidFill>
                  <a:latin typeface="Arial" pitchFamily="34" charset="0"/>
                </a:rPr>
                <a:t>Personal Information Protection </a:t>
              </a:r>
            </a:p>
            <a:p>
              <a:r>
                <a:rPr lang="en-US" sz="1200" b="1" dirty="0">
                  <a:solidFill>
                    <a:schemeClr val="bg1"/>
                  </a:solidFill>
                  <a:latin typeface="Arial" pitchFamily="34" charset="0"/>
                </a:rPr>
                <a:t>and Electronics Document Act</a:t>
              </a:r>
            </a:p>
          </p:txBody>
        </p:sp>
        <p:sp>
          <p:nvSpPr>
            <p:cNvPr id="1043" name="Text Box 8"/>
            <p:cNvSpPr txBox="1">
              <a:spLocks noChangeArrowheads="1"/>
            </p:cNvSpPr>
            <p:nvPr/>
          </p:nvSpPr>
          <p:spPr bwMode="auto">
            <a:xfrm>
              <a:off x="3663" y="3697"/>
              <a:ext cx="8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a:solidFill>
                    <a:schemeClr val="bg1"/>
                  </a:solidFill>
                  <a:latin typeface="Arial" pitchFamily="34" charset="0"/>
                </a:rPr>
                <a:t>Privacy Ordinance</a:t>
              </a:r>
            </a:p>
          </p:txBody>
        </p:sp>
        <p:sp>
          <p:nvSpPr>
            <p:cNvPr id="1044" name="Text Box 9"/>
            <p:cNvSpPr txBox="1">
              <a:spLocks noChangeArrowheads="1"/>
            </p:cNvSpPr>
            <p:nvPr/>
          </p:nvSpPr>
          <p:spPr bwMode="auto">
            <a:xfrm>
              <a:off x="3600" y="3168"/>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a:solidFill>
                    <a:schemeClr val="bg1"/>
                  </a:solidFill>
                  <a:latin typeface="Arial" pitchFamily="34" charset="0"/>
                </a:rPr>
                <a:t>Guidelines for the Protection of </a:t>
              </a:r>
            </a:p>
            <a:p>
              <a:r>
                <a:rPr lang="en-US" sz="1200" b="1">
                  <a:solidFill>
                    <a:schemeClr val="bg1"/>
                  </a:solidFill>
                  <a:latin typeface="Arial" pitchFamily="34" charset="0"/>
                </a:rPr>
                <a:t>Computer Processed Personal Data </a:t>
              </a:r>
            </a:p>
          </p:txBody>
        </p:sp>
        <p:sp>
          <p:nvSpPr>
            <p:cNvPr id="1045" name="Text Box 10"/>
            <p:cNvSpPr txBox="1">
              <a:spLocks noChangeArrowheads="1"/>
            </p:cNvSpPr>
            <p:nvPr/>
          </p:nvSpPr>
          <p:spPr bwMode="auto">
            <a:xfrm>
              <a:off x="3600" y="283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dirty="0">
                  <a:solidFill>
                    <a:schemeClr val="bg1"/>
                  </a:solidFill>
                  <a:latin typeface="Arial" pitchFamily="34" charset="0"/>
                </a:rPr>
                <a:t>The Privacy Act </a:t>
              </a:r>
            </a:p>
            <a:p>
              <a:r>
                <a:rPr lang="en-US" sz="1200" b="1" dirty="0">
                  <a:solidFill>
                    <a:schemeClr val="bg1"/>
                  </a:solidFill>
                  <a:latin typeface="Arial" pitchFamily="34" charset="0"/>
                </a:rPr>
                <a:t>Privacy Amendment Act</a:t>
              </a:r>
            </a:p>
          </p:txBody>
        </p:sp>
        <p:sp>
          <p:nvSpPr>
            <p:cNvPr id="1046" name="Text Box 11"/>
            <p:cNvSpPr txBox="1">
              <a:spLocks noChangeArrowheads="1"/>
            </p:cNvSpPr>
            <p:nvPr/>
          </p:nvSpPr>
          <p:spPr bwMode="auto">
            <a:xfrm>
              <a:off x="3647" y="4080"/>
              <a:ext cx="18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rIns="4572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50000"/>
                </a:spcBef>
              </a:pPr>
              <a:r>
                <a:rPr lang="en-US" sz="1200" b="1">
                  <a:solidFill>
                    <a:schemeClr val="bg1"/>
                  </a:solidFill>
                  <a:latin typeface="Arial" pitchFamily="34" charset="0"/>
                </a:rPr>
                <a:t>Federal Data Protection Act</a:t>
              </a:r>
            </a:p>
          </p:txBody>
        </p:sp>
        <p:sp>
          <p:nvSpPr>
            <p:cNvPr id="1047" name="Text Box 12"/>
            <p:cNvSpPr txBox="1">
              <a:spLocks noChangeArrowheads="1"/>
            </p:cNvSpPr>
            <p:nvPr/>
          </p:nvSpPr>
          <p:spPr bwMode="auto">
            <a:xfrm>
              <a:off x="3639" y="2491"/>
              <a:ext cx="16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rIns="4572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50000"/>
                </a:spcBef>
              </a:pPr>
              <a:r>
                <a:rPr lang="en-US" sz="1200" b="1">
                  <a:solidFill>
                    <a:schemeClr val="bg1"/>
                  </a:solidFill>
                  <a:latin typeface="Arial" pitchFamily="34" charset="0"/>
                </a:rPr>
                <a:t>EU Privacy Directive</a:t>
              </a:r>
            </a:p>
          </p:txBody>
        </p:sp>
      </p:grpSp>
      <p:grpSp>
        <p:nvGrpSpPr>
          <p:cNvPr id="3" name="Group 13"/>
          <p:cNvGrpSpPr>
            <a:grpSpLocks/>
          </p:cNvGrpSpPr>
          <p:nvPr/>
        </p:nvGrpSpPr>
        <p:grpSpPr bwMode="auto">
          <a:xfrm>
            <a:off x="4419600" y="1600200"/>
            <a:ext cx="928688" cy="4838700"/>
            <a:chOff x="2879" y="1272"/>
            <a:chExt cx="585" cy="3048"/>
          </a:xfrm>
        </p:grpSpPr>
        <p:pic>
          <p:nvPicPr>
            <p:cNvPr id="1033" name="Picture 14" desc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 y="2032"/>
              <a:ext cx="585" cy="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34" name="Picture 15" descr="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 y="1646"/>
              <a:ext cx="576" cy="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35" name="Picture 16" descr="j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 y="3194"/>
              <a:ext cx="57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36" name="Picture 17" descr="a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 y="2824"/>
              <a:ext cx="585" cy="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026" name="Object 18"/>
            <p:cNvGraphicFramePr>
              <a:graphicFrameLocks noChangeAspect="1"/>
            </p:cNvGraphicFramePr>
            <p:nvPr/>
          </p:nvGraphicFramePr>
          <p:xfrm>
            <a:off x="2879" y="3581"/>
            <a:ext cx="576" cy="325"/>
          </p:xfrm>
          <a:graphic>
            <a:graphicData uri="http://schemas.openxmlformats.org/presentationml/2006/ole">
              <mc:AlternateContent xmlns:mc="http://schemas.openxmlformats.org/markup-compatibility/2006">
                <mc:Choice xmlns:v="urn:schemas-microsoft-com:vml" Requires="v">
                  <p:oleObj spid="_x0000_s1033" name="Photo Editor Photo" r:id="rId7" imgW="3409524" imgH="2276793" progId="MSPhotoEd.3">
                    <p:embed/>
                  </p:oleObj>
                </mc:Choice>
                <mc:Fallback>
                  <p:oleObj name="Photo Editor Photo" r:id="rId7" imgW="3409524" imgH="2276793"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9" y="3581"/>
                          <a:ext cx="576" cy="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7" name="Picture 19" descr="us5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9" y="1272"/>
              <a:ext cx="576" cy="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38" name="Picture 20" descr="German Fla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0" y="3982"/>
              <a:ext cx="5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21" descr="European Union Fla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9" y="2424"/>
              <a:ext cx="5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256693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BDFCA24-EE5B-48B3-8367-0F52FCAB0125}" type="slidenum">
              <a:rPr lang="en-US"/>
              <a:pPr>
                <a:defRPr/>
              </a:pPr>
              <a:t>61</a:t>
            </a:fld>
            <a:endParaRPr lang="en-US"/>
          </a:p>
        </p:txBody>
      </p:sp>
      <p:sp>
        <p:nvSpPr>
          <p:cNvPr id="1425410" name="Rectangle 2"/>
          <p:cNvSpPr>
            <a:spLocks noGrp="1" noChangeArrowheads="1"/>
          </p:cNvSpPr>
          <p:nvPr>
            <p:ph type="title"/>
          </p:nvPr>
        </p:nvSpPr>
        <p:spPr/>
        <p:txBody>
          <a:bodyPr/>
          <a:lstStyle/>
          <a:p>
            <a:pPr eaLnBrk="1" hangingPunct="1">
              <a:defRPr/>
            </a:pPr>
            <a:r>
              <a:rPr lang="en-US" dirty="0" smtClean="0"/>
              <a:t>Investigation - Issues</a:t>
            </a:r>
          </a:p>
        </p:txBody>
      </p:sp>
      <p:sp>
        <p:nvSpPr>
          <p:cNvPr id="1425411" name="Rectangle 3"/>
          <p:cNvSpPr>
            <a:spLocks noGrp="1" noChangeArrowheads="1"/>
          </p:cNvSpPr>
          <p:nvPr>
            <p:ph type="body" idx="1"/>
          </p:nvPr>
        </p:nvSpPr>
        <p:spPr/>
        <p:txBody>
          <a:bodyPr>
            <a:normAutofit fontScale="92500" lnSpcReduction="10000"/>
          </a:bodyPr>
          <a:lstStyle/>
          <a:p>
            <a:pPr eaLnBrk="1" hangingPunct="1">
              <a:defRPr/>
            </a:pPr>
            <a:r>
              <a:rPr lang="en-US" smtClean="0"/>
              <a:t>Time limits to investigate</a:t>
            </a:r>
          </a:p>
          <a:p>
            <a:pPr eaLnBrk="1" hangingPunct="1">
              <a:defRPr/>
            </a:pPr>
            <a:r>
              <a:rPr lang="en-US" smtClean="0"/>
              <a:t>Information is not usually complete</a:t>
            </a:r>
          </a:p>
          <a:p>
            <a:pPr eaLnBrk="1" hangingPunct="1">
              <a:defRPr/>
            </a:pPr>
            <a:r>
              <a:rPr lang="en-US" smtClean="0"/>
              <a:t>May interfere with normal business</a:t>
            </a:r>
          </a:p>
          <a:p>
            <a:pPr eaLnBrk="1" hangingPunct="1">
              <a:defRPr/>
            </a:pPr>
            <a:r>
              <a:rPr lang="en-US" smtClean="0"/>
              <a:t>Difficulty in gathering evidence</a:t>
            </a:r>
          </a:p>
          <a:p>
            <a:pPr eaLnBrk="1" hangingPunct="1">
              <a:defRPr/>
            </a:pPr>
            <a:r>
              <a:rPr lang="en-US" smtClean="0"/>
              <a:t>Experts and specialists are required</a:t>
            </a:r>
          </a:p>
          <a:p>
            <a:pPr eaLnBrk="1" hangingPunct="1">
              <a:defRPr/>
            </a:pPr>
            <a:r>
              <a:rPr lang="en-US" smtClean="0"/>
              <a:t>Location is remote</a:t>
            </a:r>
          </a:p>
          <a:p>
            <a:pPr eaLnBrk="1" hangingPunct="1">
              <a:defRPr/>
            </a:pPr>
            <a:r>
              <a:rPr lang="en-US" smtClean="0"/>
              <a:t>Not the right tool</a:t>
            </a:r>
          </a:p>
        </p:txBody>
      </p:sp>
    </p:spTree>
    <p:extLst>
      <p:ext uri="{BB962C8B-B14F-4D97-AF65-F5344CB8AC3E}">
        <p14:creationId xmlns:p14="http://schemas.microsoft.com/office/powerpoint/2010/main" val="12601983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5355ED4-CB16-4234-A639-500B2F5CA23D}" type="slidenum">
              <a:rPr lang="en-US"/>
              <a:pPr>
                <a:defRPr/>
              </a:pPr>
              <a:t>62</a:t>
            </a:fld>
            <a:endParaRPr lang="en-US"/>
          </a:p>
        </p:txBody>
      </p:sp>
      <p:sp>
        <p:nvSpPr>
          <p:cNvPr id="1426434" name="Rectangle 2"/>
          <p:cNvSpPr>
            <a:spLocks noGrp="1" noChangeArrowheads="1"/>
          </p:cNvSpPr>
          <p:nvPr>
            <p:ph type="title"/>
          </p:nvPr>
        </p:nvSpPr>
        <p:spPr/>
        <p:txBody>
          <a:bodyPr/>
          <a:lstStyle/>
          <a:p>
            <a:pPr eaLnBrk="1" hangingPunct="1">
              <a:defRPr/>
            </a:pPr>
            <a:r>
              <a:rPr lang="en-US" smtClean="0"/>
              <a:t>Evidence</a:t>
            </a:r>
          </a:p>
        </p:txBody>
      </p:sp>
      <p:sp>
        <p:nvSpPr>
          <p:cNvPr id="1426435" name="Rectangle 3"/>
          <p:cNvSpPr>
            <a:spLocks noGrp="1" noChangeArrowheads="1"/>
          </p:cNvSpPr>
          <p:nvPr>
            <p:ph type="body" idx="1"/>
          </p:nvPr>
        </p:nvSpPr>
        <p:spPr/>
        <p:txBody>
          <a:bodyPr>
            <a:normAutofit fontScale="92500" lnSpcReduction="10000"/>
          </a:bodyPr>
          <a:lstStyle/>
          <a:p>
            <a:pPr eaLnBrk="1" hangingPunct="1">
              <a:defRPr/>
            </a:pPr>
            <a:r>
              <a:rPr lang="en-US" sz="2800" smtClean="0"/>
              <a:t>Location of evidence</a:t>
            </a:r>
          </a:p>
          <a:p>
            <a:pPr eaLnBrk="1" hangingPunct="1">
              <a:defRPr/>
            </a:pPr>
            <a:r>
              <a:rPr lang="en-US" sz="2800" smtClean="0"/>
              <a:t>Time stamp on evidence</a:t>
            </a:r>
          </a:p>
          <a:p>
            <a:pPr eaLnBrk="1" hangingPunct="1">
              <a:defRPr/>
            </a:pPr>
            <a:r>
              <a:rPr lang="en-US" sz="2800" smtClean="0"/>
              <a:t>Securing evidence</a:t>
            </a:r>
          </a:p>
          <a:p>
            <a:pPr eaLnBrk="1" hangingPunct="1">
              <a:defRPr/>
            </a:pPr>
            <a:r>
              <a:rPr lang="en-US" sz="2800" smtClean="0"/>
              <a:t>Evidence life cycle</a:t>
            </a:r>
          </a:p>
          <a:p>
            <a:pPr lvl="1" eaLnBrk="1" hangingPunct="1">
              <a:defRPr/>
            </a:pPr>
            <a:r>
              <a:rPr lang="en-US" sz="2400" smtClean="0"/>
              <a:t>Discovery, protection, recording, collection and tagging</a:t>
            </a:r>
          </a:p>
          <a:p>
            <a:pPr eaLnBrk="1" hangingPunct="1">
              <a:defRPr/>
            </a:pPr>
            <a:r>
              <a:rPr lang="en-US" sz="2800" smtClean="0"/>
              <a:t>Preservation and transportation</a:t>
            </a:r>
          </a:p>
          <a:p>
            <a:pPr eaLnBrk="1" hangingPunct="1">
              <a:defRPr/>
            </a:pPr>
            <a:r>
              <a:rPr lang="en-US" sz="2800" smtClean="0"/>
              <a:t>Presentation in a court of law</a:t>
            </a:r>
          </a:p>
          <a:p>
            <a:pPr eaLnBrk="1" hangingPunct="1">
              <a:defRPr/>
            </a:pPr>
            <a:r>
              <a:rPr lang="en-US" sz="2800" smtClean="0"/>
              <a:t>What to do with the evidence</a:t>
            </a:r>
          </a:p>
        </p:txBody>
      </p:sp>
    </p:spTree>
    <p:extLst>
      <p:ext uri="{BB962C8B-B14F-4D97-AF65-F5344CB8AC3E}">
        <p14:creationId xmlns:p14="http://schemas.microsoft.com/office/powerpoint/2010/main" val="4126691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DECE4F5-6065-4B2B-A385-B104127844F7}" type="slidenum">
              <a:rPr lang="en-US"/>
              <a:pPr>
                <a:defRPr/>
              </a:pPr>
              <a:t>63</a:t>
            </a:fld>
            <a:endParaRPr lang="en-US"/>
          </a:p>
        </p:txBody>
      </p:sp>
      <p:sp>
        <p:nvSpPr>
          <p:cNvPr id="1427458" name="Rectangle 2"/>
          <p:cNvSpPr>
            <a:spLocks noGrp="1" noChangeArrowheads="1"/>
          </p:cNvSpPr>
          <p:nvPr>
            <p:ph type="title"/>
          </p:nvPr>
        </p:nvSpPr>
        <p:spPr/>
        <p:txBody>
          <a:bodyPr/>
          <a:lstStyle/>
          <a:p>
            <a:pPr eaLnBrk="1" hangingPunct="1">
              <a:defRPr/>
            </a:pPr>
            <a:r>
              <a:rPr lang="en-US" smtClean="0"/>
              <a:t>Evidence</a:t>
            </a:r>
          </a:p>
        </p:txBody>
      </p:sp>
      <p:sp>
        <p:nvSpPr>
          <p:cNvPr id="1427459" name="Rectangle 3"/>
          <p:cNvSpPr>
            <a:spLocks noGrp="1" noChangeArrowheads="1"/>
          </p:cNvSpPr>
          <p:nvPr>
            <p:ph type="body" idx="1"/>
          </p:nvPr>
        </p:nvSpPr>
        <p:spPr/>
        <p:txBody>
          <a:bodyPr>
            <a:normAutofit fontScale="92500" lnSpcReduction="20000"/>
          </a:bodyPr>
          <a:lstStyle/>
          <a:p>
            <a:pPr eaLnBrk="1" hangingPunct="1">
              <a:lnSpc>
                <a:spcPct val="90000"/>
              </a:lnSpc>
              <a:defRPr/>
            </a:pPr>
            <a:r>
              <a:rPr lang="en-US" sz="2800" smtClean="0"/>
              <a:t>Relevant </a:t>
            </a:r>
          </a:p>
          <a:p>
            <a:pPr lvl="1" eaLnBrk="1" hangingPunct="1">
              <a:lnSpc>
                <a:spcPct val="90000"/>
              </a:lnSpc>
              <a:defRPr/>
            </a:pPr>
            <a:r>
              <a:rPr lang="en-US" sz="2400" smtClean="0"/>
              <a:t>Evidence related to the crime</a:t>
            </a:r>
          </a:p>
          <a:p>
            <a:pPr eaLnBrk="1" hangingPunct="1">
              <a:lnSpc>
                <a:spcPct val="90000"/>
              </a:lnSpc>
              <a:defRPr/>
            </a:pPr>
            <a:r>
              <a:rPr lang="en-US" sz="2800" smtClean="0"/>
              <a:t>Legally Permissible</a:t>
            </a:r>
          </a:p>
          <a:p>
            <a:pPr lvl="1" eaLnBrk="1" hangingPunct="1">
              <a:lnSpc>
                <a:spcPct val="90000"/>
              </a:lnSpc>
              <a:defRPr/>
            </a:pPr>
            <a:r>
              <a:rPr lang="en-US" sz="2400" smtClean="0"/>
              <a:t>Obtained in a lawful manner</a:t>
            </a:r>
          </a:p>
          <a:p>
            <a:pPr eaLnBrk="1" hangingPunct="1">
              <a:lnSpc>
                <a:spcPct val="90000"/>
              </a:lnSpc>
              <a:defRPr/>
            </a:pPr>
            <a:r>
              <a:rPr lang="en-US" sz="2800" smtClean="0"/>
              <a:t>Reliability </a:t>
            </a:r>
          </a:p>
          <a:p>
            <a:pPr lvl="1" eaLnBrk="1" hangingPunct="1">
              <a:lnSpc>
                <a:spcPct val="90000"/>
              </a:lnSpc>
              <a:defRPr/>
            </a:pPr>
            <a:r>
              <a:rPr lang="en-US" sz="2400" smtClean="0"/>
              <a:t>Not tempered with</a:t>
            </a:r>
          </a:p>
          <a:p>
            <a:pPr eaLnBrk="1" hangingPunct="1">
              <a:lnSpc>
                <a:spcPct val="90000"/>
              </a:lnSpc>
              <a:defRPr/>
            </a:pPr>
            <a:r>
              <a:rPr lang="en-US" sz="2800" smtClean="0"/>
              <a:t>Preservation</a:t>
            </a:r>
          </a:p>
          <a:p>
            <a:pPr lvl="1" eaLnBrk="1" hangingPunct="1">
              <a:lnSpc>
                <a:spcPct val="90000"/>
              </a:lnSpc>
              <a:defRPr/>
            </a:pPr>
            <a:r>
              <a:rPr lang="en-US" sz="2400" smtClean="0"/>
              <a:t>Not subject to damage</a:t>
            </a:r>
          </a:p>
          <a:p>
            <a:pPr eaLnBrk="1" hangingPunct="1">
              <a:lnSpc>
                <a:spcPct val="90000"/>
              </a:lnSpc>
              <a:defRPr/>
            </a:pPr>
            <a:r>
              <a:rPr lang="en-US" sz="2800" smtClean="0"/>
              <a:t>Identification</a:t>
            </a:r>
          </a:p>
          <a:p>
            <a:pPr lvl="1" eaLnBrk="1" hangingPunct="1">
              <a:lnSpc>
                <a:spcPct val="90000"/>
              </a:lnSpc>
              <a:defRPr/>
            </a:pPr>
            <a:r>
              <a:rPr lang="en-US" sz="2400" smtClean="0"/>
              <a:t>Labeled and organized</a:t>
            </a:r>
          </a:p>
        </p:txBody>
      </p:sp>
    </p:spTree>
    <p:extLst>
      <p:ext uri="{BB962C8B-B14F-4D97-AF65-F5344CB8AC3E}">
        <p14:creationId xmlns:p14="http://schemas.microsoft.com/office/powerpoint/2010/main" val="22829069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7DEE42C-EDDD-46D9-97B1-26D86F977A4C}" type="slidenum">
              <a:rPr lang="en-US"/>
              <a:pPr>
                <a:defRPr/>
              </a:pPr>
              <a:t>64</a:t>
            </a:fld>
            <a:endParaRPr lang="en-US"/>
          </a:p>
        </p:txBody>
      </p:sp>
      <p:sp>
        <p:nvSpPr>
          <p:cNvPr id="1367042" name="Rectangle 2"/>
          <p:cNvSpPr>
            <a:spLocks noGrp="1" noChangeArrowheads="1"/>
          </p:cNvSpPr>
          <p:nvPr>
            <p:ph type="title"/>
          </p:nvPr>
        </p:nvSpPr>
        <p:spPr>
          <a:xfrm>
            <a:off x="914400" y="980728"/>
            <a:ext cx="8229600" cy="1143000"/>
          </a:xfrm>
        </p:spPr>
        <p:txBody>
          <a:bodyPr/>
          <a:lstStyle/>
          <a:p>
            <a:pPr eaLnBrk="1" hangingPunct="1">
              <a:defRPr/>
            </a:pPr>
            <a:r>
              <a:rPr lang="en-US" dirty="0" smtClean="0"/>
              <a:t>Terminology</a:t>
            </a:r>
          </a:p>
        </p:txBody>
      </p:sp>
      <p:sp>
        <p:nvSpPr>
          <p:cNvPr id="1367043" name="Rectangle 3"/>
          <p:cNvSpPr>
            <a:spLocks noGrp="1" noChangeArrowheads="1"/>
          </p:cNvSpPr>
          <p:nvPr>
            <p:ph type="body" idx="1"/>
          </p:nvPr>
        </p:nvSpPr>
        <p:spPr>
          <a:xfrm>
            <a:off x="107504" y="1871504"/>
            <a:ext cx="8305800" cy="4953000"/>
          </a:xfrm>
        </p:spPr>
        <p:txBody>
          <a:bodyPr/>
          <a:lstStyle/>
          <a:p>
            <a:pPr eaLnBrk="1" hangingPunct="1">
              <a:defRPr/>
            </a:pPr>
            <a:r>
              <a:rPr lang="en-US" sz="2800" b="1" dirty="0" smtClean="0"/>
              <a:t>Forensics</a:t>
            </a:r>
            <a:r>
              <a:rPr lang="en-US" sz="2800" dirty="0" smtClean="0"/>
              <a:t> - The use of a scientific approach and technology to investigate and establish facts in an investigation. </a:t>
            </a:r>
          </a:p>
          <a:p>
            <a:pPr eaLnBrk="1" hangingPunct="1">
              <a:defRPr/>
            </a:pPr>
            <a:r>
              <a:rPr lang="en-US" sz="2800" b="1" dirty="0" smtClean="0"/>
              <a:t>Computer Fraud</a:t>
            </a:r>
            <a:r>
              <a:rPr lang="en-US" sz="2800" dirty="0" smtClean="0"/>
              <a:t> - fraudulently obtaining anything of value, other than mere use of the computer, by accessing a computer. The federal Computer Fraud &amp; Abuse Act is the leading statue in this area and relates to crimes where federal or interstate computers systems have been exploited to commit the crime.</a:t>
            </a:r>
          </a:p>
        </p:txBody>
      </p:sp>
    </p:spTree>
    <p:custDataLst>
      <p:tags r:id="rId1"/>
    </p:custDataLst>
    <p:extLst>
      <p:ext uri="{BB962C8B-B14F-4D97-AF65-F5344CB8AC3E}">
        <p14:creationId xmlns:p14="http://schemas.microsoft.com/office/powerpoint/2010/main" val="12988569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7042"/>
                                        </p:tgtEl>
                                        <p:attrNameLst>
                                          <p:attrName>style.visibility</p:attrName>
                                        </p:attrNameLst>
                                      </p:cBhvr>
                                      <p:to>
                                        <p:strVal val="visible"/>
                                      </p:to>
                                    </p:set>
                                    <p:animEffect transition="in" filter="fade">
                                      <p:cBhvr>
                                        <p:cTn id="7" dur="2000"/>
                                        <p:tgtEl>
                                          <p:spTgt spid="136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7043">
                                            <p:txEl>
                                              <p:pRg st="0" end="0"/>
                                            </p:txEl>
                                          </p:spTgt>
                                        </p:tgtEl>
                                        <p:attrNameLst>
                                          <p:attrName>style.visibility</p:attrName>
                                        </p:attrNameLst>
                                      </p:cBhvr>
                                      <p:to>
                                        <p:strVal val="visible"/>
                                      </p:to>
                                    </p:set>
                                    <p:animEffect transition="in" filter="fade">
                                      <p:cBhvr>
                                        <p:cTn id="12" dur="2000"/>
                                        <p:tgtEl>
                                          <p:spTgt spid="1367043">
                                            <p:txEl>
                                              <p:pRg st="0" end="0"/>
                                            </p:txEl>
                                          </p:spTgt>
                                        </p:tgtEl>
                                      </p:cBhvr>
                                    </p:animEffect>
                                  </p:childTnLst>
                                  <p:subTnLst>
                                    <p:animClr clrSpc="rgb" dir="cw">
                                      <p:cBhvr override="childStyle">
                                        <p:cTn dur="1" fill="hold" display="0" masterRel="nextClick" afterEffect="1"/>
                                        <p:tgtEl>
                                          <p:spTgt spid="1367043">
                                            <p:txEl>
                                              <p:pRg st="0" end="0"/>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7043">
                                            <p:txEl>
                                              <p:pRg st="1" end="1"/>
                                            </p:txEl>
                                          </p:spTgt>
                                        </p:tgtEl>
                                        <p:attrNameLst>
                                          <p:attrName>style.visibility</p:attrName>
                                        </p:attrNameLst>
                                      </p:cBhvr>
                                      <p:to>
                                        <p:strVal val="visible"/>
                                      </p:to>
                                    </p:set>
                                    <p:animEffect transition="in" filter="fade">
                                      <p:cBhvr>
                                        <p:cTn id="17" dur="2000"/>
                                        <p:tgtEl>
                                          <p:spTgt spid="1367043">
                                            <p:txEl>
                                              <p:pRg st="1" end="1"/>
                                            </p:txEl>
                                          </p:spTgt>
                                        </p:tgtEl>
                                      </p:cBhvr>
                                    </p:animEffect>
                                  </p:childTnLst>
                                  <p:subTnLst>
                                    <p:animClr clrSpc="rgb" dir="cw">
                                      <p:cBhvr override="childStyle">
                                        <p:cTn dur="1" fill="hold" display="0" masterRel="nextClick" afterEffect="1"/>
                                        <p:tgtEl>
                                          <p:spTgt spid="136704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2" grpId="0"/>
      <p:bldP spid="136704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8415589-78D3-44A1-A9FB-24AA440DA118}" type="slidenum">
              <a:rPr lang="en-US"/>
              <a:pPr>
                <a:defRPr/>
              </a:pPr>
              <a:t>65</a:t>
            </a:fld>
            <a:endParaRPr lang="en-US"/>
          </a:p>
        </p:txBody>
      </p:sp>
      <p:sp>
        <p:nvSpPr>
          <p:cNvPr id="1371138" name="Rectangle 2"/>
          <p:cNvSpPr>
            <a:spLocks noGrp="1" noChangeArrowheads="1"/>
          </p:cNvSpPr>
          <p:nvPr>
            <p:ph type="title"/>
          </p:nvPr>
        </p:nvSpPr>
        <p:spPr>
          <a:xfrm>
            <a:off x="901040" y="1052736"/>
            <a:ext cx="8229600" cy="1143000"/>
          </a:xfrm>
        </p:spPr>
        <p:txBody>
          <a:bodyPr/>
          <a:lstStyle/>
          <a:p>
            <a:pPr eaLnBrk="1" hangingPunct="1">
              <a:defRPr/>
            </a:pPr>
            <a:r>
              <a:rPr lang="en-US" dirty="0" smtClean="0"/>
              <a:t>Terminology</a:t>
            </a:r>
          </a:p>
        </p:txBody>
      </p:sp>
      <p:sp>
        <p:nvSpPr>
          <p:cNvPr id="1371139" name="Rectangle 3"/>
          <p:cNvSpPr>
            <a:spLocks noGrp="1" noChangeArrowheads="1"/>
          </p:cNvSpPr>
          <p:nvPr>
            <p:ph type="body" idx="1"/>
          </p:nvPr>
        </p:nvSpPr>
        <p:spPr>
          <a:xfrm>
            <a:off x="28600" y="2057400"/>
            <a:ext cx="8229600" cy="4800600"/>
          </a:xfrm>
        </p:spPr>
        <p:txBody>
          <a:bodyPr/>
          <a:lstStyle/>
          <a:p>
            <a:pPr eaLnBrk="1" hangingPunct="1">
              <a:lnSpc>
                <a:spcPct val="80000"/>
              </a:lnSpc>
              <a:defRPr/>
            </a:pPr>
            <a:r>
              <a:rPr lang="en-US" sz="2800" b="1" dirty="0" smtClean="0"/>
              <a:t>Securing The Scene</a:t>
            </a:r>
            <a:r>
              <a:rPr lang="en-US" sz="2800" dirty="0" smtClean="0"/>
              <a:t> – This refers to establishing a relatively secure perimeter around and in a crime scene.</a:t>
            </a:r>
          </a:p>
          <a:p>
            <a:pPr eaLnBrk="1" hangingPunct="1">
              <a:lnSpc>
                <a:spcPct val="80000"/>
              </a:lnSpc>
              <a:defRPr/>
            </a:pPr>
            <a:r>
              <a:rPr lang="en-US" sz="2800" b="1" dirty="0" smtClean="0"/>
              <a:t>Chain of Custody</a:t>
            </a:r>
            <a:r>
              <a:rPr lang="en-US" sz="2800" dirty="0" smtClean="0"/>
              <a:t> – When presenting evidence in formal court proceedings  the prosecution may be challenged to prove that the evidence was collected and turned over from the investigator to the evidence custodian and back without any unauthorized persons having access to, or opportunity to manipulate the evidence.</a:t>
            </a:r>
          </a:p>
          <a:p>
            <a:pPr eaLnBrk="1" hangingPunct="1">
              <a:lnSpc>
                <a:spcPct val="80000"/>
              </a:lnSpc>
              <a:buFont typeface="Wingdings" pitchFamily="2" charset="2"/>
              <a:buNone/>
              <a:defRPr/>
            </a:pPr>
            <a:r>
              <a:rPr lang="en-US" sz="2800" dirty="0" smtClean="0"/>
              <a:t> </a:t>
            </a:r>
          </a:p>
        </p:txBody>
      </p:sp>
    </p:spTree>
    <p:custDataLst>
      <p:tags r:id="rId1"/>
    </p:custDataLst>
    <p:extLst>
      <p:ext uri="{BB962C8B-B14F-4D97-AF65-F5344CB8AC3E}">
        <p14:creationId xmlns:p14="http://schemas.microsoft.com/office/powerpoint/2010/main" val="13544653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7B8352D0-0FDB-496A-9D9D-58F1EC153D0F}" type="slidenum">
              <a:rPr lang="en-US"/>
              <a:pPr>
                <a:defRPr/>
              </a:pPr>
              <a:t>66</a:t>
            </a:fld>
            <a:endParaRPr lang="en-US"/>
          </a:p>
        </p:txBody>
      </p:sp>
      <p:sp>
        <p:nvSpPr>
          <p:cNvPr id="1374210" name="Rectangle 2"/>
          <p:cNvSpPr>
            <a:spLocks noGrp="1" noChangeArrowheads="1"/>
          </p:cNvSpPr>
          <p:nvPr>
            <p:ph type="title"/>
          </p:nvPr>
        </p:nvSpPr>
        <p:spPr>
          <a:xfrm>
            <a:off x="651696" y="1123598"/>
            <a:ext cx="8229600" cy="1143000"/>
          </a:xfrm>
        </p:spPr>
        <p:txBody>
          <a:bodyPr/>
          <a:lstStyle/>
          <a:p>
            <a:pPr eaLnBrk="1" hangingPunct="1">
              <a:defRPr/>
            </a:pPr>
            <a:r>
              <a:rPr lang="en-US" dirty="0" smtClean="0"/>
              <a:t>Forensic Investigation</a:t>
            </a:r>
          </a:p>
        </p:txBody>
      </p:sp>
      <p:sp>
        <p:nvSpPr>
          <p:cNvPr id="1374211" name="Rectangle 3"/>
          <p:cNvSpPr>
            <a:spLocks noGrp="1" noChangeArrowheads="1"/>
          </p:cNvSpPr>
          <p:nvPr>
            <p:ph type="body" sz="half" idx="1"/>
          </p:nvPr>
        </p:nvSpPr>
        <p:spPr>
          <a:xfrm>
            <a:off x="135280" y="2266598"/>
            <a:ext cx="4495800" cy="4530725"/>
          </a:xfrm>
        </p:spPr>
        <p:txBody>
          <a:bodyPr/>
          <a:lstStyle/>
          <a:p>
            <a:pPr eaLnBrk="1" hangingPunct="1">
              <a:defRPr/>
            </a:pPr>
            <a:r>
              <a:rPr lang="en-US" dirty="0" smtClean="0"/>
              <a:t>Forensics is the art of identifying, collecting and presenting in a consolidated form evidence of a crime or breach of policy. </a:t>
            </a:r>
          </a:p>
          <a:p>
            <a:pPr eaLnBrk="1" hangingPunct="1">
              <a:defRPr/>
            </a:pPr>
            <a:r>
              <a:rPr lang="en-US" dirty="0" smtClean="0"/>
              <a:t>Forensics are performed to bring forth to aid in the reconstruction of an event from the past.</a:t>
            </a:r>
          </a:p>
        </p:txBody>
      </p:sp>
      <p:sp>
        <p:nvSpPr>
          <p:cNvPr id="1374212" name="Rectangle 4"/>
          <p:cNvSpPr>
            <a:spLocks noGrp="1" noChangeArrowheads="1"/>
          </p:cNvSpPr>
          <p:nvPr>
            <p:ph type="body" sz="half" idx="2"/>
          </p:nvPr>
        </p:nvSpPr>
        <p:spPr>
          <a:xfrm>
            <a:off x="4953000" y="2327275"/>
            <a:ext cx="3812232" cy="4530725"/>
          </a:xfrm>
        </p:spPr>
        <p:txBody>
          <a:bodyPr>
            <a:normAutofit lnSpcReduction="10000"/>
          </a:bodyPr>
          <a:lstStyle/>
          <a:p>
            <a:pPr eaLnBrk="1" hangingPunct="1">
              <a:lnSpc>
                <a:spcPct val="80000"/>
              </a:lnSpc>
              <a:defRPr/>
            </a:pPr>
            <a:r>
              <a:rPr lang="en-US" sz="2400" b="1" dirty="0" smtClean="0"/>
              <a:t>Intrusion Detection System</a:t>
            </a:r>
            <a:r>
              <a:rPr lang="en-US" sz="2400" dirty="0" smtClean="0"/>
              <a:t> - An IDS observes the activity of a computer or network looking for any suspicious activity that may indicate an attempt to break into or compromise the system.</a:t>
            </a:r>
          </a:p>
          <a:p>
            <a:pPr eaLnBrk="1" hangingPunct="1">
              <a:lnSpc>
                <a:spcPct val="80000"/>
              </a:lnSpc>
              <a:defRPr/>
            </a:pPr>
            <a:r>
              <a:rPr lang="en-US" sz="2400" dirty="0" smtClean="0"/>
              <a:t>Computer forensic analysis may involve one computer or many interconnected computers.</a:t>
            </a:r>
          </a:p>
          <a:p>
            <a:pPr eaLnBrk="1" hangingPunct="1">
              <a:lnSpc>
                <a:spcPct val="80000"/>
              </a:lnSpc>
              <a:defRPr/>
            </a:pPr>
            <a:endParaRPr lang="en-US" sz="2400" dirty="0" smtClean="0"/>
          </a:p>
          <a:p>
            <a:pPr eaLnBrk="1" hangingPunct="1">
              <a:lnSpc>
                <a:spcPct val="80000"/>
              </a:lnSpc>
              <a:defRPr/>
            </a:pPr>
            <a:endParaRPr lang="en-US" sz="2400" dirty="0" smtClean="0"/>
          </a:p>
        </p:txBody>
      </p:sp>
    </p:spTree>
    <p:custDataLst>
      <p:tags r:id="rId1"/>
    </p:custDataLst>
    <p:extLst>
      <p:ext uri="{BB962C8B-B14F-4D97-AF65-F5344CB8AC3E}">
        <p14:creationId xmlns:p14="http://schemas.microsoft.com/office/powerpoint/2010/main" val="156914499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AE67E44-2F94-4F1D-8170-59E6AD563AC4}" type="slidenum">
              <a:rPr lang="en-US"/>
              <a:pPr>
                <a:defRPr/>
              </a:pPr>
              <a:t>67</a:t>
            </a:fld>
            <a:endParaRPr lang="en-US"/>
          </a:p>
        </p:txBody>
      </p:sp>
      <p:sp>
        <p:nvSpPr>
          <p:cNvPr id="1378306" name="Rectangle 2"/>
          <p:cNvSpPr>
            <a:spLocks noGrp="1" noChangeArrowheads="1"/>
          </p:cNvSpPr>
          <p:nvPr>
            <p:ph type="title"/>
          </p:nvPr>
        </p:nvSpPr>
        <p:spPr>
          <a:xfrm>
            <a:off x="903744" y="980728"/>
            <a:ext cx="8229600" cy="1143000"/>
          </a:xfrm>
        </p:spPr>
        <p:txBody>
          <a:bodyPr/>
          <a:lstStyle/>
          <a:p>
            <a:pPr eaLnBrk="1" hangingPunct="1">
              <a:defRPr/>
            </a:pPr>
            <a:r>
              <a:rPr lang="en-US" sz="3200" dirty="0" smtClean="0"/>
              <a:t>Who Should Perform Forensic Analysis</a:t>
            </a:r>
          </a:p>
        </p:txBody>
      </p:sp>
      <p:sp>
        <p:nvSpPr>
          <p:cNvPr id="1378307" name="Rectangle 3"/>
          <p:cNvSpPr>
            <a:spLocks noGrp="1" noChangeArrowheads="1"/>
          </p:cNvSpPr>
          <p:nvPr>
            <p:ph type="body" idx="1"/>
          </p:nvPr>
        </p:nvSpPr>
        <p:spPr>
          <a:xfrm>
            <a:off x="323528" y="1905000"/>
            <a:ext cx="7778824" cy="4953000"/>
          </a:xfrm>
        </p:spPr>
        <p:txBody>
          <a:bodyPr/>
          <a:lstStyle/>
          <a:p>
            <a:pPr eaLnBrk="1" hangingPunct="1">
              <a:lnSpc>
                <a:spcPct val="80000"/>
              </a:lnSpc>
              <a:defRPr/>
            </a:pPr>
            <a:r>
              <a:rPr lang="en-US" sz="2400" dirty="0" smtClean="0"/>
              <a:t>Basic forensics can be performed by anyone who is familiar with computers and has the proper tools. The key skill requirements for an analyst should include:</a:t>
            </a:r>
          </a:p>
          <a:p>
            <a:pPr lvl="1" eaLnBrk="1" hangingPunct="1">
              <a:lnSpc>
                <a:spcPct val="80000"/>
              </a:lnSpc>
              <a:defRPr/>
            </a:pPr>
            <a:r>
              <a:rPr lang="en-US" sz="2400" dirty="0" smtClean="0"/>
              <a:t>An understand of constitutional rights and individual rights to privacy;</a:t>
            </a:r>
          </a:p>
          <a:p>
            <a:pPr lvl="1" eaLnBrk="1" hangingPunct="1">
              <a:lnSpc>
                <a:spcPct val="80000"/>
              </a:lnSpc>
              <a:defRPr/>
            </a:pPr>
            <a:r>
              <a:rPr lang="en-US" sz="2400" dirty="0" smtClean="0"/>
              <a:t>Technical skills in the computer environment being assessed;</a:t>
            </a:r>
          </a:p>
          <a:p>
            <a:pPr lvl="1" eaLnBrk="1" hangingPunct="1">
              <a:lnSpc>
                <a:spcPct val="80000"/>
              </a:lnSpc>
              <a:defRPr/>
            </a:pPr>
            <a:r>
              <a:rPr lang="en-US" sz="2400" dirty="0" smtClean="0"/>
              <a:t>Familiarity with computer forensic tools;</a:t>
            </a:r>
          </a:p>
          <a:p>
            <a:pPr lvl="1" eaLnBrk="1" hangingPunct="1">
              <a:lnSpc>
                <a:spcPct val="80000"/>
              </a:lnSpc>
              <a:defRPr/>
            </a:pPr>
            <a:r>
              <a:rPr lang="en-US" sz="2400" dirty="0" smtClean="0"/>
              <a:t>Understanding of the rules of evidence for the jurisdictional area; and</a:t>
            </a:r>
          </a:p>
          <a:p>
            <a:pPr lvl="1" eaLnBrk="1" hangingPunct="1">
              <a:lnSpc>
                <a:spcPct val="80000"/>
              </a:lnSpc>
              <a:defRPr/>
            </a:pPr>
            <a:r>
              <a:rPr lang="en-US" sz="2400" dirty="0" smtClean="0"/>
              <a:t>Familiarity with interview and investigative procedures.</a:t>
            </a:r>
          </a:p>
          <a:p>
            <a:pPr eaLnBrk="1" hangingPunct="1">
              <a:lnSpc>
                <a:spcPct val="80000"/>
              </a:lnSpc>
              <a:buFont typeface="Wingdings" pitchFamily="2" charset="2"/>
              <a:buNone/>
              <a:defRPr/>
            </a:pPr>
            <a:r>
              <a:rPr lang="en-US" sz="2400" dirty="0" smtClean="0"/>
              <a:t>      less skill may be sufficient to perform parts of the overall process.</a:t>
            </a:r>
          </a:p>
        </p:txBody>
      </p:sp>
    </p:spTree>
    <p:custDataLst>
      <p:tags r:id="rId1"/>
    </p:custDataLst>
    <p:extLst>
      <p:ext uri="{BB962C8B-B14F-4D97-AF65-F5344CB8AC3E}">
        <p14:creationId xmlns:p14="http://schemas.microsoft.com/office/powerpoint/2010/main" val="111767492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980BABD-0A3D-4394-94D6-456F7FD9FE6F}" type="slidenum">
              <a:rPr lang="en-US"/>
              <a:pPr>
                <a:defRPr/>
              </a:pPr>
              <a:t>68</a:t>
            </a:fld>
            <a:endParaRPr lang="en-US"/>
          </a:p>
        </p:txBody>
      </p:sp>
      <p:sp>
        <p:nvSpPr>
          <p:cNvPr id="1379330" name="Rectangle 2"/>
          <p:cNvSpPr>
            <a:spLocks noGrp="1" noChangeArrowheads="1"/>
          </p:cNvSpPr>
          <p:nvPr>
            <p:ph type="title"/>
          </p:nvPr>
        </p:nvSpPr>
        <p:spPr>
          <a:xfrm>
            <a:off x="914400" y="1124744"/>
            <a:ext cx="8229600" cy="1143000"/>
          </a:xfrm>
        </p:spPr>
        <p:txBody>
          <a:bodyPr/>
          <a:lstStyle/>
          <a:p>
            <a:pPr eaLnBrk="1" hangingPunct="1">
              <a:defRPr/>
            </a:pPr>
            <a:r>
              <a:rPr lang="en-US" dirty="0" smtClean="0"/>
              <a:t>Role of the Forensic Analyst</a:t>
            </a:r>
          </a:p>
        </p:txBody>
      </p:sp>
      <p:sp>
        <p:nvSpPr>
          <p:cNvPr id="1379331" name="Rectangle 3"/>
          <p:cNvSpPr>
            <a:spLocks noGrp="1" noChangeArrowheads="1"/>
          </p:cNvSpPr>
          <p:nvPr>
            <p:ph type="body" idx="1"/>
          </p:nvPr>
        </p:nvSpPr>
        <p:spPr>
          <a:xfrm>
            <a:off x="179512" y="2088163"/>
            <a:ext cx="7620000" cy="4724400"/>
          </a:xfrm>
        </p:spPr>
        <p:txBody>
          <a:bodyPr/>
          <a:lstStyle/>
          <a:p>
            <a:pPr eaLnBrk="1" hangingPunct="1">
              <a:lnSpc>
                <a:spcPct val="90000"/>
              </a:lnSpc>
              <a:defRPr/>
            </a:pPr>
            <a:r>
              <a:rPr lang="en-US" sz="2400" dirty="0" smtClean="0"/>
              <a:t>To interrogate a computer system or systems for evidence of inappropriate or criminal acts;</a:t>
            </a:r>
          </a:p>
          <a:p>
            <a:pPr eaLnBrk="1" hangingPunct="1">
              <a:lnSpc>
                <a:spcPct val="90000"/>
              </a:lnSpc>
              <a:defRPr/>
            </a:pPr>
            <a:r>
              <a:rPr lang="en-US" sz="2400" dirty="0" smtClean="0"/>
              <a:t>To capture a creditable copy of the suspect data;</a:t>
            </a:r>
          </a:p>
          <a:p>
            <a:pPr eaLnBrk="1" hangingPunct="1">
              <a:lnSpc>
                <a:spcPct val="90000"/>
              </a:lnSpc>
              <a:defRPr/>
            </a:pPr>
            <a:r>
              <a:rPr lang="en-US" sz="2400" dirty="0" smtClean="0"/>
              <a:t>To handled data in a manner consistent with legal rules; </a:t>
            </a:r>
          </a:p>
          <a:p>
            <a:pPr eaLnBrk="1" hangingPunct="1">
              <a:lnSpc>
                <a:spcPct val="90000"/>
              </a:lnSpc>
              <a:defRPr/>
            </a:pPr>
            <a:r>
              <a:rPr lang="en-US" sz="2400" dirty="0" smtClean="0"/>
              <a:t>To treat all parties in an investigation, in a manner with respect and dignity; and</a:t>
            </a:r>
          </a:p>
          <a:p>
            <a:pPr eaLnBrk="1" hangingPunct="1">
              <a:lnSpc>
                <a:spcPct val="90000"/>
              </a:lnSpc>
              <a:defRPr/>
            </a:pPr>
            <a:r>
              <a:rPr lang="en-US" sz="2400" dirty="0" smtClean="0"/>
              <a:t>To report facts and data.</a:t>
            </a:r>
          </a:p>
          <a:p>
            <a:pPr eaLnBrk="1" hangingPunct="1">
              <a:lnSpc>
                <a:spcPct val="90000"/>
              </a:lnSpc>
              <a:buFont typeface="Wingdings" pitchFamily="2" charset="2"/>
              <a:buNone/>
              <a:defRPr/>
            </a:pPr>
            <a:endParaRPr lang="en-US" sz="2400" dirty="0" smtClean="0"/>
          </a:p>
          <a:p>
            <a:pPr eaLnBrk="1" hangingPunct="1">
              <a:lnSpc>
                <a:spcPct val="90000"/>
              </a:lnSpc>
              <a:buFont typeface="Wingdings" pitchFamily="2" charset="2"/>
              <a:buNone/>
              <a:defRPr/>
            </a:pPr>
            <a:r>
              <a:rPr lang="en-US" sz="2400" i="1" dirty="0" smtClean="0"/>
              <a:t>A forensic analyst should never be used to determine administrative or disciplinary action against a suspect.</a:t>
            </a:r>
          </a:p>
        </p:txBody>
      </p:sp>
    </p:spTree>
    <p:custDataLst>
      <p:tags r:id="rId1"/>
    </p:custDataLst>
    <p:extLst>
      <p:ext uri="{BB962C8B-B14F-4D97-AF65-F5344CB8AC3E}">
        <p14:creationId xmlns:p14="http://schemas.microsoft.com/office/powerpoint/2010/main" val="82978881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038E60FC-A617-4835-8751-0C045203666E}" type="slidenum">
              <a:rPr lang="en-US"/>
              <a:pPr>
                <a:defRPr/>
              </a:pPr>
              <a:t>69</a:t>
            </a:fld>
            <a:endParaRPr lang="en-US"/>
          </a:p>
        </p:txBody>
      </p:sp>
      <p:sp>
        <p:nvSpPr>
          <p:cNvPr id="1380354" name="Rectangle 2"/>
          <p:cNvSpPr>
            <a:spLocks noGrp="1" noChangeArrowheads="1"/>
          </p:cNvSpPr>
          <p:nvPr>
            <p:ph type="title"/>
          </p:nvPr>
        </p:nvSpPr>
        <p:spPr>
          <a:xfrm>
            <a:off x="-2052736" y="-37728"/>
            <a:ext cx="8229600" cy="1143000"/>
          </a:xfrm>
        </p:spPr>
        <p:txBody>
          <a:bodyPr/>
          <a:lstStyle/>
          <a:p>
            <a:pPr eaLnBrk="1" hangingPunct="1">
              <a:defRPr/>
            </a:pPr>
            <a:r>
              <a:rPr lang="en-US" dirty="0" smtClean="0"/>
              <a:t>Limitations</a:t>
            </a:r>
          </a:p>
        </p:txBody>
      </p:sp>
      <p:sp>
        <p:nvSpPr>
          <p:cNvPr id="1380355" name="Rectangle 3"/>
          <p:cNvSpPr>
            <a:spLocks noGrp="1" noChangeArrowheads="1"/>
          </p:cNvSpPr>
          <p:nvPr>
            <p:ph type="body" idx="1"/>
          </p:nvPr>
        </p:nvSpPr>
        <p:spPr>
          <a:xfrm>
            <a:off x="177800" y="2361456"/>
            <a:ext cx="7543800" cy="4495800"/>
          </a:xfrm>
        </p:spPr>
        <p:txBody>
          <a:bodyPr/>
          <a:lstStyle/>
          <a:p>
            <a:pPr eaLnBrk="1" hangingPunct="1">
              <a:lnSpc>
                <a:spcPct val="90000"/>
              </a:lnSpc>
              <a:defRPr/>
            </a:pPr>
            <a:r>
              <a:rPr lang="en-US" dirty="0" smtClean="0"/>
              <a:t>When the investigation reveals evidence that the activity falls within reportable crimes;</a:t>
            </a:r>
          </a:p>
          <a:p>
            <a:pPr eaLnBrk="1" hangingPunct="1">
              <a:lnSpc>
                <a:spcPct val="90000"/>
              </a:lnSpc>
              <a:defRPr/>
            </a:pPr>
            <a:r>
              <a:rPr lang="en-US" dirty="0" smtClean="0"/>
              <a:t>When the investigation reveals that the trail of evidence extends beyond the boundaries of your enterprise network; and</a:t>
            </a:r>
          </a:p>
          <a:p>
            <a:pPr eaLnBrk="1" hangingPunct="1">
              <a:lnSpc>
                <a:spcPct val="90000"/>
              </a:lnSpc>
              <a:defRPr/>
            </a:pPr>
            <a:r>
              <a:rPr lang="en-US" dirty="0" smtClean="0"/>
              <a:t>When you know you’re over your head.</a:t>
            </a:r>
          </a:p>
        </p:txBody>
      </p:sp>
      <p:grpSp>
        <p:nvGrpSpPr>
          <p:cNvPr id="32774" name="Group 10"/>
          <p:cNvGrpSpPr>
            <a:grpSpLocks/>
          </p:cNvGrpSpPr>
          <p:nvPr/>
        </p:nvGrpSpPr>
        <p:grpSpPr bwMode="auto">
          <a:xfrm>
            <a:off x="914400" y="1371600"/>
            <a:ext cx="7708900" cy="4899025"/>
            <a:chOff x="192" y="1968"/>
            <a:chExt cx="4856" cy="3086"/>
          </a:xfrm>
        </p:grpSpPr>
        <p:sp>
          <p:nvSpPr>
            <p:cNvPr id="32775" name="AutoShape 4"/>
            <p:cNvSpPr>
              <a:spLocks noChangeArrowheads="1"/>
            </p:cNvSpPr>
            <p:nvPr/>
          </p:nvSpPr>
          <p:spPr bwMode="auto">
            <a:xfrm>
              <a:off x="192" y="1968"/>
              <a:ext cx="1104" cy="288"/>
            </a:xfrm>
            <a:prstGeom prst="chevron">
              <a:avLst>
                <a:gd name="adj" fmla="val 95833"/>
              </a:avLst>
            </a:prstGeom>
            <a:solidFill>
              <a:srgbClr val="CC3300"/>
            </a:solidFill>
            <a:ln w="9525">
              <a:solidFill>
                <a:schemeClr val="tx1"/>
              </a:solidFill>
              <a:miter lim="800000"/>
              <a:headEnd/>
              <a:tailEnd/>
            </a:ln>
          </p:spPr>
          <p:txBody>
            <a:bodyPr wrap="none" anchor="ctr"/>
            <a:lstStyle/>
            <a:p>
              <a:pPr algn="ctr"/>
              <a:r>
                <a:rPr lang="en-US" dirty="0">
                  <a:latin typeface="Tahoma" pitchFamily="34" charset="0"/>
                </a:rPr>
                <a:t>     </a:t>
              </a:r>
              <a:r>
                <a:rPr lang="en-US" dirty="0">
                  <a:solidFill>
                    <a:srgbClr val="FFFF00"/>
                  </a:solidFill>
                  <a:latin typeface="Tahoma" pitchFamily="34" charset="0"/>
                </a:rPr>
                <a:t>Event</a:t>
              </a:r>
            </a:p>
          </p:txBody>
        </p:sp>
        <p:sp>
          <p:nvSpPr>
            <p:cNvPr id="32776" name="AutoShape 5"/>
            <p:cNvSpPr>
              <a:spLocks noChangeArrowheads="1"/>
            </p:cNvSpPr>
            <p:nvPr/>
          </p:nvSpPr>
          <p:spPr bwMode="auto">
            <a:xfrm>
              <a:off x="1056" y="1968"/>
              <a:ext cx="1104" cy="288"/>
            </a:xfrm>
            <a:prstGeom prst="chevron">
              <a:avLst>
                <a:gd name="adj" fmla="val 95833"/>
              </a:avLst>
            </a:prstGeom>
            <a:solidFill>
              <a:srgbClr val="FFFF66"/>
            </a:solidFill>
            <a:ln w="9525">
              <a:solidFill>
                <a:schemeClr val="tx1"/>
              </a:solidFill>
              <a:miter lim="800000"/>
              <a:headEnd/>
              <a:tailEnd/>
            </a:ln>
          </p:spPr>
          <p:txBody>
            <a:bodyPr wrap="none" anchor="ctr"/>
            <a:lstStyle/>
            <a:p>
              <a:pPr algn="ctr"/>
              <a:r>
                <a:rPr lang="en-US" dirty="0">
                  <a:solidFill>
                    <a:srgbClr val="0070C0"/>
                  </a:solidFill>
                  <a:latin typeface="Tahoma" pitchFamily="34" charset="0"/>
                </a:rPr>
                <a:t>      Discovery</a:t>
              </a:r>
            </a:p>
          </p:txBody>
        </p:sp>
        <p:sp>
          <p:nvSpPr>
            <p:cNvPr id="32777" name="AutoShape 6"/>
            <p:cNvSpPr>
              <a:spLocks noChangeArrowheads="1"/>
            </p:cNvSpPr>
            <p:nvPr/>
          </p:nvSpPr>
          <p:spPr bwMode="auto">
            <a:xfrm>
              <a:off x="1920" y="1968"/>
              <a:ext cx="1104" cy="288"/>
            </a:xfrm>
            <a:prstGeom prst="chevron">
              <a:avLst>
                <a:gd name="adj" fmla="val 95833"/>
              </a:avLst>
            </a:prstGeom>
            <a:solidFill>
              <a:schemeClr val="tx2"/>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     Analysis</a:t>
              </a:r>
            </a:p>
          </p:txBody>
        </p:sp>
        <p:sp>
          <p:nvSpPr>
            <p:cNvPr id="32778" name="AutoShape 7"/>
            <p:cNvSpPr>
              <a:spLocks noChangeArrowheads="1"/>
            </p:cNvSpPr>
            <p:nvPr/>
          </p:nvSpPr>
          <p:spPr bwMode="auto">
            <a:xfrm>
              <a:off x="2784" y="1968"/>
              <a:ext cx="1104" cy="288"/>
            </a:xfrm>
            <a:prstGeom prst="chevron">
              <a:avLst>
                <a:gd name="adj" fmla="val 95833"/>
              </a:avLst>
            </a:prstGeom>
            <a:solidFill>
              <a:srgbClr val="00CC99"/>
            </a:solidFill>
            <a:ln w="9525">
              <a:solidFill>
                <a:schemeClr val="tx1"/>
              </a:solidFill>
              <a:miter lim="800000"/>
              <a:headEnd/>
              <a:tailEnd/>
            </a:ln>
          </p:spPr>
          <p:txBody>
            <a:bodyPr wrap="none" anchor="ctr"/>
            <a:lstStyle/>
            <a:p>
              <a:pPr algn="ctr"/>
              <a:r>
                <a:rPr lang="en-US" dirty="0">
                  <a:latin typeface="Tahoma" pitchFamily="34" charset="0"/>
                </a:rPr>
                <a:t>     </a:t>
              </a:r>
              <a:r>
                <a:rPr lang="en-US" dirty="0">
                  <a:solidFill>
                    <a:srgbClr val="FF0000"/>
                  </a:solidFill>
                  <a:latin typeface="Tahoma" pitchFamily="34" charset="0"/>
                </a:rPr>
                <a:t>Decision</a:t>
              </a:r>
            </a:p>
          </p:txBody>
        </p:sp>
        <p:sp>
          <p:nvSpPr>
            <p:cNvPr id="32779" name="AutoShape 8"/>
            <p:cNvSpPr>
              <a:spLocks noChangeArrowheads="1"/>
            </p:cNvSpPr>
            <p:nvPr/>
          </p:nvSpPr>
          <p:spPr bwMode="auto">
            <a:xfrm>
              <a:off x="3648" y="1968"/>
              <a:ext cx="1104" cy="288"/>
            </a:xfrm>
            <a:prstGeom prst="chevron">
              <a:avLst>
                <a:gd name="adj" fmla="val 95833"/>
              </a:avLst>
            </a:prstGeom>
            <a:solidFill>
              <a:srgbClr val="990099"/>
            </a:solidFill>
            <a:ln w="9525">
              <a:solidFill>
                <a:schemeClr val="tx1"/>
              </a:solidFill>
              <a:miter lim="800000"/>
              <a:headEnd/>
              <a:tailEnd/>
            </a:ln>
          </p:spPr>
          <p:txBody>
            <a:bodyPr wrap="none" anchor="ctr"/>
            <a:lstStyle/>
            <a:p>
              <a:pPr algn="ctr"/>
              <a:r>
                <a:rPr lang="en-US" dirty="0">
                  <a:solidFill>
                    <a:srgbClr val="FFFF00"/>
                  </a:solidFill>
                  <a:latin typeface="Tahoma" pitchFamily="34" charset="0"/>
                </a:rPr>
                <a:t>      Investigate</a:t>
              </a:r>
            </a:p>
          </p:txBody>
        </p:sp>
        <p:sp>
          <p:nvSpPr>
            <p:cNvPr id="32780" name="AutoShape 9"/>
            <p:cNvSpPr>
              <a:spLocks noChangeArrowheads="1"/>
            </p:cNvSpPr>
            <p:nvPr/>
          </p:nvSpPr>
          <p:spPr bwMode="auto">
            <a:xfrm rot="2754503">
              <a:off x="4352" y="4358"/>
              <a:ext cx="1104" cy="288"/>
            </a:xfrm>
            <a:prstGeom prst="chevron">
              <a:avLst>
                <a:gd name="adj" fmla="val 95833"/>
              </a:avLst>
            </a:prstGeom>
            <a:solidFill>
              <a:schemeClr val="accent1"/>
            </a:solidFill>
            <a:ln w="9525">
              <a:solidFill>
                <a:schemeClr val="tx1"/>
              </a:solidFill>
              <a:miter lim="800000"/>
              <a:headEnd/>
              <a:tailEnd/>
            </a:ln>
          </p:spPr>
          <p:txBody>
            <a:bodyPr wrap="none" anchor="ctr"/>
            <a:lstStyle/>
            <a:p>
              <a:pPr algn="ctr"/>
              <a:r>
                <a:rPr lang="en-US" dirty="0">
                  <a:latin typeface="Tahoma" pitchFamily="34" charset="0"/>
                </a:rPr>
                <a:t>  Or not</a:t>
              </a:r>
            </a:p>
          </p:txBody>
        </p:sp>
      </p:grpSp>
    </p:spTree>
    <p:custDataLst>
      <p:tags r:id="rId1"/>
    </p:custDataLst>
    <p:extLst>
      <p:ext uri="{BB962C8B-B14F-4D97-AF65-F5344CB8AC3E}">
        <p14:creationId xmlns:p14="http://schemas.microsoft.com/office/powerpoint/2010/main" val="34387051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AU" dirty="0" smtClean="0"/>
              <a:t>Market leader – IT, PG, Domestic</a:t>
            </a:r>
            <a:endParaRPr lang="en-AU" dirty="0"/>
          </a:p>
        </p:txBody>
      </p:sp>
      <p:graphicFrame>
        <p:nvGraphicFramePr>
          <p:cNvPr id="5" name="Chart 4"/>
          <p:cNvGraphicFramePr>
            <a:graphicFrameLocks/>
          </p:cNvGraphicFramePr>
          <p:nvPr>
            <p:extLst>
              <p:ext uri="{D42A27DB-BD31-4B8C-83A1-F6EECF244321}">
                <p14:modId xmlns:p14="http://schemas.microsoft.com/office/powerpoint/2010/main" val="4187864406"/>
              </p:ext>
            </p:extLst>
          </p:nvPr>
        </p:nvGraphicFramePr>
        <p:xfrm>
          <a:off x="467544" y="2276872"/>
          <a:ext cx="7686675"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35839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FDD05BC-F6B0-4922-B6C5-4D44A87E43B5}" type="slidenum">
              <a:rPr lang="en-US"/>
              <a:pPr>
                <a:defRPr/>
              </a:pPr>
              <a:t>70</a:t>
            </a:fld>
            <a:endParaRPr lang="en-US"/>
          </a:p>
        </p:txBody>
      </p:sp>
      <p:sp>
        <p:nvSpPr>
          <p:cNvPr id="1382402" name="Rectangle 2"/>
          <p:cNvSpPr>
            <a:spLocks noGrp="1" noChangeArrowheads="1"/>
          </p:cNvSpPr>
          <p:nvPr>
            <p:ph type="title"/>
          </p:nvPr>
        </p:nvSpPr>
        <p:spPr>
          <a:xfrm>
            <a:off x="18648" y="908720"/>
            <a:ext cx="9144000" cy="1276350"/>
          </a:xfrm>
        </p:spPr>
        <p:txBody>
          <a:bodyPr/>
          <a:lstStyle/>
          <a:p>
            <a:pPr eaLnBrk="1" hangingPunct="1">
              <a:defRPr/>
            </a:pPr>
            <a:r>
              <a:rPr lang="en-US" sz="3200" dirty="0" smtClean="0"/>
              <a:t>Anatomy of a Forensic Investigation</a:t>
            </a:r>
          </a:p>
        </p:txBody>
      </p:sp>
      <p:sp>
        <p:nvSpPr>
          <p:cNvPr id="1382403" name="Rectangle 3"/>
          <p:cNvSpPr>
            <a:spLocks noGrp="1" noChangeArrowheads="1"/>
          </p:cNvSpPr>
          <p:nvPr>
            <p:ph type="body" idx="1"/>
          </p:nvPr>
        </p:nvSpPr>
        <p:spPr/>
        <p:txBody>
          <a:bodyPr>
            <a:normAutofit fontScale="92500" lnSpcReduction="10000"/>
          </a:bodyPr>
          <a:lstStyle/>
          <a:p>
            <a:pPr eaLnBrk="1" hangingPunct="1">
              <a:defRPr/>
            </a:pPr>
            <a:r>
              <a:rPr lang="en-US" sz="2800" smtClean="0"/>
              <a:t>Receive complaint – document</a:t>
            </a:r>
          </a:p>
          <a:p>
            <a:pPr eaLnBrk="1" hangingPunct="1">
              <a:defRPr/>
            </a:pPr>
            <a:r>
              <a:rPr lang="en-US" sz="2800" smtClean="0"/>
              <a:t>Assess the situation and extent of impact – document</a:t>
            </a:r>
          </a:p>
          <a:p>
            <a:pPr eaLnBrk="1" hangingPunct="1">
              <a:defRPr/>
            </a:pPr>
            <a:r>
              <a:rPr lang="en-US" sz="2800" smtClean="0"/>
              <a:t>Seize evidence – document</a:t>
            </a:r>
          </a:p>
          <a:p>
            <a:pPr eaLnBrk="1" hangingPunct="1">
              <a:defRPr/>
            </a:pPr>
            <a:r>
              <a:rPr lang="en-US" sz="2800" smtClean="0"/>
              <a:t>Analyze data – document</a:t>
            </a:r>
          </a:p>
          <a:p>
            <a:pPr eaLnBrk="1" hangingPunct="1">
              <a:defRPr/>
            </a:pPr>
            <a:r>
              <a:rPr lang="en-US" sz="2800" smtClean="0"/>
              <a:t>Conduct interviews – document</a:t>
            </a:r>
          </a:p>
          <a:p>
            <a:pPr eaLnBrk="1" hangingPunct="1">
              <a:defRPr/>
            </a:pPr>
            <a:r>
              <a:rPr lang="en-US" sz="2800" smtClean="0"/>
              <a:t>Assess facts – document</a:t>
            </a:r>
          </a:p>
          <a:p>
            <a:pPr eaLnBrk="1" hangingPunct="1">
              <a:defRPr/>
            </a:pPr>
            <a:r>
              <a:rPr lang="en-US" sz="2800" smtClean="0"/>
              <a:t>Write report - document</a:t>
            </a:r>
          </a:p>
          <a:p>
            <a:pPr eaLnBrk="1" hangingPunct="1">
              <a:defRPr/>
            </a:pPr>
            <a:endParaRPr lang="en-US" sz="2800" smtClean="0"/>
          </a:p>
        </p:txBody>
      </p:sp>
    </p:spTree>
    <p:extLst>
      <p:ext uri="{BB962C8B-B14F-4D97-AF65-F5344CB8AC3E}">
        <p14:creationId xmlns:p14="http://schemas.microsoft.com/office/powerpoint/2010/main" val="355862486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7173E75-8DC2-4D17-B6DC-527AECBC1885}" type="slidenum">
              <a:rPr lang="en-US"/>
              <a:pPr>
                <a:defRPr/>
              </a:pPr>
              <a:t>71</a:t>
            </a:fld>
            <a:endParaRPr lang="en-US"/>
          </a:p>
        </p:txBody>
      </p:sp>
      <p:sp>
        <p:nvSpPr>
          <p:cNvPr id="1384450" name="Rectangle 2"/>
          <p:cNvSpPr>
            <a:spLocks noGrp="1" noChangeArrowheads="1"/>
          </p:cNvSpPr>
          <p:nvPr>
            <p:ph type="title"/>
          </p:nvPr>
        </p:nvSpPr>
        <p:spPr/>
        <p:txBody>
          <a:bodyPr/>
          <a:lstStyle/>
          <a:p>
            <a:pPr eaLnBrk="1" hangingPunct="1">
              <a:defRPr/>
            </a:pPr>
            <a:r>
              <a:rPr lang="en-US" smtClean="0"/>
              <a:t>Report Writing</a:t>
            </a:r>
          </a:p>
        </p:txBody>
      </p:sp>
      <p:sp>
        <p:nvSpPr>
          <p:cNvPr id="1384451" name="Rectangle 3"/>
          <p:cNvSpPr>
            <a:spLocks noGrp="1" noChangeArrowheads="1"/>
          </p:cNvSpPr>
          <p:nvPr>
            <p:ph type="body" idx="1"/>
          </p:nvPr>
        </p:nvSpPr>
        <p:spPr>
          <a:xfrm>
            <a:off x="179512" y="2270408"/>
            <a:ext cx="6529388" cy="4495800"/>
          </a:xfrm>
        </p:spPr>
        <p:txBody>
          <a:bodyPr/>
          <a:lstStyle/>
          <a:p>
            <a:pPr eaLnBrk="1" hangingPunct="1">
              <a:defRPr/>
            </a:pPr>
            <a:r>
              <a:rPr lang="en-US" dirty="0" smtClean="0"/>
              <a:t>Should be fact-based</a:t>
            </a:r>
          </a:p>
          <a:p>
            <a:pPr eaLnBrk="1" hangingPunct="1">
              <a:defRPr/>
            </a:pPr>
            <a:r>
              <a:rPr lang="en-US" dirty="0" smtClean="0"/>
              <a:t>Reflect all relevant activity during the investigation</a:t>
            </a:r>
          </a:p>
          <a:p>
            <a:pPr eaLnBrk="1" hangingPunct="1">
              <a:defRPr/>
            </a:pPr>
            <a:r>
              <a:rPr lang="en-US" dirty="0" smtClean="0"/>
              <a:t>Identify in detail all persons named in the report</a:t>
            </a:r>
          </a:p>
          <a:p>
            <a:pPr eaLnBrk="1" hangingPunct="1">
              <a:defRPr/>
            </a:pPr>
            <a:r>
              <a:rPr lang="en-US" dirty="0" smtClean="0"/>
              <a:t>Contain a summary paragraph</a:t>
            </a:r>
          </a:p>
          <a:p>
            <a:pPr eaLnBrk="1" hangingPunct="1">
              <a:defRPr/>
            </a:pPr>
            <a:r>
              <a:rPr lang="en-US" dirty="0" smtClean="0"/>
              <a:t>Contain a closing statement</a:t>
            </a:r>
          </a:p>
        </p:txBody>
      </p:sp>
    </p:spTree>
    <p:extLst>
      <p:ext uri="{BB962C8B-B14F-4D97-AF65-F5344CB8AC3E}">
        <p14:creationId xmlns:p14="http://schemas.microsoft.com/office/powerpoint/2010/main" val="19334872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D7ED7E6-59FD-4FA0-B8F6-A9055083B7F1}" type="slidenum">
              <a:rPr lang="en-US"/>
              <a:pPr>
                <a:defRPr/>
              </a:pPr>
              <a:t>72</a:t>
            </a:fld>
            <a:endParaRPr lang="en-US"/>
          </a:p>
        </p:txBody>
      </p:sp>
      <p:sp>
        <p:nvSpPr>
          <p:cNvPr id="1389570" name="Rectangle 2"/>
          <p:cNvSpPr>
            <a:spLocks noGrp="1" noChangeArrowheads="1"/>
          </p:cNvSpPr>
          <p:nvPr>
            <p:ph type="title"/>
          </p:nvPr>
        </p:nvSpPr>
        <p:spPr>
          <a:xfrm>
            <a:off x="827584" y="1107475"/>
            <a:ext cx="8229600" cy="838200"/>
          </a:xfrm>
        </p:spPr>
        <p:txBody>
          <a:bodyPr/>
          <a:lstStyle/>
          <a:p>
            <a:pPr eaLnBrk="1" hangingPunct="1">
              <a:defRPr/>
            </a:pPr>
            <a:r>
              <a:rPr lang="en-US" dirty="0" smtClean="0"/>
              <a:t>References (General)</a:t>
            </a:r>
          </a:p>
        </p:txBody>
      </p:sp>
      <p:sp>
        <p:nvSpPr>
          <p:cNvPr id="1389571" name="Rectangle 3"/>
          <p:cNvSpPr>
            <a:spLocks noGrp="1" noChangeArrowheads="1"/>
          </p:cNvSpPr>
          <p:nvPr>
            <p:ph type="body" idx="1"/>
          </p:nvPr>
        </p:nvSpPr>
        <p:spPr>
          <a:xfrm>
            <a:off x="-1136" y="2420888"/>
            <a:ext cx="8001000" cy="4800600"/>
          </a:xfrm>
        </p:spPr>
        <p:txBody>
          <a:bodyPr/>
          <a:lstStyle/>
          <a:p>
            <a:pPr eaLnBrk="1" hangingPunct="1">
              <a:lnSpc>
                <a:spcPct val="80000"/>
              </a:lnSpc>
              <a:defRPr/>
            </a:pPr>
            <a:r>
              <a:rPr lang="en-US" sz="1600" dirty="0" smtClean="0">
                <a:hlinkClick r:id="rId4"/>
              </a:rPr>
              <a:t>http://www.dcfl.gov/home.asp</a:t>
            </a:r>
            <a:endParaRPr lang="en-US" sz="1600" dirty="0" smtClean="0"/>
          </a:p>
          <a:p>
            <a:pPr eaLnBrk="1" hangingPunct="1">
              <a:lnSpc>
                <a:spcPct val="80000"/>
              </a:lnSpc>
              <a:defRPr/>
            </a:pPr>
            <a:r>
              <a:rPr lang="en-US" sz="1600" dirty="0" smtClean="0">
                <a:hlinkClick r:id="rId5"/>
              </a:rPr>
              <a:t>http://www.porcupine.org/forensics/</a:t>
            </a:r>
            <a:endParaRPr lang="en-US" sz="1600" dirty="0" smtClean="0"/>
          </a:p>
          <a:p>
            <a:pPr eaLnBrk="1" hangingPunct="1">
              <a:lnSpc>
                <a:spcPct val="80000"/>
              </a:lnSpc>
              <a:defRPr/>
            </a:pPr>
            <a:r>
              <a:rPr lang="en-US" sz="1600" dirty="0" smtClean="0">
                <a:hlinkClick r:id="rId6"/>
              </a:rPr>
              <a:t>http://www.cftt.nist.gov/</a:t>
            </a:r>
            <a:endParaRPr lang="en-US" sz="1600" dirty="0" smtClean="0"/>
          </a:p>
          <a:p>
            <a:pPr eaLnBrk="1" hangingPunct="1">
              <a:lnSpc>
                <a:spcPct val="80000"/>
              </a:lnSpc>
              <a:defRPr/>
            </a:pPr>
            <a:r>
              <a:rPr lang="en-US" sz="1600" dirty="0" smtClean="0">
                <a:hlinkClick r:id="rId7"/>
              </a:rPr>
              <a:t>http://www.computerworld.com/news/special/pages/0,10911,1705,00.html</a:t>
            </a:r>
            <a:endParaRPr lang="en-US" sz="1600" dirty="0" smtClean="0"/>
          </a:p>
          <a:p>
            <a:pPr eaLnBrk="1" hangingPunct="1">
              <a:lnSpc>
                <a:spcPct val="80000"/>
              </a:lnSpc>
              <a:defRPr/>
            </a:pPr>
            <a:r>
              <a:rPr lang="en-US" sz="1600" dirty="0" smtClean="0">
                <a:hlinkClick r:id="rId8"/>
              </a:rPr>
              <a:t>http://www.itl.nist.gov/div897/docs/computer_forensics_tools_verification.html</a:t>
            </a:r>
            <a:endParaRPr lang="en-US" sz="1600" dirty="0" smtClean="0"/>
          </a:p>
          <a:p>
            <a:pPr eaLnBrk="1" hangingPunct="1">
              <a:lnSpc>
                <a:spcPct val="80000"/>
              </a:lnSpc>
              <a:defRPr/>
            </a:pPr>
            <a:r>
              <a:rPr lang="en-US" sz="1600" dirty="0" smtClean="0"/>
              <a:t>http://seattletimes.nwsource.com/html/businesstechnology/134531230_forensics08.html</a:t>
            </a:r>
          </a:p>
          <a:p>
            <a:pPr eaLnBrk="1" hangingPunct="1">
              <a:lnSpc>
                <a:spcPct val="80000"/>
              </a:lnSpc>
              <a:defRPr/>
            </a:pPr>
            <a:r>
              <a:rPr lang="en-US" sz="1600" dirty="0" smtClean="0"/>
              <a:t>http://www.cio.com/archive/030101/autopsy.html</a:t>
            </a:r>
          </a:p>
          <a:p>
            <a:pPr eaLnBrk="1" hangingPunct="1">
              <a:lnSpc>
                <a:spcPct val="80000"/>
              </a:lnSpc>
              <a:defRPr/>
            </a:pPr>
            <a:r>
              <a:rPr lang="en-US" sz="1600" dirty="0" smtClean="0">
                <a:hlinkClick r:id="rId9"/>
              </a:rPr>
              <a:t>http://www.csoonline.com/read/030103/machine.html</a:t>
            </a:r>
            <a:endParaRPr lang="en-US" sz="1600" dirty="0" smtClean="0"/>
          </a:p>
          <a:p>
            <a:pPr eaLnBrk="1" hangingPunct="1">
              <a:lnSpc>
                <a:spcPct val="80000"/>
              </a:lnSpc>
              <a:defRPr/>
            </a:pPr>
            <a:r>
              <a:rPr lang="en-US" sz="1600" dirty="0" smtClean="0">
                <a:hlinkClick r:id="rId10"/>
              </a:rPr>
              <a:t>http://www.sans.org/rr/incident/</a:t>
            </a:r>
            <a:endParaRPr lang="en-US" sz="1600" dirty="0" smtClean="0"/>
          </a:p>
          <a:p>
            <a:pPr eaLnBrk="1" hangingPunct="1">
              <a:lnSpc>
                <a:spcPct val="80000"/>
              </a:lnSpc>
              <a:defRPr/>
            </a:pPr>
            <a:r>
              <a:rPr lang="en-US" sz="1600" dirty="0" smtClean="0"/>
              <a:t>http://www.saic.com/infosec/computer-incident-management.html</a:t>
            </a:r>
          </a:p>
          <a:p>
            <a:pPr eaLnBrk="1" hangingPunct="1">
              <a:lnSpc>
                <a:spcPct val="80000"/>
              </a:lnSpc>
              <a:defRPr/>
            </a:pPr>
            <a:r>
              <a:rPr lang="en-US" sz="1600" dirty="0" smtClean="0">
                <a:hlinkClick r:id="rId11"/>
              </a:rPr>
              <a:t>http://www.ey.com/global/download.nsf/International/Computer_Forensics/$file/computerforensics.pdf</a:t>
            </a:r>
            <a:endParaRPr lang="en-US" sz="1600" dirty="0" smtClean="0"/>
          </a:p>
          <a:p>
            <a:pPr eaLnBrk="1" hangingPunct="1">
              <a:lnSpc>
                <a:spcPct val="80000"/>
              </a:lnSpc>
              <a:defRPr/>
            </a:pPr>
            <a:r>
              <a:rPr lang="en-US" sz="1600" dirty="0" smtClean="0">
                <a:hlinkClick r:id="rId12"/>
              </a:rPr>
              <a:t>http://www.crazytrain.com/</a:t>
            </a:r>
            <a:endParaRPr lang="en-US" sz="1600" dirty="0" smtClean="0"/>
          </a:p>
          <a:p>
            <a:pPr eaLnBrk="1" hangingPunct="1">
              <a:lnSpc>
                <a:spcPct val="80000"/>
              </a:lnSpc>
              <a:defRPr/>
            </a:pPr>
            <a:r>
              <a:rPr lang="en-US" sz="1600" dirty="0" smtClean="0">
                <a:hlinkClick r:id="rId13"/>
              </a:rPr>
              <a:t>http://www.htcia.org/</a:t>
            </a:r>
            <a:endParaRPr lang="en-US" sz="1600" dirty="0" smtClean="0"/>
          </a:p>
          <a:p>
            <a:pPr eaLnBrk="1" hangingPunct="1">
              <a:lnSpc>
                <a:spcPct val="80000"/>
              </a:lnSpc>
              <a:defRPr/>
            </a:pPr>
            <a:r>
              <a:rPr lang="en-US" sz="1600" dirty="0" smtClean="0">
                <a:hlinkClick r:id="rId14"/>
              </a:rPr>
              <a:t>http://www.cops.org/</a:t>
            </a:r>
            <a:endParaRPr lang="en-US" sz="1600" dirty="0" smtClean="0"/>
          </a:p>
          <a:p>
            <a:pPr eaLnBrk="1" hangingPunct="1">
              <a:lnSpc>
                <a:spcPct val="80000"/>
              </a:lnSpc>
              <a:defRPr/>
            </a:pPr>
            <a:r>
              <a:rPr lang="en-US" sz="1600" dirty="0" smtClean="0">
                <a:hlinkClick r:id="rId15"/>
              </a:rPr>
              <a:t>http://www.securityfocus.com/incidents</a:t>
            </a:r>
            <a:endParaRPr lang="en-US" sz="1600" dirty="0" smtClean="0"/>
          </a:p>
          <a:p>
            <a:pPr eaLnBrk="1" hangingPunct="1">
              <a:lnSpc>
                <a:spcPct val="80000"/>
              </a:lnSpc>
              <a:defRPr/>
            </a:pPr>
            <a:endParaRPr lang="en-US" sz="1600" dirty="0" smtClean="0"/>
          </a:p>
        </p:txBody>
      </p:sp>
    </p:spTree>
    <p:custDataLst>
      <p:tags r:id="rId1"/>
    </p:custDataLst>
    <p:extLst>
      <p:ext uri="{BB962C8B-B14F-4D97-AF65-F5344CB8AC3E}">
        <p14:creationId xmlns:p14="http://schemas.microsoft.com/office/powerpoint/2010/main" val="395931193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7C98916-8630-46F2-AC5D-2A2BA3C3A389}" type="slidenum">
              <a:rPr lang="en-US"/>
              <a:pPr>
                <a:defRPr/>
              </a:pPr>
              <a:t>73</a:t>
            </a:fld>
            <a:endParaRPr lang="en-US"/>
          </a:p>
        </p:txBody>
      </p:sp>
      <p:sp>
        <p:nvSpPr>
          <p:cNvPr id="1391618" name="Rectangle 2"/>
          <p:cNvSpPr>
            <a:spLocks noGrp="1" noChangeArrowheads="1"/>
          </p:cNvSpPr>
          <p:nvPr>
            <p:ph type="title"/>
          </p:nvPr>
        </p:nvSpPr>
        <p:spPr>
          <a:xfrm>
            <a:off x="827584" y="1340768"/>
            <a:ext cx="8229600" cy="650875"/>
          </a:xfrm>
        </p:spPr>
        <p:txBody>
          <a:bodyPr/>
          <a:lstStyle/>
          <a:p>
            <a:pPr eaLnBrk="1" hangingPunct="1">
              <a:defRPr/>
            </a:pPr>
            <a:r>
              <a:rPr lang="en-US" sz="3200" dirty="0" smtClean="0"/>
              <a:t>References (Tools of the Trade)</a:t>
            </a:r>
          </a:p>
        </p:txBody>
      </p:sp>
      <p:sp>
        <p:nvSpPr>
          <p:cNvPr id="1391619" name="Rectangle 3"/>
          <p:cNvSpPr>
            <a:spLocks noGrp="1" noChangeArrowheads="1"/>
          </p:cNvSpPr>
          <p:nvPr>
            <p:ph type="body" idx="1"/>
          </p:nvPr>
        </p:nvSpPr>
        <p:spPr/>
        <p:txBody>
          <a:bodyPr/>
          <a:lstStyle/>
          <a:p>
            <a:pPr eaLnBrk="1" hangingPunct="1">
              <a:defRPr/>
            </a:pPr>
            <a:r>
              <a:rPr lang="en-US" sz="2000" smtClean="0">
                <a:hlinkClick r:id="rId3"/>
              </a:rPr>
              <a:t>http://www.forensics-intl.com/tools.html</a:t>
            </a:r>
            <a:endParaRPr lang="en-US" sz="2000" smtClean="0"/>
          </a:p>
          <a:p>
            <a:pPr eaLnBrk="1" hangingPunct="1">
              <a:defRPr/>
            </a:pPr>
            <a:r>
              <a:rPr lang="en-US" sz="2000" smtClean="0">
                <a:hlinkClick r:id="rId4"/>
              </a:rPr>
              <a:t>http://www.guidancesoftware.com/</a:t>
            </a:r>
            <a:endParaRPr lang="en-US" sz="2000" smtClean="0"/>
          </a:p>
          <a:p>
            <a:pPr eaLnBrk="1" hangingPunct="1">
              <a:defRPr/>
            </a:pPr>
            <a:r>
              <a:rPr lang="en-US" sz="2000" smtClean="0">
                <a:hlinkClick r:id="rId5"/>
              </a:rPr>
              <a:t>http://www.cerias.purdue.edu/homes/carrier/forensics/</a:t>
            </a:r>
            <a:endParaRPr lang="en-US" sz="2000" smtClean="0"/>
          </a:p>
          <a:p>
            <a:pPr eaLnBrk="1" hangingPunct="1">
              <a:defRPr/>
            </a:pPr>
            <a:r>
              <a:rPr lang="en-US" sz="2000" smtClean="0">
                <a:hlinkClick r:id="rId6"/>
              </a:rPr>
              <a:t>http://www.sf-soft.de/winhex/forensics.html</a:t>
            </a:r>
            <a:endParaRPr lang="en-US" sz="2000" smtClean="0"/>
          </a:p>
          <a:p>
            <a:pPr eaLnBrk="1" hangingPunct="1">
              <a:defRPr/>
            </a:pPr>
            <a:endParaRPr lang="en-US" sz="2000" smtClean="0"/>
          </a:p>
        </p:txBody>
      </p:sp>
    </p:spTree>
    <p:custDataLst>
      <p:tags r:id="rId1"/>
    </p:custDataLst>
    <p:extLst>
      <p:ext uri="{BB962C8B-B14F-4D97-AF65-F5344CB8AC3E}">
        <p14:creationId xmlns:p14="http://schemas.microsoft.com/office/powerpoint/2010/main" val="151788323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193611C-EE32-48F4-A49A-7DF4C70CCE8D}" type="slidenum">
              <a:rPr lang="en-US"/>
              <a:pPr>
                <a:defRPr/>
              </a:pPr>
              <a:t>74</a:t>
            </a:fld>
            <a:endParaRPr lang="en-US"/>
          </a:p>
        </p:txBody>
      </p:sp>
      <p:sp>
        <p:nvSpPr>
          <p:cNvPr id="1429506" name="Rectangle 2"/>
          <p:cNvSpPr>
            <a:spLocks noGrp="1" noChangeArrowheads="1"/>
          </p:cNvSpPr>
          <p:nvPr>
            <p:ph type="title"/>
          </p:nvPr>
        </p:nvSpPr>
        <p:spPr/>
        <p:txBody>
          <a:bodyPr/>
          <a:lstStyle/>
          <a:p>
            <a:pPr eaLnBrk="1" hangingPunct="1">
              <a:defRPr/>
            </a:pPr>
            <a:r>
              <a:rPr lang="en-US" smtClean="0"/>
              <a:t>Ethics</a:t>
            </a:r>
          </a:p>
        </p:txBody>
      </p:sp>
      <p:sp>
        <p:nvSpPr>
          <p:cNvPr id="1429507" name="Rectangle 3"/>
          <p:cNvSpPr>
            <a:spLocks noGrp="1" noChangeArrowheads="1"/>
          </p:cNvSpPr>
          <p:nvPr>
            <p:ph type="body" idx="1"/>
          </p:nvPr>
        </p:nvSpPr>
        <p:spPr/>
        <p:txBody>
          <a:bodyPr>
            <a:normAutofit lnSpcReduction="10000"/>
          </a:bodyPr>
          <a:lstStyle/>
          <a:p>
            <a:pPr eaLnBrk="1" hangingPunct="1">
              <a:defRPr/>
            </a:pPr>
            <a:r>
              <a:rPr lang="en-US" dirty="0" smtClean="0"/>
              <a:t>Very hard to define</a:t>
            </a:r>
          </a:p>
          <a:p>
            <a:pPr eaLnBrk="1" hangingPunct="1">
              <a:defRPr/>
            </a:pPr>
            <a:r>
              <a:rPr lang="en-US" dirty="0" smtClean="0"/>
              <a:t>Certified professionals are held to a high standards</a:t>
            </a:r>
          </a:p>
          <a:p>
            <a:pPr eaLnBrk="1" hangingPunct="1">
              <a:defRPr/>
            </a:pPr>
            <a:r>
              <a:rPr lang="en-US" dirty="0" smtClean="0"/>
              <a:t>Should be part of an organizational behavior and culture</a:t>
            </a:r>
          </a:p>
          <a:p>
            <a:pPr eaLnBrk="1" hangingPunct="1">
              <a:defRPr/>
            </a:pPr>
            <a:r>
              <a:rPr lang="en-US" dirty="0" smtClean="0"/>
              <a:t>Generate guidelines for ethics and Net-ethics</a:t>
            </a:r>
          </a:p>
          <a:p>
            <a:pPr eaLnBrk="1" hangingPunct="1">
              <a:buFont typeface="Wingdings" pitchFamily="2" charset="2"/>
              <a:buNone/>
              <a:defRPr/>
            </a:pPr>
            <a:endParaRPr lang="en-US" dirty="0" smtClean="0"/>
          </a:p>
        </p:txBody>
      </p:sp>
    </p:spTree>
    <p:extLst>
      <p:ext uri="{BB962C8B-B14F-4D97-AF65-F5344CB8AC3E}">
        <p14:creationId xmlns:p14="http://schemas.microsoft.com/office/powerpoint/2010/main" val="39448521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298E501-86D6-40F8-B505-6E2CAAA9C0E9}" type="slidenum">
              <a:rPr lang="en-US"/>
              <a:pPr>
                <a:defRPr/>
              </a:pPr>
              <a:t>75</a:t>
            </a:fld>
            <a:endParaRPr lang="en-US"/>
          </a:p>
        </p:txBody>
      </p:sp>
      <p:sp>
        <p:nvSpPr>
          <p:cNvPr id="1430530" name="Rectangle 2"/>
          <p:cNvSpPr>
            <a:spLocks noGrp="1" noChangeArrowheads="1"/>
          </p:cNvSpPr>
          <p:nvPr>
            <p:ph type="title"/>
          </p:nvPr>
        </p:nvSpPr>
        <p:spPr/>
        <p:txBody>
          <a:bodyPr/>
          <a:lstStyle/>
          <a:p>
            <a:pPr eaLnBrk="1" hangingPunct="1">
              <a:defRPr/>
            </a:pPr>
            <a:r>
              <a:rPr lang="en-US" smtClean="0"/>
              <a:t>(ISC)</a:t>
            </a:r>
            <a:r>
              <a:rPr lang="en-US" baseline="30000" smtClean="0"/>
              <a:t>2</a:t>
            </a:r>
            <a:r>
              <a:rPr lang="en-US" smtClean="0"/>
              <a:t> Code of Ethics</a:t>
            </a:r>
          </a:p>
        </p:txBody>
      </p:sp>
      <p:sp>
        <p:nvSpPr>
          <p:cNvPr id="1430531" name="Rectangle 3"/>
          <p:cNvSpPr>
            <a:spLocks noGrp="1" noChangeArrowheads="1"/>
          </p:cNvSpPr>
          <p:nvPr>
            <p:ph type="body" idx="1"/>
          </p:nvPr>
        </p:nvSpPr>
        <p:spPr/>
        <p:txBody>
          <a:bodyPr/>
          <a:lstStyle/>
          <a:p>
            <a:pPr eaLnBrk="1" hangingPunct="1">
              <a:lnSpc>
                <a:spcPct val="90000"/>
              </a:lnSpc>
              <a:defRPr/>
            </a:pPr>
            <a:r>
              <a:rPr lang="en-US" sz="2400" smtClean="0"/>
              <a:t>Conduct in accordance with highest moral standards</a:t>
            </a:r>
          </a:p>
          <a:p>
            <a:pPr eaLnBrk="1" hangingPunct="1">
              <a:lnSpc>
                <a:spcPct val="90000"/>
              </a:lnSpc>
              <a:defRPr/>
            </a:pPr>
            <a:r>
              <a:rPr lang="en-US" sz="2400" smtClean="0"/>
              <a:t>Not be a party of any unlawful or unethical act</a:t>
            </a:r>
          </a:p>
          <a:p>
            <a:pPr eaLnBrk="1" hangingPunct="1">
              <a:lnSpc>
                <a:spcPct val="90000"/>
              </a:lnSpc>
              <a:defRPr/>
            </a:pPr>
            <a:r>
              <a:rPr lang="en-US" sz="2400" smtClean="0"/>
              <a:t>Report any unlawful acts</a:t>
            </a:r>
          </a:p>
          <a:p>
            <a:pPr eaLnBrk="1" hangingPunct="1">
              <a:lnSpc>
                <a:spcPct val="90000"/>
              </a:lnSpc>
              <a:defRPr/>
            </a:pPr>
            <a:r>
              <a:rPr lang="en-US" sz="2400" smtClean="0"/>
              <a:t>Support and be active in promoting best information security practices</a:t>
            </a:r>
          </a:p>
          <a:p>
            <a:pPr eaLnBrk="1" hangingPunct="1">
              <a:lnSpc>
                <a:spcPct val="90000"/>
              </a:lnSpc>
              <a:defRPr/>
            </a:pPr>
            <a:r>
              <a:rPr lang="en-US" sz="2400" smtClean="0"/>
              <a:t>Provide competent services to their clients, employees &amp; community</a:t>
            </a:r>
          </a:p>
          <a:p>
            <a:pPr eaLnBrk="1" hangingPunct="1">
              <a:lnSpc>
                <a:spcPct val="90000"/>
              </a:lnSpc>
              <a:defRPr/>
            </a:pPr>
            <a:r>
              <a:rPr lang="en-US" sz="2400" smtClean="0"/>
              <a:t>Be professional</a:t>
            </a:r>
          </a:p>
          <a:p>
            <a:pPr eaLnBrk="1" hangingPunct="1">
              <a:lnSpc>
                <a:spcPct val="90000"/>
              </a:lnSpc>
              <a:defRPr/>
            </a:pPr>
            <a:r>
              <a:rPr lang="en-US" sz="2400" smtClean="0"/>
              <a:t>Do not misuse information they have access to</a:t>
            </a:r>
          </a:p>
          <a:p>
            <a:pPr eaLnBrk="1" hangingPunct="1">
              <a:lnSpc>
                <a:spcPct val="90000"/>
              </a:lnSpc>
              <a:defRPr/>
            </a:pPr>
            <a:endParaRPr lang="en-US" sz="2400" smtClean="0"/>
          </a:p>
        </p:txBody>
      </p:sp>
    </p:spTree>
    <p:extLst>
      <p:ext uri="{BB962C8B-B14F-4D97-AF65-F5344CB8AC3E}">
        <p14:creationId xmlns:p14="http://schemas.microsoft.com/office/powerpoint/2010/main" val="30302557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ECFB5A3-F4C1-49B3-8866-6D1CD951C711}" type="slidenum">
              <a:rPr lang="en-US"/>
              <a:pPr>
                <a:defRPr/>
              </a:pPr>
              <a:t>76</a:t>
            </a:fld>
            <a:endParaRPr lang="en-US"/>
          </a:p>
        </p:txBody>
      </p:sp>
      <p:sp>
        <p:nvSpPr>
          <p:cNvPr id="1431554" name="Rectangle 2"/>
          <p:cNvSpPr>
            <a:spLocks noGrp="1" noChangeArrowheads="1"/>
          </p:cNvSpPr>
          <p:nvPr>
            <p:ph type="title"/>
          </p:nvPr>
        </p:nvSpPr>
        <p:spPr/>
        <p:txBody>
          <a:bodyPr/>
          <a:lstStyle/>
          <a:p>
            <a:pPr eaLnBrk="1" hangingPunct="1">
              <a:defRPr/>
            </a:pPr>
            <a:r>
              <a:rPr lang="en-US" sz="3200" dirty="0" smtClean="0"/>
              <a:t>CEI 10 Cs of Computer Ethics - </a:t>
            </a:r>
            <a:r>
              <a:rPr lang="en-US" sz="3200" b="1" dirty="0" smtClean="0"/>
              <a:t>Thou Shall</a:t>
            </a:r>
          </a:p>
        </p:txBody>
      </p:sp>
      <p:sp>
        <p:nvSpPr>
          <p:cNvPr id="1431555" name="Rectangle 3"/>
          <p:cNvSpPr>
            <a:spLocks noGrp="1" noChangeArrowheads="1"/>
          </p:cNvSpPr>
          <p:nvPr>
            <p:ph type="body" idx="1"/>
          </p:nvPr>
        </p:nvSpPr>
        <p:spPr/>
        <p:txBody>
          <a:bodyPr>
            <a:normAutofit fontScale="92500"/>
          </a:bodyPr>
          <a:lstStyle/>
          <a:p>
            <a:pPr marL="812800" indent="-812800" eaLnBrk="1" hangingPunct="1">
              <a:lnSpc>
                <a:spcPct val="90000"/>
              </a:lnSpc>
              <a:buSzTx/>
              <a:buFont typeface="Wingdings" pitchFamily="2" charset="2"/>
              <a:buAutoNum type="romanUcPeriod"/>
              <a:defRPr/>
            </a:pPr>
            <a:r>
              <a:rPr lang="en-US" dirty="0" smtClean="0"/>
              <a:t>Not use a computer to harm other people</a:t>
            </a:r>
          </a:p>
          <a:p>
            <a:pPr marL="812800" indent="-812800" eaLnBrk="1" hangingPunct="1">
              <a:lnSpc>
                <a:spcPct val="90000"/>
              </a:lnSpc>
              <a:buSzTx/>
              <a:buFont typeface="Wingdings" pitchFamily="2" charset="2"/>
              <a:buAutoNum type="romanUcPeriod"/>
              <a:defRPr/>
            </a:pPr>
            <a:r>
              <a:rPr lang="en-US" dirty="0" smtClean="0"/>
              <a:t>Not interfere with other people’s work</a:t>
            </a:r>
          </a:p>
          <a:p>
            <a:pPr marL="812800" indent="-812800" eaLnBrk="1" hangingPunct="1">
              <a:lnSpc>
                <a:spcPct val="90000"/>
              </a:lnSpc>
              <a:buSzTx/>
              <a:buFont typeface="Wingdings" pitchFamily="2" charset="2"/>
              <a:buAutoNum type="romanUcPeriod"/>
              <a:defRPr/>
            </a:pPr>
            <a:r>
              <a:rPr lang="en-US" dirty="0" smtClean="0"/>
              <a:t>Not snoop around in other people’s computer files</a:t>
            </a:r>
          </a:p>
          <a:p>
            <a:pPr marL="812800" indent="-812800" eaLnBrk="1" hangingPunct="1">
              <a:lnSpc>
                <a:spcPct val="90000"/>
              </a:lnSpc>
              <a:buSzTx/>
              <a:buFont typeface="Wingdings" pitchFamily="2" charset="2"/>
              <a:buAutoNum type="romanUcPeriod"/>
              <a:defRPr/>
            </a:pPr>
            <a:r>
              <a:rPr lang="en-US" dirty="0" smtClean="0"/>
              <a:t>Not Use a computer to steal</a:t>
            </a:r>
          </a:p>
          <a:p>
            <a:pPr marL="812800" indent="-812800" eaLnBrk="1" hangingPunct="1">
              <a:lnSpc>
                <a:spcPct val="90000"/>
              </a:lnSpc>
              <a:buSzTx/>
              <a:buFont typeface="Wingdings" pitchFamily="2" charset="2"/>
              <a:buAutoNum type="romanUcPeriod"/>
              <a:defRPr/>
            </a:pPr>
            <a:r>
              <a:rPr lang="en-US" dirty="0" smtClean="0"/>
              <a:t>Not Use a computer to bear false witness</a:t>
            </a:r>
          </a:p>
        </p:txBody>
      </p:sp>
    </p:spTree>
    <p:extLst>
      <p:ext uri="{BB962C8B-B14F-4D97-AF65-F5344CB8AC3E}">
        <p14:creationId xmlns:p14="http://schemas.microsoft.com/office/powerpoint/2010/main" val="38926141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B179BFB-C339-4E44-BF62-3A646139FDA4}" type="slidenum">
              <a:rPr lang="en-US"/>
              <a:pPr>
                <a:defRPr/>
              </a:pPr>
              <a:t>77</a:t>
            </a:fld>
            <a:endParaRPr lang="en-US"/>
          </a:p>
        </p:txBody>
      </p:sp>
      <p:sp>
        <p:nvSpPr>
          <p:cNvPr id="1432578" name="Rectangle 2"/>
          <p:cNvSpPr>
            <a:spLocks noGrp="1" noChangeArrowheads="1"/>
          </p:cNvSpPr>
          <p:nvPr>
            <p:ph type="title"/>
          </p:nvPr>
        </p:nvSpPr>
        <p:spPr/>
        <p:txBody>
          <a:bodyPr/>
          <a:lstStyle/>
          <a:p>
            <a:pPr eaLnBrk="1" hangingPunct="1">
              <a:defRPr/>
            </a:pPr>
            <a:r>
              <a:rPr lang="en-US" sz="3200" smtClean="0"/>
              <a:t>Computer Ethics Institute 10 Cs of Computer Ethics - </a:t>
            </a:r>
            <a:r>
              <a:rPr lang="en-US" sz="3200" b="1" smtClean="0"/>
              <a:t>Thou Shall</a:t>
            </a:r>
          </a:p>
        </p:txBody>
      </p:sp>
      <p:sp>
        <p:nvSpPr>
          <p:cNvPr id="1432579" name="Rectangle 3"/>
          <p:cNvSpPr>
            <a:spLocks noGrp="1" noChangeArrowheads="1"/>
          </p:cNvSpPr>
          <p:nvPr>
            <p:ph type="body" idx="1"/>
          </p:nvPr>
        </p:nvSpPr>
        <p:spPr/>
        <p:txBody>
          <a:bodyPr/>
          <a:lstStyle/>
          <a:p>
            <a:pPr marL="812800" indent="-812800" eaLnBrk="1" hangingPunct="1">
              <a:lnSpc>
                <a:spcPct val="80000"/>
              </a:lnSpc>
              <a:buSzTx/>
              <a:buFont typeface="Wingdings" pitchFamily="2" charset="2"/>
              <a:buAutoNum type="romanUcPeriod" startAt="6"/>
              <a:defRPr/>
            </a:pPr>
            <a:r>
              <a:rPr lang="en-US" sz="2400" dirty="0" smtClean="0"/>
              <a:t>Not copy or use proprietary software for which you have not paid</a:t>
            </a:r>
          </a:p>
          <a:p>
            <a:pPr marL="812800" indent="-812800" eaLnBrk="1" hangingPunct="1">
              <a:lnSpc>
                <a:spcPct val="80000"/>
              </a:lnSpc>
              <a:buSzTx/>
              <a:buFont typeface="Wingdings" pitchFamily="2" charset="2"/>
              <a:buAutoNum type="romanUcPeriod" startAt="6"/>
              <a:defRPr/>
            </a:pPr>
            <a:r>
              <a:rPr lang="en-US" sz="2400" dirty="0" smtClean="0"/>
              <a:t>Not use other people’s computer resources without authorization or the proper compensation</a:t>
            </a:r>
          </a:p>
          <a:p>
            <a:pPr marL="812800" indent="-812800" eaLnBrk="1" hangingPunct="1">
              <a:lnSpc>
                <a:spcPct val="80000"/>
              </a:lnSpc>
              <a:buSzTx/>
              <a:buFont typeface="Wingdings" pitchFamily="2" charset="2"/>
              <a:buAutoNum type="romanUcPeriod" startAt="6"/>
              <a:defRPr/>
            </a:pPr>
            <a:r>
              <a:rPr lang="en-US" sz="2400" dirty="0" smtClean="0"/>
              <a:t>Not appropriate other people’s intellectual output</a:t>
            </a:r>
          </a:p>
          <a:p>
            <a:pPr marL="812800" indent="-812800" eaLnBrk="1" hangingPunct="1">
              <a:lnSpc>
                <a:spcPct val="80000"/>
              </a:lnSpc>
              <a:buSzTx/>
              <a:buFont typeface="Wingdings" pitchFamily="2" charset="2"/>
              <a:buAutoNum type="romanUcPeriod" startAt="6"/>
              <a:defRPr/>
            </a:pPr>
            <a:r>
              <a:rPr lang="en-US" sz="2400" dirty="0" smtClean="0"/>
              <a:t>Think about the social consequences of the program you are writing for the system you are designing</a:t>
            </a:r>
          </a:p>
          <a:p>
            <a:pPr marL="812800" indent="-812800" eaLnBrk="1" hangingPunct="1">
              <a:lnSpc>
                <a:spcPct val="80000"/>
              </a:lnSpc>
              <a:buSzTx/>
              <a:buFont typeface="Wingdings" pitchFamily="2" charset="2"/>
              <a:buAutoNum type="romanUcPeriod" startAt="6"/>
              <a:defRPr/>
            </a:pPr>
            <a:r>
              <a:rPr lang="en-US" sz="2400" dirty="0" smtClean="0"/>
              <a:t>Use a computer in ways that ensure consideration and respect for your fellow human</a:t>
            </a:r>
          </a:p>
        </p:txBody>
      </p:sp>
    </p:spTree>
    <p:extLst>
      <p:ext uri="{BB962C8B-B14F-4D97-AF65-F5344CB8AC3E}">
        <p14:creationId xmlns:p14="http://schemas.microsoft.com/office/powerpoint/2010/main" val="11043124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F0471BA-93F6-4E60-BC21-277ECDE0D2B1}" type="slidenum">
              <a:rPr lang="en-US"/>
              <a:pPr>
                <a:defRPr/>
              </a:pPr>
              <a:t>78</a:t>
            </a:fld>
            <a:endParaRPr lang="en-US"/>
          </a:p>
        </p:txBody>
      </p:sp>
      <p:sp>
        <p:nvSpPr>
          <p:cNvPr id="1433602" name="Rectangle 2"/>
          <p:cNvSpPr>
            <a:spLocks noGrp="1" noChangeArrowheads="1"/>
          </p:cNvSpPr>
          <p:nvPr>
            <p:ph type="title"/>
          </p:nvPr>
        </p:nvSpPr>
        <p:spPr/>
        <p:txBody>
          <a:bodyPr/>
          <a:lstStyle/>
          <a:p>
            <a:pPr eaLnBrk="1" hangingPunct="1">
              <a:defRPr/>
            </a:pPr>
            <a:r>
              <a:rPr lang="en-US" dirty="0" smtClean="0"/>
              <a:t>Internet Activities Board (IAB)</a:t>
            </a:r>
          </a:p>
        </p:txBody>
      </p:sp>
      <p:sp>
        <p:nvSpPr>
          <p:cNvPr id="1433603" name="Rectangle 3"/>
          <p:cNvSpPr>
            <a:spLocks noGrp="1" noChangeArrowheads="1"/>
          </p:cNvSpPr>
          <p:nvPr>
            <p:ph type="body" idx="1"/>
          </p:nvPr>
        </p:nvSpPr>
        <p:spPr/>
        <p:txBody>
          <a:bodyPr>
            <a:normAutofit lnSpcReduction="10000"/>
          </a:bodyPr>
          <a:lstStyle/>
          <a:p>
            <a:pPr eaLnBrk="1" hangingPunct="1">
              <a:lnSpc>
                <a:spcPct val="90000"/>
              </a:lnSpc>
              <a:defRPr/>
            </a:pPr>
            <a:r>
              <a:rPr lang="en-US" sz="2800" smtClean="0"/>
              <a:t>Unacceptable and unethical activities:</a:t>
            </a:r>
          </a:p>
          <a:p>
            <a:pPr lvl="1" eaLnBrk="1" hangingPunct="1">
              <a:lnSpc>
                <a:spcPct val="90000"/>
              </a:lnSpc>
              <a:defRPr/>
            </a:pPr>
            <a:r>
              <a:rPr lang="en-US" sz="2400" smtClean="0"/>
              <a:t>Seeks to gain unauthorized access to resources of the internet</a:t>
            </a:r>
          </a:p>
          <a:p>
            <a:pPr lvl="1" eaLnBrk="1" hangingPunct="1">
              <a:lnSpc>
                <a:spcPct val="90000"/>
              </a:lnSpc>
              <a:defRPr/>
            </a:pPr>
            <a:r>
              <a:rPr lang="en-US" sz="2400" smtClean="0"/>
              <a:t>Destroys integrity of computer based information</a:t>
            </a:r>
          </a:p>
          <a:p>
            <a:pPr lvl="1" eaLnBrk="1" hangingPunct="1">
              <a:lnSpc>
                <a:spcPct val="90000"/>
              </a:lnSpc>
              <a:defRPr/>
            </a:pPr>
            <a:r>
              <a:rPr lang="en-US" sz="2400" smtClean="0"/>
              <a:t>Disrupts the use of the internet</a:t>
            </a:r>
          </a:p>
          <a:p>
            <a:pPr lvl="1" eaLnBrk="1" hangingPunct="1">
              <a:lnSpc>
                <a:spcPct val="90000"/>
              </a:lnSpc>
              <a:defRPr/>
            </a:pPr>
            <a:r>
              <a:rPr lang="en-US" sz="2400" smtClean="0"/>
              <a:t>Wastes resources such as people, capacity and computers via these actions</a:t>
            </a:r>
          </a:p>
          <a:p>
            <a:pPr lvl="1" eaLnBrk="1" hangingPunct="1">
              <a:lnSpc>
                <a:spcPct val="90000"/>
              </a:lnSpc>
              <a:defRPr/>
            </a:pPr>
            <a:r>
              <a:rPr lang="en-US" sz="2400" smtClean="0"/>
              <a:t>Compromises privacy of users</a:t>
            </a:r>
          </a:p>
          <a:p>
            <a:pPr lvl="1" eaLnBrk="1" hangingPunct="1">
              <a:lnSpc>
                <a:spcPct val="90000"/>
              </a:lnSpc>
              <a:defRPr/>
            </a:pPr>
            <a:r>
              <a:rPr lang="en-US" sz="2400" smtClean="0"/>
              <a:t>Involves negligence in the conduct of internet wide experiments </a:t>
            </a:r>
          </a:p>
        </p:txBody>
      </p:sp>
    </p:spTree>
    <p:extLst>
      <p:ext uri="{BB962C8B-B14F-4D97-AF65-F5344CB8AC3E}">
        <p14:creationId xmlns:p14="http://schemas.microsoft.com/office/powerpoint/2010/main" val="12023944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ctrTitle"/>
          </p:nvPr>
        </p:nvSpPr>
        <p:spPr/>
        <p:txBody>
          <a:bodyPr/>
          <a:lstStyle/>
          <a:p>
            <a:r>
              <a:rPr lang="en-US"/>
              <a:t>Computer Forensic Investigation</a:t>
            </a:r>
          </a:p>
        </p:txBody>
      </p:sp>
      <p:sp>
        <p:nvSpPr>
          <p:cNvPr id="96261" name="Rectangle 5"/>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241871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custDataLst>
              <p:tags r:id="rId2"/>
            </p:custDataLst>
          </p:nvPr>
        </p:nvSpPr>
        <p:spPr/>
        <p:txBody>
          <a:bodyPr>
            <a:normAutofit/>
          </a:bodyPr>
          <a:lstStyle/>
          <a:p>
            <a:r>
              <a:rPr lang="en-US" dirty="0" smtClean="0"/>
              <a:t>Information</a:t>
            </a:r>
            <a:endParaRPr lang="en-US" dirty="0"/>
          </a:p>
        </p:txBody>
      </p:sp>
      <p:sp>
        <p:nvSpPr>
          <p:cNvPr id="3" name="Rectangle 2"/>
          <p:cNvSpPr>
            <a:spLocks noGrp="1"/>
          </p:cNvSpPr>
          <p:nvPr>
            <p:ph idx="1"/>
            <p:custDataLst>
              <p:tags r:id="rId3"/>
            </p:custDataLst>
          </p:nvPr>
        </p:nvSpPr>
        <p:spPr>
          <a:ln w="19050" cmpd="dbl">
            <a:noFill/>
          </a:ln>
        </p:spPr>
        <p:txBody>
          <a:bodyPr>
            <a:normAutofit/>
          </a:bodyPr>
          <a:lstStyle/>
          <a:p>
            <a:pPr>
              <a:buFont typeface="Wingdings" pitchFamily="2" charset="2"/>
              <a:buChar char="Ø"/>
            </a:pPr>
            <a:r>
              <a:rPr lang="en-US" dirty="0" smtClean="0"/>
              <a:t>Dr. Craig S Wright </a:t>
            </a:r>
            <a:r>
              <a:rPr lang="en-US" sz="1800" dirty="0" smtClean="0"/>
              <a:t>GSE MSTAT LLM GSC GSM MInfoSysSec, MMgmt</a:t>
            </a:r>
          </a:p>
          <a:p>
            <a:pPr>
              <a:buFont typeface="Wingdings" pitchFamily="2" charset="2"/>
              <a:buChar char="Ø"/>
            </a:pPr>
            <a:r>
              <a:rPr lang="en-US" dirty="0" smtClean="0"/>
              <a:t>Charles Sturt University</a:t>
            </a:r>
          </a:p>
          <a:p>
            <a:pPr>
              <a:buFont typeface="Wingdings" pitchFamily="2" charset="2"/>
              <a:buChar char="Ø"/>
            </a:pPr>
            <a:endParaRPr lang="en-US" dirty="0" smtClean="0"/>
          </a:p>
          <a:p>
            <a:pPr>
              <a:buFont typeface="Wingdings" pitchFamily="2" charset="2"/>
              <a:buChar char="Ø"/>
            </a:pPr>
            <a:r>
              <a:rPr lang="en-US" dirty="0" smtClean="0">
                <a:hlinkClick r:id="rId6"/>
              </a:rPr>
              <a:t>Craig.Wright@cscss.org</a:t>
            </a:r>
            <a:endParaRPr lang="en-US" dirty="0" smtClean="0"/>
          </a:p>
          <a:p>
            <a:pPr>
              <a:buFont typeface="Wingdings" pitchFamily="2" charset="2"/>
              <a:buChar char="Ø"/>
            </a:pPr>
            <a:r>
              <a:rPr lang="en-US" dirty="0" smtClean="0">
                <a:hlinkClick r:id="rId7"/>
              </a:rPr>
              <a:t>crwright@csu.edu.au</a:t>
            </a:r>
            <a:r>
              <a:rPr lang="en-US" dirty="0" smtClean="0"/>
              <a:t> </a:t>
            </a:r>
            <a:endParaRPr lang="en-US" dirty="0"/>
          </a:p>
          <a:p>
            <a:pPr>
              <a:buFont typeface="Wingdings" pitchFamily="2" charset="2"/>
              <a:buChar char="Ø"/>
            </a:pPr>
            <a:endParaRPr lang="en-US" dirty="0" smtClean="0"/>
          </a:p>
          <a:p>
            <a:pPr>
              <a:buFont typeface="Wingdings" pitchFamily="2" charset="2"/>
              <a:buChar char="Ø"/>
            </a:pPr>
            <a:endParaRPr lang="en-US" dirty="0" smtClean="0"/>
          </a:p>
        </p:txBody>
      </p:sp>
    </p:spTree>
    <p:custDataLst>
      <p:tags r:id="rId1"/>
    </p:custDataLst>
    <p:extLst>
      <p:ext uri="{BB962C8B-B14F-4D97-AF65-F5344CB8AC3E}">
        <p14:creationId xmlns:p14="http://schemas.microsoft.com/office/powerpoint/2010/main" val="183292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11560" y="1028700"/>
            <a:ext cx="8229600" cy="1143000"/>
          </a:xfrm>
        </p:spPr>
        <p:txBody>
          <a:bodyPr/>
          <a:lstStyle/>
          <a:p>
            <a:r>
              <a:rPr lang="en-US" dirty="0"/>
              <a:t>Investigations</a:t>
            </a:r>
          </a:p>
        </p:txBody>
      </p:sp>
      <p:sp>
        <p:nvSpPr>
          <p:cNvPr id="98307" name="Rectangle 3"/>
          <p:cNvSpPr>
            <a:spLocks noGrp="1" noChangeArrowheads="1"/>
          </p:cNvSpPr>
          <p:nvPr>
            <p:ph type="body" idx="1"/>
          </p:nvPr>
        </p:nvSpPr>
        <p:spPr>
          <a:xfrm>
            <a:off x="107504" y="1981200"/>
            <a:ext cx="8229600" cy="4876800"/>
          </a:xfrm>
        </p:spPr>
        <p:txBody>
          <a:bodyPr/>
          <a:lstStyle/>
          <a:p>
            <a:pPr>
              <a:buFontTx/>
              <a:buNone/>
            </a:pPr>
            <a:r>
              <a:rPr lang="en-US" dirty="0"/>
              <a:t>Computer Crimes are increasing, security professionals should understand how investigations should be carried out.</a:t>
            </a:r>
          </a:p>
          <a:p>
            <a:pPr>
              <a:buFontTx/>
              <a:buNone/>
            </a:pPr>
            <a:r>
              <a:rPr lang="en-US" dirty="0"/>
              <a:t>It is critical that any computer investigation be carried out in a way such that evidence is admissible in court. There are many steps that we need to carry out appropriately. Which we will talk about soon.</a:t>
            </a:r>
          </a:p>
        </p:txBody>
      </p:sp>
    </p:spTree>
    <p:extLst>
      <p:ext uri="{BB962C8B-B14F-4D97-AF65-F5344CB8AC3E}">
        <p14:creationId xmlns:p14="http://schemas.microsoft.com/office/powerpoint/2010/main" val="32213865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Incident Response</a:t>
            </a:r>
          </a:p>
        </p:txBody>
      </p:sp>
      <p:sp>
        <p:nvSpPr>
          <p:cNvPr id="103427" name="Rectangle 3"/>
          <p:cNvSpPr>
            <a:spLocks noGrp="1" noChangeArrowheads="1"/>
          </p:cNvSpPr>
          <p:nvPr>
            <p:ph type="body" idx="1"/>
          </p:nvPr>
        </p:nvSpPr>
        <p:spPr/>
        <p:txBody>
          <a:bodyPr>
            <a:normAutofit/>
          </a:bodyPr>
          <a:lstStyle/>
          <a:p>
            <a:pPr>
              <a:buFontTx/>
              <a:buNone/>
            </a:pPr>
            <a:r>
              <a:rPr lang="en-US" dirty="0"/>
              <a:t>Terms</a:t>
            </a:r>
          </a:p>
          <a:p>
            <a:r>
              <a:rPr lang="en-US" dirty="0"/>
              <a:t>Event – a negative occurrence that can be observed, verified and documented.</a:t>
            </a:r>
          </a:p>
          <a:p>
            <a:r>
              <a:rPr lang="en-US" dirty="0"/>
              <a:t>Incident – a series of events that negatively affects the company or impacts it’s security posture.</a:t>
            </a:r>
          </a:p>
          <a:p>
            <a:endParaRPr lang="en-US" dirty="0"/>
          </a:p>
        </p:txBody>
      </p:sp>
    </p:spTree>
    <p:extLst>
      <p:ext uri="{BB962C8B-B14F-4D97-AF65-F5344CB8AC3E}">
        <p14:creationId xmlns:p14="http://schemas.microsoft.com/office/powerpoint/2010/main" val="26170614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Incident Response</a:t>
            </a:r>
          </a:p>
        </p:txBody>
      </p:sp>
      <p:sp>
        <p:nvSpPr>
          <p:cNvPr id="108547" name="Rectangle 3"/>
          <p:cNvSpPr>
            <a:spLocks noGrp="1" noChangeArrowheads="1"/>
          </p:cNvSpPr>
          <p:nvPr>
            <p:ph type="body" idx="1"/>
          </p:nvPr>
        </p:nvSpPr>
        <p:spPr/>
        <p:txBody>
          <a:bodyPr>
            <a:normAutofit lnSpcReduction="10000"/>
          </a:bodyPr>
          <a:lstStyle/>
          <a:p>
            <a:pPr>
              <a:buFontTx/>
              <a:buNone/>
            </a:pPr>
            <a:r>
              <a:rPr lang="en-US"/>
              <a:t>All organizations should also develop an incident response team. The team should have </a:t>
            </a:r>
          </a:p>
          <a:p>
            <a:r>
              <a:rPr lang="en-US"/>
              <a:t>Someone from senior management</a:t>
            </a:r>
          </a:p>
          <a:p>
            <a:r>
              <a:rPr lang="en-US"/>
              <a:t>A network administrator / system admin</a:t>
            </a:r>
          </a:p>
          <a:p>
            <a:r>
              <a:rPr lang="en-US"/>
              <a:t>Security officer</a:t>
            </a:r>
          </a:p>
          <a:p>
            <a:r>
              <a:rPr lang="en-US"/>
              <a:t>Public affairs personnel etc </a:t>
            </a:r>
          </a:p>
        </p:txBody>
      </p:sp>
    </p:spTree>
    <p:extLst>
      <p:ext uri="{BB962C8B-B14F-4D97-AF65-F5344CB8AC3E}">
        <p14:creationId xmlns:p14="http://schemas.microsoft.com/office/powerpoint/2010/main" val="1386208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Incident Response team</a:t>
            </a:r>
          </a:p>
        </p:txBody>
      </p:sp>
      <p:sp>
        <p:nvSpPr>
          <p:cNvPr id="109571" name="Rectangle 3"/>
          <p:cNvSpPr>
            <a:spLocks noGrp="1" noChangeArrowheads="1"/>
          </p:cNvSpPr>
          <p:nvPr>
            <p:ph type="body" idx="1"/>
          </p:nvPr>
        </p:nvSpPr>
        <p:spPr/>
        <p:txBody>
          <a:bodyPr>
            <a:normAutofit lnSpcReduction="10000"/>
          </a:bodyPr>
          <a:lstStyle/>
          <a:p>
            <a:pPr>
              <a:lnSpc>
                <a:spcPct val="90000"/>
              </a:lnSpc>
            </a:pPr>
            <a:r>
              <a:rPr lang="en-US" sz="2400" dirty="0"/>
              <a:t>There should be a set of predetermined steps that are taken to ensure uniformity and that no steps are skipped. (see later)</a:t>
            </a:r>
          </a:p>
          <a:p>
            <a:pPr>
              <a:lnSpc>
                <a:spcPct val="90000"/>
              </a:lnSpc>
            </a:pPr>
            <a:r>
              <a:rPr lang="en-US" sz="2400" dirty="0"/>
              <a:t>Part of the plan should determine whether the company just “fixes” the problem or tries to prosecute.</a:t>
            </a:r>
          </a:p>
          <a:p>
            <a:pPr>
              <a:lnSpc>
                <a:spcPct val="90000"/>
              </a:lnSpc>
            </a:pPr>
            <a:r>
              <a:rPr lang="en-US" sz="2400" dirty="0"/>
              <a:t>If the team determines a response has happened senior management should be immediately notified.</a:t>
            </a:r>
          </a:p>
          <a:p>
            <a:pPr>
              <a:lnSpc>
                <a:spcPct val="90000"/>
              </a:lnSpc>
            </a:pPr>
            <a:r>
              <a:rPr lang="en-US" sz="2400" dirty="0"/>
              <a:t>HR should be notified if a suspect is an employee.</a:t>
            </a:r>
          </a:p>
          <a:p>
            <a:pPr>
              <a:lnSpc>
                <a:spcPct val="90000"/>
              </a:lnSpc>
            </a:pPr>
            <a:r>
              <a:rPr lang="en-US" sz="2400" dirty="0"/>
              <a:t>Incident response should be part of the companies Disaster Recovery Plan (why?)</a:t>
            </a:r>
          </a:p>
        </p:txBody>
      </p:sp>
    </p:spTree>
    <p:extLst>
      <p:ext uri="{BB962C8B-B14F-4D97-AF65-F5344CB8AC3E}">
        <p14:creationId xmlns:p14="http://schemas.microsoft.com/office/powerpoint/2010/main" val="34267228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r>
              <a:rPr lang="en-US"/>
              <a:t>Incident Response Procedures</a:t>
            </a:r>
          </a:p>
        </p:txBody>
      </p:sp>
      <p:sp>
        <p:nvSpPr>
          <p:cNvPr id="110595" name="Rectangle 3"/>
          <p:cNvSpPr>
            <a:spLocks noGrp="1" noChangeArrowheads="1"/>
          </p:cNvSpPr>
          <p:nvPr>
            <p:ph type="body" idx="1"/>
          </p:nvPr>
        </p:nvSpPr>
        <p:spPr/>
        <p:txBody>
          <a:bodyPr>
            <a:normAutofit fontScale="92500" lnSpcReduction="20000"/>
          </a:bodyPr>
          <a:lstStyle/>
          <a:p>
            <a:pPr>
              <a:buFontTx/>
              <a:buNone/>
            </a:pPr>
            <a:r>
              <a:rPr lang="en-US"/>
              <a:t>We said earlier there should be a set of procedures for incident response, these can vary from company to company, here are ISC2 recommended procedures</a:t>
            </a:r>
          </a:p>
          <a:p>
            <a:r>
              <a:rPr lang="en-US"/>
              <a:t>Triage</a:t>
            </a:r>
          </a:p>
          <a:p>
            <a:r>
              <a:rPr lang="en-US"/>
              <a:t>Reaction</a:t>
            </a:r>
          </a:p>
          <a:p>
            <a:r>
              <a:rPr lang="en-US"/>
              <a:t>Follow Up</a:t>
            </a:r>
          </a:p>
          <a:p>
            <a:pPr>
              <a:buFontTx/>
              <a:buNone/>
            </a:pPr>
            <a:r>
              <a:rPr lang="en-US"/>
              <a:t>We will talk about each of these</a:t>
            </a:r>
          </a:p>
        </p:txBody>
      </p:sp>
    </p:spTree>
    <p:extLst>
      <p:ext uri="{BB962C8B-B14F-4D97-AF65-F5344CB8AC3E}">
        <p14:creationId xmlns:p14="http://schemas.microsoft.com/office/powerpoint/2010/main" val="30928826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IRP Step 1: Triage</a:t>
            </a:r>
          </a:p>
        </p:txBody>
      </p:sp>
      <p:sp>
        <p:nvSpPr>
          <p:cNvPr id="111619" name="Rectangle 3"/>
          <p:cNvSpPr>
            <a:spLocks noGrp="1" noChangeArrowheads="1"/>
          </p:cNvSpPr>
          <p:nvPr>
            <p:ph type="body" idx="1"/>
          </p:nvPr>
        </p:nvSpPr>
        <p:spPr/>
        <p:txBody>
          <a:bodyPr/>
          <a:lstStyle/>
          <a:p>
            <a:pPr>
              <a:buFontTx/>
              <a:buNone/>
            </a:pPr>
            <a:r>
              <a:rPr lang="en-US"/>
              <a:t>Triage – determine what systems/networks etc have been compromised, determine the extent of compromise. Set priorities.</a:t>
            </a:r>
          </a:p>
        </p:txBody>
      </p:sp>
    </p:spTree>
    <p:extLst>
      <p:ext uri="{BB962C8B-B14F-4D97-AF65-F5344CB8AC3E}">
        <p14:creationId xmlns:p14="http://schemas.microsoft.com/office/powerpoint/2010/main" val="39563491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IRP Step 2: Reaction</a:t>
            </a:r>
          </a:p>
        </p:txBody>
      </p:sp>
      <p:sp>
        <p:nvSpPr>
          <p:cNvPr id="112643" name="Rectangle 3"/>
          <p:cNvSpPr>
            <a:spLocks noGrp="1" noChangeArrowheads="1"/>
          </p:cNvSpPr>
          <p:nvPr>
            <p:ph type="body" idx="1"/>
          </p:nvPr>
        </p:nvSpPr>
        <p:spPr/>
        <p:txBody>
          <a:bodyPr/>
          <a:lstStyle/>
          <a:p>
            <a:pPr marL="609600" indent="-609600">
              <a:buFontTx/>
              <a:buNone/>
            </a:pPr>
            <a:r>
              <a:rPr lang="en-US"/>
              <a:t>Reaction contains 3 steps</a:t>
            </a:r>
          </a:p>
          <a:p>
            <a:pPr marL="990600" lvl="1" indent="-533400">
              <a:buFontTx/>
              <a:buAutoNum type="arabicPeriod"/>
            </a:pPr>
            <a:r>
              <a:rPr lang="en-US"/>
              <a:t>Containment – what is this? What are the pros/cons of containment?</a:t>
            </a:r>
          </a:p>
          <a:p>
            <a:pPr marL="990600" lvl="1" indent="-533400">
              <a:buFontTx/>
              <a:buAutoNum type="arabicPeriod"/>
            </a:pPr>
            <a:r>
              <a:rPr lang="en-US"/>
              <a:t>Analysis – gather logs and try to figure out what happened.</a:t>
            </a:r>
          </a:p>
          <a:p>
            <a:pPr marL="990600" lvl="1" indent="-533400">
              <a:buFontTx/>
              <a:buAutoNum type="arabicPeriod"/>
            </a:pPr>
            <a:r>
              <a:rPr lang="en-US"/>
              <a:t>Tracking – determine if source is internal or external, track as much as possible.</a:t>
            </a:r>
          </a:p>
        </p:txBody>
      </p:sp>
    </p:spTree>
    <p:extLst>
      <p:ext uri="{BB962C8B-B14F-4D97-AF65-F5344CB8AC3E}">
        <p14:creationId xmlns:p14="http://schemas.microsoft.com/office/powerpoint/2010/main" val="27836563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IRP Step 3: Follow Up</a:t>
            </a:r>
          </a:p>
        </p:txBody>
      </p:sp>
      <p:sp>
        <p:nvSpPr>
          <p:cNvPr id="113667" name="Rectangle 3"/>
          <p:cNvSpPr>
            <a:spLocks noGrp="1" noChangeArrowheads="1"/>
          </p:cNvSpPr>
          <p:nvPr>
            <p:ph type="body" idx="1"/>
          </p:nvPr>
        </p:nvSpPr>
        <p:spPr/>
        <p:txBody>
          <a:bodyPr>
            <a:normAutofit fontScale="92500" lnSpcReduction="10000"/>
          </a:bodyPr>
          <a:lstStyle/>
          <a:p>
            <a:pPr marL="609600" indent="-609600">
              <a:lnSpc>
                <a:spcPct val="90000"/>
              </a:lnSpc>
              <a:buFontTx/>
              <a:buNone/>
            </a:pPr>
            <a:r>
              <a:rPr lang="en-US"/>
              <a:t>Follow up tries to ensure that the vulnerability gets fixed and that it can not happen again. has 3 stages</a:t>
            </a:r>
          </a:p>
          <a:p>
            <a:pPr marL="609600" indent="-609600">
              <a:lnSpc>
                <a:spcPct val="90000"/>
              </a:lnSpc>
              <a:buFontTx/>
              <a:buAutoNum type="arabicPeriod"/>
            </a:pPr>
            <a:r>
              <a:rPr lang="en-US"/>
              <a:t>Repair – fix initial problem, stop any additional damage.</a:t>
            </a:r>
          </a:p>
          <a:p>
            <a:pPr marL="609600" indent="-609600">
              <a:lnSpc>
                <a:spcPct val="90000"/>
              </a:lnSpc>
              <a:buFontTx/>
              <a:buAutoNum type="arabicPeriod"/>
            </a:pPr>
            <a:r>
              <a:rPr lang="en-US"/>
              <a:t>Recovery – get things back up and running</a:t>
            </a:r>
          </a:p>
          <a:p>
            <a:pPr marL="609600" indent="-609600">
              <a:lnSpc>
                <a:spcPct val="90000"/>
              </a:lnSpc>
              <a:buFontTx/>
              <a:buAutoNum type="arabicPeriod"/>
            </a:pPr>
            <a:r>
              <a:rPr lang="en-US"/>
              <a:t>Prevention – take steps to make sure thing cannot happen again</a:t>
            </a:r>
          </a:p>
          <a:p>
            <a:pPr marL="609600" indent="-609600">
              <a:lnSpc>
                <a:spcPct val="90000"/>
              </a:lnSpc>
              <a:buFontTx/>
              <a:buAutoNum type="arabicPeriod"/>
            </a:pPr>
            <a:endParaRPr lang="en-US"/>
          </a:p>
        </p:txBody>
      </p:sp>
    </p:spTree>
    <p:extLst>
      <p:ext uri="{BB962C8B-B14F-4D97-AF65-F5344CB8AC3E}">
        <p14:creationId xmlns:p14="http://schemas.microsoft.com/office/powerpoint/2010/main" val="11841364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fontScale="90000"/>
          </a:bodyPr>
          <a:lstStyle/>
          <a:p>
            <a:r>
              <a:rPr lang="en-US" sz="4000"/>
              <a:t>Computer Forensics and Proper Collection of Evidence</a:t>
            </a:r>
          </a:p>
        </p:txBody>
      </p:sp>
      <p:sp>
        <p:nvSpPr>
          <p:cNvPr id="117763" name="Rectangle 3"/>
          <p:cNvSpPr>
            <a:spLocks noGrp="1" noChangeArrowheads="1"/>
          </p:cNvSpPr>
          <p:nvPr>
            <p:ph type="body" idx="1"/>
          </p:nvPr>
        </p:nvSpPr>
        <p:spPr/>
        <p:txBody>
          <a:bodyPr/>
          <a:lstStyle/>
          <a:p>
            <a:pPr>
              <a:buFontTx/>
              <a:buNone/>
            </a:pPr>
            <a:r>
              <a:rPr lang="en-US" dirty="0"/>
              <a:t>The past model did not include forensics and prosecution as that is up to management to decide and not all companies will try to prosecute (why not?)</a:t>
            </a:r>
          </a:p>
          <a:p>
            <a:pPr>
              <a:buFontTx/>
              <a:buNone/>
            </a:pPr>
            <a:r>
              <a:rPr lang="en-US" dirty="0"/>
              <a:t>If we do try to prosecute there are some concepts we need to understand.  </a:t>
            </a:r>
          </a:p>
        </p:txBody>
      </p:sp>
    </p:spTree>
    <p:extLst>
      <p:ext uri="{BB962C8B-B14F-4D97-AF65-F5344CB8AC3E}">
        <p14:creationId xmlns:p14="http://schemas.microsoft.com/office/powerpoint/2010/main" val="15606380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Forensics</a:t>
            </a:r>
          </a:p>
        </p:txBody>
      </p:sp>
      <p:sp>
        <p:nvSpPr>
          <p:cNvPr id="122883" name="Rectangle 3"/>
          <p:cNvSpPr>
            <a:spLocks noGrp="1" noChangeArrowheads="1"/>
          </p:cNvSpPr>
          <p:nvPr>
            <p:ph type="body" idx="1"/>
          </p:nvPr>
        </p:nvSpPr>
        <p:spPr/>
        <p:txBody>
          <a:bodyPr>
            <a:normAutofit fontScale="92500" lnSpcReduction="10000"/>
          </a:bodyPr>
          <a:lstStyle/>
          <a:p>
            <a:pPr marL="533400" indent="-533400">
              <a:lnSpc>
                <a:spcPct val="90000"/>
              </a:lnSpc>
              <a:buFontTx/>
              <a:buNone/>
            </a:pPr>
            <a:r>
              <a:rPr lang="en-US" sz="2800" dirty="0"/>
              <a:t>First of Digital forensics is the science for the recovery and analysis of electronic data on computer systems.</a:t>
            </a:r>
          </a:p>
          <a:p>
            <a:pPr marL="533400" indent="-533400">
              <a:lnSpc>
                <a:spcPct val="90000"/>
              </a:lnSpc>
              <a:buFontTx/>
              <a:buNone/>
            </a:pPr>
            <a:r>
              <a:rPr lang="en-US" sz="2800" dirty="0"/>
              <a:t>There are specific processes in how to do forensics and anyone that is involved in digital forensics work should be properly trained. There are many steps that you need to take when doing forensics not following best practices can destroy or invalidate critical tracking information and evidence</a:t>
            </a:r>
            <a:r>
              <a:rPr lang="en-US" sz="2800" dirty="0" smtClean="0"/>
              <a:t>.</a:t>
            </a:r>
            <a:endParaRPr lang="en-US" sz="2800" dirty="0"/>
          </a:p>
        </p:txBody>
      </p:sp>
    </p:spTree>
    <p:extLst>
      <p:ext uri="{BB962C8B-B14F-4D97-AF65-F5344CB8AC3E}">
        <p14:creationId xmlns:p14="http://schemas.microsoft.com/office/powerpoint/2010/main" val="299316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custDataLst>
              <p:tags r:id="rId2"/>
            </p:custDataLst>
          </p:nvPr>
        </p:nvSpPr>
        <p:spPr>
          <a:ln/>
        </p:spPr>
        <p:txBody>
          <a:bodyPr rIns="134853"/>
          <a:lstStyle/>
          <a:p>
            <a:r>
              <a:rPr lang="en-US" dirty="0"/>
              <a:t>Overview</a:t>
            </a:r>
          </a:p>
        </p:txBody>
      </p:sp>
      <p:sp>
        <p:nvSpPr>
          <p:cNvPr id="4098" name="Rectangle 2"/>
          <p:cNvSpPr>
            <a:spLocks noGrp="1" noChangeArrowheads="1"/>
          </p:cNvSpPr>
          <p:nvPr>
            <p:ph idx="1"/>
            <p:custDataLst>
              <p:tags r:id="rId3"/>
            </p:custDataLst>
          </p:nvPr>
        </p:nvSpPr>
        <p:spPr>
          <a:ln/>
        </p:spPr>
        <p:txBody>
          <a:bodyPr rIns="134853"/>
          <a:lstStyle/>
          <a:p>
            <a:r>
              <a:rPr lang="en-US" sz="3000" dirty="0"/>
              <a:t>Certification review</a:t>
            </a:r>
          </a:p>
          <a:p>
            <a:r>
              <a:rPr lang="en-US" sz="3000" dirty="0" smtClean="0"/>
              <a:t>CISSP </a:t>
            </a:r>
            <a:r>
              <a:rPr lang="en-US" sz="3000" dirty="0"/>
              <a:t>requirements</a:t>
            </a:r>
          </a:p>
          <a:p>
            <a:r>
              <a:rPr lang="en-US" sz="3000" dirty="0"/>
              <a:t>Common Body of Knowledge Areas</a:t>
            </a:r>
          </a:p>
          <a:p>
            <a:r>
              <a:rPr lang="en-US" sz="3000" dirty="0"/>
              <a:t>Study </a:t>
            </a:r>
            <a:r>
              <a:rPr lang="en-US" sz="3000" dirty="0" smtClean="0"/>
              <a:t>Suggestions</a:t>
            </a:r>
          </a:p>
          <a:p>
            <a:endParaRPr lang="en-AU" sz="3000" dirty="0"/>
          </a:p>
          <a:p>
            <a:r>
              <a:rPr lang="en-AU" sz="3000" dirty="0" smtClean="0"/>
              <a:t>You will get out of this what you put in.</a:t>
            </a:r>
            <a:endParaRPr lang="en-US" sz="3000" dirty="0"/>
          </a:p>
        </p:txBody>
      </p:sp>
      <p:sp>
        <p:nvSpPr>
          <p:cNvPr id="4" name="Slide Number Placeholder 3"/>
          <p:cNvSpPr>
            <a:spLocks noGrp="1"/>
          </p:cNvSpPr>
          <p:nvPr>
            <p:ph type="sldNum" sz="quarter" idx="12"/>
            <p:custDataLst>
              <p:tags r:id="rId4"/>
            </p:custDataLst>
          </p:nvPr>
        </p:nvSpPr>
        <p:spPr/>
        <p:txBody>
          <a:bodyPr lIns="64291" tIns="32146" rIns="64291" bIns="32146">
            <a:normAutofit/>
          </a:bodyPr>
          <a:lstStyle/>
          <a:p>
            <a:fld id="{B1342C7A-BC70-4DDB-BC49-6CDAB3A03AC4}" type="slidenum">
              <a:rPr lang="en-US"/>
              <a:pPr/>
              <a:t>9</a:t>
            </a:fld>
            <a:endParaRPr lang="en-US"/>
          </a:p>
        </p:txBody>
      </p:sp>
    </p:spTree>
    <p:custDataLst>
      <p:tags r:id="rId1"/>
    </p:custDataLst>
    <p:extLst>
      <p:ext uri="{BB962C8B-B14F-4D97-AF65-F5344CB8AC3E}">
        <p14:creationId xmlns:p14="http://schemas.microsoft.com/office/powerpoint/2010/main" val="361505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Forensics</a:t>
            </a:r>
          </a:p>
        </p:txBody>
      </p:sp>
      <p:sp>
        <p:nvSpPr>
          <p:cNvPr id="123907" name="Rectangle 3"/>
          <p:cNvSpPr>
            <a:spLocks noGrp="1" noChangeArrowheads="1"/>
          </p:cNvSpPr>
          <p:nvPr>
            <p:ph type="body" idx="1"/>
          </p:nvPr>
        </p:nvSpPr>
        <p:spPr/>
        <p:txBody>
          <a:bodyPr>
            <a:normAutofit fontScale="92500" lnSpcReduction="10000"/>
          </a:bodyPr>
          <a:lstStyle/>
          <a:p>
            <a:pPr>
              <a:buFontTx/>
              <a:buNone/>
            </a:pPr>
            <a:r>
              <a:rPr lang="en-US" sz="2800" dirty="0"/>
              <a:t>Before doing any investigative work on a system the system should</a:t>
            </a:r>
          </a:p>
          <a:p>
            <a:r>
              <a:rPr lang="en-US" sz="2800" dirty="0"/>
              <a:t>Have a memory dump preformed (what is this?)</a:t>
            </a:r>
          </a:p>
          <a:p>
            <a:r>
              <a:rPr lang="en-US" sz="2800" dirty="0"/>
              <a:t>Duplicate the hard drives, only do forensics work on the duplicated hard drive as not to contaminate critical system data.</a:t>
            </a:r>
          </a:p>
          <a:p>
            <a:r>
              <a:rPr lang="en-US" sz="2800" dirty="0"/>
              <a:t>Forensics investigators should have an notebook (with pages not easily removed), camera and evidence id tags.</a:t>
            </a:r>
          </a:p>
          <a:p>
            <a:pPr algn="ctr">
              <a:buFontTx/>
              <a:buNone/>
            </a:pPr>
            <a:endParaRPr lang="en-US" sz="2800" dirty="0"/>
          </a:p>
        </p:txBody>
      </p:sp>
    </p:spTree>
    <p:extLst>
      <p:ext uri="{BB962C8B-B14F-4D97-AF65-F5344CB8AC3E}">
        <p14:creationId xmlns:p14="http://schemas.microsoft.com/office/powerpoint/2010/main" val="20132781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Forensics process</a:t>
            </a:r>
          </a:p>
        </p:txBody>
      </p:sp>
      <p:sp>
        <p:nvSpPr>
          <p:cNvPr id="128003" name="Rectangle 3"/>
          <p:cNvSpPr>
            <a:spLocks noGrp="1" noChangeArrowheads="1"/>
          </p:cNvSpPr>
          <p:nvPr>
            <p:ph type="body" idx="1"/>
          </p:nvPr>
        </p:nvSpPr>
        <p:spPr/>
        <p:txBody>
          <a:bodyPr>
            <a:normAutofit lnSpcReduction="10000"/>
          </a:bodyPr>
          <a:lstStyle/>
          <a:p>
            <a:pPr>
              <a:lnSpc>
                <a:spcPct val="80000"/>
              </a:lnSpc>
              <a:buFontTx/>
              <a:buNone/>
            </a:pPr>
            <a:r>
              <a:rPr lang="en-US" sz="2800" dirty="0"/>
              <a:t>Forensics investigations should follow a standard set of procedures</a:t>
            </a:r>
          </a:p>
          <a:p>
            <a:pPr>
              <a:lnSpc>
                <a:spcPct val="80000"/>
              </a:lnSpc>
            </a:pPr>
            <a:r>
              <a:rPr lang="en-US" sz="2800" dirty="0"/>
              <a:t>Identify – that a crime has been committed</a:t>
            </a:r>
          </a:p>
          <a:p>
            <a:pPr>
              <a:lnSpc>
                <a:spcPct val="80000"/>
              </a:lnSpc>
            </a:pPr>
            <a:r>
              <a:rPr lang="en-US" sz="2800" dirty="0"/>
              <a:t>Preservation* - preserve original data*</a:t>
            </a:r>
          </a:p>
          <a:p>
            <a:pPr lvl="1">
              <a:lnSpc>
                <a:spcPct val="80000"/>
              </a:lnSpc>
            </a:pPr>
            <a:r>
              <a:rPr lang="en-US" sz="2400" dirty="0"/>
              <a:t>Only allow authorized individuals to the crime scene.</a:t>
            </a:r>
          </a:p>
          <a:p>
            <a:pPr lvl="1">
              <a:lnSpc>
                <a:spcPct val="80000"/>
              </a:lnSpc>
            </a:pPr>
            <a:r>
              <a:rPr lang="en-US" sz="2400" dirty="0"/>
              <a:t>Take many pictures of  the scene</a:t>
            </a:r>
          </a:p>
          <a:p>
            <a:pPr lvl="1">
              <a:lnSpc>
                <a:spcPct val="80000"/>
              </a:lnSpc>
            </a:pPr>
            <a:r>
              <a:rPr lang="en-US" sz="2400" dirty="0"/>
              <a:t>Duplicate the hard drive using a bit level copy (ex. dd on Unix) make at least 2 copies (primary/control) and working image</a:t>
            </a:r>
          </a:p>
          <a:p>
            <a:pPr lvl="1">
              <a:lnSpc>
                <a:spcPct val="80000"/>
              </a:lnSpc>
            </a:pPr>
            <a:r>
              <a:rPr lang="en-US" sz="2400" dirty="0"/>
              <a:t>Create hashes on files before analysis (why</a:t>
            </a:r>
            <a:r>
              <a:rPr lang="en-US" sz="2400" dirty="0" smtClean="0"/>
              <a:t>)</a:t>
            </a:r>
            <a:endParaRPr lang="en-US" sz="2400" dirty="0"/>
          </a:p>
        </p:txBody>
      </p:sp>
    </p:spTree>
    <p:extLst>
      <p:ext uri="{BB962C8B-B14F-4D97-AF65-F5344CB8AC3E}">
        <p14:creationId xmlns:p14="http://schemas.microsoft.com/office/powerpoint/2010/main" val="12017565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Forensics process</a:t>
            </a:r>
          </a:p>
        </p:txBody>
      </p:sp>
      <p:sp>
        <p:nvSpPr>
          <p:cNvPr id="129027" name="Rectangle 3"/>
          <p:cNvSpPr>
            <a:spLocks noGrp="1" noChangeArrowheads="1"/>
          </p:cNvSpPr>
          <p:nvPr>
            <p:ph type="body" idx="1"/>
          </p:nvPr>
        </p:nvSpPr>
        <p:spPr/>
        <p:txBody>
          <a:bodyPr>
            <a:normAutofit/>
          </a:bodyPr>
          <a:lstStyle/>
          <a:p>
            <a:r>
              <a:rPr lang="en-US" dirty="0"/>
              <a:t>Collect – collect all relevant data for analysis</a:t>
            </a:r>
          </a:p>
          <a:p>
            <a:r>
              <a:rPr lang="en-US" dirty="0"/>
              <a:t>Examine – pretty obvious</a:t>
            </a:r>
          </a:p>
          <a:p>
            <a:r>
              <a:rPr lang="en-US" dirty="0"/>
              <a:t>Presentation – present findings</a:t>
            </a:r>
          </a:p>
          <a:p>
            <a:r>
              <a:rPr lang="en-US" dirty="0"/>
              <a:t>Decision </a:t>
            </a:r>
          </a:p>
          <a:p>
            <a:pPr>
              <a:buFontTx/>
              <a:buNone/>
            </a:pPr>
            <a:endParaRPr lang="en-US" dirty="0"/>
          </a:p>
        </p:txBody>
      </p:sp>
    </p:spTree>
    <p:extLst>
      <p:ext uri="{BB962C8B-B14F-4D97-AF65-F5344CB8AC3E}">
        <p14:creationId xmlns:p14="http://schemas.microsoft.com/office/powerpoint/2010/main" val="25150671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Evidence</a:t>
            </a:r>
          </a:p>
        </p:txBody>
      </p:sp>
      <p:sp>
        <p:nvSpPr>
          <p:cNvPr id="134147" name="Rectangle 3"/>
          <p:cNvSpPr>
            <a:spLocks noGrp="1" noChangeArrowheads="1"/>
          </p:cNvSpPr>
          <p:nvPr>
            <p:ph type="body" idx="1"/>
          </p:nvPr>
        </p:nvSpPr>
        <p:spPr/>
        <p:txBody>
          <a:bodyPr/>
          <a:lstStyle/>
          <a:p>
            <a:r>
              <a:rPr lang="en-US"/>
              <a:t>It is relevant – must have a reasonable relationship to the findings.</a:t>
            </a:r>
          </a:p>
          <a:p>
            <a:r>
              <a:rPr lang="en-US"/>
              <a:t>It is legally permissible – obtained in a legal way</a:t>
            </a:r>
          </a:p>
        </p:txBody>
      </p:sp>
    </p:spTree>
    <p:extLst>
      <p:ext uri="{BB962C8B-B14F-4D97-AF65-F5344CB8AC3E}">
        <p14:creationId xmlns:p14="http://schemas.microsoft.com/office/powerpoint/2010/main" val="36930729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Evidence Types</a:t>
            </a:r>
          </a:p>
        </p:txBody>
      </p:sp>
      <p:sp>
        <p:nvSpPr>
          <p:cNvPr id="138243" name="Rectangle 3"/>
          <p:cNvSpPr>
            <a:spLocks noGrp="1" noChangeArrowheads="1"/>
          </p:cNvSpPr>
          <p:nvPr>
            <p:ph type="body" idx="1"/>
          </p:nvPr>
        </p:nvSpPr>
        <p:spPr/>
        <p:txBody>
          <a:bodyPr>
            <a:normAutofit fontScale="92500"/>
          </a:bodyPr>
          <a:lstStyle/>
          <a:p>
            <a:pPr>
              <a:buFontTx/>
              <a:buNone/>
            </a:pPr>
            <a:r>
              <a:rPr lang="en-US" sz="2800"/>
              <a:t>There are a few categories of evidence that you need to be aware of</a:t>
            </a:r>
          </a:p>
          <a:p>
            <a:r>
              <a:rPr lang="en-US" sz="2800"/>
              <a:t>Best Evidence – most reliable evidence, (ex. An original signed contract), physical evidence</a:t>
            </a:r>
          </a:p>
          <a:p>
            <a:r>
              <a:rPr lang="en-US" sz="2800"/>
              <a:t>Secondary Evidence – not viewed as reliable. Oral evidence such as a witness testimony or copies of an original document are secondary evidence.</a:t>
            </a:r>
          </a:p>
          <a:p>
            <a:pPr algn="ctr">
              <a:buFontTx/>
              <a:buNone/>
            </a:pPr>
            <a:r>
              <a:rPr lang="en-US" sz="2800"/>
              <a:t>(more)</a:t>
            </a:r>
          </a:p>
        </p:txBody>
      </p:sp>
    </p:spTree>
    <p:extLst>
      <p:ext uri="{BB962C8B-B14F-4D97-AF65-F5344CB8AC3E}">
        <p14:creationId xmlns:p14="http://schemas.microsoft.com/office/powerpoint/2010/main" val="32660339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4000"/>
              <a:t>Surveillance, Search and Seizure</a:t>
            </a:r>
          </a:p>
        </p:txBody>
      </p:sp>
      <p:sp>
        <p:nvSpPr>
          <p:cNvPr id="150531" name="Rectangle 3"/>
          <p:cNvSpPr>
            <a:spLocks noGrp="1" noChangeArrowheads="1"/>
          </p:cNvSpPr>
          <p:nvPr>
            <p:ph type="body" idx="1"/>
          </p:nvPr>
        </p:nvSpPr>
        <p:spPr/>
        <p:txBody>
          <a:bodyPr/>
          <a:lstStyle/>
          <a:p>
            <a:pPr>
              <a:buFontTx/>
              <a:buNone/>
            </a:pPr>
            <a:r>
              <a:rPr lang="en-US" dirty="0"/>
              <a:t>Enticement </a:t>
            </a:r>
          </a:p>
          <a:p>
            <a:pPr>
              <a:buFontTx/>
              <a:buNone/>
            </a:pPr>
            <a:r>
              <a:rPr lang="en-US" dirty="0"/>
              <a:t>Entrapment </a:t>
            </a:r>
          </a:p>
          <a:p>
            <a:pPr>
              <a:buFontTx/>
              <a:buNone/>
            </a:pPr>
            <a:endParaRPr lang="en-US" dirty="0"/>
          </a:p>
        </p:txBody>
      </p:sp>
    </p:spTree>
    <p:extLst>
      <p:ext uri="{BB962C8B-B14F-4D97-AF65-F5344CB8AC3E}">
        <p14:creationId xmlns:p14="http://schemas.microsoft.com/office/powerpoint/2010/main" val="87229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2547715"/>
          </a:xfrm>
        </p:spPr>
        <p:txBody>
          <a:bodyPr>
            <a:normAutofit fontScale="90000"/>
          </a:bodyPr>
          <a:lstStyle/>
          <a:p>
            <a:r>
              <a:rPr lang="en-US" dirty="0" smtClean="0"/>
              <a:t/>
            </a:r>
            <a:br>
              <a:rPr lang="en-US" dirty="0" smtClean="0"/>
            </a:br>
            <a:r>
              <a:rPr lang="en-US" dirty="0"/>
              <a:t/>
            </a:r>
            <a:br>
              <a:rPr lang="en-US" dirty="0"/>
            </a:br>
            <a:r>
              <a:rPr lang="en-US" dirty="0" smtClean="0"/>
              <a:t>Week </a:t>
            </a:r>
            <a:r>
              <a:rPr lang="en-US" dirty="0" smtClean="0"/>
              <a:t>3 </a:t>
            </a:r>
            <a:r>
              <a:rPr lang="en-US" dirty="0" smtClean="0"/>
              <a:t>- Part </a:t>
            </a:r>
            <a:r>
              <a:rPr lang="en-US" dirty="0" smtClean="0"/>
              <a:t>2</a:t>
            </a:r>
            <a:r>
              <a:rPr lang="en-US" dirty="0" smtClean="0"/>
              <a:t/>
            </a:r>
            <a:br>
              <a:rPr lang="en-US" dirty="0" smtClean="0"/>
            </a:br>
            <a:r>
              <a:rPr lang="en-US" dirty="0"/>
              <a:t>Security Management Practices</a:t>
            </a:r>
            <a:br>
              <a:rPr lang="en-US" dirty="0"/>
            </a:b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
        <p:nvSpPr>
          <p:cNvPr id="3" name="Subtitle 2"/>
          <p:cNvSpPr>
            <a:spLocks noGrp="1"/>
          </p:cNvSpPr>
          <p:nvPr>
            <p:ph type="subTitle" idx="1"/>
          </p:nvPr>
        </p:nvSpPr>
        <p:spPr/>
        <p:txBody>
          <a:bodyPr>
            <a:normAutofit/>
          </a:bodyPr>
          <a:lstStyle/>
          <a:p>
            <a:r>
              <a:rPr lang="en-US" dirty="0"/>
              <a:t>How to preserve critical business functions in the face of a disaster.</a:t>
            </a:r>
          </a:p>
        </p:txBody>
      </p:sp>
      <p:sp>
        <p:nvSpPr>
          <p:cNvPr id="4" name="Slide Number Placeholder 3"/>
          <p:cNvSpPr>
            <a:spLocks noGrp="1"/>
          </p:cNvSpPr>
          <p:nvPr>
            <p:ph type="sldNum" sz="quarter" idx="12"/>
          </p:nvPr>
        </p:nvSpPr>
        <p:spPr/>
        <p:txBody>
          <a:bodyPr>
            <a:normAutofit/>
          </a:bodyPr>
          <a:lstStyle/>
          <a:p>
            <a:fld id="{6E2D2B3B-882E-40F3-A32F-6DD516915044}" type="slidenum">
              <a:rPr lang="en-US" smtClean="0"/>
              <a:pPr/>
              <a:t>96</a:t>
            </a:fld>
            <a:endParaRPr lang="en-US" dirty="0"/>
          </a:p>
        </p:txBody>
      </p:sp>
    </p:spTree>
    <p:extLst>
      <p:ext uri="{BB962C8B-B14F-4D97-AF65-F5344CB8AC3E}">
        <p14:creationId xmlns:p14="http://schemas.microsoft.com/office/powerpoint/2010/main" val="3113595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D8F0D0BE-1654-4263-B36D-49E72DE8BDB3}" type="slidenum">
              <a:rPr lang="en-US"/>
              <a:pPr/>
              <a:t>97</a:t>
            </a:fld>
            <a:endParaRPr lang="en-US"/>
          </a:p>
        </p:txBody>
      </p:sp>
      <p:sp>
        <p:nvSpPr>
          <p:cNvPr id="4097" name="Rectangle 1"/>
          <p:cNvSpPr>
            <a:spLocks noGrp="1" noChangeArrowheads="1"/>
          </p:cNvSpPr>
          <p:nvPr>
            <p:ph type="title"/>
            <p:custDataLst>
              <p:tags r:id="rId3"/>
            </p:custDataLst>
          </p:nvPr>
        </p:nvSpPr>
        <p:spPr>
          <a:ln/>
        </p:spPr>
        <p:txBody>
          <a:bodyPr rIns="134853"/>
          <a:lstStyle/>
          <a:p>
            <a:r>
              <a:rPr lang="en-US"/>
              <a:t>Overview</a:t>
            </a:r>
          </a:p>
        </p:txBody>
      </p:sp>
      <p:sp>
        <p:nvSpPr>
          <p:cNvPr id="4098" name="Rectangle 2"/>
          <p:cNvSpPr>
            <a:spLocks noGrp="1" noChangeArrowheads="1"/>
          </p:cNvSpPr>
          <p:nvPr>
            <p:ph type="body" idx="1"/>
            <p:custDataLst>
              <p:tags r:id="rId4"/>
            </p:custDataLst>
          </p:nvPr>
        </p:nvSpPr>
        <p:spPr>
          <a:ln/>
        </p:spPr>
        <p:txBody>
          <a:bodyPr rIns="40638">
            <a:normAutofit lnSpcReduction="10000"/>
          </a:bodyPr>
          <a:lstStyle/>
          <a:p>
            <a:pPr>
              <a:spcBef>
                <a:spcPct val="0"/>
              </a:spcBef>
            </a:pPr>
            <a:r>
              <a:rPr lang="en-US" dirty="0"/>
              <a:t>The CIA</a:t>
            </a:r>
          </a:p>
          <a:p>
            <a:pPr>
              <a:spcBef>
                <a:spcPts val="703"/>
              </a:spcBef>
            </a:pPr>
            <a:r>
              <a:rPr lang="en-US" dirty="0"/>
              <a:t>Security Governance</a:t>
            </a:r>
          </a:p>
          <a:p>
            <a:pPr marL="783552" lvl="1">
              <a:spcBef>
                <a:spcPts val="703"/>
              </a:spcBef>
            </a:pPr>
            <a:r>
              <a:rPr lang="en-US" dirty="0"/>
              <a:t>Policies, Procedures, etc.</a:t>
            </a:r>
          </a:p>
          <a:p>
            <a:pPr marL="783552" lvl="1">
              <a:spcBef>
                <a:spcPts val="703"/>
              </a:spcBef>
            </a:pPr>
            <a:r>
              <a:rPr lang="en-US" dirty="0"/>
              <a:t>Organizational Structures</a:t>
            </a:r>
          </a:p>
          <a:p>
            <a:pPr marL="783552" lvl="1">
              <a:spcBef>
                <a:spcPts val="703"/>
              </a:spcBef>
            </a:pPr>
            <a:r>
              <a:rPr lang="en-US" dirty="0"/>
              <a:t>Roles and Responsibilities</a:t>
            </a:r>
          </a:p>
          <a:p>
            <a:pPr>
              <a:spcBef>
                <a:spcPts val="703"/>
              </a:spcBef>
            </a:pPr>
            <a:r>
              <a:rPr lang="en-US" dirty="0"/>
              <a:t>Information Classification</a:t>
            </a:r>
          </a:p>
          <a:p>
            <a:pPr>
              <a:spcBef>
                <a:spcPts val="703"/>
              </a:spcBef>
            </a:pPr>
            <a:r>
              <a:rPr lang="en-US" dirty="0"/>
              <a:t>Risk Management</a:t>
            </a:r>
          </a:p>
        </p:txBody>
      </p:sp>
    </p:spTree>
    <p:custDataLst>
      <p:tags r:id="rId1"/>
    </p:custDataLst>
    <p:extLst>
      <p:ext uri="{BB962C8B-B14F-4D97-AF65-F5344CB8AC3E}">
        <p14:creationId xmlns:p14="http://schemas.microsoft.com/office/powerpoint/2010/main" val="4254645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D968BDF2-1D68-4189-A502-B675730A841B}" type="slidenum">
              <a:rPr lang="en-US"/>
              <a:pPr/>
              <a:t>98</a:t>
            </a:fld>
            <a:endParaRPr lang="en-US"/>
          </a:p>
        </p:txBody>
      </p:sp>
      <p:sp>
        <p:nvSpPr>
          <p:cNvPr id="5121" name="Rectangle 1"/>
          <p:cNvSpPr>
            <a:spLocks noGrp="1" noChangeArrowheads="1"/>
          </p:cNvSpPr>
          <p:nvPr>
            <p:ph type="title"/>
            <p:custDataLst>
              <p:tags r:id="rId3"/>
            </p:custDataLst>
          </p:nvPr>
        </p:nvSpPr>
        <p:spPr>
          <a:xfrm>
            <a:off x="323528" y="1340768"/>
            <a:ext cx="8280400" cy="720725"/>
          </a:xfrm>
          <a:ln/>
        </p:spPr>
        <p:txBody>
          <a:bodyPr rIns="134853">
            <a:normAutofit fontScale="90000"/>
          </a:bodyPr>
          <a:lstStyle/>
          <a:p>
            <a:r>
              <a:rPr lang="en-US" dirty="0"/>
              <a:t>The CIA:</a:t>
            </a:r>
            <a:br>
              <a:rPr lang="en-US" dirty="0"/>
            </a:br>
            <a:r>
              <a:rPr lang="en-US" sz="3000" dirty="0"/>
              <a:t>Information Security Principles</a:t>
            </a:r>
          </a:p>
        </p:txBody>
      </p:sp>
      <p:sp>
        <p:nvSpPr>
          <p:cNvPr id="5122" name="Rectangle 2"/>
          <p:cNvSpPr>
            <a:spLocks noGrp="1" noChangeArrowheads="1"/>
          </p:cNvSpPr>
          <p:nvPr>
            <p:ph type="body" idx="1"/>
            <p:custDataLst>
              <p:tags r:id="rId4"/>
            </p:custDataLst>
          </p:nvPr>
        </p:nvSpPr>
        <p:spPr>
          <a:xfrm>
            <a:off x="1259632" y="2966244"/>
            <a:ext cx="7704856" cy="3736975"/>
          </a:xfrm>
          <a:ln/>
        </p:spPr>
        <p:txBody>
          <a:bodyPr rIns="134853">
            <a:normAutofit fontScale="92500" lnSpcReduction="20000"/>
          </a:bodyPr>
          <a:lstStyle/>
          <a:p>
            <a:pPr>
              <a:spcBef>
                <a:spcPct val="0"/>
              </a:spcBef>
            </a:pPr>
            <a:r>
              <a:rPr lang="en-US" dirty="0"/>
              <a:t>Confidentiality</a:t>
            </a:r>
          </a:p>
          <a:p>
            <a:pPr marL="783552" lvl="1">
              <a:spcBef>
                <a:spcPts val="703"/>
              </a:spcBef>
            </a:pPr>
            <a:r>
              <a:rPr lang="en-US" dirty="0"/>
              <a:t>Allowing only authorized subjects access to information</a:t>
            </a:r>
          </a:p>
          <a:p>
            <a:pPr>
              <a:spcBef>
                <a:spcPts val="703"/>
              </a:spcBef>
            </a:pPr>
            <a:r>
              <a:rPr lang="en-US" dirty="0"/>
              <a:t>Integrity</a:t>
            </a:r>
          </a:p>
          <a:p>
            <a:pPr marL="783552" lvl="1">
              <a:spcBef>
                <a:spcPts val="703"/>
              </a:spcBef>
            </a:pPr>
            <a:r>
              <a:rPr lang="en-US" dirty="0"/>
              <a:t>Allowing only authorized subjects to modify information</a:t>
            </a:r>
          </a:p>
          <a:p>
            <a:pPr>
              <a:spcBef>
                <a:spcPts val="703"/>
              </a:spcBef>
            </a:pPr>
            <a:r>
              <a:rPr lang="en-US" dirty="0"/>
              <a:t>Availability</a:t>
            </a:r>
          </a:p>
          <a:p>
            <a:pPr marL="783552" lvl="1">
              <a:spcBef>
                <a:spcPts val="703"/>
              </a:spcBef>
            </a:pPr>
            <a:r>
              <a:rPr lang="en-US" dirty="0"/>
              <a:t>Ensuring that information and resources are accessible when needed</a:t>
            </a:r>
          </a:p>
        </p:txBody>
      </p:sp>
    </p:spTree>
    <p:custDataLst>
      <p:tags r:id="rId1"/>
    </p:custDataLst>
    <p:extLst>
      <p:ext uri="{BB962C8B-B14F-4D97-AF65-F5344CB8AC3E}">
        <p14:creationId xmlns:p14="http://schemas.microsoft.com/office/powerpoint/2010/main" val="89629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2"/>
            </p:custDataLst>
          </p:nvPr>
        </p:nvSpPr>
        <p:spPr/>
        <p:txBody>
          <a:bodyPr/>
          <a:lstStyle/>
          <a:p>
            <a:fld id="{223D2445-579F-4538-AA8C-656E421DDAB6}" type="slidenum">
              <a:rPr lang="en-US"/>
              <a:pPr/>
              <a:t>99</a:t>
            </a:fld>
            <a:endParaRPr lang="en-US"/>
          </a:p>
        </p:txBody>
      </p:sp>
      <p:sp>
        <p:nvSpPr>
          <p:cNvPr id="6145" name="Rectangle 1"/>
          <p:cNvSpPr>
            <a:spLocks noGrp="1" noChangeArrowheads="1"/>
          </p:cNvSpPr>
          <p:nvPr>
            <p:ph type="title"/>
            <p:custDataLst>
              <p:tags r:id="rId3"/>
            </p:custDataLst>
          </p:nvPr>
        </p:nvSpPr>
        <p:spPr>
          <a:xfrm>
            <a:off x="457200" y="1340768"/>
            <a:ext cx="8280400" cy="720725"/>
          </a:xfrm>
          <a:ln/>
        </p:spPr>
        <p:txBody>
          <a:bodyPr rIns="134853">
            <a:normAutofit fontScale="90000"/>
          </a:bodyPr>
          <a:lstStyle/>
          <a:p>
            <a:r>
              <a:rPr lang="en-US" dirty="0"/>
              <a:t>Reverse CIA</a:t>
            </a:r>
          </a:p>
        </p:txBody>
      </p:sp>
      <p:sp>
        <p:nvSpPr>
          <p:cNvPr id="6146" name="Rectangle 2"/>
          <p:cNvSpPr>
            <a:spLocks noGrp="1" noChangeArrowheads="1"/>
          </p:cNvSpPr>
          <p:nvPr>
            <p:ph type="body" idx="1"/>
            <p:custDataLst>
              <p:tags r:id="rId4"/>
            </p:custDataLst>
          </p:nvPr>
        </p:nvSpPr>
        <p:spPr>
          <a:xfrm>
            <a:off x="683568" y="2619375"/>
            <a:ext cx="8291513" cy="3736975"/>
          </a:xfrm>
          <a:ln/>
        </p:spPr>
        <p:txBody>
          <a:bodyPr rIns="40638">
            <a:normAutofit fontScale="92500" lnSpcReduction="20000"/>
          </a:bodyPr>
          <a:lstStyle/>
          <a:p>
            <a:pPr>
              <a:spcBef>
                <a:spcPct val="0"/>
              </a:spcBef>
            </a:pPr>
            <a:r>
              <a:rPr lang="en-US" dirty="0"/>
              <a:t>Confidentiality</a:t>
            </a:r>
          </a:p>
          <a:p>
            <a:pPr marL="783552" lvl="1">
              <a:spcBef>
                <a:spcPts val="703"/>
              </a:spcBef>
            </a:pPr>
            <a:r>
              <a:rPr lang="en-US" dirty="0"/>
              <a:t>Preventing unauthorized subjects from accessing information</a:t>
            </a:r>
          </a:p>
          <a:p>
            <a:pPr>
              <a:spcBef>
                <a:spcPts val="703"/>
              </a:spcBef>
            </a:pPr>
            <a:r>
              <a:rPr lang="en-US" dirty="0"/>
              <a:t>Integrity</a:t>
            </a:r>
          </a:p>
          <a:p>
            <a:pPr marL="783552" lvl="1">
              <a:spcBef>
                <a:spcPts val="703"/>
              </a:spcBef>
            </a:pPr>
            <a:r>
              <a:rPr lang="en-US" dirty="0"/>
              <a:t>Preventing unauthorized subjects from modifying information</a:t>
            </a:r>
          </a:p>
          <a:p>
            <a:pPr>
              <a:spcBef>
                <a:spcPts val="703"/>
              </a:spcBef>
            </a:pPr>
            <a:r>
              <a:rPr lang="en-US" dirty="0"/>
              <a:t>Availability</a:t>
            </a:r>
          </a:p>
          <a:p>
            <a:pPr marL="783552" lvl="1">
              <a:spcBef>
                <a:spcPts val="703"/>
              </a:spcBef>
            </a:pPr>
            <a:r>
              <a:rPr lang="en-US" dirty="0"/>
              <a:t>Preventing information and resources from being inaccessible when needed</a:t>
            </a:r>
          </a:p>
        </p:txBody>
      </p:sp>
    </p:spTree>
    <p:custDataLst>
      <p:tags r:id="rId1"/>
    </p:custDataLst>
    <p:extLst>
      <p:ext uri="{BB962C8B-B14F-4D97-AF65-F5344CB8AC3E}">
        <p14:creationId xmlns:p14="http://schemas.microsoft.com/office/powerpoint/2010/main" val="2230830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kuI6ztsV1ZFdCsnb773vh"/>
</p:tagLst>
</file>

<file path=ppt/tags/tag10.xml><?xml version="1.0" encoding="utf-8"?>
<p:tagLst xmlns:a="http://schemas.openxmlformats.org/drawingml/2006/main" xmlns:r="http://schemas.openxmlformats.org/officeDocument/2006/relationships" xmlns:p="http://schemas.openxmlformats.org/presentationml/2006/main">
  <p:tag name="DVSECTIONID" val="VWSGuKbmEbroIeakXT4PeA"/>
</p:tagLst>
</file>

<file path=ppt/tags/tag100.xml><?xml version="1.0" encoding="utf-8"?>
<p:tagLst xmlns:a="http://schemas.openxmlformats.org/drawingml/2006/main" xmlns:r="http://schemas.openxmlformats.org/officeDocument/2006/relationships" xmlns:p="http://schemas.openxmlformats.org/presentationml/2006/main">
  <p:tag name="DVSHAPEID" val="TzU7O2nr1Bunp4xhiOa5GM"/>
</p:tagLst>
</file>

<file path=ppt/tags/tag101.xml><?xml version="1.0" encoding="utf-8"?>
<p:tagLst xmlns:a="http://schemas.openxmlformats.org/drawingml/2006/main" xmlns:r="http://schemas.openxmlformats.org/officeDocument/2006/relationships" xmlns:p="http://schemas.openxmlformats.org/presentationml/2006/main">
  <p:tag name="DVSHAPEID" val="hCcQLSgOsIULZtWVKqGk4u"/>
</p:tagLst>
</file>

<file path=ppt/tags/tag102.xml><?xml version="1.0" encoding="utf-8"?>
<p:tagLst xmlns:a="http://schemas.openxmlformats.org/drawingml/2006/main" xmlns:r="http://schemas.openxmlformats.org/officeDocument/2006/relationships" xmlns:p="http://schemas.openxmlformats.org/presentationml/2006/main">
  <p:tag name="DVSECTIONID" val="79eoi0aDX346JEE0gEVWdB"/>
</p:tagLst>
</file>

<file path=ppt/tags/tag103.xml><?xml version="1.0" encoding="utf-8"?>
<p:tagLst xmlns:a="http://schemas.openxmlformats.org/drawingml/2006/main" xmlns:r="http://schemas.openxmlformats.org/officeDocument/2006/relationships" xmlns:p="http://schemas.openxmlformats.org/presentationml/2006/main">
  <p:tag name="DVSHAPEID" val="VgR2GG6H0Ze7ihVYgvac8M"/>
</p:tagLst>
</file>

<file path=ppt/tags/tag104.xml><?xml version="1.0" encoding="utf-8"?>
<p:tagLst xmlns:a="http://schemas.openxmlformats.org/drawingml/2006/main" xmlns:r="http://schemas.openxmlformats.org/officeDocument/2006/relationships" xmlns:p="http://schemas.openxmlformats.org/presentationml/2006/main">
  <p:tag name="DVSHAPEID" val="sD43km3KolHMGVYJbAILHU"/>
</p:tagLst>
</file>

<file path=ppt/tags/tag105.xml><?xml version="1.0" encoding="utf-8"?>
<p:tagLst xmlns:a="http://schemas.openxmlformats.org/drawingml/2006/main" xmlns:r="http://schemas.openxmlformats.org/officeDocument/2006/relationships" xmlns:p="http://schemas.openxmlformats.org/presentationml/2006/main">
  <p:tag name="DVSHAPEID" val="wRaF0M9a9Sl9NeXCmJDgBS"/>
</p:tagLst>
</file>

<file path=ppt/tags/tag106.xml><?xml version="1.0" encoding="utf-8"?>
<p:tagLst xmlns:a="http://schemas.openxmlformats.org/drawingml/2006/main" xmlns:r="http://schemas.openxmlformats.org/officeDocument/2006/relationships" xmlns:p="http://schemas.openxmlformats.org/presentationml/2006/main">
  <p:tag name="DVSECTIONID" val="DhRlyvc1xIm0IJEw7YJGWc"/>
</p:tagLst>
</file>

<file path=ppt/tags/tag107.xml><?xml version="1.0" encoding="utf-8"?>
<p:tagLst xmlns:a="http://schemas.openxmlformats.org/drawingml/2006/main" xmlns:r="http://schemas.openxmlformats.org/officeDocument/2006/relationships" xmlns:p="http://schemas.openxmlformats.org/presentationml/2006/main">
  <p:tag name="DVSHAPEID" val="qwAZ0xkAun4y7cSEmhAecP"/>
</p:tagLst>
</file>

<file path=ppt/tags/tag108.xml><?xml version="1.0" encoding="utf-8"?>
<p:tagLst xmlns:a="http://schemas.openxmlformats.org/drawingml/2006/main" xmlns:r="http://schemas.openxmlformats.org/officeDocument/2006/relationships" xmlns:p="http://schemas.openxmlformats.org/presentationml/2006/main">
  <p:tag name="DVSHAPEID" val="rx7KMydY7rjErE40MCQznX"/>
</p:tagLst>
</file>

<file path=ppt/tags/tag109.xml><?xml version="1.0" encoding="utf-8"?>
<p:tagLst xmlns:a="http://schemas.openxmlformats.org/drawingml/2006/main" xmlns:r="http://schemas.openxmlformats.org/officeDocument/2006/relationships" xmlns:p="http://schemas.openxmlformats.org/presentationml/2006/main">
  <p:tag name="DVSHAPEID" val="4f6KJHmmFmGA53RfLLmvgD"/>
</p:tagLst>
</file>

<file path=ppt/tags/tag11.xml><?xml version="1.0" encoding="utf-8"?>
<p:tagLst xmlns:a="http://schemas.openxmlformats.org/drawingml/2006/main" xmlns:r="http://schemas.openxmlformats.org/officeDocument/2006/relationships" xmlns:p="http://schemas.openxmlformats.org/presentationml/2006/main">
  <p:tag name="DVSECTIONID" val="bxnG2FyvNdBOcuMcjtdwac"/>
</p:tagLst>
</file>

<file path=ppt/tags/tag110.xml><?xml version="1.0" encoding="utf-8"?>
<p:tagLst xmlns:a="http://schemas.openxmlformats.org/drawingml/2006/main" xmlns:r="http://schemas.openxmlformats.org/officeDocument/2006/relationships" xmlns:p="http://schemas.openxmlformats.org/presentationml/2006/main">
  <p:tag name="DVSECTIONID" val="7fWpZFsXZH0vvWwXrErVwl"/>
</p:tagLst>
</file>

<file path=ppt/tags/tag111.xml><?xml version="1.0" encoding="utf-8"?>
<p:tagLst xmlns:a="http://schemas.openxmlformats.org/drawingml/2006/main" xmlns:r="http://schemas.openxmlformats.org/officeDocument/2006/relationships" xmlns:p="http://schemas.openxmlformats.org/presentationml/2006/main">
  <p:tag name="DVSHAPEID" val="etLeAmvYnCrtsSD1OwCLLW"/>
</p:tagLst>
</file>

<file path=ppt/tags/tag112.xml><?xml version="1.0" encoding="utf-8"?>
<p:tagLst xmlns:a="http://schemas.openxmlformats.org/drawingml/2006/main" xmlns:r="http://schemas.openxmlformats.org/officeDocument/2006/relationships" xmlns:p="http://schemas.openxmlformats.org/presentationml/2006/main">
  <p:tag name="DVSHAPEID" val="XRz18wR4cSHr0DZv70QHZ3"/>
</p:tagLst>
</file>

<file path=ppt/tags/tag113.xml><?xml version="1.0" encoding="utf-8"?>
<p:tagLst xmlns:a="http://schemas.openxmlformats.org/drawingml/2006/main" xmlns:r="http://schemas.openxmlformats.org/officeDocument/2006/relationships" xmlns:p="http://schemas.openxmlformats.org/presentationml/2006/main">
  <p:tag name="DVSHAPEID" val="9CBZCJXQTuSivTEzdZ7jpz"/>
</p:tagLst>
</file>

<file path=ppt/tags/tag114.xml><?xml version="1.0" encoding="utf-8"?>
<p:tagLst xmlns:a="http://schemas.openxmlformats.org/drawingml/2006/main" xmlns:r="http://schemas.openxmlformats.org/officeDocument/2006/relationships" xmlns:p="http://schemas.openxmlformats.org/presentationml/2006/main">
  <p:tag name="DVSHAPEID" val="L0RZ2ipBU3XTHXp8T77mZc"/>
</p:tagLst>
</file>

<file path=ppt/tags/tag115.xml><?xml version="1.0" encoding="utf-8"?>
<p:tagLst xmlns:a="http://schemas.openxmlformats.org/drawingml/2006/main" xmlns:r="http://schemas.openxmlformats.org/officeDocument/2006/relationships" xmlns:p="http://schemas.openxmlformats.org/presentationml/2006/main">
  <p:tag name="DVSHAPEID" val="yI75QxMQzFDzQA7CGErhzO"/>
</p:tagLst>
</file>

<file path=ppt/tags/tag116.xml><?xml version="1.0" encoding="utf-8"?>
<p:tagLst xmlns:a="http://schemas.openxmlformats.org/drawingml/2006/main" xmlns:r="http://schemas.openxmlformats.org/officeDocument/2006/relationships" xmlns:p="http://schemas.openxmlformats.org/presentationml/2006/main">
  <p:tag name="DVSHAPEID" val="kCcH946Zc3Ays9RXsRP4th"/>
</p:tagLst>
</file>

<file path=ppt/tags/tag117.xml><?xml version="1.0" encoding="utf-8"?>
<p:tagLst xmlns:a="http://schemas.openxmlformats.org/drawingml/2006/main" xmlns:r="http://schemas.openxmlformats.org/officeDocument/2006/relationships" xmlns:p="http://schemas.openxmlformats.org/presentationml/2006/main">
  <p:tag name="DVSHAPEID" val="f86P1grsVHDKnvT8oHKAtA"/>
</p:tagLst>
</file>

<file path=ppt/tags/tag118.xml><?xml version="1.0" encoding="utf-8"?>
<p:tagLst xmlns:a="http://schemas.openxmlformats.org/drawingml/2006/main" xmlns:r="http://schemas.openxmlformats.org/officeDocument/2006/relationships" xmlns:p="http://schemas.openxmlformats.org/presentationml/2006/main">
  <p:tag name="DVSHAPEID" val="Zi8YLJczrvk2m3Bk3PyJ8S"/>
</p:tagLst>
</file>

<file path=ppt/tags/tag119.xml><?xml version="1.0" encoding="utf-8"?>
<p:tagLst xmlns:a="http://schemas.openxmlformats.org/drawingml/2006/main" xmlns:r="http://schemas.openxmlformats.org/officeDocument/2006/relationships" xmlns:p="http://schemas.openxmlformats.org/presentationml/2006/main">
  <p:tag name="DVSHAPEID" val="VHLm3jt7jTOF8NG2vHglf7"/>
</p:tagLst>
</file>

<file path=ppt/tags/tag12.xml><?xml version="1.0" encoding="utf-8"?>
<p:tagLst xmlns:a="http://schemas.openxmlformats.org/drawingml/2006/main" xmlns:r="http://schemas.openxmlformats.org/officeDocument/2006/relationships" xmlns:p="http://schemas.openxmlformats.org/presentationml/2006/main">
  <p:tag name="DVSECTIONID" val="YV6wMze6i6R46GSha69R2N"/>
</p:tagLst>
</file>

<file path=ppt/tags/tag120.xml><?xml version="1.0" encoding="utf-8"?>
<p:tagLst xmlns:a="http://schemas.openxmlformats.org/drawingml/2006/main" xmlns:r="http://schemas.openxmlformats.org/officeDocument/2006/relationships" xmlns:p="http://schemas.openxmlformats.org/presentationml/2006/main">
  <p:tag name="DVSHAPEID" val="pk8Px3DV2Js7nqcpFT6kcr"/>
</p:tagLst>
</file>

<file path=ppt/tags/tag121.xml><?xml version="1.0" encoding="utf-8"?>
<p:tagLst xmlns:a="http://schemas.openxmlformats.org/drawingml/2006/main" xmlns:r="http://schemas.openxmlformats.org/officeDocument/2006/relationships" xmlns:p="http://schemas.openxmlformats.org/presentationml/2006/main">
  <p:tag name="DVSHAPEID" val="eHVND1kRtMCNirdeLptnR5"/>
</p:tagLst>
</file>

<file path=ppt/tags/tag122.xml><?xml version="1.0" encoding="utf-8"?>
<p:tagLst xmlns:a="http://schemas.openxmlformats.org/drawingml/2006/main" xmlns:r="http://schemas.openxmlformats.org/officeDocument/2006/relationships" xmlns:p="http://schemas.openxmlformats.org/presentationml/2006/main">
  <p:tag name="DVSHAPEID" val="c1qgP61nfVUY6rTJqCBbfF"/>
</p:tagLst>
</file>

<file path=ppt/tags/tag123.xml><?xml version="1.0" encoding="utf-8"?>
<p:tagLst xmlns:a="http://schemas.openxmlformats.org/drawingml/2006/main" xmlns:r="http://schemas.openxmlformats.org/officeDocument/2006/relationships" xmlns:p="http://schemas.openxmlformats.org/presentationml/2006/main">
  <p:tag name="DVSHAPEID" val="vz8Lbr7GQOz9uUnmbeP6xG"/>
</p:tagLst>
</file>

<file path=ppt/tags/tag124.xml><?xml version="1.0" encoding="utf-8"?>
<p:tagLst xmlns:a="http://schemas.openxmlformats.org/drawingml/2006/main" xmlns:r="http://schemas.openxmlformats.org/officeDocument/2006/relationships" xmlns:p="http://schemas.openxmlformats.org/presentationml/2006/main">
  <p:tag name="DVSHAPEID" val="TjkMk1ZRMGPxwR83UAfy46"/>
</p:tagLst>
</file>

<file path=ppt/tags/tag125.xml><?xml version="1.0" encoding="utf-8"?>
<p:tagLst xmlns:a="http://schemas.openxmlformats.org/drawingml/2006/main" xmlns:r="http://schemas.openxmlformats.org/officeDocument/2006/relationships" xmlns:p="http://schemas.openxmlformats.org/presentationml/2006/main">
  <p:tag name="DVSHAPEID" val="oXWZm3qml97OGOrp65HZ1T"/>
</p:tagLst>
</file>

<file path=ppt/tags/tag126.xml><?xml version="1.0" encoding="utf-8"?>
<p:tagLst xmlns:a="http://schemas.openxmlformats.org/drawingml/2006/main" xmlns:r="http://schemas.openxmlformats.org/officeDocument/2006/relationships" xmlns:p="http://schemas.openxmlformats.org/presentationml/2006/main">
  <p:tag name="DVSHAPEID" val="jXowe8jfQYCMUnQkFWqpkG"/>
</p:tagLst>
</file>

<file path=ppt/tags/tag127.xml><?xml version="1.0" encoding="utf-8"?>
<p:tagLst xmlns:a="http://schemas.openxmlformats.org/drawingml/2006/main" xmlns:r="http://schemas.openxmlformats.org/officeDocument/2006/relationships" xmlns:p="http://schemas.openxmlformats.org/presentationml/2006/main">
  <p:tag name="DVSECTIONID" val="JIWVlKwWdwFraCo8wwyzJE"/>
</p:tagLst>
</file>

<file path=ppt/tags/tag128.xml><?xml version="1.0" encoding="utf-8"?>
<p:tagLst xmlns:a="http://schemas.openxmlformats.org/drawingml/2006/main" xmlns:r="http://schemas.openxmlformats.org/officeDocument/2006/relationships" xmlns:p="http://schemas.openxmlformats.org/presentationml/2006/main">
  <p:tag name="DVSHAPEID" val="pHajCutaR54vDYBQPi36j9"/>
</p:tagLst>
</file>

<file path=ppt/tags/tag129.xml><?xml version="1.0" encoding="utf-8"?>
<p:tagLst xmlns:a="http://schemas.openxmlformats.org/drawingml/2006/main" xmlns:r="http://schemas.openxmlformats.org/officeDocument/2006/relationships" xmlns:p="http://schemas.openxmlformats.org/presentationml/2006/main">
  <p:tag name="DVSHAPEID" val="cTU3zLqKyByDxGlUvOLF7w"/>
</p:tagLst>
</file>

<file path=ppt/tags/tag13.xml><?xml version="1.0" encoding="utf-8"?>
<p:tagLst xmlns:a="http://schemas.openxmlformats.org/drawingml/2006/main" xmlns:r="http://schemas.openxmlformats.org/officeDocument/2006/relationships" xmlns:p="http://schemas.openxmlformats.org/presentationml/2006/main">
  <p:tag name="DVSECTIONID" val="fp4UP0SQILfZyszwTYgHVv"/>
</p:tagLst>
</file>

<file path=ppt/tags/tag130.xml><?xml version="1.0" encoding="utf-8"?>
<p:tagLst xmlns:a="http://schemas.openxmlformats.org/drawingml/2006/main" xmlns:r="http://schemas.openxmlformats.org/officeDocument/2006/relationships" xmlns:p="http://schemas.openxmlformats.org/presentationml/2006/main">
  <p:tag name="DVSHAPEID" val="IoKRJO78memgvhpzVIJ6ws"/>
</p:tagLst>
</file>

<file path=ppt/tags/tag131.xml><?xml version="1.0" encoding="utf-8"?>
<p:tagLst xmlns:a="http://schemas.openxmlformats.org/drawingml/2006/main" xmlns:r="http://schemas.openxmlformats.org/officeDocument/2006/relationships" xmlns:p="http://schemas.openxmlformats.org/presentationml/2006/main">
  <p:tag name="DVSHAPEID" val="W0rVuUMelD1FavjI2BDqek"/>
</p:tagLst>
</file>

<file path=ppt/tags/tag132.xml><?xml version="1.0" encoding="utf-8"?>
<p:tagLst xmlns:a="http://schemas.openxmlformats.org/drawingml/2006/main" xmlns:r="http://schemas.openxmlformats.org/officeDocument/2006/relationships" xmlns:p="http://schemas.openxmlformats.org/presentationml/2006/main">
  <p:tag name="DVSHAPEID" val="gha3vWT3W00fsJqOjcm8SJ"/>
</p:tagLst>
</file>

<file path=ppt/tags/tag133.xml><?xml version="1.0" encoding="utf-8"?>
<p:tagLst xmlns:a="http://schemas.openxmlformats.org/drawingml/2006/main" xmlns:r="http://schemas.openxmlformats.org/officeDocument/2006/relationships" xmlns:p="http://schemas.openxmlformats.org/presentationml/2006/main">
  <p:tag name="DVSHAPEID" val="eQ6UfdF8t6eCJ9KrpPkiH1"/>
</p:tagLst>
</file>

<file path=ppt/tags/tag134.xml><?xml version="1.0" encoding="utf-8"?>
<p:tagLst xmlns:a="http://schemas.openxmlformats.org/drawingml/2006/main" xmlns:r="http://schemas.openxmlformats.org/officeDocument/2006/relationships" xmlns:p="http://schemas.openxmlformats.org/presentationml/2006/main">
  <p:tag name="DVSHAPEID" val="EV3zhdir36rx2jXBGGnNxT"/>
</p:tagLst>
</file>

<file path=ppt/tags/tag135.xml><?xml version="1.0" encoding="utf-8"?>
<p:tagLst xmlns:a="http://schemas.openxmlformats.org/drawingml/2006/main" xmlns:r="http://schemas.openxmlformats.org/officeDocument/2006/relationships" xmlns:p="http://schemas.openxmlformats.org/presentationml/2006/main">
  <p:tag name="DVSHAPEID" val="1P0g3SNwNA2dbbQGVrQ127"/>
</p:tagLst>
</file>

<file path=ppt/tags/tag136.xml><?xml version="1.0" encoding="utf-8"?>
<p:tagLst xmlns:a="http://schemas.openxmlformats.org/drawingml/2006/main" xmlns:r="http://schemas.openxmlformats.org/officeDocument/2006/relationships" xmlns:p="http://schemas.openxmlformats.org/presentationml/2006/main">
  <p:tag name="DVSHAPEID" val="ac7qtO8EVTtLUdy1apDxiR"/>
</p:tagLst>
</file>

<file path=ppt/tags/tag137.xml><?xml version="1.0" encoding="utf-8"?>
<p:tagLst xmlns:a="http://schemas.openxmlformats.org/drawingml/2006/main" xmlns:r="http://schemas.openxmlformats.org/officeDocument/2006/relationships" xmlns:p="http://schemas.openxmlformats.org/presentationml/2006/main">
  <p:tag name="DVSHAPEID" val="uO8MK0KVXvRTFO8CoZo9F9"/>
</p:tagLst>
</file>

<file path=ppt/tags/tag138.xml><?xml version="1.0" encoding="utf-8"?>
<p:tagLst xmlns:a="http://schemas.openxmlformats.org/drawingml/2006/main" xmlns:r="http://schemas.openxmlformats.org/officeDocument/2006/relationships" xmlns:p="http://schemas.openxmlformats.org/presentationml/2006/main">
  <p:tag name="DVSHAPEID" val="JqgD7ThqovOjHiiH38TZVY"/>
</p:tagLst>
</file>

<file path=ppt/tags/tag139.xml><?xml version="1.0" encoding="utf-8"?>
<p:tagLst xmlns:a="http://schemas.openxmlformats.org/drawingml/2006/main" xmlns:r="http://schemas.openxmlformats.org/officeDocument/2006/relationships" xmlns:p="http://schemas.openxmlformats.org/presentationml/2006/main">
  <p:tag name="DVSHAPEID" val="T0yKTx0E99bl4Hv7SRDx7m"/>
</p:tagLst>
</file>

<file path=ppt/tags/tag14.xml><?xml version="1.0" encoding="utf-8"?>
<p:tagLst xmlns:a="http://schemas.openxmlformats.org/drawingml/2006/main" xmlns:r="http://schemas.openxmlformats.org/officeDocument/2006/relationships" xmlns:p="http://schemas.openxmlformats.org/presentationml/2006/main">
  <p:tag name="DVSECTIONID" val="W7o5j2i6ni9bFGsSJddrn6"/>
</p:tagLst>
</file>

<file path=ppt/tags/tag140.xml><?xml version="1.0" encoding="utf-8"?>
<p:tagLst xmlns:a="http://schemas.openxmlformats.org/drawingml/2006/main" xmlns:r="http://schemas.openxmlformats.org/officeDocument/2006/relationships" xmlns:p="http://schemas.openxmlformats.org/presentationml/2006/main">
  <p:tag name="DVSHAPEID" val="5l6PkGVffFdLxg5m0KpJmE"/>
</p:tagLst>
</file>

<file path=ppt/tags/tag141.xml><?xml version="1.0" encoding="utf-8"?>
<p:tagLst xmlns:a="http://schemas.openxmlformats.org/drawingml/2006/main" xmlns:r="http://schemas.openxmlformats.org/officeDocument/2006/relationships" xmlns:p="http://schemas.openxmlformats.org/presentationml/2006/main">
  <p:tag name="DVSHAPEID" val="7mdAcWg2loQwVcE3ckJTTv"/>
</p:tagLst>
</file>

<file path=ppt/tags/tag142.xml><?xml version="1.0" encoding="utf-8"?>
<p:tagLst xmlns:a="http://schemas.openxmlformats.org/drawingml/2006/main" xmlns:r="http://schemas.openxmlformats.org/officeDocument/2006/relationships" xmlns:p="http://schemas.openxmlformats.org/presentationml/2006/main">
  <p:tag name="DVSHAPEID" val="7jae1vQT7n0qeKBJuYZdkP"/>
</p:tagLst>
</file>

<file path=ppt/tags/tag143.xml><?xml version="1.0" encoding="utf-8"?>
<p:tagLst xmlns:a="http://schemas.openxmlformats.org/drawingml/2006/main" xmlns:r="http://schemas.openxmlformats.org/officeDocument/2006/relationships" xmlns:p="http://schemas.openxmlformats.org/presentationml/2006/main">
  <p:tag name="DVSHAPEID" val="U0kSIXx50sLBeUqXUKbrgs"/>
</p:tagLst>
</file>

<file path=ppt/tags/tag144.xml><?xml version="1.0" encoding="utf-8"?>
<p:tagLst xmlns:a="http://schemas.openxmlformats.org/drawingml/2006/main" xmlns:r="http://schemas.openxmlformats.org/officeDocument/2006/relationships" xmlns:p="http://schemas.openxmlformats.org/presentationml/2006/main">
  <p:tag name="DVSHAPEID" val="wvXUrtQKTGbioaU8MTm1nx"/>
</p:tagLst>
</file>

<file path=ppt/tags/tag145.xml><?xml version="1.0" encoding="utf-8"?>
<p:tagLst xmlns:a="http://schemas.openxmlformats.org/drawingml/2006/main" xmlns:r="http://schemas.openxmlformats.org/officeDocument/2006/relationships" xmlns:p="http://schemas.openxmlformats.org/presentationml/2006/main">
  <p:tag name="DVSHAPEID" val="FCwHjw3f2SyrtPVOv4ffy4"/>
</p:tagLst>
</file>

<file path=ppt/tags/tag146.xml><?xml version="1.0" encoding="utf-8"?>
<p:tagLst xmlns:a="http://schemas.openxmlformats.org/drawingml/2006/main" xmlns:r="http://schemas.openxmlformats.org/officeDocument/2006/relationships" xmlns:p="http://schemas.openxmlformats.org/presentationml/2006/main">
  <p:tag name="DVSHAPEID" val="qVwf3MXh5f5ZQloJ9jHEDi"/>
</p:tagLst>
</file>

<file path=ppt/tags/tag147.xml><?xml version="1.0" encoding="utf-8"?>
<p:tagLst xmlns:a="http://schemas.openxmlformats.org/drawingml/2006/main" xmlns:r="http://schemas.openxmlformats.org/officeDocument/2006/relationships" xmlns:p="http://schemas.openxmlformats.org/presentationml/2006/main">
  <p:tag name="DVSHAPEID" val="JWG5dYniL8YAcAb3shhKNj"/>
</p:tagLst>
</file>

<file path=ppt/tags/tag148.xml><?xml version="1.0" encoding="utf-8"?>
<p:tagLst xmlns:a="http://schemas.openxmlformats.org/drawingml/2006/main" xmlns:r="http://schemas.openxmlformats.org/officeDocument/2006/relationships" xmlns:p="http://schemas.openxmlformats.org/presentationml/2006/main">
  <p:tag name="DVSHAPEID" val="muYzqMUWyUq7czzYyYTMtW"/>
</p:tagLst>
</file>

<file path=ppt/tags/tag149.xml><?xml version="1.0" encoding="utf-8"?>
<p:tagLst xmlns:a="http://schemas.openxmlformats.org/drawingml/2006/main" xmlns:r="http://schemas.openxmlformats.org/officeDocument/2006/relationships" xmlns:p="http://schemas.openxmlformats.org/presentationml/2006/main">
  <p:tag name="DVSECTIONID" val="0cdIZ9w4f0FLvds3jIq2ut"/>
</p:tagLst>
</file>

<file path=ppt/tags/tag15.xml><?xml version="1.0" encoding="utf-8"?>
<p:tagLst xmlns:a="http://schemas.openxmlformats.org/drawingml/2006/main" xmlns:r="http://schemas.openxmlformats.org/officeDocument/2006/relationships" xmlns:p="http://schemas.openxmlformats.org/presentationml/2006/main">
  <p:tag name="DVSECTIONID" val="FeIM91xFZJOgufcDxZP1U3"/>
</p:tagLst>
</file>

<file path=ppt/tags/tag150.xml><?xml version="1.0" encoding="utf-8"?>
<p:tagLst xmlns:a="http://schemas.openxmlformats.org/drawingml/2006/main" xmlns:r="http://schemas.openxmlformats.org/officeDocument/2006/relationships" xmlns:p="http://schemas.openxmlformats.org/presentationml/2006/main">
  <p:tag name="DVSHAPEID" val="0g9Ny6RpnTvpzc6EyBoPA4"/>
</p:tagLst>
</file>

<file path=ppt/tags/tag151.xml><?xml version="1.0" encoding="utf-8"?>
<p:tagLst xmlns:a="http://schemas.openxmlformats.org/drawingml/2006/main" xmlns:r="http://schemas.openxmlformats.org/officeDocument/2006/relationships" xmlns:p="http://schemas.openxmlformats.org/presentationml/2006/main">
  <p:tag name="DVSHAPEID" val="94nBuuJiQ0QptIqCdO48xx"/>
</p:tagLst>
</file>

<file path=ppt/tags/tag152.xml><?xml version="1.0" encoding="utf-8"?>
<p:tagLst xmlns:a="http://schemas.openxmlformats.org/drawingml/2006/main" xmlns:r="http://schemas.openxmlformats.org/officeDocument/2006/relationships" xmlns:p="http://schemas.openxmlformats.org/presentationml/2006/main">
  <p:tag name="DVSHAPEID" val="CMZmRUqioDmW65qWBmG42u"/>
</p:tagLst>
</file>

<file path=ppt/tags/tag153.xml><?xml version="1.0" encoding="utf-8"?>
<p:tagLst xmlns:a="http://schemas.openxmlformats.org/drawingml/2006/main" xmlns:r="http://schemas.openxmlformats.org/officeDocument/2006/relationships" xmlns:p="http://schemas.openxmlformats.org/presentationml/2006/main">
  <p:tag name="DVSHAPEID" val="z9IodWnzKrxBsAB7COSyCc"/>
</p:tagLst>
</file>

<file path=ppt/tags/tag154.xml><?xml version="1.0" encoding="utf-8"?>
<p:tagLst xmlns:a="http://schemas.openxmlformats.org/drawingml/2006/main" xmlns:r="http://schemas.openxmlformats.org/officeDocument/2006/relationships" xmlns:p="http://schemas.openxmlformats.org/presentationml/2006/main">
  <p:tag name="DVSHAPEID" val="2xBlchcIrsv7dPEtGuUPTV"/>
</p:tagLst>
</file>

<file path=ppt/tags/tag155.xml><?xml version="1.0" encoding="utf-8"?>
<p:tagLst xmlns:a="http://schemas.openxmlformats.org/drawingml/2006/main" xmlns:r="http://schemas.openxmlformats.org/officeDocument/2006/relationships" xmlns:p="http://schemas.openxmlformats.org/presentationml/2006/main">
  <p:tag name="DVSHAPEID" val="pvCPktKRctSn7aMSK6m2Z4"/>
</p:tagLst>
</file>

<file path=ppt/tags/tag156.xml><?xml version="1.0" encoding="utf-8"?>
<p:tagLst xmlns:a="http://schemas.openxmlformats.org/drawingml/2006/main" xmlns:r="http://schemas.openxmlformats.org/officeDocument/2006/relationships" xmlns:p="http://schemas.openxmlformats.org/presentationml/2006/main">
  <p:tag name="DVSHAPEID" val="5knMt98oDNj786ImWIYAg1"/>
</p:tagLst>
</file>

<file path=ppt/tags/tag157.xml><?xml version="1.0" encoding="utf-8"?>
<p:tagLst xmlns:a="http://schemas.openxmlformats.org/drawingml/2006/main" xmlns:r="http://schemas.openxmlformats.org/officeDocument/2006/relationships" xmlns:p="http://schemas.openxmlformats.org/presentationml/2006/main">
  <p:tag name="DVSHAPEID" val="eQItGNKOsQVkpiry0AIOQ5"/>
</p:tagLst>
</file>

<file path=ppt/tags/tag158.xml><?xml version="1.0" encoding="utf-8"?>
<p:tagLst xmlns:a="http://schemas.openxmlformats.org/drawingml/2006/main" xmlns:r="http://schemas.openxmlformats.org/officeDocument/2006/relationships" xmlns:p="http://schemas.openxmlformats.org/presentationml/2006/main">
  <p:tag name="DVSHAPEID" val="4Z2Gan9D4pO45x3ZslDOks"/>
</p:tagLst>
</file>

<file path=ppt/tags/tag159.xml><?xml version="1.0" encoding="utf-8"?>
<p:tagLst xmlns:a="http://schemas.openxmlformats.org/drawingml/2006/main" xmlns:r="http://schemas.openxmlformats.org/officeDocument/2006/relationships" xmlns:p="http://schemas.openxmlformats.org/presentationml/2006/main">
  <p:tag name="DVSHAPEID" val="cOGqUoInRsb9LJrZCmFOMv"/>
</p:tagLst>
</file>

<file path=ppt/tags/tag16.xml><?xml version="1.0" encoding="utf-8"?>
<p:tagLst xmlns:a="http://schemas.openxmlformats.org/drawingml/2006/main" xmlns:r="http://schemas.openxmlformats.org/officeDocument/2006/relationships" xmlns:p="http://schemas.openxmlformats.org/presentationml/2006/main">
  <p:tag name="DVSECTIONID" val="47y4Iw4PhyiCJMstn29Bbd"/>
</p:tagLst>
</file>

<file path=ppt/tags/tag160.xml><?xml version="1.0" encoding="utf-8"?>
<p:tagLst xmlns:a="http://schemas.openxmlformats.org/drawingml/2006/main" xmlns:r="http://schemas.openxmlformats.org/officeDocument/2006/relationships" xmlns:p="http://schemas.openxmlformats.org/presentationml/2006/main">
  <p:tag name="DVSHAPEID" val="wlcUv07na2KBNeZKsLVHym"/>
</p:tagLst>
</file>

<file path=ppt/tags/tag161.xml><?xml version="1.0" encoding="utf-8"?>
<p:tagLst xmlns:a="http://schemas.openxmlformats.org/drawingml/2006/main" xmlns:r="http://schemas.openxmlformats.org/officeDocument/2006/relationships" xmlns:p="http://schemas.openxmlformats.org/presentationml/2006/main">
  <p:tag name="DVSHAPEID" val="SWLkytIh9wFGhld0THfth9"/>
</p:tagLst>
</file>

<file path=ppt/tags/tag162.xml><?xml version="1.0" encoding="utf-8"?>
<p:tagLst xmlns:a="http://schemas.openxmlformats.org/drawingml/2006/main" xmlns:r="http://schemas.openxmlformats.org/officeDocument/2006/relationships" xmlns:p="http://schemas.openxmlformats.org/presentationml/2006/main">
  <p:tag name="DVSHAPEID" val="o9VcZSUTS5Xasg8arEESSe"/>
</p:tagLst>
</file>

<file path=ppt/tags/tag163.xml><?xml version="1.0" encoding="utf-8"?>
<p:tagLst xmlns:a="http://schemas.openxmlformats.org/drawingml/2006/main" xmlns:r="http://schemas.openxmlformats.org/officeDocument/2006/relationships" xmlns:p="http://schemas.openxmlformats.org/presentationml/2006/main">
  <p:tag name="DVSHAPEID" val="W7WDwrSer44JxBomtQnfDA"/>
</p:tagLst>
</file>

<file path=ppt/tags/tag164.xml><?xml version="1.0" encoding="utf-8"?>
<p:tagLst xmlns:a="http://schemas.openxmlformats.org/drawingml/2006/main" xmlns:r="http://schemas.openxmlformats.org/officeDocument/2006/relationships" xmlns:p="http://schemas.openxmlformats.org/presentationml/2006/main">
  <p:tag name="DVSHAPEID" val="I7TXSIfAPogadOgmls1EDT"/>
</p:tagLst>
</file>

<file path=ppt/tags/tag165.xml><?xml version="1.0" encoding="utf-8"?>
<p:tagLst xmlns:a="http://schemas.openxmlformats.org/drawingml/2006/main" xmlns:r="http://schemas.openxmlformats.org/officeDocument/2006/relationships" xmlns:p="http://schemas.openxmlformats.org/presentationml/2006/main">
  <p:tag name="DVSHAPEID" val="5IIwL5bNvDAloOKzzaYReF"/>
</p:tagLst>
</file>

<file path=ppt/tags/tag166.xml><?xml version="1.0" encoding="utf-8"?>
<p:tagLst xmlns:a="http://schemas.openxmlformats.org/drawingml/2006/main" xmlns:r="http://schemas.openxmlformats.org/officeDocument/2006/relationships" xmlns:p="http://schemas.openxmlformats.org/presentationml/2006/main">
  <p:tag name="DVSHAPEID" val="tnnA57vVdZXP2belW9p1TD"/>
</p:tagLst>
</file>

<file path=ppt/tags/tag167.xml><?xml version="1.0" encoding="utf-8"?>
<p:tagLst xmlns:a="http://schemas.openxmlformats.org/drawingml/2006/main" xmlns:r="http://schemas.openxmlformats.org/officeDocument/2006/relationships" xmlns:p="http://schemas.openxmlformats.org/presentationml/2006/main">
  <p:tag name="DVSHAPEID" val="ASprBLSRFLEqel8b04iApA"/>
</p:tagLst>
</file>

<file path=ppt/tags/tag168.xml><?xml version="1.0" encoding="utf-8"?>
<p:tagLst xmlns:a="http://schemas.openxmlformats.org/drawingml/2006/main" xmlns:r="http://schemas.openxmlformats.org/officeDocument/2006/relationships" xmlns:p="http://schemas.openxmlformats.org/presentationml/2006/main">
  <p:tag name="DVSHAPEID" val="oyMykddPsdLQMvbDvJ2ljb"/>
</p:tagLst>
</file>

<file path=ppt/tags/tag169.xml><?xml version="1.0" encoding="utf-8"?>
<p:tagLst xmlns:a="http://schemas.openxmlformats.org/drawingml/2006/main" xmlns:r="http://schemas.openxmlformats.org/officeDocument/2006/relationships" xmlns:p="http://schemas.openxmlformats.org/presentationml/2006/main">
  <p:tag name="DVSHAPEID" val="bBWTcL9lIjdZuQF3rFDQjq"/>
</p:tagLst>
</file>

<file path=ppt/tags/tag17.xml><?xml version="1.0" encoding="utf-8"?>
<p:tagLst xmlns:a="http://schemas.openxmlformats.org/drawingml/2006/main" xmlns:r="http://schemas.openxmlformats.org/officeDocument/2006/relationships" xmlns:p="http://schemas.openxmlformats.org/presentationml/2006/main">
  <p:tag name="DVSECTIONID" val="P68qHEdaAlRKtWvKHQxBoW"/>
</p:tagLst>
</file>

<file path=ppt/tags/tag170.xml><?xml version="1.0" encoding="utf-8"?>
<p:tagLst xmlns:a="http://schemas.openxmlformats.org/drawingml/2006/main" xmlns:r="http://schemas.openxmlformats.org/officeDocument/2006/relationships" xmlns:p="http://schemas.openxmlformats.org/presentationml/2006/main">
  <p:tag name="DVSHAPEID" val="EoyDZmyzy3gcnaBr0sF7us"/>
</p:tagLst>
</file>

<file path=ppt/tags/tag171.xml><?xml version="1.0" encoding="utf-8"?>
<p:tagLst xmlns:a="http://schemas.openxmlformats.org/drawingml/2006/main" xmlns:r="http://schemas.openxmlformats.org/officeDocument/2006/relationships" xmlns:p="http://schemas.openxmlformats.org/presentationml/2006/main">
  <p:tag name="DVSHAPEID" val="CN0kYrimItRKXxkzLNM9L9"/>
</p:tagLst>
</file>

<file path=ppt/tags/tag172.xml><?xml version="1.0" encoding="utf-8"?>
<p:tagLst xmlns:a="http://schemas.openxmlformats.org/drawingml/2006/main" xmlns:r="http://schemas.openxmlformats.org/officeDocument/2006/relationships" xmlns:p="http://schemas.openxmlformats.org/presentationml/2006/main">
  <p:tag name="DVSHAPEID" val="IhsurZEbbcWcMLCEn6gblN"/>
</p:tagLst>
</file>

<file path=ppt/tags/tag173.xml><?xml version="1.0" encoding="utf-8"?>
<p:tagLst xmlns:a="http://schemas.openxmlformats.org/drawingml/2006/main" xmlns:r="http://schemas.openxmlformats.org/officeDocument/2006/relationships" xmlns:p="http://schemas.openxmlformats.org/presentationml/2006/main">
  <p:tag name="DVSHAPEID" val="lDd46rHSkkHs4JRt0iHwhF"/>
</p:tagLst>
</file>

<file path=ppt/tags/tag174.xml><?xml version="1.0" encoding="utf-8"?>
<p:tagLst xmlns:a="http://schemas.openxmlformats.org/drawingml/2006/main" xmlns:r="http://schemas.openxmlformats.org/officeDocument/2006/relationships" xmlns:p="http://schemas.openxmlformats.org/presentationml/2006/main">
  <p:tag name="DVSHAPEID" val="OLLzW6pFTzOUVPhnTdujRB"/>
</p:tagLst>
</file>

<file path=ppt/tags/tag175.xml><?xml version="1.0" encoding="utf-8"?>
<p:tagLst xmlns:a="http://schemas.openxmlformats.org/drawingml/2006/main" xmlns:r="http://schemas.openxmlformats.org/officeDocument/2006/relationships" xmlns:p="http://schemas.openxmlformats.org/presentationml/2006/main">
  <p:tag name="DVSHAPEID" val="ujGSNT6XtOvFOsiwuAsFr7"/>
</p:tagLst>
</file>

<file path=ppt/tags/tag176.xml><?xml version="1.0" encoding="utf-8"?>
<p:tagLst xmlns:a="http://schemas.openxmlformats.org/drawingml/2006/main" xmlns:r="http://schemas.openxmlformats.org/officeDocument/2006/relationships" xmlns:p="http://schemas.openxmlformats.org/presentationml/2006/main">
  <p:tag name="DVSHAPEID" val="E9N1cDpu2YOcgrS3jvzV6Z"/>
</p:tagLst>
</file>

<file path=ppt/tags/tag177.xml><?xml version="1.0" encoding="utf-8"?>
<p:tagLst xmlns:a="http://schemas.openxmlformats.org/drawingml/2006/main" xmlns:r="http://schemas.openxmlformats.org/officeDocument/2006/relationships" xmlns:p="http://schemas.openxmlformats.org/presentationml/2006/main">
  <p:tag name="DVSHAPEID" val="og1P4mITQbamFx5LHsyZMx"/>
</p:tagLst>
</file>

<file path=ppt/tags/tag178.xml><?xml version="1.0" encoding="utf-8"?>
<p:tagLst xmlns:a="http://schemas.openxmlformats.org/drawingml/2006/main" xmlns:r="http://schemas.openxmlformats.org/officeDocument/2006/relationships" xmlns:p="http://schemas.openxmlformats.org/presentationml/2006/main">
  <p:tag name="DVSHAPEID" val="RBbREqhW5v1EKx0nz2L98C"/>
</p:tagLst>
</file>

<file path=ppt/tags/tag179.xml><?xml version="1.0" encoding="utf-8"?>
<p:tagLst xmlns:a="http://schemas.openxmlformats.org/drawingml/2006/main" xmlns:r="http://schemas.openxmlformats.org/officeDocument/2006/relationships" xmlns:p="http://schemas.openxmlformats.org/presentationml/2006/main">
  <p:tag name="DVSECTIONID" val="P4MUyi7VnXC5HKIDKnq8hF"/>
</p:tagLst>
</file>

<file path=ppt/tags/tag18.xml><?xml version="1.0" encoding="utf-8"?>
<p:tagLst xmlns:a="http://schemas.openxmlformats.org/drawingml/2006/main" xmlns:r="http://schemas.openxmlformats.org/officeDocument/2006/relationships" xmlns:p="http://schemas.openxmlformats.org/presentationml/2006/main">
  <p:tag name="DVSECTIONID" val="QmMT41e3ut7QihWTkETcIO"/>
</p:tagLst>
</file>

<file path=ppt/tags/tag180.xml><?xml version="1.0" encoding="utf-8"?>
<p:tagLst xmlns:a="http://schemas.openxmlformats.org/drawingml/2006/main" xmlns:r="http://schemas.openxmlformats.org/officeDocument/2006/relationships" xmlns:p="http://schemas.openxmlformats.org/presentationml/2006/main">
  <p:tag name="DVSHAPEID" val="2TLlYyO6m7dRopDcIiCU6E"/>
</p:tagLst>
</file>

<file path=ppt/tags/tag181.xml><?xml version="1.0" encoding="utf-8"?>
<p:tagLst xmlns:a="http://schemas.openxmlformats.org/drawingml/2006/main" xmlns:r="http://schemas.openxmlformats.org/officeDocument/2006/relationships" xmlns:p="http://schemas.openxmlformats.org/presentationml/2006/main">
  <p:tag name="DVSHAPEID" val="k0MxKkTwdDpfzh5jsI8Z8U"/>
</p:tagLst>
</file>

<file path=ppt/tags/tag182.xml><?xml version="1.0" encoding="utf-8"?>
<p:tagLst xmlns:a="http://schemas.openxmlformats.org/drawingml/2006/main" xmlns:r="http://schemas.openxmlformats.org/officeDocument/2006/relationships" xmlns:p="http://schemas.openxmlformats.org/presentationml/2006/main">
  <p:tag name="DVSHAPEID" val="rS9BKmktwevozLyqOucQTz"/>
</p:tagLst>
</file>

<file path=ppt/tags/tag183.xml><?xml version="1.0" encoding="utf-8"?>
<p:tagLst xmlns:a="http://schemas.openxmlformats.org/drawingml/2006/main" xmlns:r="http://schemas.openxmlformats.org/officeDocument/2006/relationships" xmlns:p="http://schemas.openxmlformats.org/presentationml/2006/main">
  <p:tag name="DVSECTIONID" val="Lo6bGtcQ8Haxn8W5BdWkCI"/>
</p:tagLst>
</file>

<file path=ppt/tags/tag184.xml><?xml version="1.0" encoding="utf-8"?>
<p:tagLst xmlns:a="http://schemas.openxmlformats.org/drawingml/2006/main" xmlns:r="http://schemas.openxmlformats.org/officeDocument/2006/relationships" xmlns:p="http://schemas.openxmlformats.org/presentationml/2006/main">
  <p:tag name="DVSHAPEID" val="s8Ql7oQTL7vqzTo8zxcK6b"/>
</p:tagLst>
</file>

<file path=ppt/tags/tag185.xml><?xml version="1.0" encoding="utf-8"?>
<p:tagLst xmlns:a="http://schemas.openxmlformats.org/drawingml/2006/main" xmlns:r="http://schemas.openxmlformats.org/officeDocument/2006/relationships" xmlns:p="http://schemas.openxmlformats.org/presentationml/2006/main">
  <p:tag name="DVSHAPEID" val="JaIkL1UDMi0Rq0LofVDDso"/>
</p:tagLst>
</file>

<file path=ppt/tags/tag186.xml><?xml version="1.0" encoding="utf-8"?>
<p:tagLst xmlns:a="http://schemas.openxmlformats.org/drawingml/2006/main" xmlns:r="http://schemas.openxmlformats.org/officeDocument/2006/relationships" xmlns:p="http://schemas.openxmlformats.org/presentationml/2006/main">
  <p:tag name="DVSHAPEID" val="T8bE2FUFE9thoFCMDOZ7kd"/>
</p:tagLst>
</file>

<file path=ppt/tags/tag187.xml><?xml version="1.0" encoding="utf-8"?>
<p:tagLst xmlns:a="http://schemas.openxmlformats.org/drawingml/2006/main" xmlns:r="http://schemas.openxmlformats.org/officeDocument/2006/relationships" xmlns:p="http://schemas.openxmlformats.org/presentationml/2006/main">
  <p:tag name="DVSECTIONID" val="9qvIlGX3Blb9inNnCEIxOV"/>
</p:tagLst>
</file>

<file path=ppt/tags/tag188.xml><?xml version="1.0" encoding="utf-8"?>
<p:tagLst xmlns:a="http://schemas.openxmlformats.org/drawingml/2006/main" xmlns:r="http://schemas.openxmlformats.org/officeDocument/2006/relationships" xmlns:p="http://schemas.openxmlformats.org/presentationml/2006/main">
  <p:tag name="DVSHAPEID" val="pHtnnbig6tIkhA87YfJ6DR"/>
</p:tagLst>
</file>

<file path=ppt/tags/tag189.xml><?xml version="1.0" encoding="utf-8"?>
<p:tagLst xmlns:a="http://schemas.openxmlformats.org/drawingml/2006/main" xmlns:r="http://schemas.openxmlformats.org/officeDocument/2006/relationships" xmlns:p="http://schemas.openxmlformats.org/presentationml/2006/main">
  <p:tag name="DVSHAPEID" val="o8C5LshOEk4GJuaFhJnn20"/>
</p:tagLst>
</file>

<file path=ppt/tags/tag19.xml><?xml version="1.0" encoding="utf-8"?>
<p:tagLst xmlns:a="http://schemas.openxmlformats.org/drawingml/2006/main" xmlns:r="http://schemas.openxmlformats.org/officeDocument/2006/relationships" xmlns:p="http://schemas.openxmlformats.org/presentationml/2006/main">
  <p:tag name="DVSECTIONID" val="jVdvmZvmULHTgLDOAcVxRn"/>
</p:tagLst>
</file>

<file path=ppt/tags/tag190.xml><?xml version="1.0" encoding="utf-8"?>
<p:tagLst xmlns:a="http://schemas.openxmlformats.org/drawingml/2006/main" xmlns:r="http://schemas.openxmlformats.org/officeDocument/2006/relationships" xmlns:p="http://schemas.openxmlformats.org/presentationml/2006/main">
  <p:tag name="DVSHAPEID" val="y3o2EwQJoezxilLipPZiPo"/>
</p:tagLst>
</file>

<file path=ppt/tags/tag191.xml><?xml version="1.0" encoding="utf-8"?>
<p:tagLst xmlns:a="http://schemas.openxmlformats.org/drawingml/2006/main" xmlns:r="http://schemas.openxmlformats.org/officeDocument/2006/relationships" xmlns:p="http://schemas.openxmlformats.org/presentationml/2006/main">
  <p:tag name="DVSECTIONID" val="UamzHFLcbX23fGFX8wS45P"/>
</p:tagLst>
</file>

<file path=ppt/tags/tag192.xml><?xml version="1.0" encoding="utf-8"?>
<p:tagLst xmlns:a="http://schemas.openxmlformats.org/drawingml/2006/main" xmlns:r="http://schemas.openxmlformats.org/officeDocument/2006/relationships" xmlns:p="http://schemas.openxmlformats.org/presentationml/2006/main">
  <p:tag name="DVSHAPEID" val="gBQDWjY0JgPozyHJOLYUWP"/>
</p:tagLst>
</file>

<file path=ppt/tags/tag193.xml><?xml version="1.0" encoding="utf-8"?>
<p:tagLst xmlns:a="http://schemas.openxmlformats.org/drawingml/2006/main" xmlns:r="http://schemas.openxmlformats.org/officeDocument/2006/relationships" xmlns:p="http://schemas.openxmlformats.org/presentationml/2006/main">
  <p:tag name="DVSHAPEID" val="6bbPTZjxoJbaMNb0zwLnvj"/>
</p:tagLst>
</file>

<file path=ppt/tags/tag194.xml><?xml version="1.0" encoding="utf-8"?>
<p:tagLst xmlns:a="http://schemas.openxmlformats.org/drawingml/2006/main" xmlns:r="http://schemas.openxmlformats.org/officeDocument/2006/relationships" xmlns:p="http://schemas.openxmlformats.org/presentationml/2006/main">
  <p:tag name="DVSHAPEID" val="IULcBG1ejUsruFr7pYGbR5"/>
</p:tagLst>
</file>

<file path=ppt/tags/tag195.xml><?xml version="1.0" encoding="utf-8"?>
<p:tagLst xmlns:a="http://schemas.openxmlformats.org/drawingml/2006/main" xmlns:r="http://schemas.openxmlformats.org/officeDocument/2006/relationships" xmlns:p="http://schemas.openxmlformats.org/presentationml/2006/main">
  <p:tag name="DVSECTIONID" val="mdQyhdBiB5UdwllLZihp9d"/>
</p:tagLst>
</file>

<file path=ppt/tags/tag196.xml><?xml version="1.0" encoding="utf-8"?>
<p:tagLst xmlns:a="http://schemas.openxmlformats.org/drawingml/2006/main" xmlns:r="http://schemas.openxmlformats.org/officeDocument/2006/relationships" xmlns:p="http://schemas.openxmlformats.org/presentationml/2006/main">
  <p:tag name="DVSHAPEID" val="dpLTxObr8ykNsg3GoDwapg"/>
</p:tagLst>
</file>

<file path=ppt/tags/tag197.xml><?xml version="1.0" encoding="utf-8"?>
<p:tagLst xmlns:a="http://schemas.openxmlformats.org/drawingml/2006/main" xmlns:r="http://schemas.openxmlformats.org/officeDocument/2006/relationships" xmlns:p="http://schemas.openxmlformats.org/presentationml/2006/main">
  <p:tag name="DVSHAPEID" val="Iliwys6MGjrDHlrH8c3SLT"/>
</p:tagLst>
</file>

<file path=ppt/tags/tag198.xml><?xml version="1.0" encoding="utf-8"?>
<p:tagLst xmlns:a="http://schemas.openxmlformats.org/drawingml/2006/main" xmlns:r="http://schemas.openxmlformats.org/officeDocument/2006/relationships" xmlns:p="http://schemas.openxmlformats.org/presentationml/2006/main">
  <p:tag name="DVSHAPEID" val="6Hdb3IA3FHFWHpB1gIlmR1"/>
</p:tagLst>
</file>

<file path=ppt/tags/tag199.xml><?xml version="1.0" encoding="utf-8"?>
<p:tagLst xmlns:a="http://schemas.openxmlformats.org/drawingml/2006/main" xmlns:r="http://schemas.openxmlformats.org/officeDocument/2006/relationships" xmlns:p="http://schemas.openxmlformats.org/presentationml/2006/main">
  <p:tag name="DVSECTIONID" val="7f87IFwcEJQ4N9J8oyBTlX"/>
</p:tagLst>
</file>

<file path=ppt/tags/tag2.xml><?xml version="1.0" encoding="utf-8"?>
<p:tagLst xmlns:a="http://schemas.openxmlformats.org/drawingml/2006/main" xmlns:r="http://schemas.openxmlformats.org/officeDocument/2006/relationships" xmlns:p="http://schemas.openxmlformats.org/presentationml/2006/main">
  <p:tag name="DVSHAPEID" val="hVYZsc4O63vB1Yu8jgJ4js"/>
</p:tagLst>
</file>

<file path=ppt/tags/tag20.xml><?xml version="1.0" encoding="utf-8"?>
<p:tagLst xmlns:a="http://schemas.openxmlformats.org/drawingml/2006/main" xmlns:r="http://schemas.openxmlformats.org/officeDocument/2006/relationships" xmlns:p="http://schemas.openxmlformats.org/presentationml/2006/main">
  <p:tag name="DVSECTIONID" val="CCEdONwTIbe13QFyEfx7zl"/>
</p:tagLst>
</file>

<file path=ppt/tags/tag200.xml><?xml version="1.0" encoding="utf-8"?>
<p:tagLst xmlns:a="http://schemas.openxmlformats.org/drawingml/2006/main" xmlns:r="http://schemas.openxmlformats.org/officeDocument/2006/relationships" xmlns:p="http://schemas.openxmlformats.org/presentationml/2006/main">
  <p:tag name="DVSHAPEID" val="lPyIfGuj7xuOfAinpobDEK"/>
</p:tagLst>
</file>

<file path=ppt/tags/tag201.xml><?xml version="1.0" encoding="utf-8"?>
<p:tagLst xmlns:a="http://schemas.openxmlformats.org/drawingml/2006/main" xmlns:r="http://schemas.openxmlformats.org/officeDocument/2006/relationships" xmlns:p="http://schemas.openxmlformats.org/presentationml/2006/main">
  <p:tag name="DVSHAPEID" val="YLE157Wkxp14moCltTzlA7"/>
</p:tagLst>
</file>

<file path=ppt/tags/tag202.xml><?xml version="1.0" encoding="utf-8"?>
<p:tagLst xmlns:a="http://schemas.openxmlformats.org/drawingml/2006/main" xmlns:r="http://schemas.openxmlformats.org/officeDocument/2006/relationships" xmlns:p="http://schemas.openxmlformats.org/presentationml/2006/main">
  <p:tag name="DVSHAPEID" val="sTa0ISjWaenAQN3dBnmM04"/>
</p:tagLst>
</file>

<file path=ppt/tags/tag203.xml><?xml version="1.0" encoding="utf-8"?>
<p:tagLst xmlns:a="http://schemas.openxmlformats.org/drawingml/2006/main" xmlns:r="http://schemas.openxmlformats.org/officeDocument/2006/relationships" xmlns:p="http://schemas.openxmlformats.org/presentationml/2006/main">
  <p:tag name="DVSECTIONID" val="91ajBmwAMFF86Aq9vWMpqa"/>
</p:tagLst>
</file>

<file path=ppt/tags/tag204.xml><?xml version="1.0" encoding="utf-8"?>
<p:tagLst xmlns:a="http://schemas.openxmlformats.org/drawingml/2006/main" xmlns:r="http://schemas.openxmlformats.org/officeDocument/2006/relationships" xmlns:p="http://schemas.openxmlformats.org/presentationml/2006/main">
  <p:tag name="DVSHAPEID" val="MaeUL3Vi3i9QiLR4o40AfN"/>
</p:tagLst>
</file>

<file path=ppt/tags/tag205.xml><?xml version="1.0" encoding="utf-8"?>
<p:tagLst xmlns:a="http://schemas.openxmlformats.org/drawingml/2006/main" xmlns:r="http://schemas.openxmlformats.org/officeDocument/2006/relationships" xmlns:p="http://schemas.openxmlformats.org/presentationml/2006/main">
  <p:tag name="DVSHAPEID" val="HLxOhficZN6o6ZMN7f1Ra4"/>
</p:tagLst>
</file>

<file path=ppt/tags/tag206.xml><?xml version="1.0" encoding="utf-8"?>
<p:tagLst xmlns:a="http://schemas.openxmlformats.org/drawingml/2006/main" xmlns:r="http://schemas.openxmlformats.org/officeDocument/2006/relationships" xmlns:p="http://schemas.openxmlformats.org/presentationml/2006/main">
  <p:tag name="DVSHAPEID" val="r0vimwYiMqOZssnWMFZRjm"/>
</p:tagLst>
</file>

<file path=ppt/tags/tag207.xml><?xml version="1.0" encoding="utf-8"?>
<p:tagLst xmlns:a="http://schemas.openxmlformats.org/drawingml/2006/main" xmlns:r="http://schemas.openxmlformats.org/officeDocument/2006/relationships" xmlns:p="http://schemas.openxmlformats.org/presentationml/2006/main">
  <p:tag name="DVSECTIONID" val="nrxc2RTJOgS966Xo39F4Wa"/>
</p:tagLst>
</file>

<file path=ppt/tags/tag208.xml><?xml version="1.0" encoding="utf-8"?>
<p:tagLst xmlns:a="http://schemas.openxmlformats.org/drawingml/2006/main" xmlns:r="http://schemas.openxmlformats.org/officeDocument/2006/relationships" xmlns:p="http://schemas.openxmlformats.org/presentationml/2006/main">
  <p:tag name="DVSHAPEID" val="KUERhBWKynCDkxiYSLeG1F"/>
</p:tagLst>
</file>

<file path=ppt/tags/tag209.xml><?xml version="1.0" encoding="utf-8"?>
<p:tagLst xmlns:a="http://schemas.openxmlformats.org/drawingml/2006/main" xmlns:r="http://schemas.openxmlformats.org/officeDocument/2006/relationships" xmlns:p="http://schemas.openxmlformats.org/presentationml/2006/main">
  <p:tag name="DVSHAPEID" val="z7xkpatmSjL4fBEvfmm1Sq"/>
</p:tagLst>
</file>

<file path=ppt/tags/tag21.xml><?xml version="1.0" encoding="utf-8"?>
<p:tagLst xmlns:a="http://schemas.openxmlformats.org/drawingml/2006/main" xmlns:r="http://schemas.openxmlformats.org/officeDocument/2006/relationships" xmlns:p="http://schemas.openxmlformats.org/presentationml/2006/main">
  <p:tag name="DVSECTIONID" val="8o1afw3HhaXViAQ8bIQ03v"/>
</p:tagLst>
</file>

<file path=ppt/tags/tag210.xml><?xml version="1.0" encoding="utf-8"?>
<p:tagLst xmlns:a="http://schemas.openxmlformats.org/drawingml/2006/main" xmlns:r="http://schemas.openxmlformats.org/officeDocument/2006/relationships" xmlns:p="http://schemas.openxmlformats.org/presentationml/2006/main">
  <p:tag name="DVSHAPEID" val="mP8QDNNeDCk4kwkXbLgcvj"/>
</p:tagLst>
</file>

<file path=ppt/tags/tag211.xml><?xml version="1.0" encoding="utf-8"?>
<p:tagLst xmlns:a="http://schemas.openxmlformats.org/drawingml/2006/main" xmlns:r="http://schemas.openxmlformats.org/officeDocument/2006/relationships" xmlns:p="http://schemas.openxmlformats.org/presentationml/2006/main">
  <p:tag name="DVSECTIONID" val="oF38Ie3F6VwYEILokFG3Rp"/>
</p:tagLst>
</file>

<file path=ppt/tags/tag212.xml><?xml version="1.0" encoding="utf-8"?>
<p:tagLst xmlns:a="http://schemas.openxmlformats.org/drawingml/2006/main" xmlns:r="http://schemas.openxmlformats.org/officeDocument/2006/relationships" xmlns:p="http://schemas.openxmlformats.org/presentationml/2006/main">
  <p:tag name="DVSHAPEID" val="SfhHknwRkZN8KHcywGyDF8"/>
</p:tagLst>
</file>

<file path=ppt/tags/tag213.xml><?xml version="1.0" encoding="utf-8"?>
<p:tagLst xmlns:a="http://schemas.openxmlformats.org/drawingml/2006/main" xmlns:r="http://schemas.openxmlformats.org/officeDocument/2006/relationships" xmlns:p="http://schemas.openxmlformats.org/presentationml/2006/main">
  <p:tag name="DVSHAPEID" val="Jbg7ahaAKGU3XSzWspHMik"/>
</p:tagLst>
</file>

<file path=ppt/tags/tag214.xml><?xml version="1.0" encoding="utf-8"?>
<p:tagLst xmlns:a="http://schemas.openxmlformats.org/drawingml/2006/main" xmlns:r="http://schemas.openxmlformats.org/officeDocument/2006/relationships" xmlns:p="http://schemas.openxmlformats.org/presentationml/2006/main">
  <p:tag name="DVSHAPEID" val="hbLCLCeADSDJw5rdceGJf6"/>
</p:tagLst>
</file>

<file path=ppt/tags/tag215.xml><?xml version="1.0" encoding="utf-8"?>
<p:tagLst xmlns:a="http://schemas.openxmlformats.org/drawingml/2006/main" xmlns:r="http://schemas.openxmlformats.org/officeDocument/2006/relationships" xmlns:p="http://schemas.openxmlformats.org/presentationml/2006/main">
  <p:tag name="DVSECTIONID" val="fWukc6SCJldc2S9T8FF89W"/>
</p:tagLst>
</file>

<file path=ppt/tags/tag216.xml><?xml version="1.0" encoding="utf-8"?>
<p:tagLst xmlns:a="http://schemas.openxmlformats.org/drawingml/2006/main" xmlns:r="http://schemas.openxmlformats.org/officeDocument/2006/relationships" xmlns:p="http://schemas.openxmlformats.org/presentationml/2006/main">
  <p:tag name="DVSHAPEID" val="eHKjZAd8VTQoU4lxvyma22"/>
</p:tagLst>
</file>

<file path=ppt/tags/tag217.xml><?xml version="1.0" encoding="utf-8"?>
<p:tagLst xmlns:a="http://schemas.openxmlformats.org/drawingml/2006/main" xmlns:r="http://schemas.openxmlformats.org/officeDocument/2006/relationships" xmlns:p="http://schemas.openxmlformats.org/presentationml/2006/main">
  <p:tag name="DVSHAPEID" val="pdmuufct5y5aX4SrDDmuWK"/>
</p:tagLst>
</file>

<file path=ppt/tags/tag218.xml><?xml version="1.0" encoding="utf-8"?>
<p:tagLst xmlns:a="http://schemas.openxmlformats.org/drawingml/2006/main" xmlns:r="http://schemas.openxmlformats.org/officeDocument/2006/relationships" xmlns:p="http://schemas.openxmlformats.org/presentationml/2006/main">
  <p:tag name="DVSHAPEID" val="T7bmSFJ8n54bhxXv6YVsNh"/>
</p:tagLst>
</file>

<file path=ppt/tags/tag219.xml><?xml version="1.0" encoding="utf-8"?>
<p:tagLst xmlns:a="http://schemas.openxmlformats.org/drawingml/2006/main" xmlns:r="http://schemas.openxmlformats.org/officeDocument/2006/relationships" xmlns:p="http://schemas.openxmlformats.org/presentationml/2006/main">
  <p:tag name="DVSECTIONID" val="C7reDEP0oTiZp6Dn2XMuba"/>
</p:tagLst>
</file>

<file path=ppt/tags/tag22.xml><?xml version="1.0" encoding="utf-8"?>
<p:tagLst xmlns:a="http://schemas.openxmlformats.org/drawingml/2006/main" xmlns:r="http://schemas.openxmlformats.org/officeDocument/2006/relationships" xmlns:p="http://schemas.openxmlformats.org/presentationml/2006/main">
  <p:tag name="DVSECTIONID" val="726AWxaQa2BC9Be4i1B9sf"/>
</p:tagLst>
</file>

<file path=ppt/tags/tag220.xml><?xml version="1.0" encoding="utf-8"?>
<p:tagLst xmlns:a="http://schemas.openxmlformats.org/drawingml/2006/main" xmlns:r="http://schemas.openxmlformats.org/officeDocument/2006/relationships" xmlns:p="http://schemas.openxmlformats.org/presentationml/2006/main">
  <p:tag name="DVSHAPEID" val="jK6hF4UJNx6Ejei7mxJXb0"/>
</p:tagLst>
</file>

<file path=ppt/tags/tag221.xml><?xml version="1.0" encoding="utf-8"?>
<p:tagLst xmlns:a="http://schemas.openxmlformats.org/drawingml/2006/main" xmlns:r="http://schemas.openxmlformats.org/officeDocument/2006/relationships" xmlns:p="http://schemas.openxmlformats.org/presentationml/2006/main">
  <p:tag name="DVSHAPEID" val="5MMku8xnzuXCNqfAZEdEhw"/>
</p:tagLst>
</file>

<file path=ppt/tags/tag222.xml><?xml version="1.0" encoding="utf-8"?>
<p:tagLst xmlns:a="http://schemas.openxmlformats.org/drawingml/2006/main" xmlns:r="http://schemas.openxmlformats.org/officeDocument/2006/relationships" xmlns:p="http://schemas.openxmlformats.org/presentationml/2006/main">
  <p:tag name="DVSHAPEID" val="5CdIcYBoIQ5jEkukzMbpYB"/>
</p:tagLst>
</file>

<file path=ppt/tags/tag223.xml><?xml version="1.0" encoding="utf-8"?>
<p:tagLst xmlns:a="http://schemas.openxmlformats.org/drawingml/2006/main" xmlns:r="http://schemas.openxmlformats.org/officeDocument/2006/relationships" xmlns:p="http://schemas.openxmlformats.org/presentationml/2006/main">
  <p:tag name="DVSECTIONID" val="LsFTfqw1nIgjjnSXtdNJXk"/>
</p:tagLst>
</file>

<file path=ppt/tags/tag224.xml><?xml version="1.0" encoding="utf-8"?>
<p:tagLst xmlns:a="http://schemas.openxmlformats.org/drawingml/2006/main" xmlns:r="http://schemas.openxmlformats.org/officeDocument/2006/relationships" xmlns:p="http://schemas.openxmlformats.org/presentationml/2006/main">
  <p:tag name="DVSHAPEID" val="HHrSRMx5JxIzG97LVzLbL6"/>
</p:tagLst>
</file>

<file path=ppt/tags/tag225.xml><?xml version="1.0" encoding="utf-8"?>
<p:tagLst xmlns:a="http://schemas.openxmlformats.org/drawingml/2006/main" xmlns:r="http://schemas.openxmlformats.org/officeDocument/2006/relationships" xmlns:p="http://schemas.openxmlformats.org/presentationml/2006/main">
  <p:tag name="DVSHAPEID" val="wuMV5F5rsSxtVwhk6PQD7y"/>
</p:tagLst>
</file>

<file path=ppt/tags/tag226.xml><?xml version="1.0" encoding="utf-8"?>
<p:tagLst xmlns:a="http://schemas.openxmlformats.org/drawingml/2006/main" xmlns:r="http://schemas.openxmlformats.org/officeDocument/2006/relationships" xmlns:p="http://schemas.openxmlformats.org/presentationml/2006/main">
  <p:tag name="DVSHAPEID" val="B5DldOQCDNQBaW5WGS0h5P"/>
</p:tagLst>
</file>

<file path=ppt/tags/tag227.xml><?xml version="1.0" encoding="utf-8"?>
<p:tagLst xmlns:a="http://schemas.openxmlformats.org/drawingml/2006/main" xmlns:r="http://schemas.openxmlformats.org/officeDocument/2006/relationships" xmlns:p="http://schemas.openxmlformats.org/presentationml/2006/main">
  <p:tag name="DVSECTIONID" val="28rhg0oWicGGKvuVa9kmu8"/>
</p:tagLst>
</file>

<file path=ppt/tags/tag228.xml><?xml version="1.0" encoding="utf-8"?>
<p:tagLst xmlns:a="http://schemas.openxmlformats.org/drawingml/2006/main" xmlns:r="http://schemas.openxmlformats.org/officeDocument/2006/relationships" xmlns:p="http://schemas.openxmlformats.org/presentationml/2006/main">
  <p:tag name="DVSHAPEID" val="6rn2tz5Z5Ilt0aOpZyaSia"/>
</p:tagLst>
</file>

<file path=ppt/tags/tag23.xml><?xml version="1.0" encoding="utf-8"?>
<p:tagLst xmlns:a="http://schemas.openxmlformats.org/drawingml/2006/main" xmlns:r="http://schemas.openxmlformats.org/officeDocument/2006/relationships" xmlns:p="http://schemas.openxmlformats.org/presentationml/2006/main">
  <p:tag name="DVSECTIONID" val="YRwpa4CNRiRRZwY7AwFqog"/>
</p:tagLst>
</file>

<file path=ppt/tags/tag24.xml><?xml version="1.0" encoding="utf-8"?>
<p:tagLst xmlns:a="http://schemas.openxmlformats.org/drawingml/2006/main" xmlns:r="http://schemas.openxmlformats.org/officeDocument/2006/relationships" xmlns:p="http://schemas.openxmlformats.org/presentationml/2006/main">
  <p:tag name="DVSECTIONID" val="17DReiJ801LS4e3wm5dnbi"/>
</p:tagLst>
</file>

<file path=ppt/tags/tag25.xml><?xml version="1.0" encoding="utf-8"?>
<p:tagLst xmlns:a="http://schemas.openxmlformats.org/drawingml/2006/main" xmlns:r="http://schemas.openxmlformats.org/officeDocument/2006/relationships" xmlns:p="http://schemas.openxmlformats.org/presentationml/2006/main">
  <p:tag name="DVSECTIONID" val="KiBI6aq4u1QHQpMjPk4IiQ"/>
</p:tagLst>
</file>

<file path=ppt/tags/tag26.xml><?xml version="1.0" encoding="utf-8"?>
<p:tagLst xmlns:a="http://schemas.openxmlformats.org/drawingml/2006/main" xmlns:r="http://schemas.openxmlformats.org/officeDocument/2006/relationships" xmlns:p="http://schemas.openxmlformats.org/presentationml/2006/main">
  <p:tag name="DVSECTIONID" val="67sJ339zc15InlfwcyHVxJ"/>
</p:tagLst>
</file>

<file path=ppt/tags/tag27.xml><?xml version="1.0" encoding="utf-8"?>
<p:tagLst xmlns:a="http://schemas.openxmlformats.org/drawingml/2006/main" xmlns:r="http://schemas.openxmlformats.org/officeDocument/2006/relationships" xmlns:p="http://schemas.openxmlformats.org/presentationml/2006/main">
  <p:tag name="DVSECTIONID" val="1moEK3fTjsZTbugn6nUUPP"/>
</p:tagLst>
</file>

<file path=ppt/tags/tag28.xml><?xml version="1.0" encoding="utf-8"?>
<p:tagLst xmlns:a="http://schemas.openxmlformats.org/drawingml/2006/main" xmlns:r="http://schemas.openxmlformats.org/officeDocument/2006/relationships" xmlns:p="http://schemas.openxmlformats.org/presentationml/2006/main">
  <p:tag name="DVSECTIONID" val="B72r4j7v0njn55kpj6jjIC"/>
</p:tagLst>
</file>

<file path=ppt/tags/tag29.xml><?xml version="1.0" encoding="utf-8"?>
<p:tagLst xmlns:a="http://schemas.openxmlformats.org/drawingml/2006/main" xmlns:r="http://schemas.openxmlformats.org/officeDocument/2006/relationships" xmlns:p="http://schemas.openxmlformats.org/presentationml/2006/main">
  <p:tag name="DVSECTIONID" val="Jt9KfPrk0CUcKhCjZVLNsC"/>
</p:tagLst>
</file>

<file path=ppt/tags/tag3.xml><?xml version="1.0" encoding="utf-8"?>
<p:tagLst xmlns:a="http://schemas.openxmlformats.org/drawingml/2006/main" xmlns:r="http://schemas.openxmlformats.org/officeDocument/2006/relationships" xmlns:p="http://schemas.openxmlformats.org/presentationml/2006/main">
  <p:tag name="DVSECTIONID" val="DjwrQGzwDSbGx9Lyp8uctM"/>
</p:tagLst>
</file>

<file path=ppt/tags/tag30.xml><?xml version="1.0" encoding="utf-8"?>
<p:tagLst xmlns:a="http://schemas.openxmlformats.org/drawingml/2006/main" xmlns:r="http://schemas.openxmlformats.org/officeDocument/2006/relationships" xmlns:p="http://schemas.openxmlformats.org/presentationml/2006/main">
  <p:tag name="DVSECTIONID" val="AOpa2H4OAv7Yoyhj3i3GnG"/>
</p:tagLst>
</file>

<file path=ppt/tags/tag31.xml><?xml version="1.0" encoding="utf-8"?>
<p:tagLst xmlns:a="http://schemas.openxmlformats.org/drawingml/2006/main" xmlns:r="http://schemas.openxmlformats.org/officeDocument/2006/relationships" xmlns:p="http://schemas.openxmlformats.org/presentationml/2006/main">
  <p:tag name="DVSECTIONID" val="sTk2MZ7nxUa7Skl4MKgb1o"/>
</p:tagLst>
</file>

<file path=ppt/tags/tag32.xml><?xml version="1.0" encoding="utf-8"?>
<p:tagLst xmlns:a="http://schemas.openxmlformats.org/drawingml/2006/main" xmlns:r="http://schemas.openxmlformats.org/officeDocument/2006/relationships" xmlns:p="http://schemas.openxmlformats.org/presentationml/2006/main">
  <p:tag name="DVSECTIONID" val="4LT41FStKMeUmvQZV4GcYc"/>
</p:tagLst>
</file>

<file path=ppt/tags/tag33.xml><?xml version="1.0" encoding="utf-8"?>
<p:tagLst xmlns:a="http://schemas.openxmlformats.org/drawingml/2006/main" xmlns:r="http://schemas.openxmlformats.org/officeDocument/2006/relationships" xmlns:p="http://schemas.openxmlformats.org/presentationml/2006/main">
  <p:tag name="DVSECTIONID" val="OhGXXZvjpbF4Oy9IYrv3ao"/>
</p:tagLst>
</file>

<file path=ppt/tags/tag34.xml><?xml version="1.0" encoding="utf-8"?>
<p:tagLst xmlns:a="http://schemas.openxmlformats.org/drawingml/2006/main" xmlns:r="http://schemas.openxmlformats.org/officeDocument/2006/relationships" xmlns:p="http://schemas.openxmlformats.org/presentationml/2006/main">
  <p:tag name="DVSECTIONID" val="EWAxkTJD6J2OJG9WWB5f7u"/>
</p:tagLst>
</file>

<file path=ppt/tags/tag35.xml><?xml version="1.0" encoding="utf-8"?>
<p:tagLst xmlns:a="http://schemas.openxmlformats.org/drawingml/2006/main" xmlns:r="http://schemas.openxmlformats.org/officeDocument/2006/relationships" xmlns:p="http://schemas.openxmlformats.org/presentationml/2006/main">
  <p:tag name="DVSECTIONID" val="SYYQeMObvOpSXCn4ISXqm3"/>
</p:tagLst>
</file>

<file path=ppt/tags/tag36.xml><?xml version="1.0" encoding="utf-8"?>
<p:tagLst xmlns:a="http://schemas.openxmlformats.org/drawingml/2006/main" xmlns:r="http://schemas.openxmlformats.org/officeDocument/2006/relationships" xmlns:p="http://schemas.openxmlformats.org/presentationml/2006/main">
  <p:tag name="DVSECTIONID" val="ehHhQc6fGV2poIY7KJueGQ"/>
</p:tagLst>
</file>

<file path=ppt/tags/tag37.xml><?xml version="1.0" encoding="utf-8"?>
<p:tagLst xmlns:a="http://schemas.openxmlformats.org/drawingml/2006/main" xmlns:r="http://schemas.openxmlformats.org/officeDocument/2006/relationships" xmlns:p="http://schemas.openxmlformats.org/presentationml/2006/main">
  <p:tag name="DVSECTIONID" val="nAYhXNMT9qJa62kFN7uROU"/>
</p:tagLst>
</file>

<file path=ppt/tags/tag38.xml><?xml version="1.0" encoding="utf-8"?>
<p:tagLst xmlns:a="http://schemas.openxmlformats.org/drawingml/2006/main" xmlns:r="http://schemas.openxmlformats.org/officeDocument/2006/relationships" xmlns:p="http://schemas.openxmlformats.org/presentationml/2006/main">
  <p:tag name="DVSECTIONID" val="rl4ogEJRJ3FxaCGODkr2YX"/>
</p:tagLst>
</file>

<file path=ppt/tags/tag39.xml><?xml version="1.0" encoding="utf-8"?>
<p:tagLst xmlns:a="http://schemas.openxmlformats.org/drawingml/2006/main" xmlns:r="http://schemas.openxmlformats.org/officeDocument/2006/relationships" xmlns:p="http://schemas.openxmlformats.org/presentationml/2006/main">
  <p:tag name="DVSECTIONID" val="FsEDYcpoyXut9Ddzx89hGF"/>
</p:tagLst>
</file>

<file path=ppt/tags/tag4.xml><?xml version="1.0" encoding="utf-8"?>
<p:tagLst xmlns:a="http://schemas.openxmlformats.org/drawingml/2006/main" xmlns:r="http://schemas.openxmlformats.org/officeDocument/2006/relationships" xmlns:p="http://schemas.openxmlformats.org/presentationml/2006/main">
  <p:tag name="DVSHAPEID" val="Ni4x6gYKCTVfVEKJrLT1QN"/>
</p:tagLst>
</file>

<file path=ppt/tags/tag40.xml><?xml version="1.0" encoding="utf-8"?>
<p:tagLst xmlns:a="http://schemas.openxmlformats.org/drawingml/2006/main" xmlns:r="http://schemas.openxmlformats.org/officeDocument/2006/relationships" xmlns:p="http://schemas.openxmlformats.org/presentationml/2006/main">
  <p:tag name="DVSECTIONID" val="uySHZZtapLVtGBJCFxsluI"/>
</p:tagLst>
</file>

<file path=ppt/tags/tag41.xml><?xml version="1.0" encoding="utf-8"?>
<p:tagLst xmlns:a="http://schemas.openxmlformats.org/drawingml/2006/main" xmlns:r="http://schemas.openxmlformats.org/officeDocument/2006/relationships" xmlns:p="http://schemas.openxmlformats.org/presentationml/2006/main">
  <p:tag name="DVSECTIONID" val="3Ht2A4MjTHhZX5LgdqUoxI"/>
</p:tagLst>
</file>

<file path=ppt/tags/tag42.xml><?xml version="1.0" encoding="utf-8"?>
<p:tagLst xmlns:a="http://schemas.openxmlformats.org/drawingml/2006/main" xmlns:r="http://schemas.openxmlformats.org/officeDocument/2006/relationships" xmlns:p="http://schemas.openxmlformats.org/presentationml/2006/main">
  <p:tag name="DVSECTIONID" val="xFXBPVsCOkaMuadWopo6Sd"/>
</p:tagLst>
</file>

<file path=ppt/tags/tag43.xml><?xml version="1.0" encoding="utf-8"?>
<p:tagLst xmlns:a="http://schemas.openxmlformats.org/drawingml/2006/main" xmlns:r="http://schemas.openxmlformats.org/officeDocument/2006/relationships" xmlns:p="http://schemas.openxmlformats.org/presentationml/2006/main">
  <p:tag name="POWER3D TRANSITION" val="Shnroll.p3d 0"/>
  <p:tag name="POWER3D OPTIONS" val="Medium "/>
  <p:tag name="POWER3D SOUND" val="Shrink to Corner and Roll"/>
</p:tagLst>
</file>

<file path=ppt/tags/tag44.xml><?xml version="1.0" encoding="utf-8"?>
<p:tagLst xmlns:a="http://schemas.openxmlformats.org/drawingml/2006/main" xmlns:r="http://schemas.openxmlformats.org/officeDocument/2006/relationships" xmlns:p="http://schemas.openxmlformats.org/presentationml/2006/main">
  <p:tag name="POWER3D TRANSITION" val="Twopanel.p3d 0"/>
  <p:tag name="POWER3D OPTIONS" val="Medium "/>
  <p:tag name="POWER3D BACKGROUND" val="0,0,0"/>
  <p:tag name="POWER3D SOUND" val="Two Panels"/>
</p:tagLst>
</file>

<file path=ppt/tags/tag45.xml><?xml version="1.0" encoding="utf-8"?>
<p:tagLst xmlns:a="http://schemas.openxmlformats.org/drawingml/2006/main" xmlns:r="http://schemas.openxmlformats.org/officeDocument/2006/relationships" xmlns:p="http://schemas.openxmlformats.org/presentationml/2006/main">
  <p:tag name="POWER3D TRANSITION" val="Tsquares.p3d 0"/>
  <p:tag name="POWER3D OPTIONS" val="Medium "/>
  <p:tag name="POWER3D SOUND" val="Twirling Squares"/>
</p:tagLst>
</file>

<file path=ppt/tags/tag46.xml><?xml version="1.0" encoding="utf-8"?>
<p:tagLst xmlns:a="http://schemas.openxmlformats.org/drawingml/2006/main" xmlns:r="http://schemas.openxmlformats.org/officeDocument/2006/relationships" xmlns:p="http://schemas.openxmlformats.org/presentationml/2006/main">
  <p:tag name="POWER3D TRANSITION" val="Architecture.p3d 0"/>
  <p:tag name="POWER3D OPTIONS" val="Medium "/>
  <p:tag name="POWER3D SOUND" val="Architecture"/>
</p:tagLst>
</file>

<file path=ppt/tags/tag47.xml><?xml version="1.0" encoding="utf-8"?>
<p:tagLst xmlns:a="http://schemas.openxmlformats.org/drawingml/2006/main" xmlns:r="http://schemas.openxmlformats.org/officeDocument/2006/relationships" xmlns:p="http://schemas.openxmlformats.org/presentationml/2006/main">
  <p:tag name="POWER3D TRANSITION" val="Clamp.p3d 0"/>
  <p:tag name="POWER3D OPTIONS" val="Medium "/>
  <p:tag name="POWER3D SOUND" val="Clamp"/>
</p:tagLst>
</file>

<file path=ppt/tags/tag48.xml><?xml version="1.0" encoding="utf-8"?>
<p:tagLst xmlns:a="http://schemas.openxmlformats.org/drawingml/2006/main" xmlns:r="http://schemas.openxmlformats.org/officeDocument/2006/relationships" xmlns:p="http://schemas.openxmlformats.org/presentationml/2006/main">
  <p:tag name="POWER3D TRANSITION" val="Cubes.p3d 0"/>
  <p:tag name="POWER3D OPTIONS" val="Medium "/>
  <p:tag name="POWER3D SOUND" val="Cubes"/>
</p:tagLst>
</file>

<file path=ppt/tags/tag49.xml><?xml version="1.0" encoding="utf-8"?>
<p:tagLst xmlns:a="http://schemas.openxmlformats.org/drawingml/2006/main" xmlns:r="http://schemas.openxmlformats.org/officeDocument/2006/relationships" xmlns:p="http://schemas.openxmlformats.org/presentationml/2006/main">
  <p:tag name="POWER3D TRANSITION" val="DissolvingFlyThru.p3d 0"/>
  <p:tag name="POWER3D OPTIONS" val="Medium "/>
  <p:tag name="POWER3D SOUND" val="Dissolving Fly Thru"/>
</p:tagLst>
</file>

<file path=ppt/tags/tag5.xml><?xml version="1.0" encoding="utf-8"?>
<p:tagLst xmlns:a="http://schemas.openxmlformats.org/drawingml/2006/main" xmlns:r="http://schemas.openxmlformats.org/officeDocument/2006/relationships" xmlns:p="http://schemas.openxmlformats.org/presentationml/2006/main">
  <p:tag name="DVSHAPEID" val="Hqy5p99CfTdf9jBh6lYWsu"/>
</p:tagLst>
</file>

<file path=ppt/tags/tag50.xml><?xml version="1.0" encoding="utf-8"?>
<p:tagLst xmlns:a="http://schemas.openxmlformats.org/drawingml/2006/main" xmlns:r="http://schemas.openxmlformats.org/officeDocument/2006/relationships" xmlns:p="http://schemas.openxmlformats.org/presentationml/2006/main">
  <p:tag name="POWER3D TRANSITION" val="DissolvingFlyThru.p3d 0"/>
  <p:tag name="POWER3D OPTIONS" val="Medium "/>
  <p:tag name="POWER3D SOUND" val="Dissolving Fly Thru"/>
</p:tagLst>
</file>

<file path=ppt/tags/tag51.xml><?xml version="1.0" encoding="utf-8"?>
<p:tagLst xmlns:a="http://schemas.openxmlformats.org/drawingml/2006/main" xmlns:r="http://schemas.openxmlformats.org/officeDocument/2006/relationships" xmlns:p="http://schemas.openxmlformats.org/presentationml/2006/main">
  <p:tag name="DVSECTIONID" val="pTCJDISf3QLqXYfdoLPqCE"/>
</p:tagLst>
</file>

<file path=ppt/tags/tag52.xml><?xml version="1.0" encoding="utf-8"?>
<p:tagLst xmlns:a="http://schemas.openxmlformats.org/drawingml/2006/main" xmlns:r="http://schemas.openxmlformats.org/officeDocument/2006/relationships" xmlns:p="http://schemas.openxmlformats.org/presentationml/2006/main">
  <p:tag name="DVSHAPEID" val="T3t2fLCImFKrmZyJpotmvz"/>
</p:tagLst>
</file>

<file path=ppt/tags/tag53.xml><?xml version="1.0" encoding="utf-8"?>
<p:tagLst xmlns:a="http://schemas.openxmlformats.org/drawingml/2006/main" xmlns:r="http://schemas.openxmlformats.org/officeDocument/2006/relationships" xmlns:p="http://schemas.openxmlformats.org/presentationml/2006/main">
  <p:tag name="DVSHAPEID" val="J6Ngv5uzGsdqyCqdaLoFmA"/>
</p:tagLst>
</file>

<file path=ppt/tags/tag54.xml><?xml version="1.0" encoding="utf-8"?>
<p:tagLst xmlns:a="http://schemas.openxmlformats.org/drawingml/2006/main" xmlns:r="http://schemas.openxmlformats.org/officeDocument/2006/relationships" xmlns:p="http://schemas.openxmlformats.org/presentationml/2006/main">
  <p:tag name="DVSHAPEID" val="yR1SoJOofAPjkmfZfxeMYi"/>
</p:tagLst>
</file>

<file path=ppt/tags/tag55.xml><?xml version="1.0" encoding="utf-8"?>
<p:tagLst xmlns:a="http://schemas.openxmlformats.org/drawingml/2006/main" xmlns:r="http://schemas.openxmlformats.org/officeDocument/2006/relationships" xmlns:p="http://schemas.openxmlformats.org/presentationml/2006/main">
  <p:tag name="DVSECTIONID" val="GcEfdiJotVFITv4T9UsmBR"/>
</p:tagLst>
</file>

<file path=ppt/tags/tag56.xml><?xml version="1.0" encoding="utf-8"?>
<p:tagLst xmlns:a="http://schemas.openxmlformats.org/drawingml/2006/main" xmlns:r="http://schemas.openxmlformats.org/officeDocument/2006/relationships" xmlns:p="http://schemas.openxmlformats.org/presentationml/2006/main">
  <p:tag name="DVSHAPEID" val="eVrWjcdIXQd8xVfCGKKhcC"/>
</p:tagLst>
</file>

<file path=ppt/tags/tag57.xml><?xml version="1.0" encoding="utf-8"?>
<p:tagLst xmlns:a="http://schemas.openxmlformats.org/drawingml/2006/main" xmlns:r="http://schemas.openxmlformats.org/officeDocument/2006/relationships" xmlns:p="http://schemas.openxmlformats.org/presentationml/2006/main">
  <p:tag name="DVSHAPEID" val="Bei3XbvRqzBfD6rrpCaxCY"/>
</p:tagLst>
</file>

<file path=ppt/tags/tag58.xml><?xml version="1.0" encoding="utf-8"?>
<p:tagLst xmlns:a="http://schemas.openxmlformats.org/drawingml/2006/main" xmlns:r="http://schemas.openxmlformats.org/officeDocument/2006/relationships" xmlns:p="http://schemas.openxmlformats.org/presentationml/2006/main">
  <p:tag name="DVSHAPEID" val="6bPjJCQt2G6CjcEge2c6pD"/>
</p:tagLst>
</file>

<file path=ppt/tags/tag59.xml><?xml version="1.0" encoding="utf-8"?>
<p:tagLst xmlns:a="http://schemas.openxmlformats.org/drawingml/2006/main" xmlns:r="http://schemas.openxmlformats.org/officeDocument/2006/relationships" xmlns:p="http://schemas.openxmlformats.org/presentationml/2006/main">
  <p:tag name="DVSECTIONID" val="QRUymd77dytKcq5nuAvEnP"/>
</p:tagLst>
</file>

<file path=ppt/tags/tag6.xml><?xml version="1.0" encoding="utf-8"?>
<p:tagLst xmlns:a="http://schemas.openxmlformats.org/drawingml/2006/main" xmlns:r="http://schemas.openxmlformats.org/officeDocument/2006/relationships" xmlns:p="http://schemas.openxmlformats.org/presentationml/2006/main">
  <p:tag name="DVSECTIONID" val="IOSeCWIE5wjtGxIVlpgo4U"/>
</p:tagLst>
</file>

<file path=ppt/tags/tag60.xml><?xml version="1.0" encoding="utf-8"?>
<p:tagLst xmlns:a="http://schemas.openxmlformats.org/drawingml/2006/main" xmlns:r="http://schemas.openxmlformats.org/officeDocument/2006/relationships" xmlns:p="http://schemas.openxmlformats.org/presentationml/2006/main">
  <p:tag name="DVSHAPEID" val="wii9bel77EZD86eDrT1WxU"/>
</p:tagLst>
</file>

<file path=ppt/tags/tag61.xml><?xml version="1.0" encoding="utf-8"?>
<p:tagLst xmlns:a="http://schemas.openxmlformats.org/drawingml/2006/main" xmlns:r="http://schemas.openxmlformats.org/officeDocument/2006/relationships" xmlns:p="http://schemas.openxmlformats.org/presentationml/2006/main">
  <p:tag name="DVSHAPEID" val="91NfN8o8lwztEx1ArB8Uzr"/>
</p:tagLst>
</file>

<file path=ppt/tags/tag62.xml><?xml version="1.0" encoding="utf-8"?>
<p:tagLst xmlns:a="http://schemas.openxmlformats.org/drawingml/2006/main" xmlns:r="http://schemas.openxmlformats.org/officeDocument/2006/relationships" xmlns:p="http://schemas.openxmlformats.org/presentationml/2006/main">
  <p:tag name="DVSHAPEID" val="CG4x2AAj4t5C8gmVrcJYjs"/>
</p:tagLst>
</file>

<file path=ppt/tags/tag63.xml><?xml version="1.0" encoding="utf-8"?>
<p:tagLst xmlns:a="http://schemas.openxmlformats.org/drawingml/2006/main" xmlns:r="http://schemas.openxmlformats.org/officeDocument/2006/relationships" xmlns:p="http://schemas.openxmlformats.org/presentationml/2006/main">
  <p:tag name="DVSECTIONID" val="Ke4K8vBUXg3PmNlFWwhlI7"/>
</p:tagLst>
</file>

<file path=ppt/tags/tag64.xml><?xml version="1.0" encoding="utf-8"?>
<p:tagLst xmlns:a="http://schemas.openxmlformats.org/drawingml/2006/main" xmlns:r="http://schemas.openxmlformats.org/officeDocument/2006/relationships" xmlns:p="http://schemas.openxmlformats.org/presentationml/2006/main">
  <p:tag name="DVSHAPEID" val="3EsHCRrqOClIo7bg6Ox2s5"/>
</p:tagLst>
</file>

<file path=ppt/tags/tag65.xml><?xml version="1.0" encoding="utf-8"?>
<p:tagLst xmlns:a="http://schemas.openxmlformats.org/drawingml/2006/main" xmlns:r="http://schemas.openxmlformats.org/officeDocument/2006/relationships" xmlns:p="http://schemas.openxmlformats.org/presentationml/2006/main">
  <p:tag name="DVSHAPEID" val="n2oKevaVaA7aCp5lYJRDEs"/>
</p:tagLst>
</file>

<file path=ppt/tags/tag66.xml><?xml version="1.0" encoding="utf-8"?>
<p:tagLst xmlns:a="http://schemas.openxmlformats.org/drawingml/2006/main" xmlns:r="http://schemas.openxmlformats.org/officeDocument/2006/relationships" xmlns:p="http://schemas.openxmlformats.org/presentationml/2006/main">
  <p:tag name="DVSHAPEID" val="gqSfKa5Vrh0XgpiRCVgSrK"/>
</p:tagLst>
</file>

<file path=ppt/tags/tag67.xml><?xml version="1.0" encoding="utf-8"?>
<p:tagLst xmlns:a="http://schemas.openxmlformats.org/drawingml/2006/main" xmlns:r="http://schemas.openxmlformats.org/officeDocument/2006/relationships" xmlns:p="http://schemas.openxmlformats.org/presentationml/2006/main">
  <p:tag name="DVSECTIONID" val="e8iEOMqSQXu06FtC4CviAd"/>
</p:tagLst>
</file>

<file path=ppt/tags/tag68.xml><?xml version="1.0" encoding="utf-8"?>
<p:tagLst xmlns:a="http://schemas.openxmlformats.org/drawingml/2006/main" xmlns:r="http://schemas.openxmlformats.org/officeDocument/2006/relationships" xmlns:p="http://schemas.openxmlformats.org/presentationml/2006/main">
  <p:tag name="DVSHAPEID" val="AeuLbLPNaOrVLYSZKZQf9Q"/>
</p:tagLst>
</file>

<file path=ppt/tags/tag69.xml><?xml version="1.0" encoding="utf-8"?>
<p:tagLst xmlns:a="http://schemas.openxmlformats.org/drawingml/2006/main" xmlns:r="http://schemas.openxmlformats.org/officeDocument/2006/relationships" xmlns:p="http://schemas.openxmlformats.org/presentationml/2006/main">
  <p:tag name="DVSHAPEID" val="9E8F267VnM0wQEKZZk5D7b"/>
</p:tagLst>
</file>

<file path=ppt/tags/tag7.xml><?xml version="1.0" encoding="utf-8"?>
<p:tagLst xmlns:a="http://schemas.openxmlformats.org/drawingml/2006/main" xmlns:r="http://schemas.openxmlformats.org/officeDocument/2006/relationships" xmlns:p="http://schemas.openxmlformats.org/presentationml/2006/main">
  <p:tag name="DVSHAPEID" val="d1VM677LvslqMNsgV3PBPG"/>
</p:tagLst>
</file>

<file path=ppt/tags/tag70.xml><?xml version="1.0" encoding="utf-8"?>
<p:tagLst xmlns:a="http://schemas.openxmlformats.org/drawingml/2006/main" xmlns:r="http://schemas.openxmlformats.org/officeDocument/2006/relationships" xmlns:p="http://schemas.openxmlformats.org/presentationml/2006/main">
  <p:tag name="DVSHAPEID" val="wlDkYDbh2cBK4QDvIIGerE"/>
</p:tagLst>
</file>

<file path=ppt/tags/tag71.xml><?xml version="1.0" encoding="utf-8"?>
<p:tagLst xmlns:a="http://schemas.openxmlformats.org/drawingml/2006/main" xmlns:r="http://schemas.openxmlformats.org/officeDocument/2006/relationships" xmlns:p="http://schemas.openxmlformats.org/presentationml/2006/main">
  <p:tag name="DVSECTIONID" val="Hn3h1OEZm27D0VruHPu5q5"/>
</p:tagLst>
</file>

<file path=ppt/tags/tag72.xml><?xml version="1.0" encoding="utf-8"?>
<p:tagLst xmlns:a="http://schemas.openxmlformats.org/drawingml/2006/main" xmlns:r="http://schemas.openxmlformats.org/officeDocument/2006/relationships" xmlns:p="http://schemas.openxmlformats.org/presentationml/2006/main">
  <p:tag name="DVSHAPEID" val="Uf8efL0v9vJY7M1I8uK5KO"/>
</p:tagLst>
</file>

<file path=ppt/tags/tag73.xml><?xml version="1.0" encoding="utf-8"?>
<p:tagLst xmlns:a="http://schemas.openxmlformats.org/drawingml/2006/main" xmlns:r="http://schemas.openxmlformats.org/officeDocument/2006/relationships" xmlns:p="http://schemas.openxmlformats.org/presentationml/2006/main">
  <p:tag name="DVSHAPEID" val="V6zTmtBmXSJSrocKnphw25"/>
</p:tagLst>
</file>

<file path=ppt/tags/tag74.xml><?xml version="1.0" encoding="utf-8"?>
<p:tagLst xmlns:a="http://schemas.openxmlformats.org/drawingml/2006/main" xmlns:r="http://schemas.openxmlformats.org/officeDocument/2006/relationships" xmlns:p="http://schemas.openxmlformats.org/presentationml/2006/main">
  <p:tag name="DVSHAPEID" val="05JQt0AculT5j2EmpwTNyQ"/>
</p:tagLst>
</file>

<file path=ppt/tags/tag75.xml><?xml version="1.0" encoding="utf-8"?>
<p:tagLst xmlns:a="http://schemas.openxmlformats.org/drawingml/2006/main" xmlns:r="http://schemas.openxmlformats.org/officeDocument/2006/relationships" xmlns:p="http://schemas.openxmlformats.org/presentationml/2006/main">
  <p:tag name="DVSHAPEID" val="fekDvn6kOeLP5t9v0BMKon"/>
</p:tagLst>
</file>

<file path=ppt/tags/tag76.xml><?xml version="1.0" encoding="utf-8"?>
<p:tagLst xmlns:a="http://schemas.openxmlformats.org/drawingml/2006/main" xmlns:r="http://schemas.openxmlformats.org/officeDocument/2006/relationships" xmlns:p="http://schemas.openxmlformats.org/presentationml/2006/main">
  <p:tag name="DVSHAPEID" val="Zm4a510LCfwaQuvQud69xF"/>
</p:tagLst>
</file>

<file path=ppt/tags/tag77.xml><?xml version="1.0" encoding="utf-8"?>
<p:tagLst xmlns:a="http://schemas.openxmlformats.org/drawingml/2006/main" xmlns:r="http://schemas.openxmlformats.org/officeDocument/2006/relationships" xmlns:p="http://schemas.openxmlformats.org/presentationml/2006/main">
  <p:tag name="DVSHAPEID" val="jtWacTvi1OsRfYyli4k3Cw"/>
</p:tagLst>
</file>

<file path=ppt/tags/tag78.xml><?xml version="1.0" encoding="utf-8"?>
<p:tagLst xmlns:a="http://schemas.openxmlformats.org/drawingml/2006/main" xmlns:r="http://schemas.openxmlformats.org/officeDocument/2006/relationships" xmlns:p="http://schemas.openxmlformats.org/presentationml/2006/main">
  <p:tag name="DVSHAPEID" val="jUDE0a6yEeQj2AdUP7fjeI"/>
</p:tagLst>
</file>

<file path=ppt/tags/tag79.xml><?xml version="1.0" encoding="utf-8"?>
<p:tagLst xmlns:a="http://schemas.openxmlformats.org/drawingml/2006/main" xmlns:r="http://schemas.openxmlformats.org/officeDocument/2006/relationships" xmlns:p="http://schemas.openxmlformats.org/presentationml/2006/main">
  <p:tag name="DVSHAPEID" val="HZfwh9V1Ot3Na1xxSlbs9e"/>
</p:tagLst>
</file>

<file path=ppt/tags/tag8.xml><?xml version="1.0" encoding="utf-8"?>
<p:tagLst xmlns:a="http://schemas.openxmlformats.org/drawingml/2006/main" xmlns:r="http://schemas.openxmlformats.org/officeDocument/2006/relationships" xmlns:p="http://schemas.openxmlformats.org/presentationml/2006/main">
  <p:tag name="DVSHAPEID" val="4csXKifmCGDdWSXU51Y91T"/>
</p:tagLst>
</file>

<file path=ppt/tags/tag80.xml><?xml version="1.0" encoding="utf-8"?>
<p:tagLst xmlns:a="http://schemas.openxmlformats.org/drawingml/2006/main" xmlns:r="http://schemas.openxmlformats.org/officeDocument/2006/relationships" xmlns:p="http://schemas.openxmlformats.org/presentationml/2006/main">
  <p:tag name="DVSHAPEID" val="0VWX8nfcOihAdEptSXDCpn"/>
</p:tagLst>
</file>

<file path=ppt/tags/tag81.xml><?xml version="1.0" encoding="utf-8"?>
<p:tagLst xmlns:a="http://schemas.openxmlformats.org/drawingml/2006/main" xmlns:r="http://schemas.openxmlformats.org/officeDocument/2006/relationships" xmlns:p="http://schemas.openxmlformats.org/presentationml/2006/main">
  <p:tag name="DVSHAPEID" val="geqbnheU7MytYjAj1xLCFK"/>
</p:tagLst>
</file>

<file path=ppt/tags/tag82.xml><?xml version="1.0" encoding="utf-8"?>
<p:tagLst xmlns:a="http://schemas.openxmlformats.org/drawingml/2006/main" xmlns:r="http://schemas.openxmlformats.org/officeDocument/2006/relationships" xmlns:p="http://schemas.openxmlformats.org/presentationml/2006/main">
  <p:tag name="DVSHAPEID" val="vAOT8pseOxODFHxWZYYUav"/>
</p:tagLst>
</file>

<file path=ppt/tags/tag83.xml><?xml version="1.0" encoding="utf-8"?>
<p:tagLst xmlns:a="http://schemas.openxmlformats.org/drawingml/2006/main" xmlns:r="http://schemas.openxmlformats.org/officeDocument/2006/relationships" xmlns:p="http://schemas.openxmlformats.org/presentationml/2006/main">
  <p:tag name="DVSHAPEID" val="1KF5TyW6QNIvJPnt8PrTY1"/>
</p:tagLst>
</file>

<file path=ppt/tags/tag84.xml><?xml version="1.0" encoding="utf-8"?>
<p:tagLst xmlns:a="http://schemas.openxmlformats.org/drawingml/2006/main" xmlns:r="http://schemas.openxmlformats.org/officeDocument/2006/relationships" xmlns:p="http://schemas.openxmlformats.org/presentationml/2006/main">
  <p:tag name="DVSHAPEID" val="EkESM4xNDKA0y3d2vThIG0"/>
</p:tagLst>
</file>

<file path=ppt/tags/tag85.xml><?xml version="1.0" encoding="utf-8"?>
<p:tagLst xmlns:a="http://schemas.openxmlformats.org/drawingml/2006/main" xmlns:r="http://schemas.openxmlformats.org/officeDocument/2006/relationships" xmlns:p="http://schemas.openxmlformats.org/presentationml/2006/main">
  <p:tag name="DVSHAPEID" val="V9YHzwP8sgw05kr0MSy29X"/>
</p:tagLst>
</file>

<file path=ppt/tags/tag86.xml><?xml version="1.0" encoding="utf-8"?>
<p:tagLst xmlns:a="http://schemas.openxmlformats.org/drawingml/2006/main" xmlns:r="http://schemas.openxmlformats.org/officeDocument/2006/relationships" xmlns:p="http://schemas.openxmlformats.org/presentationml/2006/main">
  <p:tag name="DVSECTIONID" val="lmGGbksFPqw1rUAwLBeRAs"/>
</p:tagLst>
</file>

<file path=ppt/tags/tag87.xml><?xml version="1.0" encoding="utf-8"?>
<p:tagLst xmlns:a="http://schemas.openxmlformats.org/drawingml/2006/main" xmlns:r="http://schemas.openxmlformats.org/officeDocument/2006/relationships" xmlns:p="http://schemas.openxmlformats.org/presentationml/2006/main">
  <p:tag name="DVSHAPEID" val="VIhjf6kxBgkEpuU4v1Yvij"/>
</p:tagLst>
</file>

<file path=ppt/tags/tag88.xml><?xml version="1.0" encoding="utf-8"?>
<p:tagLst xmlns:a="http://schemas.openxmlformats.org/drawingml/2006/main" xmlns:r="http://schemas.openxmlformats.org/officeDocument/2006/relationships" xmlns:p="http://schemas.openxmlformats.org/presentationml/2006/main">
  <p:tag name="DVSHAPEID" val="txXTBu7p9DQYegqfgJOUFg"/>
</p:tagLst>
</file>

<file path=ppt/tags/tag89.xml><?xml version="1.0" encoding="utf-8"?>
<p:tagLst xmlns:a="http://schemas.openxmlformats.org/drawingml/2006/main" xmlns:r="http://schemas.openxmlformats.org/officeDocument/2006/relationships" xmlns:p="http://schemas.openxmlformats.org/presentationml/2006/main">
  <p:tag name="DVSHAPEID" val="FrVX6Imw4EEBeJmmuPqc6H"/>
</p:tagLst>
</file>

<file path=ppt/tags/tag9.xml><?xml version="1.0" encoding="utf-8"?>
<p:tagLst xmlns:a="http://schemas.openxmlformats.org/drawingml/2006/main" xmlns:r="http://schemas.openxmlformats.org/officeDocument/2006/relationships" xmlns:p="http://schemas.openxmlformats.org/presentationml/2006/main">
  <p:tag name="DVSHAPEID" val="baUSHc86Vwl6sGWQJuPtIY"/>
</p:tagLst>
</file>

<file path=ppt/tags/tag90.xml><?xml version="1.0" encoding="utf-8"?>
<p:tagLst xmlns:a="http://schemas.openxmlformats.org/drawingml/2006/main" xmlns:r="http://schemas.openxmlformats.org/officeDocument/2006/relationships" xmlns:p="http://schemas.openxmlformats.org/presentationml/2006/main">
  <p:tag name="DVSECTIONID" val="StEyazUGNvMC2HBkDkwHcG"/>
</p:tagLst>
</file>

<file path=ppt/tags/tag91.xml><?xml version="1.0" encoding="utf-8"?>
<p:tagLst xmlns:a="http://schemas.openxmlformats.org/drawingml/2006/main" xmlns:r="http://schemas.openxmlformats.org/officeDocument/2006/relationships" xmlns:p="http://schemas.openxmlformats.org/presentationml/2006/main">
  <p:tag name="DVSHAPEID" val="OrfEEfLeHnEdSvXDop2Dyb"/>
</p:tagLst>
</file>

<file path=ppt/tags/tag92.xml><?xml version="1.0" encoding="utf-8"?>
<p:tagLst xmlns:a="http://schemas.openxmlformats.org/drawingml/2006/main" xmlns:r="http://schemas.openxmlformats.org/officeDocument/2006/relationships" xmlns:p="http://schemas.openxmlformats.org/presentationml/2006/main">
  <p:tag name="DVSHAPEID" val="jC1GSTeZts9YDuHs36LPXg"/>
</p:tagLst>
</file>

<file path=ppt/tags/tag93.xml><?xml version="1.0" encoding="utf-8"?>
<p:tagLst xmlns:a="http://schemas.openxmlformats.org/drawingml/2006/main" xmlns:r="http://schemas.openxmlformats.org/officeDocument/2006/relationships" xmlns:p="http://schemas.openxmlformats.org/presentationml/2006/main">
  <p:tag name="DVSHAPEID" val="X0RQpRq19t8C7DCXnR0IUb"/>
</p:tagLst>
</file>

<file path=ppt/tags/tag94.xml><?xml version="1.0" encoding="utf-8"?>
<p:tagLst xmlns:a="http://schemas.openxmlformats.org/drawingml/2006/main" xmlns:r="http://schemas.openxmlformats.org/officeDocument/2006/relationships" xmlns:p="http://schemas.openxmlformats.org/presentationml/2006/main">
  <p:tag name="DVSECTIONID" val="7YuwTb4TRyuTtd1C9SK9C0"/>
</p:tagLst>
</file>

<file path=ppt/tags/tag95.xml><?xml version="1.0" encoding="utf-8"?>
<p:tagLst xmlns:a="http://schemas.openxmlformats.org/drawingml/2006/main" xmlns:r="http://schemas.openxmlformats.org/officeDocument/2006/relationships" xmlns:p="http://schemas.openxmlformats.org/presentationml/2006/main">
  <p:tag name="DVSHAPEID" val="3TStWWlVSJe2F0P1unysjG"/>
</p:tagLst>
</file>

<file path=ppt/tags/tag96.xml><?xml version="1.0" encoding="utf-8"?>
<p:tagLst xmlns:a="http://schemas.openxmlformats.org/drawingml/2006/main" xmlns:r="http://schemas.openxmlformats.org/officeDocument/2006/relationships" xmlns:p="http://schemas.openxmlformats.org/presentationml/2006/main">
  <p:tag name="DVSHAPEID" val="Q1m4P6JTPemLXXYVUuGdAp"/>
</p:tagLst>
</file>

<file path=ppt/tags/tag97.xml><?xml version="1.0" encoding="utf-8"?>
<p:tagLst xmlns:a="http://schemas.openxmlformats.org/drawingml/2006/main" xmlns:r="http://schemas.openxmlformats.org/officeDocument/2006/relationships" xmlns:p="http://schemas.openxmlformats.org/presentationml/2006/main">
  <p:tag name="DVSHAPEID" val="n5XB8lnD9rSn3Q7S6ecZUZ"/>
</p:tagLst>
</file>

<file path=ppt/tags/tag98.xml><?xml version="1.0" encoding="utf-8"?>
<p:tagLst xmlns:a="http://schemas.openxmlformats.org/drawingml/2006/main" xmlns:r="http://schemas.openxmlformats.org/officeDocument/2006/relationships" xmlns:p="http://schemas.openxmlformats.org/presentationml/2006/main">
  <p:tag name="DVSECTIONID" val="ePSTUqYUkTfblG4DGJBUEd"/>
</p:tagLst>
</file>

<file path=ppt/tags/tag99.xml><?xml version="1.0" encoding="utf-8"?>
<p:tagLst xmlns:a="http://schemas.openxmlformats.org/drawingml/2006/main" xmlns:r="http://schemas.openxmlformats.org/officeDocument/2006/relationships" xmlns:p="http://schemas.openxmlformats.org/presentationml/2006/main">
  <p:tag name="DVSHAPEID" val="FT3R3ys4L56qEh6eXowb5U"/>
</p:tagLst>
</file>

<file path=ppt/theme/theme1.xml><?xml version="1.0" encoding="utf-8"?>
<a:theme xmlns:a="http://schemas.openxmlformats.org/drawingml/2006/main" name="Office Theme">
  <a:themeElements>
    <a:clrScheme name="Custom 1">
      <a:dk1>
        <a:srgbClr val="414141"/>
      </a:dk1>
      <a:lt1>
        <a:sysClr val="window" lastClr="FFFFFF"/>
      </a:lt1>
      <a:dk2>
        <a:srgbClr val="631317"/>
      </a:dk2>
      <a:lt2>
        <a:srgbClr val="ECE9E6"/>
      </a:lt2>
      <a:accent1>
        <a:srgbClr val="E51B24"/>
      </a:accent1>
      <a:accent2>
        <a:srgbClr val="EB6348"/>
      </a:accent2>
      <a:accent3>
        <a:srgbClr val="F57B20"/>
      </a:accent3>
      <a:accent4>
        <a:srgbClr val="F8C6B3"/>
      </a:accent4>
      <a:accent5>
        <a:srgbClr val="FED9BC"/>
      </a:accent5>
      <a:accent6>
        <a:srgbClr val="636466"/>
      </a:accent6>
      <a:hlink>
        <a:srgbClr val="DAD5CF"/>
      </a:hlink>
      <a:folHlink>
        <a:srgbClr val="ECE9E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2405</TotalTime>
  <Words>10111</Words>
  <Application>Microsoft Office PowerPoint</Application>
  <PresentationFormat>On-screen Show (4:3)</PresentationFormat>
  <Paragraphs>1348</Paragraphs>
  <Slides>185</Slides>
  <Notes>47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185</vt:i4>
      </vt:variant>
    </vt:vector>
  </HeadingPairs>
  <TitlesOfParts>
    <vt:vector size="194" baseType="lpstr">
      <vt:lpstr>Arial</vt:lpstr>
      <vt:lpstr>Calibri</vt:lpstr>
      <vt:lpstr>Open Sans</vt:lpstr>
      <vt:lpstr>Tahoma</vt:lpstr>
      <vt:lpstr>Times</vt:lpstr>
      <vt:lpstr>Times New Roman</vt:lpstr>
      <vt:lpstr>Wingdings</vt:lpstr>
      <vt:lpstr>Office Theme</vt:lpstr>
      <vt:lpstr>Photo Editor Photo</vt:lpstr>
      <vt:lpstr> CISSP Study Session</vt:lpstr>
      <vt:lpstr>Certified Information System Security Professional </vt:lpstr>
      <vt:lpstr>Class Information</vt:lpstr>
      <vt:lpstr>CISSP Short Course</vt:lpstr>
      <vt:lpstr>Master of IS Security</vt:lpstr>
      <vt:lpstr>Market Leader: Distance Ed</vt:lpstr>
      <vt:lpstr>Market leader – IT, PG, Domestic</vt:lpstr>
      <vt:lpstr>Information</vt:lpstr>
      <vt:lpstr>Overview</vt:lpstr>
      <vt:lpstr>About this Class</vt:lpstr>
      <vt:lpstr>About this Class</vt:lpstr>
      <vt:lpstr>Security Principles</vt:lpstr>
      <vt:lpstr>  Week 3 - Part 1 Law, Investigation and Ethics </vt:lpstr>
      <vt:lpstr>External Sites</vt:lpstr>
      <vt:lpstr>Legal, Regulations,  Compliance, and Investigations</vt:lpstr>
      <vt:lpstr>Legal, Regulations,  Compliance, and Investigations</vt:lpstr>
      <vt:lpstr>Legal, Regulations,  Compliance, and Investigations</vt:lpstr>
      <vt:lpstr>Legal, Regulations,  Compliance, and Investigations</vt:lpstr>
      <vt:lpstr>Classes of Legal Systems</vt:lpstr>
      <vt:lpstr>Classes of Legal Systems</vt:lpstr>
      <vt:lpstr>Classes of Legal Systems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Legal, Regulations,  Compliance, and Investigations</vt:lpstr>
      <vt:lpstr>Liability</vt:lpstr>
      <vt:lpstr>Legal, Regulations,  Compliance, and Investigations</vt:lpstr>
      <vt:lpstr>Legal, Regulations,  Compliance, and Investigations</vt:lpstr>
      <vt:lpstr>Investigations and Forensics</vt:lpstr>
      <vt:lpstr>Investigations and Forensics</vt:lpstr>
      <vt:lpstr>Investigations and Digital  Evidence</vt:lpstr>
      <vt:lpstr>Incident Response and  Handling</vt:lpstr>
      <vt:lpstr>Incident Response and  Handling</vt:lpstr>
      <vt:lpstr>Incident Response and  Handling</vt:lpstr>
      <vt:lpstr>Incident Response and  Handling</vt:lpstr>
      <vt:lpstr>Incident Response and  Handling</vt:lpstr>
      <vt:lpstr>Ethics</vt:lpstr>
      <vt:lpstr>Ethics</vt:lpstr>
      <vt:lpstr>Types of Computer Crimes </vt:lpstr>
      <vt:lpstr>Common Law System Categories </vt:lpstr>
      <vt:lpstr>Intellectual Property Law</vt:lpstr>
      <vt:lpstr>Platform for Privacy Preferences (P3P)</vt:lpstr>
      <vt:lpstr>Privacy Legislation</vt:lpstr>
      <vt:lpstr>Privacy Legislation (cont.) </vt:lpstr>
      <vt:lpstr>Privacy Legislation (cont.)</vt:lpstr>
      <vt:lpstr>California SB 1386</vt:lpstr>
      <vt:lpstr>Privacy &amp; Personal Information</vt:lpstr>
      <vt:lpstr>Personal Information (PI)</vt:lpstr>
      <vt:lpstr>Sources of PI</vt:lpstr>
      <vt:lpstr>Client Information Privacy Policy</vt:lpstr>
      <vt:lpstr>PowerPoint Presentation</vt:lpstr>
      <vt:lpstr>Investigation - Issues</vt:lpstr>
      <vt:lpstr>Evidence</vt:lpstr>
      <vt:lpstr>Evidence</vt:lpstr>
      <vt:lpstr>Terminology</vt:lpstr>
      <vt:lpstr>Terminology</vt:lpstr>
      <vt:lpstr>Forensic Investigation</vt:lpstr>
      <vt:lpstr>Who Should Perform Forensic Analysis</vt:lpstr>
      <vt:lpstr>Role of the Forensic Analyst</vt:lpstr>
      <vt:lpstr>Limitations</vt:lpstr>
      <vt:lpstr>Anatomy of a Forensic Investigation</vt:lpstr>
      <vt:lpstr>Report Writing</vt:lpstr>
      <vt:lpstr>References (General)</vt:lpstr>
      <vt:lpstr>References (Tools of the Trade)</vt:lpstr>
      <vt:lpstr>Ethics</vt:lpstr>
      <vt:lpstr>(ISC)2 Code of Ethics</vt:lpstr>
      <vt:lpstr>CEI 10 Cs of Computer Ethics - Thou Shall</vt:lpstr>
      <vt:lpstr>Computer Ethics Institute 10 Cs of Computer Ethics - Thou Shall</vt:lpstr>
      <vt:lpstr>Internet Activities Board (IAB)</vt:lpstr>
      <vt:lpstr>Computer Forensic Investigation</vt:lpstr>
      <vt:lpstr>Investigations</vt:lpstr>
      <vt:lpstr>Incident Response</vt:lpstr>
      <vt:lpstr>Incident Response</vt:lpstr>
      <vt:lpstr>Incident Response team</vt:lpstr>
      <vt:lpstr>Incident Response Procedures</vt:lpstr>
      <vt:lpstr>IRP Step 1: Triage</vt:lpstr>
      <vt:lpstr>IRP Step 2: Reaction</vt:lpstr>
      <vt:lpstr>IRP Step 3: Follow Up</vt:lpstr>
      <vt:lpstr>Computer Forensics and Proper Collection of Evidence</vt:lpstr>
      <vt:lpstr>Forensics</vt:lpstr>
      <vt:lpstr>Forensics</vt:lpstr>
      <vt:lpstr>Forensics process</vt:lpstr>
      <vt:lpstr>Forensics process</vt:lpstr>
      <vt:lpstr>Evidence</vt:lpstr>
      <vt:lpstr>Evidence Types</vt:lpstr>
      <vt:lpstr>Surveillance, Search and Seizure</vt:lpstr>
      <vt:lpstr>  Week 3 - Part 2 Security Management Practices  </vt:lpstr>
      <vt:lpstr>Overview</vt:lpstr>
      <vt:lpstr>The CIA: Information Security Principles</vt:lpstr>
      <vt:lpstr>Reverse CIA</vt:lpstr>
      <vt:lpstr>Using the CIA</vt:lpstr>
      <vt:lpstr>Security Governance</vt:lpstr>
      <vt:lpstr>Policy Mapping</vt:lpstr>
      <vt:lpstr>Policies</vt:lpstr>
      <vt:lpstr>Procedures</vt:lpstr>
      <vt:lpstr>Standards</vt:lpstr>
      <vt:lpstr>Guidelines</vt:lpstr>
      <vt:lpstr>Baselines</vt:lpstr>
      <vt:lpstr>Organizational Structure</vt:lpstr>
      <vt:lpstr>Typical Org Chart</vt:lpstr>
      <vt:lpstr>Security-Oriented Org Chart</vt:lpstr>
      <vt:lpstr>Further Separation</vt:lpstr>
      <vt:lpstr>Organizational Structure</vt:lpstr>
      <vt:lpstr>Roles and Responsibilities</vt:lpstr>
      <vt:lpstr>Roles and Responsibilities</vt:lpstr>
      <vt:lpstr>Information Classification</vt:lpstr>
      <vt:lpstr>Information Classification</vt:lpstr>
      <vt:lpstr>Information Classification</vt:lpstr>
      <vt:lpstr>Information Classification</vt:lpstr>
      <vt:lpstr>Risk Management</vt:lpstr>
      <vt:lpstr>Identification</vt:lpstr>
      <vt:lpstr>Analysis/Evaluation</vt:lpstr>
      <vt:lpstr>Remedy/Mitigation</vt:lpstr>
      <vt:lpstr>CIA, it’s not just a government agency</vt:lpstr>
      <vt:lpstr>Confidentiality</vt:lpstr>
      <vt:lpstr>Integrity </vt:lpstr>
      <vt:lpstr>Integrity Example</vt:lpstr>
      <vt:lpstr>Integrity</vt:lpstr>
      <vt:lpstr>Availability</vt:lpstr>
      <vt:lpstr>Security Management</vt:lpstr>
      <vt:lpstr>Security Management </vt:lpstr>
      <vt:lpstr>Security Management</vt:lpstr>
      <vt:lpstr>Security Management </vt:lpstr>
      <vt:lpstr>IMPORTANT REMINDER </vt:lpstr>
      <vt:lpstr>Security Controls</vt:lpstr>
      <vt:lpstr>Functional vs. Assurance</vt:lpstr>
      <vt:lpstr>Vulnerability</vt:lpstr>
      <vt:lpstr>Threat </vt:lpstr>
      <vt:lpstr>Threat Agent</vt:lpstr>
      <vt:lpstr>Risk</vt:lpstr>
      <vt:lpstr>Exposure</vt:lpstr>
      <vt:lpstr>Countermeasure or Safeguard</vt:lpstr>
      <vt:lpstr>Organizational Security Models</vt:lpstr>
      <vt:lpstr>Organization Security Models</vt:lpstr>
      <vt:lpstr>Goals*</vt:lpstr>
      <vt:lpstr>Security Program Development</vt:lpstr>
      <vt:lpstr>Business Requirements Private vs. Military</vt:lpstr>
      <vt:lpstr>Information Risk Management </vt:lpstr>
      <vt:lpstr>What are risks*</vt:lpstr>
      <vt:lpstr>Risks</vt:lpstr>
      <vt:lpstr>Risk Analysis Goals</vt:lpstr>
      <vt:lpstr>who is ultimately responsible for risk?</vt:lpstr>
      <vt:lpstr>Value of information and assets? </vt:lpstr>
      <vt:lpstr>2 types of analysis</vt:lpstr>
      <vt:lpstr>Quantitative </vt:lpstr>
      <vt:lpstr>Quantitative Analysis </vt:lpstr>
      <vt:lpstr>Qualitative Risk Analysis</vt:lpstr>
      <vt:lpstr>Security Policy* </vt:lpstr>
      <vt:lpstr>Security Policy </vt:lpstr>
      <vt:lpstr>Security Policy</vt:lpstr>
      <vt:lpstr>Standards </vt:lpstr>
      <vt:lpstr>Baseline* </vt:lpstr>
      <vt:lpstr>Guidelines*</vt:lpstr>
      <vt:lpstr>Procedures* </vt:lpstr>
      <vt:lpstr>Random Terminology*</vt:lpstr>
      <vt:lpstr>Data Owner* </vt:lpstr>
      <vt:lpstr>Data Custodian* </vt:lpstr>
      <vt:lpstr>System Owner </vt:lpstr>
      <vt:lpstr>Security Administrator* </vt:lpstr>
      <vt:lpstr>Security Analyst* </vt:lpstr>
      <vt:lpstr>Application Owner* </vt:lpstr>
      <vt:lpstr>Supervisor </vt:lpstr>
      <vt:lpstr>Data Analyst </vt:lpstr>
      <vt:lpstr>Process Owner</vt:lpstr>
      <vt:lpstr>User * </vt:lpstr>
      <vt:lpstr>Auditor* </vt:lpstr>
      <vt:lpstr>Separation of Duties*</vt:lpstr>
      <vt:lpstr>Collusion* </vt:lpstr>
      <vt:lpstr>Hiring Practices* </vt:lpstr>
      <vt:lpstr>Rotation of Duties* </vt:lpstr>
      <vt:lpstr>Mandatory Vacations* </vt:lpstr>
      <vt:lpstr>Split Knowledge*</vt:lpstr>
      <vt:lpstr>Dual Control</vt:lpstr>
      <vt:lpstr>Employee Termination*</vt:lpstr>
      <vt:lpstr>Summary</vt:lpstr>
      <vt:lpstr>QUESTION  AND  ANSWER  That is week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 Study Session</dc:title>
  <dc:creator>Craig S Wright</dc:creator>
  <cp:lastModifiedBy>Craig S Wright</cp:lastModifiedBy>
  <cp:revision>51</cp:revision>
  <dcterms:created xsi:type="dcterms:W3CDTF">2012-07-05T04:59:17Z</dcterms:created>
  <dcterms:modified xsi:type="dcterms:W3CDTF">2013-07-31T01:39:56Z</dcterms:modified>
</cp:coreProperties>
</file>