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5" r:id="rId9"/>
    <p:sldId id="266"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18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84A4B641-7DD0-4834-BF66-665C6BF81C11}"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958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A4B641-7DD0-4834-BF66-665C6BF81C11}"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8676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A4B641-7DD0-4834-BF66-665C6BF81C11}"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591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A4B641-7DD0-4834-BF66-665C6BF81C11}"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34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4A4B641-7DD0-4834-BF66-665C6BF81C11}"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152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A4B641-7DD0-4834-BF66-665C6BF81C11}"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249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4A4B641-7DD0-4834-BF66-665C6BF81C11}"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1625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4A4B641-7DD0-4834-BF66-665C6BF81C11}"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398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4A4B641-7DD0-4834-BF66-665C6BF81C11}" type="slidenum">
              <a:rPr lang="en-US" smtClean="0"/>
              <a:t>‹#›</a:t>
            </a:fld>
            <a:endParaRPr lang="en-US" dirty="0"/>
          </a:p>
        </p:txBody>
      </p:sp>
    </p:spTree>
    <p:extLst>
      <p:ext uri="{BB962C8B-B14F-4D97-AF65-F5344CB8AC3E}">
        <p14:creationId xmlns:p14="http://schemas.microsoft.com/office/powerpoint/2010/main" val="295605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9AA025-EEB9-4EAE-9683-7CAA3CCEB223}" type="datetimeFigureOut">
              <a:rPr lang="en-US" smtClean="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4A4B641-7DD0-4834-BF66-665C6BF81C11}"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6191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19AA025-EEB9-4EAE-9683-7CAA3CCEB223}" type="datetimeFigureOut">
              <a:rPr lang="en-US" smtClean="0"/>
              <a:t>3/13/2020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84A4B641-7DD0-4834-BF66-665C6BF81C11}"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140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19AA025-EEB9-4EAE-9683-7CAA3CCEB223}" type="datetimeFigureOut">
              <a:rPr lang="en-US" smtClean="0"/>
              <a:t>3/13/2020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4A4B641-7DD0-4834-BF66-665C6BF81C11}"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7127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8BBF-5D44-4834-B4C1-B330CA11CD98}"/>
              </a:ext>
            </a:extLst>
          </p:cNvPr>
          <p:cNvSpPr>
            <a:spLocks noGrp="1"/>
          </p:cNvSpPr>
          <p:nvPr>
            <p:ph type="ctrTitle"/>
          </p:nvPr>
        </p:nvSpPr>
        <p:spPr/>
        <p:txBody>
          <a:bodyPr/>
          <a:lstStyle/>
          <a:p>
            <a:r>
              <a:rPr lang="en-US" dirty="0"/>
              <a:t>Commerce Project</a:t>
            </a:r>
          </a:p>
        </p:txBody>
      </p:sp>
      <p:sp>
        <p:nvSpPr>
          <p:cNvPr id="3" name="Subtitle 2">
            <a:extLst>
              <a:ext uri="{FF2B5EF4-FFF2-40B4-BE49-F238E27FC236}">
                <a16:creationId xmlns:a16="http://schemas.microsoft.com/office/drawing/2014/main" id="{F047A65F-45FD-48B8-8745-7BD9025E01AF}"/>
              </a:ext>
            </a:extLst>
          </p:cNvPr>
          <p:cNvSpPr>
            <a:spLocks noGrp="1"/>
          </p:cNvSpPr>
          <p:nvPr>
            <p:ph type="subTitle" idx="1"/>
          </p:nvPr>
        </p:nvSpPr>
        <p:spPr/>
        <p:txBody>
          <a:bodyPr/>
          <a:lstStyle/>
          <a:p>
            <a:r>
              <a:rPr lang="en-US" dirty="0"/>
              <a:t>Group 4</a:t>
            </a:r>
          </a:p>
        </p:txBody>
      </p:sp>
    </p:spTree>
    <p:extLst>
      <p:ext uri="{BB962C8B-B14F-4D97-AF65-F5344CB8AC3E}">
        <p14:creationId xmlns:p14="http://schemas.microsoft.com/office/powerpoint/2010/main" val="1718876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DE98-966B-4F47-9633-2D57516F08DA}"/>
              </a:ext>
            </a:extLst>
          </p:cNvPr>
          <p:cNvSpPr>
            <a:spLocks noGrp="1"/>
          </p:cNvSpPr>
          <p:nvPr>
            <p:ph type="title"/>
          </p:nvPr>
        </p:nvSpPr>
        <p:spPr>
          <a:xfrm>
            <a:off x="1451579" y="1222089"/>
            <a:ext cx="9603275" cy="631665"/>
          </a:xfrm>
        </p:spPr>
        <p:txBody>
          <a:bodyPr/>
          <a:lstStyle/>
          <a:p>
            <a:r>
              <a:rPr lang="en-US" dirty="0"/>
              <a:t>Architecture</a:t>
            </a:r>
          </a:p>
        </p:txBody>
      </p:sp>
      <p:pic>
        <p:nvPicPr>
          <p:cNvPr id="1026" name="Picture 1">
            <a:extLst>
              <a:ext uri="{FF2B5EF4-FFF2-40B4-BE49-F238E27FC236}">
                <a16:creationId xmlns:a16="http://schemas.microsoft.com/office/drawing/2014/main" id="{3DD6CA8D-A1C1-43F0-9098-1E801876A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6473" y="1932776"/>
            <a:ext cx="4939053" cy="424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033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D042-3228-4359-A796-141D31749380}"/>
              </a:ext>
            </a:extLst>
          </p:cNvPr>
          <p:cNvSpPr>
            <a:spLocks noGrp="1"/>
          </p:cNvSpPr>
          <p:nvPr>
            <p:ph type="title"/>
          </p:nvPr>
        </p:nvSpPr>
        <p:spPr>
          <a:xfrm>
            <a:off x="1451579" y="1313096"/>
            <a:ext cx="9603275" cy="540658"/>
          </a:xfrm>
        </p:spPr>
        <p:txBody>
          <a:bodyPr/>
          <a:lstStyle/>
          <a:p>
            <a:r>
              <a:rPr lang="en-US" dirty="0"/>
              <a:t>Team Members</a:t>
            </a:r>
          </a:p>
        </p:txBody>
      </p:sp>
      <p:sp>
        <p:nvSpPr>
          <p:cNvPr id="3" name="Content Placeholder 2">
            <a:extLst>
              <a:ext uri="{FF2B5EF4-FFF2-40B4-BE49-F238E27FC236}">
                <a16:creationId xmlns:a16="http://schemas.microsoft.com/office/drawing/2014/main" id="{EBB675FE-4EA0-4948-891B-203C9D7313CB}"/>
              </a:ext>
            </a:extLst>
          </p:cNvPr>
          <p:cNvSpPr>
            <a:spLocks noGrp="1"/>
          </p:cNvSpPr>
          <p:nvPr>
            <p:ph idx="1"/>
          </p:nvPr>
        </p:nvSpPr>
        <p:spPr/>
        <p:txBody>
          <a:bodyPr/>
          <a:lstStyle/>
          <a:p>
            <a:r>
              <a:rPr lang="en-US" dirty="0"/>
              <a:t>Harrison R. Lara – Project Manager,  Architect</a:t>
            </a:r>
          </a:p>
          <a:p>
            <a:r>
              <a:rPr lang="en-US" dirty="0"/>
              <a:t>Daudi Williams – Technical Lead</a:t>
            </a:r>
          </a:p>
          <a:p>
            <a:r>
              <a:rPr lang="en-US" dirty="0"/>
              <a:t>Madison Hubbard – Developer, QA</a:t>
            </a:r>
          </a:p>
          <a:p>
            <a:r>
              <a:rPr lang="en-US" dirty="0"/>
              <a:t>Sung Ho Lee – Developer, QA</a:t>
            </a:r>
          </a:p>
          <a:p>
            <a:r>
              <a:rPr lang="en-US" dirty="0"/>
              <a:t>Osama Esam Obadi AlHaiki – Developer, QA</a:t>
            </a:r>
          </a:p>
          <a:p>
            <a:pPr marL="0" indent="0">
              <a:buNone/>
            </a:pPr>
            <a:endParaRPr lang="en-US" dirty="0"/>
          </a:p>
        </p:txBody>
      </p:sp>
    </p:spTree>
    <p:extLst>
      <p:ext uri="{BB962C8B-B14F-4D97-AF65-F5344CB8AC3E}">
        <p14:creationId xmlns:p14="http://schemas.microsoft.com/office/powerpoint/2010/main" val="438210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5438-393A-447C-996B-1039D6C61A0F}"/>
              </a:ext>
            </a:extLst>
          </p:cNvPr>
          <p:cNvSpPr>
            <a:spLocks noGrp="1"/>
          </p:cNvSpPr>
          <p:nvPr>
            <p:ph type="title"/>
          </p:nvPr>
        </p:nvSpPr>
        <p:spPr>
          <a:xfrm>
            <a:off x="1451579" y="1282760"/>
            <a:ext cx="9603275" cy="570994"/>
          </a:xfrm>
        </p:spPr>
        <p:txBody>
          <a:bodyPr/>
          <a:lstStyle/>
          <a:p>
            <a:r>
              <a:rPr lang="en-US" dirty="0"/>
              <a:t>Purpose</a:t>
            </a:r>
          </a:p>
        </p:txBody>
      </p:sp>
      <p:sp>
        <p:nvSpPr>
          <p:cNvPr id="3" name="Content Placeholder 2">
            <a:extLst>
              <a:ext uri="{FF2B5EF4-FFF2-40B4-BE49-F238E27FC236}">
                <a16:creationId xmlns:a16="http://schemas.microsoft.com/office/drawing/2014/main" id="{EB9312E7-F02F-4A39-A57A-0A2B72A48334}"/>
              </a:ext>
            </a:extLst>
          </p:cNvPr>
          <p:cNvSpPr>
            <a:spLocks noGrp="1"/>
          </p:cNvSpPr>
          <p:nvPr>
            <p:ph idx="1"/>
          </p:nvPr>
        </p:nvSpPr>
        <p:spPr/>
        <p:txBody>
          <a:bodyPr>
            <a:normAutofit/>
          </a:bodyPr>
          <a:lstStyle/>
          <a:p>
            <a:r>
              <a:rPr lang="en-US" sz="1600" dirty="0"/>
              <a:t>The purpose of this web applications is to allow users to bank and use the services provided by Commerce Bank need a web application to manage their accounts, transactions and notifications.</a:t>
            </a:r>
          </a:p>
          <a:p>
            <a:r>
              <a:rPr lang="en-US" sz="1600" dirty="0"/>
              <a:t> This website will need to use all transactions for a user across several accounts the user has with the bank. </a:t>
            </a:r>
          </a:p>
          <a:p>
            <a:r>
              <a:rPr lang="en-US" sz="1600" dirty="0"/>
              <a:t>The user will also need to be able to customize and have a default set of notifications for transactions, time, dates, balances, etc.</a:t>
            </a:r>
          </a:p>
          <a:p>
            <a:r>
              <a:rPr lang="en-US" sz="1600" dirty="0"/>
              <a:t>The scope of this project is not limited to but consists of ensuring users will be able to login or register, then be redirected to their dashboard that allows them to see notifications and a snapshot of their accounts, export data and manage notifications.</a:t>
            </a:r>
          </a:p>
        </p:txBody>
      </p:sp>
    </p:spTree>
    <p:extLst>
      <p:ext uri="{BB962C8B-B14F-4D97-AF65-F5344CB8AC3E}">
        <p14:creationId xmlns:p14="http://schemas.microsoft.com/office/powerpoint/2010/main" val="129228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F36E-1ADD-4308-8FAF-8A057B93DF34}"/>
              </a:ext>
            </a:extLst>
          </p:cNvPr>
          <p:cNvSpPr>
            <a:spLocks noGrp="1"/>
          </p:cNvSpPr>
          <p:nvPr>
            <p:ph type="title"/>
          </p:nvPr>
        </p:nvSpPr>
        <p:spPr>
          <a:xfrm>
            <a:off x="1451579" y="1265426"/>
            <a:ext cx="9603275" cy="583993"/>
          </a:xfrm>
        </p:spPr>
        <p:txBody>
          <a:bodyPr/>
          <a:lstStyle/>
          <a:p>
            <a:r>
              <a:rPr lang="en-US" dirty="0"/>
              <a:t>Objectives</a:t>
            </a:r>
          </a:p>
        </p:txBody>
      </p:sp>
      <p:sp>
        <p:nvSpPr>
          <p:cNvPr id="3" name="Content Placeholder 2">
            <a:extLst>
              <a:ext uri="{FF2B5EF4-FFF2-40B4-BE49-F238E27FC236}">
                <a16:creationId xmlns:a16="http://schemas.microsoft.com/office/drawing/2014/main" id="{5D017AFB-D5FA-4AC3-8183-5AA26E52E753}"/>
              </a:ext>
            </a:extLst>
          </p:cNvPr>
          <p:cNvSpPr>
            <a:spLocks noGrp="1"/>
          </p:cNvSpPr>
          <p:nvPr>
            <p:ph idx="1"/>
          </p:nvPr>
        </p:nvSpPr>
        <p:spPr>
          <a:xfrm>
            <a:off x="1451579" y="2015732"/>
            <a:ext cx="9603275" cy="4012374"/>
          </a:xfrm>
        </p:spPr>
        <p:txBody>
          <a:bodyPr>
            <a:normAutofit fontScale="70000" lnSpcReduction="20000"/>
          </a:bodyPr>
          <a:lstStyle/>
          <a:p>
            <a:pPr marL="0" indent="0">
              <a:buNone/>
            </a:pPr>
            <a:r>
              <a:rPr lang="en-US" dirty="0"/>
              <a:t>The overall goal is to give users a way to manage their accounts, transactions and services with Commerce Bank. </a:t>
            </a:r>
          </a:p>
          <a:p>
            <a:pPr lvl="0"/>
            <a:r>
              <a:rPr lang="en-US" dirty="0"/>
              <a:t>Provide a login for existing users.</a:t>
            </a:r>
          </a:p>
          <a:p>
            <a:pPr lvl="0"/>
            <a:r>
              <a:rPr lang="en-US" dirty="0"/>
              <a:t>Provide a registration page for new users. </a:t>
            </a:r>
          </a:p>
          <a:p>
            <a:pPr lvl="0"/>
            <a:r>
              <a:rPr lang="en-US" dirty="0"/>
              <a:t>Function in a simple and intuitive manner.</a:t>
            </a:r>
          </a:p>
          <a:p>
            <a:pPr lvl="0"/>
            <a:r>
              <a:rPr lang="en-US" dirty="0"/>
              <a:t>Provide users with balances and transaction details for their saving, checking, money market accounts.</a:t>
            </a:r>
          </a:p>
          <a:p>
            <a:pPr lvl="0"/>
            <a:r>
              <a:rPr lang="en-US" dirty="0"/>
              <a:t>Provide a way for users to export all their data from each account to a spreadsheet. </a:t>
            </a:r>
          </a:p>
          <a:p>
            <a:pPr lvl="0"/>
            <a:r>
              <a:rPr lang="en-US" dirty="0"/>
              <a:t>Allow users to customize, create and manage notifications based on their needs for the different accounts. </a:t>
            </a:r>
          </a:p>
          <a:p>
            <a:pPr lvl="0"/>
            <a:r>
              <a:rPr lang="en-US" dirty="0"/>
              <a:t>Users will be able to add transactions to the desired account.</a:t>
            </a:r>
          </a:p>
          <a:p>
            <a:pPr lvl="0"/>
            <a:r>
              <a:rPr lang="en-US" dirty="0"/>
              <a:t>Provide a functional and logical site flow in terms of accessibility</a:t>
            </a:r>
          </a:p>
          <a:p>
            <a:pPr lvl="0"/>
            <a:r>
              <a:rPr lang="en-US" dirty="0"/>
              <a:t>Allow the user to update their profile.</a:t>
            </a:r>
          </a:p>
          <a:p>
            <a:pPr lvl="0"/>
            <a:r>
              <a:rPr lang="en-US" dirty="0"/>
              <a:t>Users will be able to logout </a:t>
            </a:r>
          </a:p>
        </p:txBody>
      </p:sp>
    </p:spTree>
    <p:extLst>
      <p:ext uri="{BB962C8B-B14F-4D97-AF65-F5344CB8AC3E}">
        <p14:creationId xmlns:p14="http://schemas.microsoft.com/office/powerpoint/2010/main" val="275099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4F4853-A4F6-447C-B4A6-12727DE28007}"/>
              </a:ext>
            </a:extLst>
          </p:cNvPr>
          <p:cNvSpPr>
            <a:spLocks noGrp="1"/>
          </p:cNvSpPr>
          <p:nvPr>
            <p:ph idx="1"/>
          </p:nvPr>
        </p:nvSpPr>
        <p:spPr>
          <a:xfrm>
            <a:off x="1451578" y="1894390"/>
            <a:ext cx="9603275" cy="4047043"/>
          </a:xfrm>
        </p:spPr>
        <p:txBody>
          <a:bodyPr>
            <a:noAutofit/>
          </a:bodyPr>
          <a:lstStyle/>
          <a:p>
            <a:r>
              <a:rPr lang="en-US" sz="1300" b="1" dirty="0"/>
              <a:t>Delivered on or by March 02, 2020 – Iteration 1</a:t>
            </a:r>
            <a:endParaRPr lang="en-US" sz="1300" dirty="0"/>
          </a:p>
          <a:p>
            <a:pPr lvl="1"/>
            <a:r>
              <a:rPr lang="en-US" sz="1300" dirty="0"/>
              <a:t>Project Charter, Requirements Document, Project Plan</a:t>
            </a:r>
          </a:p>
          <a:p>
            <a:pPr lvl="1"/>
            <a:r>
              <a:rPr lang="en-US" sz="1300" dirty="0"/>
              <a:t>Base Login Page, Login Page Validation (email, password), Home Page Navigation, Sign Up Page (first, last, email, username, password), Sign Up and Login Page Validation, Styling of Login/ Registration pages, architecture, </a:t>
            </a:r>
          </a:p>
          <a:p>
            <a:pPr lvl="1"/>
            <a:r>
              <a:rPr lang="en-US" sz="1300" dirty="0"/>
              <a:t>System Testing, Versioning</a:t>
            </a:r>
          </a:p>
          <a:p>
            <a:r>
              <a:rPr lang="en-US" sz="1300" b="1" dirty="0"/>
              <a:t>Delivered on or by March 16, 2020 – Iteration 2 </a:t>
            </a:r>
            <a:endParaRPr lang="en-US" sz="1300" dirty="0"/>
          </a:p>
          <a:p>
            <a:pPr lvl="1"/>
            <a:r>
              <a:rPr lang="en-US" sz="1300" dirty="0"/>
              <a:t>Account Balance Components (Dashboard), Retrieval of account , Notification Center on Home Page, Routes to navigate to each Balance Page</a:t>
            </a:r>
          </a:p>
          <a:p>
            <a:pPr lvl="1"/>
            <a:r>
              <a:rPr lang="en-US" sz="1300" dirty="0"/>
              <a:t>Unit Testing, System Testing, Versioning</a:t>
            </a:r>
          </a:p>
          <a:p>
            <a:r>
              <a:rPr lang="en-US" sz="1300" b="1" dirty="0"/>
              <a:t>Delivered on or by April 04, 2020 – Iteration 3</a:t>
            </a:r>
            <a:endParaRPr lang="en-US" sz="1300" dirty="0"/>
          </a:p>
          <a:p>
            <a:pPr lvl="1"/>
            <a:r>
              <a:rPr lang="en-US" sz="1300" dirty="0"/>
              <a:t>Data Grid for Checking/ Saving / Money Market Account Pages</a:t>
            </a:r>
          </a:p>
          <a:p>
            <a:pPr lvl="1"/>
            <a:r>
              <a:rPr lang="en-US" sz="1300" dirty="0"/>
              <a:t>Styling of Home, Checking, Savings, Money Market Pages</a:t>
            </a:r>
          </a:p>
          <a:p>
            <a:pPr lvl="1"/>
            <a:r>
              <a:rPr lang="en-US" sz="1300" dirty="0"/>
              <a:t>Ability to Export Account Data to CSV, Filtering and Sorting on Grid</a:t>
            </a:r>
          </a:p>
          <a:p>
            <a:pPr lvl="1"/>
            <a:r>
              <a:rPr lang="en-US" sz="1300" dirty="0"/>
              <a:t>System Testing, Security Scanning and Package Audit, Versioning </a:t>
            </a:r>
          </a:p>
        </p:txBody>
      </p:sp>
      <p:sp>
        <p:nvSpPr>
          <p:cNvPr id="6" name="Title 1">
            <a:extLst>
              <a:ext uri="{FF2B5EF4-FFF2-40B4-BE49-F238E27FC236}">
                <a16:creationId xmlns:a16="http://schemas.microsoft.com/office/drawing/2014/main" id="{CC8FD8F7-99F3-42B7-8762-B8F70AAA26DC}"/>
              </a:ext>
            </a:extLst>
          </p:cNvPr>
          <p:cNvSpPr>
            <a:spLocks noGrp="1"/>
          </p:cNvSpPr>
          <p:nvPr>
            <p:ph type="title"/>
          </p:nvPr>
        </p:nvSpPr>
        <p:spPr>
          <a:xfrm>
            <a:off x="1451579" y="1274093"/>
            <a:ext cx="9603275" cy="579660"/>
          </a:xfrm>
        </p:spPr>
        <p:txBody>
          <a:bodyPr/>
          <a:lstStyle/>
          <a:p>
            <a:r>
              <a:rPr lang="en-US" dirty="0"/>
              <a:t>TimeLine</a:t>
            </a:r>
          </a:p>
        </p:txBody>
      </p:sp>
    </p:spTree>
    <p:extLst>
      <p:ext uri="{BB962C8B-B14F-4D97-AF65-F5344CB8AC3E}">
        <p14:creationId xmlns:p14="http://schemas.microsoft.com/office/powerpoint/2010/main" val="97602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877B-A63F-447E-BAC4-599E9865C628}"/>
              </a:ext>
            </a:extLst>
          </p:cNvPr>
          <p:cNvSpPr>
            <a:spLocks noGrp="1"/>
          </p:cNvSpPr>
          <p:nvPr>
            <p:ph type="title"/>
          </p:nvPr>
        </p:nvSpPr>
        <p:spPr>
          <a:xfrm>
            <a:off x="1451579" y="1274093"/>
            <a:ext cx="9603275" cy="579660"/>
          </a:xfrm>
        </p:spPr>
        <p:txBody>
          <a:bodyPr/>
          <a:lstStyle/>
          <a:p>
            <a:r>
              <a:rPr lang="en-US" dirty="0"/>
              <a:t>TimeLine</a:t>
            </a:r>
          </a:p>
        </p:txBody>
      </p:sp>
      <p:sp>
        <p:nvSpPr>
          <p:cNvPr id="3" name="Content Placeholder 2">
            <a:extLst>
              <a:ext uri="{FF2B5EF4-FFF2-40B4-BE49-F238E27FC236}">
                <a16:creationId xmlns:a16="http://schemas.microsoft.com/office/drawing/2014/main" id="{0C16E7CA-9FAC-4AC0-AD05-7C70B2B1939A}"/>
              </a:ext>
            </a:extLst>
          </p:cNvPr>
          <p:cNvSpPr>
            <a:spLocks noGrp="1"/>
          </p:cNvSpPr>
          <p:nvPr>
            <p:ph idx="1"/>
          </p:nvPr>
        </p:nvSpPr>
        <p:spPr/>
        <p:txBody>
          <a:bodyPr>
            <a:normAutofit/>
          </a:bodyPr>
          <a:lstStyle/>
          <a:p>
            <a:r>
              <a:rPr lang="en-US" sz="1200" b="1" dirty="0"/>
              <a:t>Delivered on or by April 20, 2020 – Iteration 4</a:t>
            </a:r>
            <a:endParaRPr lang="en-US" sz="1200" dirty="0"/>
          </a:p>
          <a:p>
            <a:pPr lvl="1"/>
            <a:r>
              <a:rPr lang="en-US" sz="1200" dirty="0"/>
              <a:t>Ability to Add a Transaction to Savings, Checking, Money Market Accounts</a:t>
            </a:r>
          </a:p>
          <a:p>
            <a:pPr lvl="1"/>
            <a:r>
              <a:rPr lang="en-US" sz="1200" dirty="0"/>
              <a:t>Notification Rules, Notifications Component, Ability Remove Notification from Home Screen</a:t>
            </a:r>
          </a:p>
          <a:p>
            <a:pPr lvl="1"/>
            <a:r>
              <a:rPr lang="en-US" sz="1200" dirty="0"/>
              <a:t>Unit Testing, System Testing, Security Scanning and Package Audit, Versioning</a:t>
            </a:r>
          </a:p>
          <a:p>
            <a:r>
              <a:rPr lang="en-US" sz="1200" b="1" dirty="0"/>
              <a:t>Delivered on or by May 04, 2020 – Iteration 5</a:t>
            </a:r>
            <a:endParaRPr lang="en-US" sz="1200" dirty="0"/>
          </a:p>
          <a:p>
            <a:pPr lvl="1"/>
            <a:r>
              <a:rPr lang="en-US" sz="1200" dirty="0"/>
              <a:t>Show Notification by Priority on Home Page, Ability to Add, Edit, Delete Notifications</a:t>
            </a:r>
          </a:p>
          <a:p>
            <a:pPr lvl="1"/>
            <a:r>
              <a:rPr lang="en-US" sz="1200" dirty="0"/>
              <a:t>Add Styling for Notifications, Add User Session (Stretch)</a:t>
            </a:r>
          </a:p>
          <a:p>
            <a:pPr lvl="1"/>
            <a:r>
              <a:rPr lang="en-US" sz="1200" dirty="0"/>
              <a:t>Unit Testing, System Testing, Versioning</a:t>
            </a:r>
          </a:p>
          <a:p>
            <a:pPr lvl="1"/>
            <a:r>
              <a:rPr lang="en-US" sz="1200" dirty="0"/>
              <a:t>Final release</a:t>
            </a:r>
          </a:p>
        </p:txBody>
      </p:sp>
    </p:spTree>
    <p:extLst>
      <p:ext uri="{BB962C8B-B14F-4D97-AF65-F5344CB8AC3E}">
        <p14:creationId xmlns:p14="http://schemas.microsoft.com/office/powerpoint/2010/main" val="367300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6B5F-37BF-40A7-A1D6-BA7E77291213}"/>
              </a:ext>
            </a:extLst>
          </p:cNvPr>
          <p:cNvSpPr>
            <a:spLocks noGrp="1"/>
          </p:cNvSpPr>
          <p:nvPr>
            <p:ph type="title"/>
          </p:nvPr>
        </p:nvSpPr>
        <p:spPr>
          <a:xfrm>
            <a:off x="1451579" y="1278427"/>
            <a:ext cx="9603275" cy="575327"/>
          </a:xfrm>
        </p:spPr>
        <p:txBody>
          <a:bodyPr/>
          <a:lstStyle/>
          <a:p>
            <a:r>
              <a:rPr lang="en-US" dirty="0"/>
              <a:t>Budget</a:t>
            </a:r>
          </a:p>
        </p:txBody>
      </p:sp>
      <p:sp>
        <p:nvSpPr>
          <p:cNvPr id="3" name="Content Placeholder 2">
            <a:extLst>
              <a:ext uri="{FF2B5EF4-FFF2-40B4-BE49-F238E27FC236}">
                <a16:creationId xmlns:a16="http://schemas.microsoft.com/office/drawing/2014/main" id="{5D7C07F2-882D-44E6-933E-A5D9570EEEE3}"/>
              </a:ext>
            </a:extLst>
          </p:cNvPr>
          <p:cNvSpPr>
            <a:spLocks noGrp="1"/>
          </p:cNvSpPr>
          <p:nvPr>
            <p:ph idx="1"/>
          </p:nvPr>
        </p:nvSpPr>
        <p:spPr/>
        <p:txBody>
          <a:bodyPr>
            <a:normAutofit/>
          </a:bodyPr>
          <a:lstStyle/>
          <a:p>
            <a:pPr lvl="0"/>
            <a:r>
              <a:rPr lang="en-US" dirty="0"/>
              <a:t>Project manager at 5 hours per week for 13 weeks      </a:t>
            </a:r>
          </a:p>
          <a:p>
            <a:pPr lvl="1"/>
            <a:r>
              <a:rPr lang="en-US" dirty="0"/>
              <a:t>65 hours *   $50/hr. = $3,250</a:t>
            </a:r>
          </a:p>
          <a:p>
            <a:pPr lvl="0"/>
            <a:r>
              <a:rPr lang="en-US" dirty="0"/>
              <a:t>4 software engineers at 5 hours per week each for 13 weeks  </a:t>
            </a:r>
          </a:p>
          <a:p>
            <a:pPr lvl="1"/>
            <a:r>
              <a:rPr lang="en-US" dirty="0"/>
              <a:t>260 hours * $40/hr. = $10,400</a:t>
            </a:r>
          </a:p>
          <a:p>
            <a:pPr lvl="0"/>
            <a:r>
              <a:rPr lang="en-US" dirty="0"/>
              <a:t>Summary</a:t>
            </a:r>
          </a:p>
          <a:p>
            <a:pPr lvl="1"/>
            <a:r>
              <a:rPr lang="en-US" dirty="0"/>
              <a:t>325 hours total</a:t>
            </a:r>
          </a:p>
          <a:p>
            <a:pPr lvl="1"/>
            <a:r>
              <a:rPr lang="en-US" dirty="0"/>
              <a:t>$13,650 total</a:t>
            </a:r>
          </a:p>
          <a:p>
            <a:pPr lvl="1"/>
            <a:r>
              <a:rPr lang="en-US" dirty="0"/>
              <a:t>Average of $42.00 per hour</a:t>
            </a:r>
          </a:p>
          <a:p>
            <a:endParaRPr lang="en-US" dirty="0"/>
          </a:p>
        </p:txBody>
      </p:sp>
    </p:spTree>
    <p:extLst>
      <p:ext uri="{BB962C8B-B14F-4D97-AF65-F5344CB8AC3E}">
        <p14:creationId xmlns:p14="http://schemas.microsoft.com/office/powerpoint/2010/main" val="3371430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7111-568D-47F3-BCEC-1A63301EE574}"/>
              </a:ext>
            </a:extLst>
          </p:cNvPr>
          <p:cNvSpPr>
            <a:spLocks noGrp="1"/>
          </p:cNvSpPr>
          <p:nvPr>
            <p:ph type="title"/>
          </p:nvPr>
        </p:nvSpPr>
        <p:spPr>
          <a:xfrm>
            <a:off x="1451579" y="1278427"/>
            <a:ext cx="9603275" cy="575327"/>
          </a:xfrm>
        </p:spPr>
        <p:txBody>
          <a:bodyPr/>
          <a:lstStyle/>
          <a:p>
            <a:r>
              <a:rPr lang="en-US"/>
              <a:t>Non-functional Requirements</a:t>
            </a:r>
            <a:endParaRPr lang="en-US" dirty="0"/>
          </a:p>
        </p:txBody>
      </p:sp>
      <p:sp>
        <p:nvSpPr>
          <p:cNvPr id="3" name="Content Placeholder 2">
            <a:extLst>
              <a:ext uri="{FF2B5EF4-FFF2-40B4-BE49-F238E27FC236}">
                <a16:creationId xmlns:a16="http://schemas.microsoft.com/office/drawing/2014/main" id="{797C42C6-AF33-4FE3-9073-953B1454E070}"/>
              </a:ext>
            </a:extLst>
          </p:cNvPr>
          <p:cNvSpPr>
            <a:spLocks noGrp="1"/>
          </p:cNvSpPr>
          <p:nvPr>
            <p:ph idx="1"/>
          </p:nvPr>
        </p:nvSpPr>
        <p:spPr/>
        <p:txBody>
          <a:bodyPr>
            <a:normAutofit/>
          </a:bodyPr>
          <a:lstStyle/>
          <a:p>
            <a:r>
              <a:rPr lang="en-US" sz="1600" b="1" dirty="0"/>
              <a:t>Usability</a:t>
            </a:r>
          </a:p>
          <a:p>
            <a:pPr lvl="1"/>
            <a:r>
              <a:rPr lang="en-US" sz="1400" dirty="0"/>
              <a:t> 95% of users will not need to read the user manual to be able to use the application.</a:t>
            </a:r>
          </a:p>
          <a:p>
            <a:r>
              <a:rPr lang="en-US" sz="1600" b="1" dirty="0"/>
              <a:t>Productivity</a:t>
            </a:r>
          </a:p>
          <a:p>
            <a:pPr lvl="1"/>
            <a:r>
              <a:rPr lang="en-US" sz="1400" dirty="0"/>
              <a:t>Users should be able to quickly and easily add transactions, export and manage notifications without waiting long periods or finding blockers. </a:t>
            </a:r>
          </a:p>
          <a:p>
            <a:r>
              <a:rPr lang="en-US" sz="1600" b="1" dirty="0"/>
              <a:t>Learnability</a:t>
            </a:r>
          </a:p>
          <a:p>
            <a:pPr lvl="1"/>
            <a:r>
              <a:rPr lang="en-US" sz="1400" dirty="0"/>
              <a:t>The system should be intuitive and users should find it very easy to learn adding, export and using notifications.</a:t>
            </a:r>
          </a:p>
          <a:p>
            <a:endParaRPr lang="en-US" sz="1600" dirty="0"/>
          </a:p>
        </p:txBody>
      </p:sp>
    </p:spTree>
    <p:extLst>
      <p:ext uri="{BB962C8B-B14F-4D97-AF65-F5344CB8AC3E}">
        <p14:creationId xmlns:p14="http://schemas.microsoft.com/office/powerpoint/2010/main" val="26154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6A4E-3ACD-4DA2-8816-57902AAAB22F}"/>
              </a:ext>
            </a:extLst>
          </p:cNvPr>
          <p:cNvSpPr>
            <a:spLocks noGrp="1"/>
          </p:cNvSpPr>
          <p:nvPr>
            <p:ph type="title"/>
          </p:nvPr>
        </p:nvSpPr>
        <p:spPr>
          <a:xfrm>
            <a:off x="1451579" y="1317429"/>
            <a:ext cx="9603275" cy="536325"/>
          </a:xfrm>
        </p:spPr>
        <p:txBody>
          <a:bodyPr/>
          <a:lstStyle/>
          <a:p>
            <a:r>
              <a:rPr lang="en-US" dirty="0"/>
              <a:t>Constraints	</a:t>
            </a:r>
          </a:p>
        </p:txBody>
      </p:sp>
      <p:sp>
        <p:nvSpPr>
          <p:cNvPr id="3" name="Content Placeholder 2">
            <a:extLst>
              <a:ext uri="{FF2B5EF4-FFF2-40B4-BE49-F238E27FC236}">
                <a16:creationId xmlns:a16="http://schemas.microsoft.com/office/drawing/2014/main" id="{C913658E-B25D-4A60-811C-13A562F44C56}"/>
              </a:ext>
            </a:extLst>
          </p:cNvPr>
          <p:cNvSpPr>
            <a:spLocks noGrp="1"/>
          </p:cNvSpPr>
          <p:nvPr>
            <p:ph idx="1"/>
          </p:nvPr>
        </p:nvSpPr>
        <p:spPr/>
        <p:txBody>
          <a:bodyPr>
            <a:normAutofit fontScale="92500" lnSpcReduction="20000"/>
          </a:bodyPr>
          <a:lstStyle/>
          <a:p>
            <a:pPr lvl="0"/>
            <a:r>
              <a:rPr lang="en-US" dirty="0"/>
              <a:t>Team knowledge of a full stack application</a:t>
            </a:r>
          </a:p>
          <a:p>
            <a:pPr lvl="0"/>
            <a:r>
              <a:rPr lang="en-US" dirty="0"/>
              <a:t>Must be a web application</a:t>
            </a:r>
          </a:p>
          <a:p>
            <a:pPr lvl="0"/>
            <a:r>
              <a:rPr lang="en-US" dirty="0"/>
              <a:t>Must use a modern front-end technology</a:t>
            </a:r>
          </a:p>
          <a:p>
            <a:pPr lvl="0"/>
            <a:r>
              <a:rPr lang="en-US" dirty="0"/>
              <a:t>Must include a database</a:t>
            </a:r>
          </a:p>
          <a:p>
            <a:pPr lvl="0"/>
            <a:r>
              <a:rPr lang="en-US" dirty="0"/>
              <a:t>Must include two stretch tasks</a:t>
            </a:r>
          </a:p>
          <a:p>
            <a:pPr lvl="0"/>
            <a:r>
              <a:rPr lang="en-US" dirty="0"/>
              <a:t>Some knowledge of web development</a:t>
            </a:r>
          </a:p>
          <a:p>
            <a:pPr lvl="0"/>
            <a:r>
              <a:rPr lang="en-US" dirty="0"/>
              <a:t>Some knowledge of user experience</a:t>
            </a:r>
          </a:p>
          <a:p>
            <a:pPr lvl="0"/>
            <a:r>
              <a:rPr lang="en-US" dirty="0"/>
              <a:t>Must be delivered on or by May 04, 2020</a:t>
            </a:r>
          </a:p>
          <a:p>
            <a:pPr marL="0" indent="0">
              <a:buNone/>
            </a:pPr>
            <a:endParaRPr lang="en-US" dirty="0"/>
          </a:p>
        </p:txBody>
      </p:sp>
    </p:spTree>
    <p:extLst>
      <p:ext uri="{BB962C8B-B14F-4D97-AF65-F5344CB8AC3E}">
        <p14:creationId xmlns:p14="http://schemas.microsoft.com/office/powerpoint/2010/main" val="15472890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TotalTime>
  <Words>748</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Commerce Project</vt:lpstr>
      <vt:lpstr>Team Members</vt:lpstr>
      <vt:lpstr>Purpose</vt:lpstr>
      <vt:lpstr>Objectives</vt:lpstr>
      <vt:lpstr>TimeLine</vt:lpstr>
      <vt:lpstr>TimeLine</vt:lpstr>
      <vt:lpstr>Budget</vt:lpstr>
      <vt:lpstr>Non-functional Requirements</vt:lpstr>
      <vt:lpstr>Constraints </vt:lpstr>
      <vt:lpstr>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Commerce Project</dc:title>
  <dc:creator>Lara, Harrison</dc:creator>
  <cp:lastModifiedBy>Harrison Lara</cp:lastModifiedBy>
  <cp:revision>104</cp:revision>
  <dcterms:created xsi:type="dcterms:W3CDTF">2020-03-11T00:06:43Z</dcterms:created>
  <dcterms:modified xsi:type="dcterms:W3CDTF">2020-03-13T18:44:49Z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Harrison.Lara@emc.com</vt:lpwstr>
  </property>
  <property fmtid="{D5CDD505-2E9C-101B-9397-08002B2CF9AE}" pid="5" name="MSIP_Label_17cb76b2-10b8-4fe1-93d4-2202842406cd_SetDate">
    <vt:lpwstr>2020-03-11T00:10:01.2889122Z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Extended_MSFT_Method">
    <vt:lpwstr>Manual</vt:lpwstr>
  </property>
  <property fmtid="{D5CDD505-2E9C-101B-9397-08002B2CF9AE}" pid="9" name="aiplabel">
    <vt:lpwstr>External Public</vt:lpwstr>
  </property>
</Properties>
</file>