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Gp+Q6lOThkrcpVj59pf2EuVb0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5ac036f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5ac036f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1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1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3302435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5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6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7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17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0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5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1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8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1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0" y="-1"/>
            <a:ext cx="12189867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>
            <p:ph type="ctrTitle"/>
          </p:nvPr>
        </p:nvSpPr>
        <p:spPr>
          <a:xfrm>
            <a:off x="5659697" y="1949051"/>
            <a:ext cx="5644108" cy="4056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/>
              <a:t>Commerce Project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1" y="0"/>
            <a:ext cx="96204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"/>
          <p:cNvSpPr/>
          <p:nvPr/>
        </p:nvSpPr>
        <p:spPr>
          <a:xfrm>
            <a:off x="962043" y="0"/>
            <a:ext cx="3690120" cy="6858000"/>
          </a:xfrm>
          <a:prstGeom prst="rect">
            <a:avLst/>
          </a:prstGeom>
          <a:solidFill>
            <a:srgbClr val="2F4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1349127" y="1949049"/>
            <a:ext cx="3002750" cy="295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Dalton Gilmore, Tarsus Arciga, Ekrem Kalabak, Long Dang, </a:t>
            </a:r>
            <a:br>
              <a:rPr lang="en-US" sz="2800"/>
            </a:br>
            <a:r>
              <a:rPr lang="en-US" sz="2800"/>
              <a:t>Alexa Summers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800"/>
          </a:p>
        </p:txBody>
      </p:sp>
      <p:sp>
        <p:nvSpPr>
          <p:cNvPr id="144" name="Google Shape;144;p1"/>
          <p:cNvSpPr/>
          <p:nvPr/>
        </p:nvSpPr>
        <p:spPr>
          <a:xfrm flipH="1" rot="10800000">
            <a:off x="11431831" y="1949051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 txBox="1"/>
          <p:nvPr>
            <p:ph type="title"/>
          </p:nvPr>
        </p:nvSpPr>
        <p:spPr>
          <a:xfrm>
            <a:off x="2290046" y="808056"/>
            <a:ext cx="8594465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Product Acceptance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rgbClr val="2F4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11034540" y="812732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 txBox="1"/>
          <p:nvPr>
            <p:ph idx="1" type="body"/>
          </p:nvPr>
        </p:nvSpPr>
        <p:spPr>
          <a:xfrm>
            <a:off x="1650999" y="2105200"/>
            <a:ext cx="8140364" cy="394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Keep budget and cost to $0.00.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All members of the team have contributions recognized.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Planned schedule is followed with minimal deviations.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Have all deliverables turned in by May 1st, 2020.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90% of user feedback should state the application is easy to use.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Triggers should pass all functionality tests.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Login screen should pass all functionality tests.</a:t>
            </a:r>
            <a:endParaRPr/>
          </a:p>
          <a:p>
            <a:pPr indent="-344488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Char char="▪"/>
            </a:pPr>
            <a:r>
              <a:rPr lang="en-US" sz="1700"/>
              <a:t>Application should be responsive.</a:t>
            </a:r>
            <a:endParaRPr/>
          </a:p>
          <a:p>
            <a:pPr indent="-247333" lvl="0" marL="344488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-148275" y="185350"/>
            <a:ext cx="462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"/>
          <p:cNvSpPr txBox="1"/>
          <p:nvPr>
            <p:ph type="title"/>
          </p:nvPr>
        </p:nvSpPr>
        <p:spPr>
          <a:xfrm>
            <a:off x="622954" y="243483"/>
            <a:ext cx="3376992" cy="331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Architecture</a:t>
            </a:r>
            <a:endParaRPr/>
          </a:p>
        </p:txBody>
      </p:sp>
      <p:grpSp>
        <p:nvGrpSpPr>
          <p:cNvPr id="154" name="Google Shape;154;p2"/>
          <p:cNvGrpSpPr/>
          <p:nvPr/>
        </p:nvGrpSpPr>
        <p:grpSpPr>
          <a:xfrm>
            <a:off x="5507182" y="898183"/>
            <a:ext cx="5889820" cy="5318042"/>
            <a:chOff x="0" y="649"/>
            <a:chExt cx="5889820" cy="5318042"/>
          </a:xfrm>
        </p:grpSpPr>
        <p:sp>
          <p:nvSpPr>
            <p:cNvPr id="155" name="Google Shape;155;p2"/>
            <p:cNvSpPr/>
            <p:nvPr/>
          </p:nvSpPr>
          <p:spPr>
            <a:xfrm>
              <a:off x="0" y="649"/>
              <a:ext cx="5889600" cy="15195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754920" y="64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1754920" y="64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800" lIns="160800" spcFirstLastPara="1" rIns="160800" wrap="square" tIns="1608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dk1"/>
                  </a:solidFill>
                </a:rPr>
                <a:t>Reactive UI || Angular Application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0" y="1899914"/>
              <a:ext cx="5889600" cy="15195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59622" y="2241782"/>
              <a:ext cx="835800" cy="835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754920" y="1899914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1754920" y="1899914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800" lIns="160800" spcFirstLastPara="1" rIns="160800" wrap="square" tIns="16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Frontend host &amp; database connection || Spring Boot Application</a:t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16166" y="3799191"/>
              <a:ext cx="4273500" cy="15195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57572" y="342447"/>
              <a:ext cx="835800" cy="835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754920" y="379917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59560" y="3970417"/>
              <a:ext cx="835800" cy="835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1754920" y="379917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800" lIns="160800" spcFirstLastPara="1" rIns="160800" wrap="square" tIns="16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>
                  <a:solidFill>
                    <a:schemeClr val="dk1"/>
                  </a:solidFill>
                </a:rPr>
                <a:t>Database || Maria DB Instance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t/>
              </a:r>
              <a:endParaRPr sz="25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/>
          <p:nvPr/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622954" y="243483"/>
            <a:ext cx="3376992" cy="331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Features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4666500" y="1380925"/>
            <a:ext cx="7216500" cy="1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Export transactions to Excel report files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Email and text notifications for spending in custom trigger criteria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Notification Center in the App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5ac036fb_2_5"/>
          <p:cNvSpPr txBox="1"/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815ac036fb_2_5"/>
          <p:cNvSpPr txBox="1"/>
          <p:nvPr>
            <p:ph idx="1" type="body"/>
          </p:nvPr>
        </p:nvSpPr>
        <p:spPr>
          <a:xfrm>
            <a:off x="2773599" y="2052116"/>
            <a:ext cx="7796400" cy="399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15ac036fb_2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815ac036fb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815ac036fb_2_5"/>
          <p:cNvSpPr/>
          <p:nvPr/>
        </p:nvSpPr>
        <p:spPr>
          <a:xfrm>
            <a:off x="0" y="0"/>
            <a:ext cx="462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815ac036fb_2_5"/>
          <p:cNvSpPr/>
          <p:nvPr/>
        </p:nvSpPr>
        <p:spPr>
          <a:xfrm>
            <a:off x="4620769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g815ac036fb_2_5"/>
          <p:cNvGrpSpPr/>
          <p:nvPr/>
        </p:nvGrpSpPr>
        <p:grpSpPr>
          <a:xfrm>
            <a:off x="5507198" y="107360"/>
            <a:ext cx="5811485" cy="4711774"/>
            <a:chOff x="0" y="649"/>
            <a:chExt cx="5889820" cy="5318030"/>
          </a:xfrm>
        </p:grpSpPr>
        <p:sp>
          <p:nvSpPr>
            <p:cNvPr id="188" name="Google Shape;188;g815ac036fb_2_5"/>
            <p:cNvSpPr/>
            <p:nvPr/>
          </p:nvSpPr>
          <p:spPr>
            <a:xfrm>
              <a:off x="0" y="649"/>
              <a:ext cx="5889600" cy="15195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815ac036fb_2_5"/>
            <p:cNvSpPr/>
            <p:nvPr/>
          </p:nvSpPr>
          <p:spPr>
            <a:xfrm>
              <a:off x="459622" y="342517"/>
              <a:ext cx="835800" cy="835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815ac036fb_2_5"/>
            <p:cNvSpPr/>
            <p:nvPr/>
          </p:nvSpPr>
          <p:spPr>
            <a:xfrm>
              <a:off x="1754920" y="64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815ac036fb_2_5"/>
            <p:cNvSpPr txBox="1"/>
            <p:nvPr/>
          </p:nvSpPr>
          <p:spPr>
            <a:xfrm>
              <a:off x="1754920" y="64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800" lIns="160800" spcFirstLastPara="1" rIns="160800" wrap="square" tIns="16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Out-Of-State</a:t>
              </a:r>
              <a:endParaRPr/>
            </a:p>
          </p:txBody>
        </p:sp>
        <p:sp>
          <p:nvSpPr>
            <p:cNvPr id="192" name="Google Shape;192;g815ac036fb_2_5"/>
            <p:cNvSpPr/>
            <p:nvPr/>
          </p:nvSpPr>
          <p:spPr>
            <a:xfrm>
              <a:off x="0" y="1899914"/>
              <a:ext cx="5889600" cy="15195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815ac036fb_2_5"/>
            <p:cNvSpPr/>
            <p:nvPr/>
          </p:nvSpPr>
          <p:spPr>
            <a:xfrm>
              <a:off x="459622" y="2241782"/>
              <a:ext cx="835800" cy="835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815ac036fb_2_5"/>
            <p:cNvSpPr/>
            <p:nvPr/>
          </p:nvSpPr>
          <p:spPr>
            <a:xfrm>
              <a:off x="1754920" y="1899914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815ac036fb_2_5"/>
            <p:cNvSpPr txBox="1"/>
            <p:nvPr/>
          </p:nvSpPr>
          <p:spPr>
            <a:xfrm>
              <a:off x="1754920" y="1899914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800" lIns="160800" spcFirstLastPara="1" rIns="160800" wrap="square" tIns="16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Out-Of-Budget</a:t>
              </a:r>
              <a:endParaRPr/>
            </a:p>
          </p:txBody>
        </p:sp>
        <p:sp>
          <p:nvSpPr>
            <p:cNvPr id="196" name="Google Shape;196;g815ac036fb_2_5"/>
            <p:cNvSpPr/>
            <p:nvPr/>
          </p:nvSpPr>
          <p:spPr>
            <a:xfrm>
              <a:off x="0" y="3799179"/>
              <a:ext cx="5889600" cy="15195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815ac036fb_2_5"/>
            <p:cNvSpPr/>
            <p:nvPr/>
          </p:nvSpPr>
          <p:spPr>
            <a:xfrm>
              <a:off x="459622" y="4141047"/>
              <a:ext cx="835800" cy="835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815ac036fb_2_5"/>
            <p:cNvSpPr/>
            <p:nvPr/>
          </p:nvSpPr>
          <p:spPr>
            <a:xfrm>
              <a:off x="1754920" y="379917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815ac036fb_2_5"/>
            <p:cNvSpPr txBox="1"/>
            <p:nvPr/>
          </p:nvSpPr>
          <p:spPr>
            <a:xfrm>
              <a:off x="1754920" y="3799179"/>
              <a:ext cx="4134900" cy="15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800" lIns="160800" spcFirstLastPara="1" rIns="160800" wrap="square" tIns="160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Out-Of-Timeframe</a:t>
              </a:r>
              <a:endParaRPr/>
            </a:p>
          </p:txBody>
        </p:sp>
      </p:grpSp>
      <p:sp>
        <p:nvSpPr>
          <p:cNvPr id="200" name="Google Shape;200;g815ac036fb_2_5"/>
          <p:cNvSpPr txBox="1"/>
          <p:nvPr/>
        </p:nvSpPr>
        <p:spPr>
          <a:xfrm>
            <a:off x="622954" y="243483"/>
            <a:ext cx="33771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Types of Triggers</a:t>
            </a:r>
            <a:endParaRPr/>
          </a:p>
        </p:txBody>
      </p:sp>
      <p:sp>
        <p:nvSpPr>
          <p:cNvPr id="201" name="Google Shape;201;g815ac036fb_2_5"/>
          <p:cNvSpPr/>
          <p:nvPr/>
        </p:nvSpPr>
        <p:spPr>
          <a:xfrm>
            <a:off x="5507223" y="5070982"/>
            <a:ext cx="5811300" cy="1346100"/>
          </a:xfrm>
          <a:prstGeom prst="roundRect">
            <a:avLst>
              <a:gd fmla="val 1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15ac036fb_2_5"/>
          <p:cNvSpPr txBox="1"/>
          <p:nvPr/>
        </p:nvSpPr>
        <p:spPr>
          <a:xfrm>
            <a:off x="7238677" y="5070832"/>
            <a:ext cx="40800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0800" lIns="160800" spcFirstLastPara="1" rIns="160800" wrap="square" tIns="16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Category</a:t>
            </a:r>
            <a:endParaRPr/>
          </a:p>
        </p:txBody>
      </p:sp>
      <p:pic>
        <p:nvPicPr>
          <p:cNvPr id="203" name="Google Shape;203;g815ac036fb_2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551" y="5300101"/>
            <a:ext cx="887850" cy="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/>
          <p:nvPr>
            <p:ph type="title"/>
          </p:nvPr>
        </p:nvSpPr>
        <p:spPr>
          <a:xfrm>
            <a:off x="2290046" y="808056"/>
            <a:ext cx="8594465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haroni"/>
              <a:buNone/>
            </a:pPr>
            <a:r>
              <a:rPr lang="en-US" sz="4800">
                <a:latin typeface="Aharoni"/>
                <a:ea typeface="Aharoni"/>
                <a:cs typeface="Aharoni"/>
                <a:sym typeface="Aharoni"/>
              </a:rPr>
              <a:t>Assumptions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rgbClr val="2F4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 flipH="1" rot="10800000">
            <a:off x="11034540" y="812732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1650999" y="2105200"/>
            <a:ext cx="8140364" cy="394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448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Users cannot create custom trigger types</a:t>
            </a:r>
            <a:endParaRPr sz="2400"/>
          </a:p>
          <a:p>
            <a:pPr indent="-359727" lvl="0" marL="3444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Transaction data will include Category column (different from the sample data provided by Commerce)</a:t>
            </a:r>
            <a:endParaRPr sz="2400"/>
          </a:p>
          <a:p>
            <a:pPr indent="-394017" lvl="0" marL="344487" rtl="0" algn="l">
              <a:spcBef>
                <a:spcPts val="16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Users will not be able to use existing Commerce Bank credentials for this application</a:t>
            </a:r>
            <a:endParaRPr sz="2400"/>
          </a:p>
          <a:p>
            <a:pPr indent="-34448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Only accessible on browser from computer or mobile</a:t>
            </a:r>
            <a:endParaRPr/>
          </a:p>
          <a:p>
            <a:pPr indent="-20732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/>
          </a:p>
          <a:p>
            <a:pPr indent="-207328" lvl="0" marL="344488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>
            <p:ph type="title"/>
          </p:nvPr>
        </p:nvSpPr>
        <p:spPr>
          <a:xfrm>
            <a:off x="2290046" y="808056"/>
            <a:ext cx="8594465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/>
              <a:t>Release Plan</a:t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rgbClr val="2F46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 flipH="1" rot="10800000">
            <a:off x="11034540" y="812732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1703250" y="2399271"/>
            <a:ext cx="10066384" cy="394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US" sz="2800"/>
              <a:t>Project Plan release: March 8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Iteration 2 closeout: March 16</a:t>
            </a:r>
            <a:r>
              <a:rPr baseline="30000" lang="en-US" sz="2800"/>
              <a:t>th</a:t>
            </a:r>
            <a:r>
              <a:rPr lang="en-US" sz="2800"/>
              <a:t>, </a:t>
            </a:r>
            <a:br>
              <a:rPr lang="en-US" sz="2800"/>
            </a:br>
            <a:r>
              <a:rPr lang="en-US" sz="2800"/>
              <a:t>Risk management report release: March 16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Technical Prototype release: March 16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Architecture documentation release: April 3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Iteration 3 closeout: April 7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Iteration 4 closeout: April 20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Test plan: April 26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User &amp; System guide: April 27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Final Release: May 1</a:t>
            </a:r>
            <a:r>
              <a:rPr baseline="30000" lang="en-US" sz="2800"/>
              <a:t>st</a:t>
            </a:r>
            <a:r>
              <a:rPr lang="en-US" sz="2800"/>
              <a:t>, 2020</a:t>
            </a:r>
            <a:br>
              <a:rPr lang="en-US" sz="2800"/>
            </a:br>
            <a:r>
              <a:rPr lang="en-US" sz="2800"/>
              <a:t>Iteration 5 closeout: May 4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br>
              <a:rPr lang="en-US" sz="2800"/>
            </a:br>
            <a:endParaRPr sz="2800"/>
          </a:p>
          <a:p>
            <a:pPr indent="-320199" lvl="0" marL="34448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83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"/>
          <p:cNvSpPr/>
          <p:nvPr/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622954" y="243483"/>
            <a:ext cx="3376992" cy="331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UI</a:t>
            </a:r>
            <a:r>
              <a:rPr lang="en-US" sz="4400">
                <a:solidFill>
                  <a:schemeClr val="lt1"/>
                </a:solidFill>
              </a:rPr>
              <a:t> </a:t>
            </a:r>
            <a:r>
              <a:rPr lang="en-US" sz="4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Features</a:t>
            </a:r>
            <a:endParaRPr/>
          </a:p>
        </p:txBody>
      </p:sp>
      <p:sp>
        <p:nvSpPr>
          <p:cNvPr id="234" name="Google Shape;234;p6"/>
          <p:cNvSpPr/>
          <p:nvPr/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6"/>
          <p:cNvGrpSpPr/>
          <p:nvPr/>
        </p:nvGrpSpPr>
        <p:grpSpPr>
          <a:xfrm>
            <a:off x="5507182" y="1761910"/>
            <a:ext cx="5889686" cy="3590488"/>
            <a:chOff x="0" y="864376"/>
            <a:chExt cx="5889686" cy="3590488"/>
          </a:xfrm>
        </p:grpSpPr>
        <p:sp>
          <p:nvSpPr>
            <p:cNvPr id="236" name="Google Shape;236;p6"/>
            <p:cNvSpPr/>
            <p:nvPr/>
          </p:nvSpPr>
          <p:spPr>
            <a:xfrm>
              <a:off x="0" y="864376"/>
              <a:ext cx="5889686" cy="159577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82721" y="1223425"/>
              <a:ext cx="877674" cy="8776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843117" y="864376"/>
              <a:ext cx="4046568" cy="15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 txBox="1"/>
            <p:nvPr/>
          </p:nvSpPr>
          <p:spPr>
            <a:xfrm>
              <a:off x="1843117" y="864376"/>
              <a:ext cx="4046568" cy="15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8875" lIns="168875" spcFirstLastPara="1" rIns="168875" wrap="square" tIns="16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navigate</a:t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2859092"/>
              <a:ext cx="5889686" cy="159577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82721" y="3218140"/>
              <a:ext cx="877674" cy="8776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843117" y="2859092"/>
              <a:ext cx="4046568" cy="15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1843117" y="2859092"/>
              <a:ext cx="4046568" cy="159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8875" lIns="168875" spcFirstLastPara="1" rIns="168875" wrap="square" tIns="168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Responsive Design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2F4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flipH="1" rot="10800000">
            <a:off x="9589439" y="326017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-2133" y="-1"/>
            <a:ext cx="12194133" cy="6857999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59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254" name="Google Shape;254;p7"/>
          <p:cNvPicPr preferRelativeResize="0"/>
          <p:nvPr/>
        </p:nvPicPr>
        <p:blipFill rotWithShape="1">
          <a:blip r:embed="rId5">
            <a:alphaModFix/>
          </a:blip>
          <a:srcRect b="56491" l="35276" r="34248" t="0"/>
          <a:stretch/>
        </p:blipFill>
        <p:spPr>
          <a:xfrm>
            <a:off x="284588" y="239733"/>
            <a:ext cx="1822326" cy="17497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/>
        </p:nvSpPr>
        <p:spPr>
          <a:xfrm>
            <a:off x="2106914" y="413440"/>
            <a:ext cx="103485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7160"/>
                </a:solidFill>
                <a:latin typeface="Aharoni"/>
                <a:ea typeface="Aharoni"/>
                <a:cs typeface="Aharoni"/>
                <a:sym typeface="Aharoni"/>
              </a:rPr>
              <a:t>Commerce Online</a:t>
            </a:r>
            <a:endParaRPr/>
          </a:p>
        </p:txBody>
      </p:sp>
      <p:grpSp>
        <p:nvGrpSpPr>
          <p:cNvPr id="256" name="Google Shape;256;p7"/>
          <p:cNvGrpSpPr/>
          <p:nvPr/>
        </p:nvGrpSpPr>
        <p:grpSpPr>
          <a:xfrm>
            <a:off x="3369588" y="1953231"/>
            <a:ext cx="6339785" cy="4365731"/>
            <a:chOff x="3066643" y="2499221"/>
            <a:chExt cx="5019040" cy="3606800"/>
          </a:xfrm>
        </p:grpSpPr>
        <p:sp>
          <p:nvSpPr>
            <p:cNvPr id="257" name="Google Shape;257;p7"/>
            <p:cNvSpPr/>
            <p:nvPr/>
          </p:nvSpPr>
          <p:spPr>
            <a:xfrm>
              <a:off x="3066643" y="2499221"/>
              <a:ext cx="5019040" cy="3606800"/>
            </a:xfrm>
            <a:prstGeom prst="rect">
              <a:avLst/>
            </a:prstGeom>
            <a:solidFill>
              <a:srgbClr val="D8D8D8"/>
            </a:solidFill>
            <a:ln cap="flat" cmpd="sng" w="15875">
              <a:solidFill>
                <a:srgbClr val="007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4130304" y="2736890"/>
              <a:ext cx="2895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007160"/>
                  </a:solidFill>
                  <a:latin typeface="Aharoni"/>
                  <a:ea typeface="Aharoni"/>
                  <a:cs typeface="Aharoni"/>
                  <a:sym typeface="Aharoni"/>
                </a:rPr>
                <a:t>Login</a:t>
              </a:r>
              <a:endParaRPr sz="1800">
                <a:solidFill>
                  <a:srgbClr val="007160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3465095" y="3958620"/>
              <a:ext cx="1666240" cy="33055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160"/>
                  </a:solidFill>
                  <a:latin typeface="Arial"/>
                  <a:ea typeface="Arial"/>
                  <a:cs typeface="Arial"/>
                  <a:sym typeface="Arial"/>
                </a:rPr>
                <a:t>Username:</a:t>
              </a: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3456328" y="4488690"/>
              <a:ext cx="1666240" cy="330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160"/>
                  </a:solidFill>
                  <a:latin typeface="Arial"/>
                  <a:ea typeface="Arial"/>
                  <a:cs typeface="Arial"/>
                  <a:sym typeface="Arial"/>
                </a:rPr>
                <a:t>Password:</a:t>
              </a: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4651594" y="5110363"/>
              <a:ext cx="2055692" cy="330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160"/>
                  </a:solidFill>
                  <a:latin typeface="Arial"/>
                  <a:ea typeface="Arial"/>
                  <a:cs typeface="Arial"/>
                  <a:sym typeface="Arial"/>
                </a:rPr>
                <a:t>Forgot Password?</a:t>
              </a:r>
              <a:endParaRPr/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4651595" y="5420221"/>
              <a:ext cx="2055691" cy="330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160"/>
                  </a:solidFill>
                  <a:latin typeface="Arial"/>
                  <a:ea typeface="Arial"/>
                  <a:cs typeface="Arial"/>
                  <a:sym typeface="Arial"/>
                </a:rPr>
                <a:t>Need an account?</a:t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4691186" y="4020564"/>
              <a:ext cx="3190240" cy="24031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007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691186" y="4533813"/>
              <a:ext cx="3190240" cy="24031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rgbClr val="0071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59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 txBox="1"/>
          <p:nvPr/>
        </p:nvSpPr>
        <p:spPr>
          <a:xfrm>
            <a:off x="8855624" y="1431325"/>
            <a:ext cx="232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160"/>
                </a:solidFill>
                <a:latin typeface="Arial"/>
                <a:ea typeface="Arial"/>
                <a:cs typeface="Arial"/>
                <a:sym typeface="Arial"/>
              </a:rPr>
              <a:t>Welcome Alexa!</a:t>
            </a:r>
            <a:endParaRPr/>
          </a:p>
        </p:txBody>
      </p:sp>
      <p:sp>
        <p:nvSpPr>
          <p:cNvPr id="271" name="Google Shape;271;p8"/>
          <p:cNvSpPr txBox="1"/>
          <p:nvPr/>
        </p:nvSpPr>
        <p:spPr>
          <a:xfrm>
            <a:off x="11014502" y="37876"/>
            <a:ext cx="1177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160"/>
                </a:solidFill>
                <a:latin typeface="Arial"/>
                <a:ea typeface="Arial"/>
                <a:cs typeface="Arial"/>
                <a:sym typeface="Arial"/>
              </a:rPr>
              <a:t>Sign Out</a:t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2220686" y="2233749"/>
            <a:ext cx="3331028" cy="1593668"/>
          </a:xfrm>
          <a:prstGeom prst="roundRect">
            <a:avLst>
              <a:gd fmla="val 16667" name="adj"/>
            </a:avLst>
          </a:prstGeom>
          <a:solidFill>
            <a:srgbClr val="007160"/>
          </a:solidFill>
          <a:ln cap="flat" cmpd="sng" w="15875">
            <a:solidFill>
              <a:srgbClr val="0071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View Past Transactions</a:t>
            </a:r>
            <a:endParaRPr/>
          </a:p>
        </p:txBody>
      </p:sp>
      <p:sp>
        <p:nvSpPr>
          <p:cNvPr id="273" name="Google Shape;273;p8"/>
          <p:cNvSpPr/>
          <p:nvPr/>
        </p:nvSpPr>
        <p:spPr>
          <a:xfrm>
            <a:off x="6640288" y="2233749"/>
            <a:ext cx="3331028" cy="1593668"/>
          </a:xfrm>
          <a:prstGeom prst="roundRect">
            <a:avLst>
              <a:gd fmla="val 16667" name="adj"/>
            </a:avLst>
          </a:prstGeom>
          <a:solidFill>
            <a:srgbClr val="007160"/>
          </a:solidFill>
          <a:ln cap="flat" cmpd="sng" w="15875">
            <a:solidFill>
              <a:srgbClr val="0071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Set Triggers</a:t>
            </a:r>
            <a:endParaRPr/>
          </a:p>
        </p:txBody>
      </p:sp>
      <p:sp>
        <p:nvSpPr>
          <p:cNvPr id="274" name="Google Shape;274;p8"/>
          <p:cNvSpPr/>
          <p:nvPr/>
        </p:nvSpPr>
        <p:spPr>
          <a:xfrm>
            <a:off x="4430486" y="4324288"/>
            <a:ext cx="3331028" cy="1593668"/>
          </a:xfrm>
          <a:prstGeom prst="roundRect">
            <a:avLst>
              <a:gd fmla="val 16667" name="adj"/>
            </a:avLst>
          </a:prstGeom>
          <a:solidFill>
            <a:srgbClr val="007160"/>
          </a:solidFill>
          <a:ln cap="flat" cmpd="sng" w="15875">
            <a:solidFill>
              <a:srgbClr val="0071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Need Help?</a:t>
            </a:r>
            <a:endParaRPr/>
          </a:p>
        </p:txBody>
      </p:sp>
      <p:pic>
        <p:nvPicPr>
          <p:cNvPr descr="A close up of a logo&#10;&#10;Description automatically generated" id="275" name="Google Shape;275;p8"/>
          <p:cNvPicPr preferRelativeResize="0"/>
          <p:nvPr/>
        </p:nvPicPr>
        <p:blipFill rotWithShape="1">
          <a:blip r:embed="rId3">
            <a:alphaModFix/>
          </a:blip>
          <a:srcRect b="56491" l="35276" r="34248" t="0"/>
          <a:stretch/>
        </p:blipFill>
        <p:spPr>
          <a:xfrm>
            <a:off x="284588" y="239733"/>
            <a:ext cx="1822326" cy="174970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8"/>
          <p:cNvSpPr txBox="1"/>
          <p:nvPr/>
        </p:nvSpPr>
        <p:spPr>
          <a:xfrm>
            <a:off x="2106914" y="413440"/>
            <a:ext cx="1034859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7160"/>
                </a:solidFill>
                <a:latin typeface="Aharoni"/>
                <a:ea typeface="Aharoni"/>
                <a:cs typeface="Aharoni"/>
                <a:sym typeface="Aharoni"/>
              </a:rPr>
              <a:t>Commerce Online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2020-03-11T16:34:59Z</dcterms:created>
  <dc:creator>Alexa Summers</dc:creator>
</cp:coreProperties>
</file>