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67" r:id="rId5"/>
    <p:sldId id="268" r:id="rId6"/>
    <p:sldId id="263" r:id="rId7"/>
    <p:sldId id="264" r:id="rId8"/>
    <p:sldId id="265" r:id="rId9"/>
    <p:sldId id="258" r:id="rId10"/>
    <p:sldId id="259" r:id="rId11"/>
    <p:sldId id="260" r:id="rId12"/>
    <p:sldId id="261" r:id="rId13"/>
    <p:sldId id="26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87D68-8564-44F7-9B80-C03D53D14220}" type="datetimeFigureOut">
              <a:rPr lang="en-US" smtClean="0"/>
              <a:t>5/6/2020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355AA8-F8D1-484B-9169-B64B2651695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84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87D68-8564-44F7-9B80-C03D53D1422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5AA8-F8D1-484B-9169-B64B2651695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905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87D68-8564-44F7-9B80-C03D53D1422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5AA8-F8D1-484B-9169-B64B2651695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994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87D68-8564-44F7-9B80-C03D53D1422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5AA8-F8D1-484B-9169-B64B2651695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331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87D68-8564-44F7-9B80-C03D53D14220}"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55AA8-F8D1-484B-9169-B64B2651695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575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D87D68-8564-44F7-9B80-C03D53D14220}"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55AA8-F8D1-484B-9169-B64B2651695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32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D87D68-8564-44F7-9B80-C03D53D14220}"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55AA8-F8D1-484B-9169-B64B2651695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37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87D68-8564-44F7-9B80-C03D53D14220}"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55AA8-F8D1-484B-9169-B64B2651695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89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87D68-8564-44F7-9B80-C03D53D14220}"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55AA8-F8D1-484B-9169-B64B26516955}" type="slidenum">
              <a:rPr lang="en-US" smtClean="0"/>
              <a:t>‹#›</a:t>
            </a:fld>
            <a:endParaRPr lang="en-US"/>
          </a:p>
        </p:txBody>
      </p:sp>
    </p:spTree>
    <p:extLst>
      <p:ext uri="{BB962C8B-B14F-4D97-AF65-F5344CB8AC3E}">
        <p14:creationId xmlns:p14="http://schemas.microsoft.com/office/powerpoint/2010/main" val="90529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87D68-8564-44F7-9B80-C03D53D14220}"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55AA8-F8D1-484B-9169-B64B2651695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5658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8D87D68-8564-44F7-9B80-C03D53D14220}" type="datetimeFigureOut">
              <a:rPr lang="en-US" smtClean="0"/>
              <a:t>5/6/2020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355AA8-F8D1-484B-9169-B64B2651695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18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8D87D68-8564-44F7-9B80-C03D53D14220}" type="datetimeFigureOut">
              <a:rPr lang="en-US" smtClean="0"/>
              <a:t>5/6/2020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355AA8-F8D1-484B-9169-B64B2651695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155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B90F-871A-4C64-A43D-A1AFF670B56F}"/>
              </a:ext>
            </a:extLst>
          </p:cNvPr>
          <p:cNvSpPr>
            <a:spLocks noGrp="1"/>
          </p:cNvSpPr>
          <p:nvPr>
            <p:ph type="ctrTitle"/>
          </p:nvPr>
        </p:nvSpPr>
        <p:spPr>
          <a:xfrm>
            <a:off x="914400" y="576775"/>
            <a:ext cx="9753600" cy="2096087"/>
          </a:xfrm>
        </p:spPr>
        <p:txBody>
          <a:bodyPr>
            <a:normAutofit/>
          </a:bodyPr>
          <a:lstStyle/>
          <a:p>
            <a:r>
              <a:rPr lang="en-US" sz="4400" dirty="0"/>
              <a:t>Scheduling Project</a:t>
            </a:r>
            <a:br>
              <a:rPr lang="en-US" sz="4400" dirty="0"/>
            </a:br>
            <a:r>
              <a:rPr lang="en-US" sz="4400" dirty="0"/>
              <a:t>Group 13</a:t>
            </a:r>
          </a:p>
        </p:txBody>
      </p:sp>
      <p:sp>
        <p:nvSpPr>
          <p:cNvPr id="3" name="Subtitle 2">
            <a:extLst>
              <a:ext uri="{FF2B5EF4-FFF2-40B4-BE49-F238E27FC236}">
                <a16:creationId xmlns:a16="http://schemas.microsoft.com/office/drawing/2014/main" id="{67B76F79-56E6-44A6-9D81-7F4D39284343}"/>
              </a:ext>
            </a:extLst>
          </p:cNvPr>
          <p:cNvSpPr>
            <a:spLocks noGrp="1"/>
          </p:cNvSpPr>
          <p:nvPr>
            <p:ph type="subTitle" idx="1"/>
          </p:nvPr>
        </p:nvSpPr>
        <p:spPr>
          <a:xfrm>
            <a:off x="1125416" y="2813538"/>
            <a:ext cx="9542584" cy="2444262"/>
          </a:xfrm>
        </p:spPr>
        <p:txBody>
          <a:bodyPr>
            <a:normAutofit/>
          </a:bodyPr>
          <a:lstStyle/>
          <a:p>
            <a:r>
              <a:rPr lang="en-US" dirty="0"/>
              <a:t>Team Members:</a:t>
            </a:r>
          </a:p>
          <a:p>
            <a:pPr marL="342900" indent="-342900">
              <a:buFont typeface="Arial" panose="020B0604020202020204" pitchFamily="34" charset="0"/>
              <a:buChar char="•"/>
            </a:pPr>
            <a:r>
              <a:rPr lang="en-US" dirty="0"/>
              <a:t>Anisha </a:t>
            </a:r>
          </a:p>
          <a:p>
            <a:pPr marL="342900" indent="-342900">
              <a:buFont typeface="Arial" panose="020B0604020202020204" pitchFamily="34" charset="0"/>
              <a:buChar char="•"/>
            </a:pPr>
            <a:r>
              <a:rPr lang="en-US" dirty="0"/>
              <a:t>Daniel</a:t>
            </a:r>
          </a:p>
          <a:p>
            <a:pPr marL="342900" indent="-342900">
              <a:buFont typeface="Arial" panose="020B0604020202020204" pitchFamily="34" charset="0"/>
              <a:buChar char="•"/>
            </a:pPr>
            <a:r>
              <a:rPr lang="en-US" dirty="0"/>
              <a:t>Nawaf</a:t>
            </a:r>
          </a:p>
          <a:p>
            <a:pPr marL="342900" indent="-342900">
              <a:buFont typeface="Arial" panose="020B0604020202020204" pitchFamily="34" charset="0"/>
              <a:buChar char="•"/>
            </a:pPr>
            <a:r>
              <a:rPr lang="en-US" dirty="0"/>
              <a:t>Stanley</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57247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12A6-3895-4320-9303-F5C00FD72514}"/>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17225158-F232-4AF6-8A59-CB8E5082CCDB}"/>
              </a:ext>
            </a:extLst>
          </p:cNvPr>
          <p:cNvSpPr>
            <a:spLocks noGrp="1"/>
          </p:cNvSpPr>
          <p:nvPr>
            <p:ph idx="1"/>
          </p:nvPr>
        </p:nvSpPr>
        <p:spPr/>
        <p:txBody>
          <a:bodyPr>
            <a:normAutofit/>
          </a:bodyPr>
          <a:lstStyle/>
          <a:p>
            <a:r>
              <a:rPr lang="en-US" dirty="0"/>
              <a:t>Login - the act of logging in to a computer, database, or system </a:t>
            </a:r>
          </a:p>
          <a:p>
            <a:r>
              <a:rPr lang="en-US" dirty="0"/>
              <a:t>Authentication - the process or action of verifying the identity of a user  </a:t>
            </a:r>
          </a:p>
          <a:p>
            <a:r>
              <a:rPr lang="en-US" dirty="0"/>
              <a:t>Active Directory (AD) – System that will allow users to authenticate to UMKC network</a:t>
            </a:r>
          </a:p>
          <a:p>
            <a:r>
              <a:rPr lang="en-US" dirty="0"/>
              <a:t>Connection – Link between devices on a network</a:t>
            </a:r>
            <a:br>
              <a:rPr lang="en-US" dirty="0"/>
            </a:br>
            <a:br>
              <a:rPr lang="en-US" dirty="0"/>
            </a:br>
            <a:endParaRPr lang="en-US" dirty="0"/>
          </a:p>
        </p:txBody>
      </p:sp>
    </p:spTree>
    <p:extLst>
      <p:ext uri="{BB962C8B-B14F-4D97-AF65-F5344CB8AC3E}">
        <p14:creationId xmlns:p14="http://schemas.microsoft.com/office/powerpoint/2010/main" val="80852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67B0-9457-4C33-8C85-5D0FC0B7E80C}"/>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454EB275-2CF6-415B-88F8-97603C57E81D}"/>
              </a:ext>
            </a:extLst>
          </p:cNvPr>
          <p:cNvSpPr>
            <a:spLocks noGrp="1"/>
          </p:cNvSpPr>
          <p:nvPr>
            <p:ph idx="1"/>
          </p:nvPr>
        </p:nvSpPr>
        <p:spPr/>
        <p:txBody>
          <a:bodyPr/>
          <a:lstStyle/>
          <a:p>
            <a:r>
              <a:rPr lang="en-US" dirty="0"/>
              <a:t>The project must be a web application since UMKC issued computers prevent users from installing programs. The final product must also not rely on third party licensed software. </a:t>
            </a:r>
          </a:p>
          <a:p>
            <a:r>
              <a:rPr lang="en-US" dirty="0"/>
              <a:t>Users do not come from a technical background and will have to be able to interface with software easily.</a:t>
            </a:r>
          </a:p>
          <a:p>
            <a:endParaRPr lang="en-US" dirty="0"/>
          </a:p>
        </p:txBody>
      </p:sp>
    </p:spTree>
    <p:extLst>
      <p:ext uri="{BB962C8B-B14F-4D97-AF65-F5344CB8AC3E}">
        <p14:creationId xmlns:p14="http://schemas.microsoft.com/office/powerpoint/2010/main" val="58703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B0CE-BB7B-4244-BF86-7FDF09D22EF9}"/>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475C1BDE-A99A-49BE-B86A-04155285808C}"/>
              </a:ext>
            </a:extLst>
          </p:cNvPr>
          <p:cNvSpPr>
            <a:spLocks noGrp="1"/>
          </p:cNvSpPr>
          <p:nvPr>
            <p:ph idx="1"/>
          </p:nvPr>
        </p:nvSpPr>
        <p:spPr/>
        <p:txBody>
          <a:bodyPr/>
          <a:lstStyle/>
          <a:p>
            <a:r>
              <a:rPr lang="en-US" dirty="0"/>
              <a:t>At the minimum, the software will allow users to create constraints with varying priorities for individual professors and allow the user to place professors and classes into a schedule and determine if any constraint is violated. The scope can be extended to generating the best-fit schedule with least amount of constraints violated.</a:t>
            </a:r>
          </a:p>
        </p:txBody>
      </p:sp>
    </p:spTree>
    <p:extLst>
      <p:ext uri="{BB962C8B-B14F-4D97-AF65-F5344CB8AC3E}">
        <p14:creationId xmlns:p14="http://schemas.microsoft.com/office/powerpoint/2010/main" val="219347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908B-56DA-4E43-A018-7532E6E5A610}"/>
              </a:ext>
            </a:extLst>
          </p:cNvPr>
          <p:cNvSpPr>
            <a:spLocks noGrp="1"/>
          </p:cNvSpPr>
          <p:nvPr>
            <p:ph type="title"/>
          </p:nvPr>
        </p:nvSpPr>
        <p:spPr/>
        <p:txBody>
          <a:bodyPr/>
          <a:lstStyle/>
          <a:p>
            <a:r>
              <a:rPr lang="en-US" dirty="0"/>
              <a:t>Risks and obstacles to success</a:t>
            </a:r>
          </a:p>
        </p:txBody>
      </p:sp>
      <p:sp>
        <p:nvSpPr>
          <p:cNvPr id="3" name="Content Placeholder 2">
            <a:extLst>
              <a:ext uri="{FF2B5EF4-FFF2-40B4-BE49-F238E27FC236}">
                <a16:creationId xmlns:a16="http://schemas.microsoft.com/office/drawing/2014/main" id="{B1FCE90B-AE26-4EB5-9862-4EFFA17E53FE}"/>
              </a:ext>
            </a:extLst>
          </p:cNvPr>
          <p:cNvSpPr>
            <a:spLocks noGrp="1"/>
          </p:cNvSpPr>
          <p:nvPr>
            <p:ph idx="1"/>
          </p:nvPr>
        </p:nvSpPr>
        <p:spPr/>
        <p:txBody>
          <a:bodyPr/>
          <a:lstStyle/>
          <a:p>
            <a:r>
              <a:rPr lang="en-US" dirty="0"/>
              <a:t>Due to COVID-19, it impacted our classes, projects, personal lives (family issues, job hardship), have to travel back to home countries which results in improper distribution of the workload and experimenting with an unknown form of development led to some of our project’s vision go unfulfilled.</a:t>
            </a:r>
          </a:p>
          <a:p>
            <a:r>
              <a:rPr lang="en-US" dirty="0"/>
              <a:t>The team does not have a lot of experience with git and Django python web interface. Lack of experience cause under and overestimates for complexity and time on features we plan to implement.</a:t>
            </a:r>
          </a:p>
        </p:txBody>
      </p:sp>
    </p:spTree>
    <p:extLst>
      <p:ext uri="{BB962C8B-B14F-4D97-AF65-F5344CB8AC3E}">
        <p14:creationId xmlns:p14="http://schemas.microsoft.com/office/powerpoint/2010/main" val="126198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441-A8B8-4BAD-A92F-8721E77ECE35}"/>
              </a:ext>
            </a:extLst>
          </p:cNvPr>
          <p:cNvSpPr>
            <a:spLocks noGrp="1"/>
          </p:cNvSpPr>
          <p:nvPr>
            <p:ph type="title"/>
          </p:nvPr>
        </p:nvSpPr>
        <p:spPr/>
        <p:txBody>
          <a:bodyPr/>
          <a:lstStyle/>
          <a:p>
            <a:r>
              <a:rPr lang="en-US" dirty="0"/>
              <a:t>Success Criteria</a:t>
            </a:r>
          </a:p>
        </p:txBody>
      </p:sp>
      <p:sp>
        <p:nvSpPr>
          <p:cNvPr id="3" name="Content Placeholder 2">
            <a:extLst>
              <a:ext uri="{FF2B5EF4-FFF2-40B4-BE49-F238E27FC236}">
                <a16:creationId xmlns:a16="http://schemas.microsoft.com/office/drawing/2014/main" id="{3C4F8A9A-1FD8-4E01-9765-E00AD8502BA9}"/>
              </a:ext>
            </a:extLst>
          </p:cNvPr>
          <p:cNvSpPr>
            <a:spLocks noGrp="1"/>
          </p:cNvSpPr>
          <p:nvPr>
            <p:ph idx="1"/>
          </p:nvPr>
        </p:nvSpPr>
        <p:spPr/>
        <p:txBody>
          <a:bodyPr/>
          <a:lstStyle/>
          <a:p>
            <a:r>
              <a:rPr lang="en-US" dirty="0">
                <a:solidFill>
                  <a:schemeClr val="tx1">
                    <a:lumMod val="75000"/>
                    <a:lumOff val="25000"/>
                  </a:schemeClr>
                </a:solidFill>
              </a:rPr>
              <a:t>The project will be a success if by the end of the semester, users can generate decent schedules that violate the least amount of constraints and can use them to plan the next semesters schedule effectively applicable from May 15, 2020.</a:t>
            </a:r>
          </a:p>
          <a:p>
            <a:endParaRPr lang="en-US" dirty="0"/>
          </a:p>
        </p:txBody>
      </p:sp>
    </p:spTree>
    <p:extLst>
      <p:ext uri="{BB962C8B-B14F-4D97-AF65-F5344CB8AC3E}">
        <p14:creationId xmlns:p14="http://schemas.microsoft.com/office/powerpoint/2010/main" val="95526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8EE4-18FA-4CB9-A8BF-5E2F0EFDE1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3F82F34-CBF2-4D48-AA7D-AA89EFCC2065}"/>
              </a:ext>
            </a:extLst>
          </p:cNvPr>
          <p:cNvSpPr>
            <a:spLocks noGrp="1"/>
          </p:cNvSpPr>
          <p:nvPr>
            <p:ph idx="1"/>
          </p:nvPr>
        </p:nvSpPr>
        <p:spPr/>
        <p:txBody>
          <a:bodyPr/>
          <a:lstStyle/>
          <a:p>
            <a:r>
              <a:rPr lang="en-US" sz="2400" dirty="0"/>
              <a:t>This project is being developed to help UMKC schedule creators create schedules that do not violate professor constraints. This system is secure, intuitive, and easy for schedule creators to make schedules without technical backgrounds. </a:t>
            </a:r>
          </a:p>
          <a:p>
            <a:endParaRPr lang="en-US" dirty="0"/>
          </a:p>
        </p:txBody>
      </p:sp>
    </p:spTree>
    <p:extLst>
      <p:ext uri="{BB962C8B-B14F-4D97-AF65-F5344CB8AC3E}">
        <p14:creationId xmlns:p14="http://schemas.microsoft.com/office/powerpoint/2010/main" val="3383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3461-EB8F-49CA-8B86-A40FD8329F3F}"/>
              </a:ext>
            </a:extLst>
          </p:cNvPr>
          <p:cNvSpPr>
            <a:spLocks noGrp="1"/>
          </p:cNvSpPr>
          <p:nvPr>
            <p:ph type="title"/>
          </p:nvPr>
        </p:nvSpPr>
        <p:spPr/>
        <p:txBody>
          <a:bodyPr/>
          <a:lstStyle/>
          <a:p>
            <a:r>
              <a:rPr lang="en-US" dirty="0"/>
              <a:t>Database tab</a:t>
            </a:r>
          </a:p>
        </p:txBody>
      </p:sp>
      <p:sp>
        <p:nvSpPr>
          <p:cNvPr id="3" name="Content Placeholder 2">
            <a:extLst>
              <a:ext uri="{FF2B5EF4-FFF2-40B4-BE49-F238E27FC236}">
                <a16:creationId xmlns:a16="http://schemas.microsoft.com/office/drawing/2014/main" id="{3F1BEAA5-56D6-45FD-A7BC-82964A267C15}"/>
              </a:ext>
            </a:extLst>
          </p:cNvPr>
          <p:cNvSpPr>
            <a:spLocks noGrp="1"/>
          </p:cNvSpPr>
          <p:nvPr>
            <p:ph idx="1"/>
          </p:nvPr>
        </p:nvSpPr>
        <p:spPr/>
        <p:txBody>
          <a:bodyPr/>
          <a:lstStyle/>
          <a:p>
            <a:r>
              <a:rPr lang="en-US" dirty="0"/>
              <a:t>In order to use the schedule creating function, you must populate the database with professors, constraints, courses, and rooms. This is easily done through the database tab which you can navigate to by clicking  “Database” located on the navbar at the top of the screen</a:t>
            </a:r>
          </a:p>
          <a:p>
            <a:r>
              <a:rPr lang="en-US" dirty="0"/>
              <a:t>This screen shows three collapsible tables that display objects related to schedule creation</a:t>
            </a:r>
          </a:p>
          <a:p>
            <a:r>
              <a:rPr lang="en-US" dirty="0"/>
              <a:t>Object creation, editing, and deletion are easily accessible when the table for that object is expanded. Each page has the necessary information for creating the object</a:t>
            </a:r>
          </a:p>
        </p:txBody>
      </p:sp>
    </p:spTree>
    <p:extLst>
      <p:ext uri="{BB962C8B-B14F-4D97-AF65-F5344CB8AC3E}">
        <p14:creationId xmlns:p14="http://schemas.microsoft.com/office/powerpoint/2010/main" val="393177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F1D7-9ADB-497B-97C5-167FEB62D6A0}"/>
              </a:ext>
            </a:extLst>
          </p:cNvPr>
          <p:cNvSpPr>
            <a:spLocks noGrp="1"/>
          </p:cNvSpPr>
          <p:nvPr>
            <p:ph type="title"/>
          </p:nvPr>
        </p:nvSpPr>
        <p:spPr/>
        <p:txBody>
          <a:bodyPr/>
          <a:lstStyle/>
          <a:p>
            <a:r>
              <a:rPr lang="en-US" dirty="0"/>
              <a:t>Database tab – Collapsible tables </a:t>
            </a:r>
          </a:p>
        </p:txBody>
      </p:sp>
      <p:pic>
        <p:nvPicPr>
          <p:cNvPr id="5" name="Content Placeholder 4">
            <a:extLst>
              <a:ext uri="{FF2B5EF4-FFF2-40B4-BE49-F238E27FC236}">
                <a16:creationId xmlns:a16="http://schemas.microsoft.com/office/drawing/2014/main" id="{E4949B0C-C8BA-49C8-A57C-1C61F582A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174" y="1853754"/>
            <a:ext cx="7425652" cy="4073142"/>
          </a:xfrm>
        </p:spPr>
      </p:pic>
    </p:spTree>
    <p:extLst>
      <p:ext uri="{BB962C8B-B14F-4D97-AF65-F5344CB8AC3E}">
        <p14:creationId xmlns:p14="http://schemas.microsoft.com/office/powerpoint/2010/main" val="328939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E098-005C-4623-8407-8C7F0C29644A}"/>
              </a:ext>
            </a:extLst>
          </p:cNvPr>
          <p:cNvSpPr>
            <a:spLocks noGrp="1"/>
          </p:cNvSpPr>
          <p:nvPr>
            <p:ph type="title"/>
          </p:nvPr>
        </p:nvSpPr>
        <p:spPr/>
        <p:txBody>
          <a:bodyPr/>
          <a:lstStyle/>
          <a:p>
            <a:r>
              <a:rPr lang="en-US" dirty="0"/>
              <a:t>Database tab – Crud Functionality </a:t>
            </a:r>
          </a:p>
        </p:txBody>
      </p:sp>
      <p:pic>
        <p:nvPicPr>
          <p:cNvPr id="5" name="Content Placeholder 4" descr="A screenshot of a cell phone&#10;&#10;Description automatically generated">
            <a:extLst>
              <a:ext uri="{FF2B5EF4-FFF2-40B4-BE49-F238E27FC236}">
                <a16:creationId xmlns:a16="http://schemas.microsoft.com/office/drawing/2014/main" id="{815EDAB2-F41B-43D3-B1FC-72F50A36F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210" y="1329136"/>
            <a:ext cx="8021580" cy="5179078"/>
          </a:xfrm>
        </p:spPr>
      </p:pic>
    </p:spTree>
    <p:extLst>
      <p:ext uri="{BB962C8B-B14F-4D97-AF65-F5344CB8AC3E}">
        <p14:creationId xmlns:p14="http://schemas.microsoft.com/office/powerpoint/2010/main" val="306588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C77C-6452-4226-AB4B-04350E3E33BC}"/>
              </a:ext>
            </a:extLst>
          </p:cNvPr>
          <p:cNvSpPr>
            <a:spLocks noGrp="1"/>
          </p:cNvSpPr>
          <p:nvPr>
            <p:ph type="title"/>
          </p:nvPr>
        </p:nvSpPr>
        <p:spPr/>
        <p:txBody>
          <a:bodyPr/>
          <a:lstStyle/>
          <a:p>
            <a:r>
              <a:rPr lang="en-US" dirty="0"/>
              <a:t>Annealing scheduling (generating algorithm)</a:t>
            </a:r>
          </a:p>
        </p:txBody>
      </p:sp>
      <p:sp>
        <p:nvSpPr>
          <p:cNvPr id="3" name="Content Placeholder 2">
            <a:extLst>
              <a:ext uri="{FF2B5EF4-FFF2-40B4-BE49-F238E27FC236}">
                <a16:creationId xmlns:a16="http://schemas.microsoft.com/office/drawing/2014/main" id="{C025FA6E-9B8A-4FA1-8F89-E9C5E6BD7913}"/>
              </a:ext>
            </a:extLst>
          </p:cNvPr>
          <p:cNvSpPr>
            <a:spLocks noGrp="1"/>
          </p:cNvSpPr>
          <p:nvPr>
            <p:ph idx="1"/>
          </p:nvPr>
        </p:nvSpPr>
        <p:spPr/>
        <p:txBody>
          <a:bodyPr/>
          <a:lstStyle/>
          <a:p>
            <a:r>
              <a:rPr lang="en-US" dirty="0"/>
              <a:t>We used Simulated Annealing to generate multiple schedules and ultimately find the most optimal one.</a:t>
            </a:r>
          </a:p>
          <a:p>
            <a:r>
              <a:rPr lang="en-US" dirty="0"/>
              <a:t>We retrieve data from the database and translated into constraints for the algorithm.</a:t>
            </a:r>
          </a:p>
          <a:p>
            <a:r>
              <a:rPr lang="en-US" dirty="0"/>
              <a:t>Algorithm is highly dependent on constraints, as well as the temperature.</a:t>
            </a:r>
          </a:p>
          <a:p>
            <a:r>
              <a:rPr lang="en-US" dirty="0"/>
              <a:t>User will be warned before generating a schedule to check on the constraints before clicking the button.</a:t>
            </a:r>
          </a:p>
        </p:txBody>
      </p:sp>
    </p:spTree>
    <p:extLst>
      <p:ext uri="{BB962C8B-B14F-4D97-AF65-F5344CB8AC3E}">
        <p14:creationId xmlns:p14="http://schemas.microsoft.com/office/powerpoint/2010/main" val="301654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0" name="Straight Connector 19">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5" name="Picture 4">
            <a:extLst>
              <a:ext uri="{FF2B5EF4-FFF2-40B4-BE49-F238E27FC236}">
                <a16:creationId xmlns:a16="http://schemas.microsoft.com/office/drawing/2014/main" id="{6729BB7C-11DE-407E-A7D5-73AA98FCD80B}"/>
              </a:ext>
            </a:extLst>
          </p:cNvPr>
          <p:cNvPicPr>
            <a:picLocks noChangeAspect="1"/>
          </p:cNvPicPr>
          <p:nvPr/>
        </p:nvPicPr>
        <p:blipFill>
          <a:blip r:embed="rId3"/>
          <a:stretch>
            <a:fillRect/>
          </a:stretch>
        </p:blipFill>
        <p:spPr>
          <a:xfrm>
            <a:off x="0" y="0"/>
            <a:ext cx="12192000" cy="6869430"/>
          </a:xfrm>
          <a:prstGeom prst="rect">
            <a:avLst/>
          </a:prstGeom>
        </p:spPr>
      </p:pic>
    </p:spTree>
    <p:extLst>
      <p:ext uri="{BB962C8B-B14F-4D97-AF65-F5344CB8AC3E}">
        <p14:creationId xmlns:p14="http://schemas.microsoft.com/office/powerpoint/2010/main" val="181180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478E5B-9331-4A0F-987B-D90DFA62E1D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2503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434-D3DF-4431-98D5-50861E7AF0E3}"/>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F00C89A6-A12B-4D4C-9092-3FC0AAFEC6D8}"/>
              </a:ext>
            </a:extLst>
          </p:cNvPr>
          <p:cNvSpPr>
            <a:spLocks noGrp="1"/>
          </p:cNvSpPr>
          <p:nvPr>
            <p:ph idx="1"/>
          </p:nvPr>
        </p:nvSpPr>
        <p:spPr>
          <a:xfrm>
            <a:off x="1451579" y="2015732"/>
            <a:ext cx="9603275" cy="4037749"/>
          </a:xfrm>
        </p:spPr>
        <p:txBody>
          <a:bodyPr>
            <a:normAutofit/>
          </a:bodyPr>
          <a:lstStyle/>
          <a:p>
            <a:r>
              <a:rPr lang="en-US" dirty="0"/>
              <a:t>System – Tracking the professor and student’s availability along with classrooms within UMKC SCE database </a:t>
            </a:r>
          </a:p>
          <a:p>
            <a:r>
              <a:rPr lang="en-US" dirty="0"/>
              <a:t>User – Professors and students will login to the scheduling system, type of user will be specified </a:t>
            </a:r>
          </a:p>
          <a:p>
            <a:r>
              <a:rPr lang="en-US" dirty="0"/>
              <a:t>Site- the front-end website (main page) using web mail</a:t>
            </a:r>
          </a:p>
          <a:p>
            <a:r>
              <a:rPr lang="en-US" dirty="0"/>
              <a:t>Username/Password- unique identifiers that authenticate and validates a user </a:t>
            </a:r>
          </a:p>
          <a:p>
            <a:pPr marL="0" indent="0">
              <a:buNone/>
            </a:pPr>
            <a:endParaRPr lang="en-US" dirty="0"/>
          </a:p>
          <a:p>
            <a:endParaRPr lang="en-US" dirty="0"/>
          </a:p>
        </p:txBody>
      </p:sp>
    </p:spTree>
    <p:extLst>
      <p:ext uri="{BB962C8B-B14F-4D97-AF65-F5344CB8AC3E}">
        <p14:creationId xmlns:p14="http://schemas.microsoft.com/office/powerpoint/2010/main" val="14647290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34</TotalTime>
  <Words>499</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Scheduling Project Group 13</vt:lpstr>
      <vt:lpstr>Introduction</vt:lpstr>
      <vt:lpstr>Database tab</vt:lpstr>
      <vt:lpstr>Database tab – Collapsible tables </vt:lpstr>
      <vt:lpstr>Database tab – Crud Functionality </vt:lpstr>
      <vt:lpstr>Annealing scheduling (generating algorithm)</vt:lpstr>
      <vt:lpstr>PowerPoint Presentation</vt:lpstr>
      <vt:lpstr>PowerPoint Presentation</vt:lpstr>
      <vt:lpstr>Terminology</vt:lpstr>
      <vt:lpstr>terminology</vt:lpstr>
      <vt:lpstr>constraints</vt:lpstr>
      <vt:lpstr>scope</vt:lpstr>
      <vt:lpstr>Risks and obstacles to success</vt:lpstr>
      <vt:lpstr>Success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Project Group 13</dc:title>
  <dc:creator>Daniel Oliveros</dc:creator>
  <cp:lastModifiedBy>Daniel Oliveros</cp:lastModifiedBy>
  <cp:revision>9</cp:revision>
  <dcterms:created xsi:type="dcterms:W3CDTF">2020-05-06T22:28:36Z</dcterms:created>
  <dcterms:modified xsi:type="dcterms:W3CDTF">2020-05-07T02:18:15Z</dcterms:modified>
</cp:coreProperties>
</file>