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43"/>
  </p:normalViewPr>
  <p:slideViewPr>
    <p:cSldViewPr snapToGrid="0" snapToObjects="1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Keep the Grade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Android Application developed by Adam Gaudreau, Ashley Hale, and Tim </a:t>
            </a:r>
            <a:r>
              <a:rPr lang="en-US"/>
              <a:t>Larocque</a:t>
            </a:r>
          </a:p>
        </p:txBody>
      </p:sp>
    </p:spTree>
    <p:extLst>
      <p:ext uri="{BB962C8B-B14F-4D97-AF65-F5344CB8AC3E}">
        <p14:creationId xmlns:p14="http://schemas.microsoft.com/office/powerpoint/2010/main" val="80972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 Image Charts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4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42645"/>
          </a:xfrm>
        </p:spPr>
        <p:txBody>
          <a:bodyPr>
            <a:normAutofit/>
          </a:bodyPr>
          <a:lstStyle/>
          <a:p>
            <a:r>
              <a:rPr lang="en-US" sz="2400" dirty="0"/>
              <a:t>Google Image Charts API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887" y="1002323"/>
            <a:ext cx="2746131" cy="488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96607" y="2161391"/>
            <a:ext cx="62982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Image Charts API is used to make graphical representations of each Exam, Homework, and Quiz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 used:</a:t>
            </a:r>
          </a:p>
          <a:p>
            <a:pPr lvl="1"/>
            <a:r>
              <a:rPr lang="en-US" dirty="0"/>
              <a:t>Chart.java</a:t>
            </a:r>
          </a:p>
          <a:p>
            <a:pPr lvl="1"/>
            <a:r>
              <a:rPr lang="en-US" dirty="0"/>
              <a:t>ChartAdapter.java</a:t>
            </a:r>
          </a:p>
          <a:p>
            <a:pPr lvl="1"/>
            <a:r>
              <a:rPr lang="en-US" dirty="0"/>
              <a:t>CategoryAdapter.java</a:t>
            </a:r>
          </a:p>
          <a:p>
            <a:pPr lvl="1"/>
            <a:r>
              <a:rPr lang="en-US" dirty="0"/>
              <a:t>MySingleton.java</a:t>
            </a:r>
          </a:p>
          <a:p>
            <a:pPr lvl="1"/>
            <a:r>
              <a:rPr lang="en-US" dirty="0"/>
              <a:t>item_list.xml</a:t>
            </a:r>
          </a:p>
        </p:txBody>
      </p:sp>
    </p:spTree>
    <p:extLst>
      <p:ext uri="{BB962C8B-B14F-4D97-AF65-F5344CB8AC3E}">
        <p14:creationId xmlns:p14="http://schemas.microsoft.com/office/powerpoint/2010/main" val="398985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API Call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5" t="52360" r="5617" b="25448"/>
          <a:stretch/>
        </p:blipFill>
        <p:spPr bwMode="auto">
          <a:xfrm>
            <a:off x="1632438" y="2092569"/>
            <a:ext cx="855630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59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2146" y="627185"/>
            <a:ext cx="2338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program is able to scale the graphs depending on how many scores there are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742" y="627185"/>
            <a:ext cx="2844981" cy="505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270" y="627185"/>
            <a:ext cx="2844980" cy="505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9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Effortlessly keep track of your progress through all your classes in a semester.</a:t>
            </a:r>
          </a:p>
          <a:p>
            <a:pPr marL="0" lvl="8" indent="0">
              <a:buNone/>
            </a:pPr>
            <a:r>
              <a:rPr lang="en-US" dirty="0"/>
              <a:t>         -       Add/remove semesters, classes, and grades.</a:t>
            </a:r>
          </a:p>
          <a:p>
            <a:pPr lvl="8"/>
            <a:r>
              <a:rPr lang="en-US" sz="2000" i="0" dirty="0"/>
              <a:t>Visual aids such as charts and colors help prioritize your learning.</a:t>
            </a:r>
          </a:p>
          <a:p>
            <a:pPr marL="0" lvl="8" indent="0">
              <a:buNone/>
            </a:pPr>
            <a:r>
              <a:rPr lang="en-US" sz="2000" i="0" dirty="0"/>
              <a:t>      </a:t>
            </a:r>
            <a:r>
              <a:rPr lang="en-US" dirty="0"/>
              <a:t>-        Charts are provided via the Google Charts API.</a:t>
            </a:r>
            <a:endParaRPr lang="en-US" sz="2000" i="0" dirty="0"/>
          </a:p>
          <a:p>
            <a:pPr marL="0" lvl="8" indent="0">
              <a:buNone/>
            </a:pPr>
            <a:r>
              <a:rPr lang="en-US" sz="2000" i="0" dirty="0"/>
              <a:t>      </a:t>
            </a:r>
            <a:r>
              <a:rPr lang="en-US" dirty="0"/>
              <a:t>-        Each class is color coded based on your progress in the course.</a:t>
            </a:r>
          </a:p>
          <a:p>
            <a:pPr lvl="8"/>
            <a:r>
              <a:rPr lang="en-US" sz="2000" i="0" dirty="0"/>
              <a:t>Calculations of grades are accurate due to the inclusion of weights.</a:t>
            </a:r>
          </a:p>
          <a:p>
            <a:pPr lvl="8"/>
            <a:r>
              <a:rPr lang="en-US" sz="2000" i="0" dirty="0"/>
              <a:t>Ability to store completed grades from previous semesters.</a:t>
            </a:r>
          </a:p>
        </p:txBody>
      </p:sp>
    </p:spTree>
    <p:extLst>
      <p:ext uri="{BB962C8B-B14F-4D97-AF65-F5344CB8AC3E}">
        <p14:creationId xmlns:p14="http://schemas.microsoft.com/office/powerpoint/2010/main" val="306654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9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schema is as follows: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Semesters(</a:t>
            </a:r>
            <a:r>
              <a:rPr lang="en-US" i="1" u="sng" dirty="0"/>
              <a:t>id</a:t>
            </a:r>
            <a:r>
              <a:rPr lang="en-US" dirty="0"/>
              <a:t>, season, year);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Classes(</a:t>
            </a:r>
            <a:r>
              <a:rPr lang="en-US" i="1" u="sng" dirty="0"/>
              <a:t>id</a:t>
            </a:r>
            <a:r>
              <a:rPr lang="en-US" dirty="0"/>
              <a:t>, </a:t>
            </a:r>
            <a:r>
              <a:rPr lang="en-US" dirty="0" err="1"/>
              <a:t>sem_id</a:t>
            </a:r>
            <a:r>
              <a:rPr lang="en-US" dirty="0"/>
              <a:t>, name, grade);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Grades(</a:t>
            </a:r>
            <a:r>
              <a:rPr lang="en-US" i="1" u="sng" dirty="0" err="1"/>
              <a:t>class_id</a:t>
            </a:r>
            <a:r>
              <a:rPr lang="en-US" dirty="0"/>
              <a:t>, </a:t>
            </a:r>
            <a:r>
              <a:rPr lang="en-US" i="1" u="sng" dirty="0"/>
              <a:t>name</a:t>
            </a:r>
            <a:r>
              <a:rPr lang="en-US" dirty="0"/>
              <a:t>, type, grade);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Weights(</a:t>
            </a:r>
            <a:r>
              <a:rPr lang="en-US" i="1" u="sng" dirty="0" err="1"/>
              <a:t>class_id</a:t>
            </a:r>
            <a:r>
              <a:rPr lang="en-US" dirty="0"/>
              <a:t>, exam, quiz, homework, final);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contents of Semesters is displayed in the drawer in </a:t>
            </a:r>
            <a:r>
              <a:rPr lang="en-US" dirty="0" err="1"/>
              <a:t>MainActivity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contents of Classes is displayed in a </a:t>
            </a:r>
            <a:r>
              <a:rPr lang="en-US" dirty="0" err="1"/>
              <a:t>ListView</a:t>
            </a:r>
            <a:r>
              <a:rPr lang="en-US" dirty="0"/>
              <a:t> in the </a:t>
            </a:r>
            <a:r>
              <a:rPr lang="en-US" dirty="0" err="1"/>
              <a:t>MainActivity</a:t>
            </a:r>
            <a:r>
              <a:rPr lang="en-US" dirty="0"/>
              <a:t> based on which semester is selected.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contents of Grades is displayed in </a:t>
            </a:r>
            <a:r>
              <a:rPr lang="en-US" dirty="0" err="1"/>
              <a:t>ClassActivity</a:t>
            </a:r>
            <a:r>
              <a:rPr lang="en-US" dirty="0"/>
              <a:t> after a class has been selected.</a:t>
            </a:r>
          </a:p>
          <a:p>
            <a:pPr>
              <a:lnSpc>
                <a:spcPct val="100000"/>
              </a:lnSpc>
            </a:pPr>
            <a:r>
              <a:rPr lang="en-US" dirty="0"/>
              <a:t>Weights is never displayed, however it is used when calculating the total grade in each class.</a:t>
            </a:r>
          </a:p>
        </p:txBody>
      </p:sp>
    </p:spTree>
    <p:extLst>
      <p:ext uri="{BB962C8B-B14F-4D97-AF65-F5344CB8AC3E}">
        <p14:creationId xmlns:p14="http://schemas.microsoft.com/office/powerpoint/2010/main" val="322604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shot_20161129-151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897" y="107918"/>
            <a:ext cx="1515502" cy="269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shot_20161203-1812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897" y="3158849"/>
            <a:ext cx="1515503" cy="269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28859"/>
              </p:ext>
            </p:extLst>
          </p:nvPr>
        </p:nvGraphicFramePr>
        <p:xfrm>
          <a:off x="6750838" y="395580"/>
          <a:ext cx="3137877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5959">
                  <a:extLst>
                    <a:ext uri="{9D8B030D-6E8A-4147-A177-3AD203B41FA5}">
                      <a16:colId xmlns:a16="http://schemas.microsoft.com/office/drawing/2014/main" val="2028715363"/>
                    </a:ext>
                  </a:extLst>
                </a:gridCol>
                <a:gridCol w="1045959">
                  <a:extLst>
                    <a:ext uri="{9D8B030D-6E8A-4147-A177-3AD203B41FA5}">
                      <a16:colId xmlns:a16="http://schemas.microsoft.com/office/drawing/2014/main" val="1163850372"/>
                    </a:ext>
                  </a:extLst>
                </a:gridCol>
                <a:gridCol w="1045959">
                  <a:extLst>
                    <a:ext uri="{9D8B030D-6E8A-4147-A177-3AD203B41FA5}">
                      <a16:colId xmlns:a16="http://schemas.microsoft.com/office/drawing/2014/main" val="3347783186"/>
                    </a:ext>
                  </a:extLst>
                </a:gridCol>
              </a:tblGrid>
              <a:tr h="331611">
                <a:tc>
                  <a:txBody>
                    <a:bodyPr/>
                    <a:lstStyle/>
                    <a:p>
                      <a:r>
                        <a:rPr lang="en-US" i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822143"/>
                  </a:ext>
                </a:extLst>
              </a:tr>
              <a:tr h="33161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952809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1784846" y="597877"/>
            <a:ext cx="3660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84846" y="597877"/>
            <a:ext cx="0" cy="390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81256" y="4505962"/>
            <a:ext cx="14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1929112" y="3158849"/>
            <a:ext cx="221785" cy="269422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55957" y="35168"/>
            <a:ext cx="132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Semesters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302248"/>
              </p:ext>
            </p:extLst>
          </p:nvPr>
        </p:nvGraphicFramePr>
        <p:xfrm>
          <a:off x="6237611" y="1705707"/>
          <a:ext cx="4164332" cy="7667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1083">
                  <a:extLst>
                    <a:ext uri="{9D8B030D-6E8A-4147-A177-3AD203B41FA5}">
                      <a16:colId xmlns:a16="http://schemas.microsoft.com/office/drawing/2014/main" val="4217561929"/>
                    </a:ext>
                  </a:extLst>
                </a:gridCol>
                <a:gridCol w="1041083">
                  <a:extLst>
                    <a:ext uri="{9D8B030D-6E8A-4147-A177-3AD203B41FA5}">
                      <a16:colId xmlns:a16="http://schemas.microsoft.com/office/drawing/2014/main" val="3891527895"/>
                    </a:ext>
                  </a:extLst>
                </a:gridCol>
                <a:gridCol w="1041083">
                  <a:extLst>
                    <a:ext uri="{9D8B030D-6E8A-4147-A177-3AD203B41FA5}">
                      <a16:colId xmlns:a16="http://schemas.microsoft.com/office/drawing/2014/main" val="3934431473"/>
                    </a:ext>
                  </a:extLst>
                </a:gridCol>
                <a:gridCol w="1041083">
                  <a:extLst>
                    <a:ext uri="{9D8B030D-6E8A-4147-A177-3AD203B41FA5}">
                      <a16:colId xmlns:a16="http://schemas.microsoft.com/office/drawing/2014/main" val="728184910"/>
                    </a:ext>
                  </a:extLst>
                </a:gridCol>
              </a:tblGrid>
              <a:tr h="253393">
                <a:tc>
                  <a:txBody>
                    <a:bodyPr/>
                    <a:lstStyle/>
                    <a:p>
                      <a:r>
                        <a:rPr lang="en-US" sz="1200" i="1" dirty="0"/>
                        <a:t>id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sem_id</a:t>
                      </a:r>
                      <a:endParaRPr lang="en-US" sz="1200" i="1" dirty="0"/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name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grade</a:t>
                      </a:r>
                    </a:p>
                  </a:txBody>
                  <a:tcPr marL="62978" marR="62978" marT="31489" marB="31489"/>
                </a:tc>
                <a:extLst>
                  <a:ext uri="{0D108BD9-81ED-4DB2-BD59-A6C34878D82A}">
                    <a16:rowId xmlns:a16="http://schemas.microsoft.com/office/drawing/2014/main" val="1974966055"/>
                  </a:ext>
                </a:extLst>
              </a:tr>
              <a:tr h="25541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Physics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95.0</a:t>
                      </a:r>
                    </a:p>
                  </a:txBody>
                  <a:tcPr marL="62978" marR="62978" marT="31489" marB="31489"/>
                </a:tc>
                <a:extLst>
                  <a:ext uri="{0D108BD9-81ED-4DB2-BD59-A6C34878D82A}">
                    <a16:rowId xmlns:a16="http://schemas.microsoft.com/office/drawing/2014/main" val="2459811622"/>
                  </a:ext>
                </a:extLst>
              </a:tr>
              <a:tr h="257951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N.d.t.g.c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65.0</a:t>
                      </a:r>
                    </a:p>
                  </a:txBody>
                  <a:tcPr marL="62978" marR="62978" marT="31489" marB="31489"/>
                </a:tc>
                <a:extLst>
                  <a:ext uri="{0D108BD9-81ED-4DB2-BD59-A6C34878D82A}">
                    <a16:rowId xmlns:a16="http://schemas.microsoft.com/office/drawing/2014/main" val="1013969529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847095" y="1382031"/>
            <a:ext cx="132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</a:t>
            </a:r>
          </a:p>
        </p:txBody>
      </p:sp>
      <p:cxnSp>
        <p:nvCxnSpPr>
          <p:cNvPr id="23" name="Elbow Connector 22"/>
          <p:cNvCxnSpPr>
            <a:endCxn id="2" idx="1"/>
          </p:cNvCxnSpPr>
          <p:nvPr/>
        </p:nvCxnSpPr>
        <p:spPr>
          <a:xfrm>
            <a:off x="2908648" y="316551"/>
            <a:ext cx="3842190" cy="444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3666400" y="538945"/>
            <a:ext cx="290145" cy="4897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26" idx="1"/>
            <a:endCxn id="21" idx="1"/>
          </p:cNvCxnSpPr>
          <p:nvPr/>
        </p:nvCxnSpPr>
        <p:spPr>
          <a:xfrm rot="10800000" flipH="1" flipV="1">
            <a:off x="3956545" y="783822"/>
            <a:ext cx="2281066" cy="1305261"/>
          </a:xfrm>
          <a:prstGeom prst="bentConnector3">
            <a:avLst>
              <a:gd name="adj1" fmla="val 292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63232"/>
              </p:ext>
            </p:extLst>
          </p:nvPr>
        </p:nvGraphicFramePr>
        <p:xfrm>
          <a:off x="6237611" y="4106138"/>
          <a:ext cx="4164332" cy="17985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1083">
                  <a:extLst>
                    <a:ext uri="{9D8B030D-6E8A-4147-A177-3AD203B41FA5}">
                      <a16:colId xmlns:a16="http://schemas.microsoft.com/office/drawing/2014/main" val="4217561929"/>
                    </a:ext>
                  </a:extLst>
                </a:gridCol>
                <a:gridCol w="1041083">
                  <a:extLst>
                    <a:ext uri="{9D8B030D-6E8A-4147-A177-3AD203B41FA5}">
                      <a16:colId xmlns:a16="http://schemas.microsoft.com/office/drawing/2014/main" val="3891527895"/>
                    </a:ext>
                  </a:extLst>
                </a:gridCol>
                <a:gridCol w="1041083">
                  <a:extLst>
                    <a:ext uri="{9D8B030D-6E8A-4147-A177-3AD203B41FA5}">
                      <a16:colId xmlns:a16="http://schemas.microsoft.com/office/drawing/2014/main" val="3934431473"/>
                    </a:ext>
                  </a:extLst>
                </a:gridCol>
                <a:gridCol w="1041083">
                  <a:extLst>
                    <a:ext uri="{9D8B030D-6E8A-4147-A177-3AD203B41FA5}">
                      <a16:colId xmlns:a16="http://schemas.microsoft.com/office/drawing/2014/main" val="728184910"/>
                    </a:ext>
                  </a:extLst>
                </a:gridCol>
              </a:tblGrid>
              <a:tr h="253393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class_id</a:t>
                      </a:r>
                      <a:endParaRPr lang="en-US" sz="1200" i="1" dirty="0"/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name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type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grade</a:t>
                      </a:r>
                    </a:p>
                  </a:txBody>
                  <a:tcPr marL="62978" marR="62978" marT="31489" marB="31489"/>
                </a:tc>
                <a:extLst>
                  <a:ext uri="{0D108BD9-81ED-4DB2-BD59-A6C34878D82A}">
                    <a16:rowId xmlns:a16="http://schemas.microsoft.com/office/drawing/2014/main" val="1974966055"/>
                  </a:ext>
                </a:extLst>
              </a:tr>
              <a:tr h="25541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</a:t>
                      </a:r>
                      <a:r>
                        <a:rPr lang="en-US" sz="1200" baseline="0" dirty="0"/>
                        <a:t> 1</a:t>
                      </a:r>
                      <a:endParaRPr lang="en-US" sz="1200" dirty="0"/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95.0</a:t>
                      </a:r>
                    </a:p>
                  </a:txBody>
                  <a:tcPr marL="62978" marR="62978" marT="31489" marB="31489"/>
                </a:tc>
                <a:extLst>
                  <a:ext uri="{0D108BD9-81ED-4DB2-BD59-A6C34878D82A}">
                    <a16:rowId xmlns:a16="http://schemas.microsoft.com/office/drawing/2014/main" val="2459811622"/>
                  </a:ext>
                </a:extLst>
              </a:tr>
              <a:tr h="25795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</a:t>
                      </a:r>
                      <a:r>
                        <a:rPr lang="en-US" sz="1200" baseline="0" dirty="0"/>
                        <a:t> 2</a:t>
                      </a:r>
                      <a:endParaRPr lang="en-US" sz="1200" dirty="0"/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85.0</a:t>
                      </a:r>
                    </a:p>
                  </a:txBody>
                  <a:tcPr marL="62978" marR="62978" marT="31489" marB="31489"/>
                </a:tc>
                <a:extLst>
                  <a:ext uri="{0D108BD9-81ED-4DB2-BD59-A6C34878D82A}">
                    <a16:rowId xmlns:a16="http://schemas.microsoft.com/office/drawing/2014/main" val="1013969529"/>
                  </a:ext>
                </a:extLst>
              </a:tr>
              <a:tr h="25795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Quiz</a:t>
                      </a:r>
                      <a:r>
                        <a:rPr lang="en-US" sz="1200" baseline="0" dirty="0"/>
                        <a:t> 1</a:t>
                      </a:r>
                      <a:endParaRPr lang="en-US" sz="1200" dirty="0"/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Quiz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94.0</a:t>
                      </a:r>
                    </a:p>
                  </a:txBody>
                  <a:tcPr marL="62978" marR="62978" marT="31489" marB="31489"/>
                </a:tc>
                <a:extLst>
                  <a:ext uri="{0D108BD9-81ED-4DB2-BD59-A6C34878D82A}">
                    <a16:rowId xmlns:a16="http://schemas.microsoft.com/office/drawing/2014/main" val="1400074421"/>
                  </a:ext>
                </a:extLst>
              </a:tr>
              <a:tr h="25795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HW 1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Hw</a:t>
                      </a:r>
                      <a:endParaRPr lang="en-US" sz="1200" dirty="0"/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95.0</a:t>
                      </a:r>
                    </a:p>
                  </a:txBody>
                  <a:tcPr marL="62978" marR="62978" marT="31489" marB="31489"/>
                </a:tc>
                <a:extLst>
                  <a:ext uri="{0D108BD9-81ED-4DB2-BD59-A6C34878D82A}">
                    <a16:rowId xmlns:a16="http://schemas.microsoft.com/office/drawing/2014/main" val="506471364"/>
                  </a:ext>
                </a:extLst>
              </a:tr>
              <a:tr h="25795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wow!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Final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78.0</a:t>
                      </a:r>
                    </a:p>
                  </a:txBody>
                  <a:tcPr marL="62978" marR="62978" marT="31489" marB="31489"/>
                </a:tc>
                <a:extLst>
                  <a:ext uri="{0D108BD9-81ED-4DB2-BD59-A6C34878D82A}">
                    <a16:rowId xmlns:a16="http://schemas.microsoft.com/office/drawing/2014/main" val="1258227790"/>
                  </a:ext>
                </a:extLst>
              </a:tr>
              <a:tr h="25795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Final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Final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85.0</a:t>
                      </a:r>
                    </a:p>
                  </a:txBody>
                  <a:tcPr marL="62978" marR="62978" marT="31489" marB="31489"/>
                </a:tc>
                <a:extLst>
                  <a:ext uri="{0D108BD9-81ED-4DB2-BD59-A6C34878D82A}">
                    <a16:rowId xmlns:a16="http://schemas.microsoft.com/office/drawing/2014/main" val="3247063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847095" y="3782462"/>
            <a:ext cx="132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Grades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66321"/>
              </p:ext>
            </p:extLst>
          </p:nvPr>
        </p:nvGraphicFramePr>
        <p:xfrm>
          <a:off x="6237611" y="2869403"/>
          <a:ext cx="4164330" cy="7667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2866">
                  <a:extLst>
                    <a:ext uri="{9D8B030D-6E8A-4147-A177-3AD203B41FA5}">
                      <a16:colId xmlns:a16="http://schemas.microsoft.com/office/drawing/2014/main" val="4217561929"/>
                    </a:ext>
                  </a:extLst>
                </a:gridCol>
                <a:gridCol w="832866">
                  <a:extLst>
                    <a:ext uri="{9D8B030D-6E8A-4147-A177-3AD203B41FA5}">
                      <a16:colId xmlns:a16="http://schemas.microsoft.com/office/drawing/2014/main" val="3891527895"/>
                    </a:ext>
                  </a:extLst>
                </a:gridCol>
                <a:gridCol w="832866">
                  <a:extLst>
                    <a:ext uri="{9D8B030D-6E8A-4147-A177-3AD203B41FA5}">
                      <a16:colId xmlns:a16="http://schemas.microsoft.com/office/drawing/2014/main" val="3934431473"/>
                    </a:ext>
                  </a:extLst>
                </a:gridCol>
                <a:gridCol w="832866">
                  <a:extLst>
                    <a:ext uri="{9D8B030D-6E8A-4147-A177-3AD203B41FA5}">
                      <a16:colId xmlns:a16="http://schemas.microsoft.com/office/drawing/2014/main" val="728184910"/>
                    </a:ext>
                  </a:extLst>
                </a:gridCol>
                <a:gridCol w="832866">
                  <a:extLst>
                    <a:ext uri="{9D8B030D-6E8A-4147-A177-3AD203B41FA5}">
                      <a16:colId xmlns:a16="http://schemas.microsoft.com/office/drawing/2014/main" val="3593931762"/>
                    </a:ext>
                  </a:extLst>
                </a:gridCol>
              </a:tblGrid>
              <a:tr h="253393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class_id</a:t>
                      </a:r>
                      <a:endParaRPr lang="en-US" sz="1200" i="1" dirty="0"/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exam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quiz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hw</a:t>
                      </a:r>
                      <a:endParaRPr lang="en-US" sz="1200" i="1" dirty="0"/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final</a:t>
                      </a:r>
                    </a:p>
                  </a:txBody>
                  <a:tcPr marL="62978" marR="62978" marT="31489" marB="31489"/>
                </a:tc>
                <a:extLst>
                  <a:ext uri="{0D108BD9-81ED-4DB2-BD59-A6C34878D82A}">
                    <a16:rowId xmlns:a16="http://schemas.microsoft.com/office/drawing/2014/main" val="1974966055"/>
                  </a:ext>
                </a:extLst>
              </a:tr>
              <a:tr h="25541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 marL="62978" marR="62978" marT="31489" marB="31489"/>
                </a:tc>
                <a:extLst>
                  <a:ext uri="{0D108BD9-81ED-4DB2-BD59-A6C34878D82A}">
                    <a16:rowId xmlns:a16="http://schemas.microsoft.com/office/drawing/2014/main" val="2459811622"/>
                  </a:ext>
                </a:extLst>
              </a:tr>
              <a:tr h="257951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 marL="62978" marR="62978" marT="31489" marB="314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 marL="62978" marR="62978" marT="31489" marB="31489"/>
                </a:tc>
                <a:extLst>
                  <a:ext uri="{0D108BD9-81ED-4DB2-BD59-A6C34878D82A}">
                    <a16:rowId xmlns:a16="http://schemas.microsoft.com/office/drawing/2014/main" val="1013969529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847095" y="2519351"/>
            <a:ext cx="132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</a:t>
            </a:r>
          </a:p>
        </p:txBody>
      </p:sp>
      <p:cxnSp>
        <p:nvCxnSpPr>
          <p:cNvPr id="31" name="Elbow Connector 30"/>
          <p:cNvCxnSpPr>
            <a:endCxn id="34" idx="1"/>
          </p:cNvCxnSpPr>
          <p:nvPr/>
        </p:nvCxnSpPr>
        <p:spPr>
          <a:xfrm flipV="1">
            <a:off x="3666400" y="3252780"/>
            <a:ext cx="2571211" cy="1134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ight Brace 35"/>
          <p:cNvSpPr/>
          <p:nvPr/>
        </p:nvSpPr>
        <p:spPr>
          <a:xfrm>
            <a:off x="3666399" y="4505962"/>
            <a:ext cx="290146" cy="134711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/>
          <p:cNvCxnSpPr/>
          <p:nvPr/>
        </p:nvCxnSpPr>
        <p:spPr>
          <a:xfrm rot="10800000" flipH="1">
            <a:off x="3956545" y="5014209"/>
            <a:ext cx="2281066" cy="174102"/>
          </a:xfrm>
          <a:prstGeom prst="bentConnector5">
            <a:avLst>
              <a:gd name="adj1" fmla="val 29294"/>
              <a:gd name="adj2" fmla="val 8118"/>
              <a:gd name="adj3" fmla="val 295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9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4" grpId="0"/>
      <p:bldP spid="26" grpId="0" animBg="1"/>
      <p:bldP spid="33" grpId="0"/>
      <p:bldP spid="35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err="1"/>
              <a:t>Inteface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7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991310" y="3304290"/>
            <a:ext cx="2714898" cy="6874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51" y="431739"/>
            <a:ext cx="4094744" cy="68528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MainActivity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62" y="1405142"/>
            <a:ext cx="2400302" cy="4267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636" y="1369972"/>
            <a:ext cx="2400302" cy="4267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6170" y="928953"/>
            <a:ext cx="1338997" cy="2380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2583" y="3672578"/>
            <a:ext cx="1332585" cy="2369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83271" y="5741309"/>
            <a:ext cx="23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With options menu selected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851" y="5802923"/>
            <a:ext cx="240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With drawer opened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14614" y="3309391"/>
            <a:ext cx="255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FAB pressed, current semester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14614" y="6049086"/>
            <a:ext cx="2400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FAB pressed, completed semester</a:t>
            </a:r>
          </a:p>
        </p:txBody>
      </p:sp>
      <p:cxnSp>
        <p:nvCxnSpPr>
          <p:cNvPr id="15" name="Elbow Connector 14"/>
          <p:cNvCxnSpPr/>
          <p:nvPr/>
        </p:nvCxnSpPr>
        <p:spPr>
          <a:xfrm rot="5400000" flipH="1" flipV="1">
            <a:off x="8229717" y="2960646"/>
            <a:ext cx="2737925" cy="1054980"/>
          </a:xfrm>
          <a:prstGeom prst="bentConnector3">
            <a:avLst>
              <a:gd name="adj1" fmla="val 1000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7" idx="1"/>
          </p:cNvCxnSpPr>
          <p:nvPr/>
        </p:nvCxnSpPr>
        <p:spPr>
          <a:xfrm flipV="1">
            <a:off x="8009792" y="4857098"/>
            <a:ext cx="2122791" cy="423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06674" y="3347461"/>
            <a:ext cx="2798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Drawer Layout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List view inside for different semesters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Contains a Relative Layout</a:t>
            </a:r>
          </a:p>
          <a:p>
            <a:endParaRPr lang="en-US" sz="1200" dirty="0"/>
          </a:p>
        </p:txBody>
      </p:sp>
      <p:sp>
        <p:nvSpPr>
          <p:cNvPr id="25" name="Right Brace 24"/>
          <p:cNvSpPr/>
          <p:nvPr/>
        </p:nvSpPr>
        <p:spPr>
          <a:xfrm>
            <a:off x="1796634" y="1960685"/>
            <a:ext cx="751900" cy="3711660"/>
          </a:xfrm>
          <a:prstGeom prst="rightBrace">
            <a:avLst>
              <a:gd name="adj1" fmla="val 8333"/>
              <a:gd name="adj2" fmla="val 454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5" idx="1"/>
          </p:cNvCxnSpPr>
          <p:nvPr/>
        </p:nvCxnSpPr>
        <p:spPr>
          <a:xfrm flipV="1">
            <a:off x="2548534" y="3647998"/>
            <a:ext cx="442776" cy="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81095" y="1548159"/>
            <a:ext cx="1374151" cy="3479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10565" y="1563939"/>
            <a:ext cx="1153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Options menu</a:t>
            </a:r>
          </a:p>
        </p:txBody>
      </p:sp>
      <p:cxnSp>
        <p:nvCxnSpPr>
          <p:cNvPr id="49" name="Straight Arrow Connector 48"/>
          <p:cNvCxnSpPr>
            <a:endCxn id="46" idx="1"/>
          </p:cNvCxnSpPr>
          <p:nvPr/>
        </p:nvCxnSpPr>
        <p:spPr>
          <a:xfrm flipV="1">
            <a:off x="2901464" y="1722127"/>
            <a:ext cx="579631" cy="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65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8" grpId="0"/>
      <p:bldP spid="10" grpId="0"/>
      <p:bldP spid="11" grpId="0"/>
      <p:bldP spid="24" grpId="0"/>
      <p:bldP spid="25" grpId="0" animBg="1"/>
      <p:bldP spid="46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4108938" cy="847091"/>
          </a:xfrm>
        </p:spPr>
        <p:txBody>
          <a:bodyPr/>
          <a:lstStyle/>
          <a:p>
            <a:r>
              <a:rPr lang="en-US" dirty="0" err="1"/>
              <a:t>ClassActivity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95" y="1406769"/>
            <a:ext cx="2427043" cy="43147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33037" y="2658394"/>
            <a:ext cx="4135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linear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Charts are a tab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Grades are displayed in a list view</a:t>
            </a:r>
          </a:p>
        </p:txBody>
      </p:sp>
    </p:spTree>
    <p:extLst>
      <p:ext uri="{BB962C8B-B14F-4D97-AF65-F5344CB8AC3E}">
        <p14:creationId xmlns:p14="http://schemas.microsoft.com/office/powerpoint/2010/main" val="36367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644868"/>
          </a:xfrm>
        </p:spPr>
        <p:txBody>
          <a:bodyPr>
            <a:normAutofit/>
          </a:bodyPr>
          <a:lstStyle/>
          <a:p>
            <a:r>
              <a:rPr lang="en-US" sz="3200" dirty="0" err="1"/>
              <a:t>AddGradeActivity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98" y="1204546"/>
            <a:ext cx="2492708" cy="44314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3131" y="27739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Form for the user to fill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fields are used for entering an entry into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409737477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155</TotalTime>
  <Words>307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Corbel</vt:lpstr>
      <vt:lpstr>Headlines</vt:lpstr>
      <vt:lpstr>Keep the Grade</vt:lpstr>
      <vt:lpstr>About our app</vt:lpstr>
      <vt:lpstr>The  Database</vt:lpstr>
      <vt:lpstr>The Database</vt:lpstr>
      <vt:lpstr>PowerPoint Presentation</vt:lpstr>
      <vt:lpstr>User Inteface</vt:lpstr>
      <vt:lpstr>MainActivity</vt:lpstr>
      <vt:lpstr>ClassActivity</vt:lpstr>
      <vt:lpstr>AddGradeActivity</vt:lpstr>
      <vt:lpstr>Google  Image Charts API</vt:lpstr>
      <vt:lpstr>Google Image Charts API</vt:lpstr>
      <vt:lpstr>The API Call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 the Grade</dc:title>
  <dc:creator>Gaudreau, Adam R</dc:creator>
  <cp:lastModifiedBy>Adam Gaudreau</cp:lastModifiedBy>
  <cp:revision>14</cp:revision>
  <dcterms:created xsi:type="dcterms:W3CDTF">2016-12-06T18:10:49Z</dcterms:created>
  <dcterms:modified xsi:type="dcterms:W3CDTF">2016-12-08T14:43:43Z</dcterms:modified>
</cp:coreProperties>
</file>