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Student Information System</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Final Project Phase 2</a:t>
            </a:r>
          </a:p>
        </p:txBody>
      </p:sp>
      <p:sp>
        <p:nvSpPr>
          <p:cNvPr id="56" name="Shape 56"/>
          <p:cNvSpPr txBox="1"/>
          <p:nvPr/>
        </p:nvSpPr>
        <p:spPr>
          <a:xfrm>
            <a:off x="3514250" y="3740725"/>
            <a:ext cx="5238600" cy="11472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Clr>
                <a:schemeClr val="dk1"/>
              </a:buClr>
              <a:buSzPct val="78571"/>
              <a:buFont typeface="Arial"/>
              <a:buNone/>
            </a:pPr>
            <a:r>
              <a:rPr b="1" lang="en">
                <a:solidFill>
                  <a:schemeClr val="dk1"/>
                </a:solidFill>
              </a:rPr>
              <a:t>Chris Dimaio</a:t>
            </a:r>
          </a:p>
          <a:p>
            <a:pPr lvl="0" rtl="0" algn="ctr">
              <a:lnSpc>
                <a:spcPct val="115000"/>
              </a:lnSpc>
              <a:spcBef>
                <a:spcPts val="0"/>
              </a:spcBef>
              <a:buClr>
                <a:schemeClr val="dk1"/>
              </a:buClr>
              <a:buSzPct val="78571"/>
              <a:buFont typeface="Arial"/>
              <a:buNone/>
            </a:pPr>
            <a:r>
              <a:rPr b="1" lang="en">
                <a:solidFill>
                  <a:schemeClr val="dk1"/>
                </a:solidFill>
              </a:rPr>
              <a:t>Jishnu Menon</a:t>
            </a:r>
          </a:p>
          <a:p>
            <a:pPr lvl="0" rtl="0" algn="ctr">
              <a:lnSpc>
                <a:spcPct val="115000"/>
              </a:lnSpc>
              <a:spcBef>
                <a:spcPts val="0"/>
              </a:spcBef>
              <a:buClr>
                <a:schemeClr val="dk1"/>
              </a:buClr>
              <a:buSzPct val="78571"/>
              <a:buFont typeface="Arial"/>
              <a:buNone/>
            </a:pPr>
            <a:r>
              <a:rPr b="1" lang="en">
                <a:solidFill>
                  <a:schemeClr val="dk1"/>
                </a:solidFill>
              </a:rPr>
              <a:t>Ting Li Shen</a:t>
            </a:r>
          </a:p>
          <a:p>
            <a:pPr lvl="0" rtl="0" algn="ctr">
              <a:lnSpc>
                <a:spcPct val="115000"/>
              </a:lnSpc>
              <a:spcBef>
                <a:spcPts val="0"/>
              </a:spcBef>
              <a:buClr>
                <a:schemeClr val="dk1"/>
              </a:buClr>
              <a:buSzPct val="78571"/>
              <a:buFont typeface="Arial"/>
              <a:buNone/>
            </a:pPr>
            <a:r>
              <a:rPr b="1" lang="en">
                <a:solidFill>
                  <a:schemeClr val="dk1"/>
                </a:solidFill>
              </a:rPr>
              <a:t>Vivek Kumar</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753300"/>
          </a:xfrm>
          <a:prstGeom prst="rect">
            <a:avLst/>
          </a:prstGeom>
        </p:spPr>
        <p:txBody>
          <a:bodyPr anchorCtr="0" anchor="t" bIns="91425" lIns="91425" rIns="91425" wrap="square" tIns="91425">
            <a:noAutofit/>
          </a:bodyPr>
          <a:lstStyle/>
          <a:p>
            <a:pPr lvl="0">
              <a:spcBef>
                <a:spcPts val="0"/>
              </a:spcBef>
              <a:buNone/>
            </a:pPr>
            <a:r>
              <a:rPr lang="en" sz="3600"/>
              <a:t>                  Structured Interview</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19100" lvl="0" marL="457200" rtl="0">
              <a:spcBef>
                <a:spcPts val="0"/>
              </a:spcBef>
              <a:spcAft>
                <a:spcPts val="0"/>
              </a:spcAft>
              <a:buSzPct val="100000"/>
            </a:pPr>
            <a:r>
              <a:rPr lang="en" sz="3000"/>
              <a:t>Predetermined Questions</a:t>
            </a:r>
          </a:p>
          <a:p>
            <a:pPr indent="-419100" lvl="0" marL="457200" rtl="0">
              <a:spcBef>
                <a:spcPts val="0"/>
              </a:spcBef>
              <a:buSzPct val="100000"/>
            </a:pPr>
            <a:r>
              <a:rPr lang="en" sz="3000"/>
              <a:t>Same questions are used with each particip</a:t>
            </a:r>
            <a:r>
              <a:rPr lang="en" sz="3000"/>
              <a:t>ant</a:t>
            </a:r>
          </a:p>
          <a:p>
            <a:pPr lvl="0" rtl="0">
              <a:spcBef>
                <a:spcPts val="0"/>
              </a:spcBef>
              <a:buNone/>
            </a:pPr>
            <a:r>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Questions</a:t>
            </a:r>
          </a:p>
        </p:txBody>
      </p:sp>
      <p:sp>
        <p:nvSpPr>
          <p:cNvPr id="68" name="Shape 68"/>
          <p:cNvSpPr txBox="1"/>
          <p:nvPr>
            <p:ph idx="1" type="body"/>
          </p:nvPr>
        </p:nvSpPr>
        <p:spPr>
          <a:xfrm>
            <a:off x="311700" y="1152475"/>
            <a:ext cx="8520600" cy="3662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AutoNum type="arabicPeriod"/>
            </a:pPr>
            <a:r>
              <a:rPr lang="en"/>
              <a:t>Which feature do you think is the most poorly designed and most difficult to navigate? How and why does it make you think that? What would be an ideal solution like?</a:t>
            </a:r>
          </a:p>
          <a:p>
            <a:pPr indent="-342900" lvl="0" marL="457200" rtl="0">
              <a:spcBef>
                <a:spcPts val="0"/>
              </a:spcBef>
              <a:spcAft>
                <a:spcPts val="0"/>
              </a:spcAft>
              <a:buSzPct val="100000"/>
              <a:buAutoNum type="arabicPeriod"/>
            </a:pPr>
            <a:r>
              <a:rPr lang="en"/>
              <a:t>Would you say you are able to complete tasks on SIS [Easily, Fairly Easily, Not Easily, or Hard]?  How and why does it make you think that?</a:t>
            </a:r>
          </a:p>
          <a:p>
            <a:pPr indent="-342900" lvl="0" marL="457200" rtl="0">
              <a:spcBef>
                <a:spcPts val="0"/>
              </a:spcBef>
              <a:spcAft>
                <a:spcPts val="0"/>
              </a:spcAft>
              <a:buSzPct val="100000"/>
              <a:buAutoNum type="arabicPeriod"/>
            </a:pPr>
            <a:r>
              <a:rPr lang="en"/>
              <a:t>Are there any features or tasks missing from SIS that you think would be nice to have? How and why does it make you think that? What would be an ideal solution like?</a:t>
            </a:r>
          </a:p>
          <a:p>
            <a:pPr indent="-342900" lvl="0" marL="457200" rtl="0">
              <a:spcBef>
                <a:spcPts val="0"/>
              </a:spcBef>
              <a:buSzPct val="100000"/>
              <a:buAutoNum type="arabicPeriod"/>
            </a:pPr>
            <a:r>
              <a:rPr lang="en"/>
              <a:t>Which part of SIS do you think if it gets improved, you will find SIS more enjoyable to use? How and why does it make you think that? What would be an ideal solution like?</a:t>
            </a:r>
          </a:p>
          <a:p>
            <a:pPr lvl="0" rt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Analysis of Data Collected for first question</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Following are the features which are poorly designed according to the participants </a:t>
            </a:r>
          </a:p>
          <a:p>
            <a:pPr indent="-342900" lvl="0" marL="457200" rtl="0">
              <a:spcBef>
                <a:spcPts val="0"/>
              </a:spcBef>
              <a:spcAft>
                <a:spcPts val="0"/>
              </a:spcAft>
              <a:buSzPct val="100000"/>
            </a:pPr>
            <a:r>
              <a:rPr lang="en"/>
              <a:t>Enrollment or Adding New Class(Suggested Solution:- Description of the course, Shopping cart for Course selected)</a:t>
            </a:r>
          </a:p>
          <a:p>
            <a:pPr indent="-342900" lvl="0" marL="457200" rtl="0">
              <a:spcBef>
                <a:spcPts val="0"/>
              </a:spcBef>
              <a:spcAft>
                <a:spcPts val="0"/>
              </a:spcAft>
              <a:buSzPct val="100000"/>
            </a:pPr>
            <a:r>
              <a:rPr lang="en"/>
              <a:t>Login screen problem(Auto Logout )</a:t>
            </a:r>
          </a:p>
          <a:p>
            <a:pPr indent="-342900" lvl="0" marL="457200" rtl="0">
              <a:spcBef>
                <a:spcPts val="0"/>
              </a:spcBef>
              <a:spcAft>
                <a:spcPts val="0"/>
              </a:spcAft>
              <a:buSzPct val="100000"/>
            </a:pPr>
            <a:r>
              <a:rPr lang="en"/>
              <a:t>Invoice or Paying Bills(Make system more stable)</a:t>
            </a:r>
          </a:p>
          <a:p>
            <a:pPr indent="-342900" lvl="0" marL="457200" rtl="0">
              <a:spcBef>
                <a:spcPts val="0"/>
              </a:spcBef>
              <a:buSzPct val="100000"/>
            </a:pPr>
            <a:r>
              <a:rPr lang="en"/>
              <a:t>Finding Transcript(Better User interface)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Continue….</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81" name="Shape 81" title="Points scored"/>
          <p:cNvPicPr preferRelativeResize="0"/>
          <p:nvPr/>
        </p:nvPicPr>
        <p:blipFill>
          <a:blip r:embed="rId3">
            <a:alphaModFix/>
          </a:blip>
          <a:stretch>
            <a:fillRect/>
          </a:stretch>
        </p:blipFill>
        <p:spPr>
          <a:xfrm>
            <a:off x="372625" y="1256650"/>
            <a:ext cx="8102475" cy="3054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1"/>
              </a:buClr>
              <a:buSzPct val="39285"/>
              <a:buFont typeface="Arial"/>
              <a:buNone/>
            </a:pPr>
            <a:r>
              <a:rPr lang="en"/>
              <a:t>       Analysis of Data Collected for second question</a:t>
            </a:r>
          </a:p>
          <a:p>
            <a:pPr lvl="0">
              <a:spcBef>
                <a:spcPts val="0"/>
              </a:spcBef>
              <a:buNone/>
            </a:pPr>
            <a:r>
              <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88" name="Shape 88" title="Points scored"/>
          <p:cNvPicPr preferRelativeResize="0"/>
          <p:nvPr/>
        </p:nvPicPr>
        <p:blipFill>
          <a:blip r:embed="rId3">
            <a:alphaModFix/>
          </a:blip>
          <a:stretch>
            <a:fillRect/>
          </a:stretch>
        </p:blipFill>
        <p:spPr>
          <a:xfrm>
            <a:off x="412825" y="1183575"/>
            <a:ext cx="8318349" cy="3273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1"/>
              </a:buClr>
              <a:buSzPct val="39285"/>
              <a:buFont typeface="Arial"/>
              <a:buNone/>
            </a:pPr>
            <a:r>
              <a:rPr lang="en"/>
              <a:t>Analysis of Data Collected for Third question</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We found that participants thought SIS should include some of the following features...</a:t>
            </a:r>
          </a:p>
          <a:p>
            <a:pPr indent="-342900" lvl="0" marL="457200" rtl="0">
              <a:spcBef>
                <a:spcPts val="0"/>
              </a:spcBef>
              <a:spcAft>
                <a:spcPts val="0"/>
              </a:spcAft>
              <a:buSzPct val="100000"/>
            </a:pPr>
            <a:r>
              <a:rPr lang="en"/>
              <a:t>A place to find required physical examinations or vaccinations</a:t>
            </a:r>
          </a:p>
          <a:p>
            <a:pPr indent="-342900" lvl="0" marL="457200" rtl="0">
              <a:spcBef>
                <a:spcPts val="0"/>
              </a:spcBef>
              <a:spcAft>
                <a:spcPts val="0"/>
              </a:spcAft>
              <a:buSzPct val="100000"/>
            </a:pPr>
            <a:r>
              <a:rPr lang="en"/>
              <a:t>A student forum to </a:t>
            </a:r>
            <a:r>
              <a:rPr lang="en"/>
              <a:t>discuss </a:t>
            </a:r>
            <a:r>
              <a:rPr lang="en"/>
              <a:t>coursework and student activities.</a:t>
            </a:r>
          </a:p>
          <a:p>
            <a:pPr indent="-342900" lvl="0" marL="457200" rtl="0">
              <a:spcBef>
                <a:spcPts val="0"/>
              </a:spcBef>
              <a:spcAft>
                <a:spcPts val="0"/>
              </a:spcAft>
              <a:buClr>
                <a:srgbClr val="666666"/>
              </a:buClr>
              <a:buSzPct val="100000"/>
            </a:pPr>
            <a:r>
              <a:rPr lang="en">
                <a:solidFill>
                  <a:srgbClr val="666666"/>
                </a:solidFill>
              </a:rPr>
              <a:t>Calendar with exam and homework due dates as well as university deadlines.</a:t>
            </a:r>
          </a:p>
          <a:p>
            <a:pPr indent="-342900" lvl="0" marL="457200" rtl="0">
              <a:spcBef>
                <a:spcPts val="0"/>
              </a:spcBef>
              <a:spcAft>
                <a:spcPts val="0"/>
              </a:spcAft>
              <a:buSzPct val="100000"/>
            </a:pPr>
            <a:r>
              <a:rPr lang="en"/>
              <a:t>Notification or alert for any student related events happening on campus.</a:t>
            </a:r>
          </a:p>
          <a:p>
            <a:pPr indent="-342900" lvl="0" marL="457200">
              <a:spcBef>
                <a:spcPts val="0"/>
              </a:spcBef>
              <a:buSzPct val="100000"/>
            </a:pPr>
            <a:r>
              <a:rPr lang="en"/>
              <a:t>A</a:t>
            </a:r>
            <a:r>
              <a:rPr lang="en"/>
              <a:t>bility to see their requirements for graduation and also to have a facility to check classroom availability and call dibs.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1"/>
              </a:buClr>
              <a:buSzPct val="36666"/>
              <a:buFont typeface="Arial"/>
              <a:buNone/>
            </a:pPr>
            <a:r>
              <a:rPr lang="en" sz="3000"/>
              <a:t>     </a:t>
            </a:r>
            <a:r>
              <a:rPr lang="en" sz="3000"/>
              <a:t>Analysis of Data Collected for Fourth question</a:t>
            </a:r>
          </a:p>
          <a:p>
            <a:pPr lvl="0">
              <a:spcBef>
                <a:spcPts val="0"/>
              </a:spcBef>
              <a:buNone/>
            </a:pPr>
            <a:r>
              <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2400"/>
              <a:t>F</a:t>
            </a:r>
            <a:r>
              <a:rPr lang="en" sz="2400"/>
              <a:t>eatures that should be improved from the participants’ are following</a:t>
            </a:r>
          </a:p>
          <a:p>
            <a:pPr indent="-381000" lvl="0" marL="457200" rtl="0">
              <a:spcBef>
                <a:spcPts val="0"/>
              </a:spcBef>
              <a:spcAft>
                <a:spcPts val="0"/>
              </a:spcAft>
              <a:buSzPct val="100000"/>
            </a:pPr>
            <a:r>
              <a:rPr lang="en" sz="2400"/>
              <a:t>Separate desktop and mobile user interfaces</a:t>
            </a:r>
          </a:p>
          <a:p>
            <a:pPr indent="-381000" lvl="0" marL="457200" rtl="0">
              <a:spcBef>
                <a:spcPts val="0"/>
              </a:spcBef>
              <a:spcAft>
                <a:spcPts val="0"/>
              </a:spcAft>
              <a:buSzPct val="100000"/>
            </a:pPr>
            <a:r>
              <a:rPr lang="en" sz="2400"/>
              <a:t>Interface should be more interactive and user friendly</a:t>
            </a:r>
          </a:p>
          <a:p>
            <a:pPr indent="-381000" lvl="0" marL="457200" rtl="0">
              <a:spcBef>
                <a:spcPts val="0"/>
              </a:spcBef>
              <a:buSzPct val="100000"/>
            </a:pPr>
            <a:r>
              <a:rPr lang="en" sz="2400"/>
              <a:t>Navigability, organization, and performance</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