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64" r:id="rId5"/>
    <p:sldId id="265" r:id="rId6"/>
    <p:sldId id="266" r:id="rId7"/>
    <p:sldId id="259" r:id="rId8"/>
    <p:sldId id="268" r:id="rId9"/>
    <p:sldId id="269"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44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9238895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7721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3077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736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354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137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4936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57574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20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98236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49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
              <a:t>Student Information System</a:t>
            </a:r>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n" dirty="0"/>
              <a:t>Final Project </a:t>
            </a:r>
            <a:r>
              <a:rPr lang="en" dirty="0" smtClean="0"/>
              <a:t>Usability Testing</a:t>
            </a:r>
            <a:endParaRPr lang="en" dirty="0"/>
          </a:p>
        </p:txBody>
      </p:sp>
      <p:sp>
        <p:nvSpPr>
          <p:cNvPr id="56" name="Shape 56"/>
          <p:cNvSpPr txBox="1"/>
          <p:nvPr/>
        </p:nvSpPr>
        <p:spPr>
          <a:xfrm>
            <a:off x="3514250" y="3740725"/>
            <a:ext cx="5238600" cy="11472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78571"/>
              <a:buFont typeface="Arial"/>
              <a:buNone/>
            </a:pPr>
            <a:r>
              <a:rPr lang="en" b="1" dirty="0">
                <a:solidFill>
                  <a:schemeClr val="dk1"/>
                </a:solidFill>
              </a:rPr>
              <a:t>Chris </a:t>
            </a:r>
            <a:r>
              <a:rPr lang="en" b="1" dirty="0" smtClean="0">
                <a:solidFill>
                  <a:schemeClr val="dk1"/>
                </a:solidFill>
              </a:rPr>
              <a:t>DiMaio</a:t>
            </a:r>
            <a:endParaRPr lang="en" b="1" dirty="0">
              <a:solidFill>
                <a:schemeClr val="dk1"/>
              </a:solidFill>
            </a:endParaRPr>
          </a:p>
          <a:p>
            <a:pPr lvl="0" algn="ctr" rtl="0">
              <a:lnSpc>
                <a:spcPct val="115000"/>
              </a:lnSpc>
              <a:spcBef>
                <a:spcPts val="0"/>
              </a:spcBef>
              <a:buClr>
                <a:schemeClr val="dk1"/>
              </a:buClr>
              <a:buSzPct val="78571"/>
              <a:buFont typeface="Arial"/>
              <a:buNone/>
            </a:pPr>
            <a:r>
              <a:rPr lang="en" b="1" dirty="0">
                <a:solidFill>
                  <a:schemeClr val="dk1"/>
                </a:solidFill>
              </a:rPr>
              <a:t>Jishnu Menon</a:t>
            </a:r>
          </a:p>
          <a:p>
            <a:pPr lvl="0" algn="ctr" rtl="0">
              <a:lnSpc>
                <a:spcPct val="115000"/>
              </a:lnSpc>
              <a:spcBef>
                <a:spcPts val="0"/>
              </a:spcBef>
              <a:buClr>
                <a:schemeClr val="dk1"/>
              </a:buClr>
              <a:buSzPct val="78571"/>
              <a:buFont typeface="Arial"/>
              <a:buNone/>
            </a:pPr>
            <a:r>
              <a:rPr lang="en" b="1" dirty="0">
                <a:solidFill>
                  <a:schemeClr val="dk1"/>
                </a:solidFill>
              </a:rPr>
              <a:t>Ting Li Shen</a:t>
            </a:r>
          </a:p>
          <a:p>
            <a:pPr lvl="0" algn="ctr" rtl="0">
              <a:lnSpc>
                <a:spcPct val="115000"/>
              </a:lnSpc>
              <a:spcBef>
                <a:spcPts val="0"/>
              </a:spcBef>
              <a:buClr>
                <a:schemeClr val="dk1"/>
              </a:buClr>
              <a:buSzPct val="78571"/>
              <a:buFont typeface="Arial"/>
              <a:buNone/>
            </a:pPr>
            <a:r>
              <a:rPr lang="en" b="1" dirty="0">
                <a:solidFill>
                  <a:schemeClr val="dk1"/>
                </a:solidFill>
              </a:rPr>
              <a:t>Vivek Kumar</a:t>
            </a:r>
          </a:p>
          <a:p>
            <a:pPr lvl="0">
              <a:spcBef>
                <a:spcPts val="0"/>
              </a:spcBef>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smtClean="0"/>
              <a:t>Conclusion</a:t>
            </a:r>
            <a:endParaRPr lang="en" dirty="0"/>
          </a:p>
        </p:txBody>
      </p:sp>
      <p:sp>
        <p:nvSpPr>
          <p:cNvPr id="74" name="Shape 7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sz="1200" dirty="0" smtClean="0"/>
              <a:t>We found that most people were relatively familar with these tasks and were able to complete then in minimal time.</a:t>
            </a:r>
          </a:p>
          <a:p>
            <a:pPr lvl="0" rtl="0">
              <a:spcBef>
                <a:spcPts val="0"/>
              </a:spcBef>
              <a:buNone/>
            </a:pPr>
            <a:r>
              <a:rPr lang="en" sz="1200" dirty="0" smtClean="0"/>
              <a:t>We comtribute this to the interfaces following common placement and label conventions. </a:t>
            </a:r>
            <a:r>
              <a:rPr lang="en-US" sz="1200" dirty="0" smtClean="0"/>
              <a:t>F</a:t>
            </a:r>
            <a:r>
              <a:rPr lang="en" sz="1200" dirty="0" smtClean="0"/>
              <a:t>or instance most websites tend to put the logout/in options in the same location and most tend to put important options in the top right hand side of the screen. </a:t>
            </a:r>
          </a:p>
          <a:p>
            <a:pPr lvl="0" rtl="0">
              <a:spcBef>
                <a:spcPts val="0"/>
              </a:spcBef>
              <a:buNone/>
            </a:pPr>
            <a:r>
              <a:rPr lang="en" sz="1200" dirty="0" smtClean="0"/>
              <a:t>They also use short simple names like and icons/images the symbolize what the options are.</a:t>
            </a:r>
          </a:p>
          <a:p>
            <a:pPr lvl="0">
              <a:buNone/>
            </a:pPr>
            <a:r>
              <a:rPr lang="en" sz="1200" dirty="0" smtClean="0"/>
              <a:t>These common conventions and people’s </a:t>
            </a:r>
            <a:r>
              <a:rPr lang="en-US" sz="1200" dirty="0" smtClean="0"/>
              <a:t>familiarities </a:t>
            </a:r>
            <a:r>
              <a:rPr lang="en" sz="1200" dirty="0" smtClean="0"/>
              <a:t>with these sites and site like them made navigating the sites easy for a wide range of partiipants.</a:t>
            </a:r>
            <a:endParaRPr lang="en" sz="1200" dirty="0"/>
          </a:p>
        </p:txBody>
      </p:sp>
    </p:spTree>
    <p:extLst>
      <p:ext uri="{BB962C8B-B14F-4D97-AF65-F5344CB8AC3E}">
        <p14:creationId xmlns:p14="http://schemas.microsoft.com/office/powerpoint/2010/main" val="308151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753300"/>
          </a:xfrm>
          <a:prstGeom prst="rect">
            <a:avLst/>
          </a:prstGeom>
        </p:spPr>
        <p:txBody>
          <a:bodyPr wrap="square" lIns="91425" tIns="91425" rIns="91425" bIns="91425" anchor="t" anchorCtr="0">
            <a:noAutofit/>
          </a:bodyPr>
          <a:lstStyle/>
          <a:p>
            <a:pPr lvl="0">
              <a:spcBef>
                <a:spcPts val="0"/>
              </a:spcBef>
              <a:buNone/>
            </a:pPr>
            <a:r>
              <a:rPr lang="en" sz="3600" dirty="0"/>
              <a:t>                  </a:t>
            </a:r>
            <a:r>
              <a:rPr lang="en" sz="3600" dirty="0" smtClean="0"/>
              <a:t>Evaluation Plan</a:t>
            </a:r>
            <a:endParaRPr lang="en" sz="3600" dirty="0"/>
          </a:p>
        </p:txBody>
      </p:sp>
      <p:sp>
        <p:nvSpPr>
          <p:cNvPr id="62" name="Shape 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419100" rtl="0">
              <a:spcBef>
                <a:spcPts val="0"/>
              </a:spcBef>
              <a:spcAft>
                <a:spcPts val="0"/>
              </a:spcAft>
              <a:buSzPct val="100000"/>
            </a:pPr>
            <a:r>
              <a:rPr lang="en" sz="2000" dirty="0" smtClean="0"/>
              <a:t>Ask our participants four usability tasks that emulated problem areas that we found in SIS.</a:t>
            </a:r>
            <a:endParaRPr lang="en" sz="2000" dirty="0"/>
          </a:p>
          <a:p>
            <a:pPr marL="457200" lvl="0" indent="-419100" rtl="0">
              <a:spcBef>
                <a:spcPts val="0"/>
              </a:spcBef>
              <a:buSzPct val="100000"/>
            </a:pPr>
            <a:r>
              <a:rPr lang="en" sz="2000" dirty="0" smtClean="0"/>
              <a:t>Two on Amazon.com and two on UML’s Blackboard (Explained later…).</a:t>
            </a:r>
          </a:p>
          <a:p>
            <a:pPr marL="457200" lvl="0" indent="-419100" rtl="0">
              <a:spcBef>
                <a:spcPts val="0"/>
              </a:spcBef>
              <a:buSzPct val="100000"/>
            </a:pPr>
            <a:r>
              <a:rPr lang="en" sz="2000" dirty="0" smtClean="0"/>
              <a:t>Followed by a SUS survey</a:t>
            </a:r>
          </a:p>
          <a:p>
            <a:pPr marL="457200" lvl="0" indent="-419100" rtl="0">
              <a:spcBef>
                <a:spcPts val="0"/>
              </a:spcBef>
              <a:buSzPct val="100000"/>
            </a:pPr>
            <a:r>
              <a:rPr lang="en" sz="2000" dirty="0" smtClean="0"/>
              <a:t>We wrap things up with a 5 question semi-structure interview.</a:t>
            </a:r>
          </a:p>
          <a:p>
            <a:pPr marL="38100" lvl="0" rtl="0">
              <a:spcBef>
                <a:spcPts val="0"/>
              </a:spcBef>
              <a:buSzPct val="100000"/>
              <a:buNone/>
            </a:pPr>
            <a:endParaRPr lang="en" sz="1600" dirty="0"/>
          </a:p>
          <a:p>
            <a:pPr lvl="0" rtl="0">
              <a:spcBef>
                <a:spcPts val="0"/>
              </a:spcBef>
              <a:buNone/>
            </a:pP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r>
              <a:rPr lang="en-US" dirty="0" smtClean="0"/>
              <a:t>Why Amazon </a:t>
            </a:r>
            <a:r>
              <a:rPr lang="en-US" dirty="0"/>
              <a:t>and Blackboard for our potential problem solvers?</a:t>
            </a:r>
            <a:br>
              <a:rPr lang="en-US" dirty="0"/>
            </a:br>
            <a:endParaRPr lang="en" dirty="0"/>
          </a:p>
        </p:txBody>
      </p:sp>
      <p:sp>
        <p:nvSpPr>
          <p:cNvPr id="68" name="Shape 68"/>
          <p:cNvSpPr txBox="1">
            <a:spLocks noGrp="1"/>
          </p:cNvSpPr>
          <p:nvPr>
            <p:ph type="body" idx="1"/>
          </p:nvPr>
        </p:nvSpPr>
        <p:spPr>
          <a:xfrm>
            <a:off x="311700" y="1746819"/>
            <a:ext cx="8520600" cy="3068055"/>
          </a:xfrm>
          <a:prstGeom prst="rect">
            <a:avLst/>
          </a:prstGeom>
        </p:spPr>
        <p:txBody>
          <a:bodyPr wrap="square" lIns="91425" tIns="91425" rIns="91425" bIns="91425" anchor="t" anchorCtr="0">
            <a:noAutofit/>
          </a:bodyPr>
          <a:lstStyle/>
          <a:p>
            <a:pPr marL="285750" indent="-285750"/>
            <a:r>
              <a:rPr lang="en-US" dirty="0" smtClean="0"/>
              <a:t>We thought it was unlikely that we could find a site that had all the functions commonly used on SIS that all our participants had access to.</a:t>
            </a:r>
          </a:p>
          <a:p>
            <a:pPr marL="285750" indent="-285750"/>
            <a:r>
              <a:rPr lang="en-US" dirty="0" smtClean="0"/>
              <a:t>Well also thought some of the tasks were generic and in common use across the internet.</a:t>
            </a:r>
            <a:endParaRPr lang="en-US" dirty="0"/>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algn="ctr"/>
            <a:r>
              <a:rPr lang="en-US" dirty="0" smtClean="0"/>
              <a:t>Usability tasks</a:t>
            </a:r>
            <a:r>
              <a:rPr lang="en-US" dirty="0"/>
              <a:t/>
            </a:r>
            <a:br>
              <a:rPr lang="en-US" dirty="0"/>
            </a:br>
            <a:endParaRPr lang="en" dirty="0"/>
          </a:p>
        </p:txBody>
      </p:sp>
      <p:sp>
        <p:nvSpPr>
          <p:cNvPr id="68" name="Shape 68"/>
          <p:cNvSpPr txBox="1">
            <a:spLocks noGrp="1"/>
          </p:cNvSpPr>
          <p:nvPr>
            <p:ph type="body" idx="1"/>
          </p:nvPr>
        </p:nvSpPr>
        <p:spPr>
          <a:xfrm>
            <a:off x="311700" y="1236017"/>
            <a:ext cx="8520600" cy="3578857"/>
          </a:xfrm>
          <a:prstGeom prst="rect">
            <a:avLst/>
          </a:prstGeom>
        </p:spPr>
        <p:txBody>
          <a:bodyPr wrap="square" lIns="91425" tIns="91425" rIns="91425" bIns="91425" anchor="t" anchorCtr="0">
            <a:noAutofit/>
          </a:bodyPr>
          <a:lstStyle/>
          <a:p>
            <a:pPr lvl="0">
              <a:buNone/>
            </a:pPr>
            <a:r>
              <a:rPr lang="en-US" dirty="0" smtClean="0"/>
              <a:t>Amazon</a:t>
            </a:r>
          </a:p>
          <a:p>
            <a:pPr marL="285750" indent="-285750"/>
            <a:r>
              <a:rPr lang="en-US" sz="1400" dirty="0" smtClean="0"/>
              <a:t>Find </a:t>
            </a:r>
            <a:r>
              <a:rPr lang="en-US" sz="1400" dirty="0"/>
              <a:t>bill/receipt (*Let user opt out of this for privacy reasons see 1a instead</a:t>
            </a:r>
            <a:r>
              <a:rPr lang="en-US" sz="1400" dirty="0" smtClean="0"/>
              <a:t>).</a:t>
            </a:r>
          </a:p>
          <a:p>
            <a:pPr marL="285750" lvl="1" indent="-285750"/>
            <a:r>
              <a:rPr lang="en-US" sz="1000" dirty="0" smtClean="0"/>
              <a:t>1a </a:t>
            </a:r>
            <a:r>
              <a:rPr lang="en-US" sz="1000" dirty="0"/>
              <a:t>Find and pretend to purchase a text book Interaction Design 4th edition</a:t>
            </a:r>
            <a:r>
              <a:rPr lang="en-US" sz="1000" dirty="0" smtClean="0"/>
              <a:t>.</a:t>
            </a:r>
          </a:p>
          <a:p>
            <a:pPr marL="285750" indent="-285750"/>
            <a:r>
              <a:rPr lang="en-US" sz="1400" dirty="0" smtClean="0"/>
              <a:t>Login-</a:t>
            </a:r>
            <a:r>
              <a:rPr lang="en-US" sz="1400" dirty="0"/>
              <a:t>&gt;Logout&gt;Log back in</a:t>
            </a:r>
            <a:r>
              <a:rPr lang="en-US" sz="1400" dirty="0" smtClean="0"/>
              <a:t>.</a:t>
            </a:r>
          </a:p>
          <a:p>
            <a:pPr lvl="0">
              <a:buNone/>
            </a:pPr>
            <a:r>
              <a:rPr lang="en-US" dirty="0" smtClean="0"/>
              <a:t>Blackboard</a:t>
            </a:r>
          </a:p>
          <a:p>
            <a:pPr marL="285750" indent="-285750"/>
            <a:r>
              <a:rPr lang="en-US" sz="1400" dirty="0" smtClean="0"/>
              <a:t>Check </a:t>
            </a:r>
            <a:r>
              <a:rPr lang="en-US" sz="1400" dirty="0"/>
              <a:t>calendar</a:t>
            </a:r>
            <a:r>
              <a:rPr lang="en-US" sz="1400" dirty="0" smtClean="0"/>
              <a:t>.</a:t>
            </a:r>
          </a:p>
          <a:p>
            <a:pPr marL="285750" indent="-285750"/>
            <a:r>
              <a:rPr lang="en-US" sz="1400" dirty="0" smtClean="0"/>
              <a:t>Check </a:t>
            </a:r>
            <a:r>
              <a:rPr lang="en-US" sz="1400" dirty="0"/>
              <a:t>grades.</a:t>
            </a:r>
          </a:p>
        </p:txBody>
      </p:sp>
    </p:spTree>
    <p:extLst>
      <p:ext uri="{BB962C8B-B14F-4D97-AF65-F5344CB8AC3E}">
        <p14:creationId xmlns:p14="http://schemas.microsoft.com/office/powerpoint/2010/main" val="420569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algn="ctr"/>
            <a:r>
              <a:rPr lang="en-US" dirty="0"/>
              <a:t/>
            </a:r>
            <a:br>
              <a:rPr lang="en-US" dirty="0"/>
            </a:br>
            <a:endParaRPr lang="en" dirty="0"/>
          </a:p>
        </p:txBody>
      </p:sp>
      <p:pic>
        <p:nvPicPr>
          <p:cNvPr id="2" name="Picture 1"/>
          <p:cNvPicPr>
            <a:picLocks noChangeAspect="1"/>
          </p:cNvPicPr>
          <p:nvPr/>
        </p:nvPicPr>
        <p:blipFill>
          <a:blip r:embed="rId3"/>
          <a:stretch>
            <a:fillRect/>
          </a:stretch>
        </p:blipFill>
        <p:spPr>
          <a:xfrm>
            <a:off x="2294141" y="157656"/>
            <a:ext cx="4391758" cy="5143500"/>
          </a:xfrm>
          <a:prstGeom prst="rect">
            <a:avLst/>
          </a:prstGeom>
        </p:spPr>
      </p:pic>
    </p:spTree>
    <p:extLst>
      <p:ext uri="{BB962C8B-B14F-4D97-AF65-F5344CB8AC3E}">
        <p14:creationId xmlns:p14="http://schemas.microsoft.com/office/powerpoint/2010/main" val="275993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algn="ctr"/>
            <a:r>
              <a:rPr lang="en-US" dirty="0" smtClean="0"/>
              <a:t>Interview questions</a:t>
            </a:r>
            <a:r>
              <a:rPr lang="en-US" dirty="0"/>
              <a:t/>
            </a:r>
            <a:br>
              <a:rPr lang="en-US" dirty="0"/>
            </a:br>
            <a:endParaRPr lang="en" dirty="0"/>
          </a:p>
        </p:txBody>
      </p:sp>
      <p:sp>
        <p:nvSpPr>
          <p:cNvPr id="68" name="Shape 68"/>
          <p:cNvSpPr txBox="1">
            <a:spLocks noGrp="1"/>
          </p:cNvSpPr>
          <p:nvPr>
            <p:ph type="body" idx="1"/>
          </p:nvPr>
        </p:nvSpPr>
        <p:spPr>
          <a:xfrm>
            <a:off x="311700" y="1236017"/>
            <a:ext cx="8520600" cy="3578857"/>
          </a:xfrm>
          <a:prstGeom prst="rect">
            <a:avLst/>
          </a:prstGeom>
        </p:spPr>
        <p:txBody>
          <a:bodyPr wrap="square" lIns="91425" tIns="91425" rIns="91425" bIns="91425" anchor="t" anchorCtr="0">
            <a:noAutofit/>
          </a:bodyPr>
          <a:lstStyle/>
          <a:p>
            <a:pPr marL="342900" lvl="0" indent="-342900">
              <a:buFont typeface="+mj-lt"/>
              <a:buAutoNum type="arabicPeriod"/>
            </a:pPr>
            <a:r>
              <a:rPr lang="en-US" dirty="0"/>
              <a:t>How was your overall experience completing the tasks</a:t>
            </a:r>
            <a:r>
              <a:rPr lang="en-US" dirty="0" smtClean="0"/>
              <a:t>?</a:t>
            </a:r>
          </a:p>
          <a:p>
            <a:pPr marL="342900" lvl="0" indent="-342900">
              <a:buFont typeface="+mj-lt"/>
              <a:buAutoNum type="arabicPeriod"/>
            </a:pPr>
            <a:r>
              <a:rPr lang="en-US" dirty="0" smtClean="0"/>
              <a:t>Did </a:t>
            </a:r>
            <a:r>
              <a:rPr lang="en-US" dirty="0"/>
              <a:t>you find interface to be interactive and enjoyable</a:t>
            </a:r>
            <a:r>
              <a:rPr lang="en-US" dirty="0" smtClean="0"/>
              <a:t>?</a:t>
            </a:r>
          </a:p>
          <a:p>
            <a:pPr marL="342900" lvl="0" indent="-342900">
              <a:buFont typeface="+mj-lt"/>
              <a:buAutoNum type="arabicPeriod"/>
            </a:pPr>
            <a:r>
              <a:rPr lang="en-US" dirty="0" smtClean="0"/>
              <a:t>Which </a:t>
            </a:r>
            <a:r>
              <a:rPr lang="en-US" dirty="0"/>
              <a:t>task took more time to complete and why</a:t>
            </a:r>
            <a:r>
              <a:rPr lang="en-US" dirty="0" smtClean="0"/>
              <a:t>?</a:t>
            </a:r>
          </a:p>
          <a:p>
            <a:pPr marL="342900" lvl="0" indent="-342900">
              <a:buFont typeface="+mj-lt"/>
              <a:buAutoNum type="arabicPeriod"/>
            </a:pPr>
            <a:r>
              <a:rPr lang="en-US" dirty="0" smtClean="0"/>
              <a:t>Do </a:t>
            </a:r>
            <a:r>
              <a:rPr lang="en-US" dirty="0"/>
              <a:t>you think there can be better interface to complete that task</a:t>
            </a:r>
            <a:r>
              <a:rPr lang="en-US" dirty="0" smtClean="0"/>
              <a:t>?</a:t>
            </a:r>
          </a:p>
          <a:p>
            <a:pPr marL="342900" lvl="0" indent="-342900">
              <a:buFont typeface="+mj-lt"/>
              <a:buAutoNum type="arabicPeriod"/>
            </a:pPr>
            <a:r>
              <a:rPr lang="en-US" dirty="0" smtClean="0"/>
              <a:t>Is </a:t>
            </a:r>
            <a:r>
              <a:rPr lang="en-US" dirty="0"/>
              <a:t>completing these tasks easier in comparison to completing the same tasks on SIS?</a:t>
            </a:r>
            <a:endParaRPr lang="en-US" sz="1400" dirty="0"/>
          </a:p>
        </p:txBody>
      </p:sp>
    </p:spTree>
    <p:extLst>
      <p:ext uri="{BB962C8B-B14F-4D97-AF65-F5344CB8AC3E}">
        <p14:creationId xmlns:p14="http://schemas.microsoft.com/office/powerpoint/2010/main" val="275951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smtClean="0"/>
              <a:t>Usabilty Task Results</a:t>
            </a:r>
            <a:endParaRPr lang="en" dirty="0"/>
          </a:p>
        </p:txBody>
      </p:sp>
      <p:sp>
        <p:nvSpPr>
          <p:cNvPr id="74" name="Shape 7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dirty="0" smtClean="0"/>
              <a:t>Amazon</a:t>
            </a:r>
          </a:p>
          <a:p>
            <a:pPr lvl="0" rtl="0">
              <a:spcBef>
                <a:spcPts val="0"/>
              </a:spcBef>
              <a:buNone/>
            </a:pPr>
            <a:r>
              <a:rPr lang="en" sz="1400" dirty="0" smtClean="0"/>
              <a:t>We found that most people were quickly able to navigate Amazon to find receipts and to log and logout. There were ver few complaints. Three people opted to not use there personal orders when they did they found it simple to order an item.</a:t>
            </a:r>
          </a:p>
          <a:p>
            <a:pPr lvl="0" rtl="0">
              <a:spcBef>
                <a:spcPts val="0"/>
              </a:spcBef>
              <a:buNone/>
            </a:pPr>
            <a:r>
              <a:rPr lang="en" dirty="0" smtClean="0"/>
              <a:t>Blackboard</a:t>
            </a:r>
          </a:p>
          <a:p>
            <a:pPr lvl="0" rtl="0">
              <a:spcBef>
                <a:spcPts val="0"/>
              </a:spcBef>
              <a:buNone/>
            </a:pPr>
            <a:r>
              <a:rPr lang="en-US" sz="1400" dirty="0" smtClean="0"/>
              <a:t>People found Blackboard less intuitive but still with a little looking around were able to find both their grades and the calendar with relative easy.</a:t>
            </a:r>
            <a:endParaRPr lang="e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smtClean="0"/>
              <a:t>SUS Survey Results</a:t>
            </a:r>
            <a:endParaRPr lang="e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464" y="1217097"/>
            <a:ext cx="4840479" cy="2768638"/>
          </a:xfrm>
          <a:prstGeom prst="rect">
            <a:avLst/>
          </a:prstGeom>
        </p:spPr>
      </p:pic>
      <p:sp>
        <p:nvSpPr>
          <p:cNvPr id="3" name="Rectangle 2"/>
          <p:cNvSpPr/>
          <p:nvPr/>
        </p:nvSpPr>
        <p:spPr>
          <a:xfrm>
            <a:off x="1863484" y="4050653"/>
            <a:ext cx="4572000" cy="523220"/>
          </a:xfrm>
          <a:prstGeom prst="rect">
            <a:avLst/>
          </a:prstGeom>
        </p:spPr>
        <p:txBody>
          <a:bodyPr>
            <a:spAutoFit/>
          </a:bodyPr>
          <a:lstStyle/>
          <a:p>
            <a:r>
              <a:rPr lang="en-US" dirty="0"/>
              <a:t>Our SUS score is 79.5(B-). Therefore it is above a 68 considered average.</a:t>
            </a:r>
          </a:p>
        </p:txBody>
      </p:sp>
    </p:spTree>
    <p:extLst>
      <p:ext uri="{BB962C8B-B14F-4D97-AF65-F5344CB8AC3E}">
        <p14:creationId xmlns:p14="http://schemas.microsoft.com/office/powerpoint/2010/main" val="255907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1434"/>
            <a:ext cx="8520600" cy="576291"/>
          </a:xfrm>
          <a:prstGeom prst="rect">
            <a:avLst/>
          </a:prstGeom>
        </p:spPr>
        <p:txBody>
          <a:bodyPr wrap="square" lIns="91425" tIns="91425" rIns="91425" bIns="91425" anchor="t" anchorCtr="0">
            <a:noAutofit/>
          </a:bodyPr>
          <a:lstStyle/>
          <a:p>
            <a:pPr lvl="0" algn="ctr">
              <a:spcBef>
                <a:spcPts val="0"/>
              </a:spcBef>
              <a:buNone/>
            </a:pPr>
            <a:r>
              <a:rPr lang="en" dirty="0" smtClean="0"/>
              <a:t>Interview Results</a:t>
            </a:r>
            <a:endParaRPr lang="en" dirty="0"/>
          </a:p>
        </p:txBody>
      </p:sp>
      <p:sp>
        <p:nvSpPr>
          <p:cNvPr id="74" name="Shape 74"/>
          <p:cNvSpPr txBox="1">
            <a:spLocks noGrp="1"/>
          </p:cNvSpPr>
          <p:nvPr>
            <p:ph type="body" idx="1"/>
          </p:nvPr>
        </p:nvSpPr>
        <p:spPr>
          <a:xfrm>
            <a:off x="311700" y="945931"/>
            <a:ext cx="8520600" cy="4061197"/>
          </a:xfrm>
          <a:prstGeom prst="rect">
            <a:avLst/>
          </a:prstGeom>
        </p:spPr>
        <p:txBody>
          <a:bodyPr wrap="square" lIns="91425" tIns="91425" rIns="91425" bIns="91425" anchor="t" anchorCtr="0">
            <a:noAutofit/>
          </a:bodyPr>
          <a:lstStyle/>
          <a:p>
            <a:pPr lvl="0">
              <a:buNone/>
            </a:pPr>
            <a:r>
              <a:rPr lang="en-US" sz="1200" dirty="0"/>
              <a:t>How was your overall experience completing the tasks</a:t>
            </a:r>
            <a:r>
              <a:rPr lang="en-US" sz="1200" dirty="0" smtClean="0"/>
              <a:t>?</a:t>
            </a:r>
          </a:p>
          <a:p>
            <a:pPr lvl="0">
              <a:buNone/>
            </a:pPr>
            <a:r>
              <a:rPr lang="en-US" sz="1200" dirty="0"/>
              <a:t>	</a:t>
            </a:r>
            <a:r>
              <a:rPr lang="en-US" sz="1200" dirty="0" smtClean="0"/>
              <a:t>Unanimous. Everyone found these easy to complete.</a:t>
            </a:r>
          </a:p>
          <a:p>
            <a:pPr lvl="0">
              <a:buNone/>
            </a:pPr>
            <a:r>
              <a:rPr lang="en-US" sz="1200" dirty="0" smtClean="0"/>
              <a:t>Did </a:t>
            </a:r>
            <a:r>
              <a:rPr lang="en-US" sz="1200" dirty="0"/>
              <a:t>you find interface to be interactive and enjoyable</a:t>
            </a:r>
            <a:r>
              <a:rPr lang="en-US" sz="1200" dirty="0" smtClean="0"/>
              <a:t>?</a:t>
            </a:r>
          </a:p>
          <a:p>
            <a:pPr lvl="0">
              <a:buNone/>
            </a:pPr>
            <a:r>
              <a:rPr lang="en-US" sz="1200" dirty="0"/>
              <a:t>	</a:t>
            </a:r>
            <a:r>
              <a:rPr lang="en-US" sz="1200" dirty="0" smtClean="0"/>
              <a:t>Unanimous again for Amazon but some found Blackboard to give them some trouble</a:t>
            </a:r>
          </a:p>
          <a:p>
            <a:pPr lvl="0">
              <a:buNone/>
            </a:pPr>
            <a:r>
              <a:rPr lang="en-US" sz="1200" dirty="0" smtClean="0"/>
              <a:t>Which </a:t>
            </a:r>
            <a:r>
              <a:rPr lang="en-US" sz="1200" dirty="0"/>
              <a:t>task took more time to complete and why</a:t>
            </a:r>
            <a:r>
              <a:rPr lang="en-US" sz="1200" dirty="0" smtClean="0"/>
              <a:t>?</a:t>
            </a:r>
          </a:p>
          <a:p>
            <a:pPr lvl="0">
              <a:buNone/>
            </a:pPr>
            <a:r>
              <a:rPr lang="en-US" sz="1200" dirty="0"/>
              <a:t>	</a:t>
            </a:r>
            <a:r>
              <a:rPr lang="en-US" sz="1200" dirty="0" smtClean="0"/>
              <a:t>Results were inconclusive but seemed to lean towards nothing taking very long.</a:t>
            </a:r>
          </a:p>
          <a:p>
            <a:pPr lvl="0">
              <a:buNone/>
            </a:pPr>
            <a:r>
              <a:rPr lang="en-US" sz="1200" dirty="0" smtClean="0"/>
              <a:t>Do </a:t>
            </a:r>
            <a:r>
              <a:rPr lang="en-US" sz="1200" dirty="0"/>
              <a:t>you think there can be better interface to complete that task</a:t>
            </a:r>
            <a:r>
              <a:rPr lang="en-US" sz="1200" dirty="0" smtClean="0"/>
              <a:t>?</a:t>
            </a:r>
          </a:p>
          <a:p>
            <a:pPr lvl="0">
              <a:buNone/>
            </a:pPr>
            <a:r>
              <a:rPr lang="en-US" sz="1200" dirty="0"/>
              <a:t>	</a:t>
            </a:r>
            <a:r>
              <a:rPr lang="en-US" sz="1200" dirty="0" smtClean="0"/>
              <a:t>No suggestions or very minor suggests</a:t>
            </a:r>
          </a:p>
          <a:p>
            <a:pPr lvl="0">
              <a:buNone/>
            </a:pPr>
            <a:r>
              <a:rPr lang="en-US" sz="1200" dirty="0" smtClean="0"/>
              <a:t>Is </a:t>
            </a:r>
            <a:r>
              <a:rPr lang="en-US" sz="1200" dirty="0"/>
              <a:t>completing these tasks easier in comparison to completing the same tasks on SIS</a:t>
            </a:r>
            <a:r>
              <a:rPr lang="en-US" sz="1200" dirty="0" smtClean="0"/>
              <a:t>?</a:t>
            </a:r>
          </a:p>
          <a:p>
            <a:pPr lvl="0">
              <a:buNone/>
            </a:pPr>
            <a:r>
              <a:rPr lang="en-US" sz="1200" dirty="0"/>
              <a:t>	</a:t>
            </a:r>
            <a:r>
              <a:rPr lang="en-US" sz="1200" dirty="0" smtClean="0"/>
              <a:t>Most people found these tasks easier to complete with some saying maybe.</a:t>
            </a:r>
          </a:p>
        </p:txBody>
      </p:sp>
    </p:spTree>
    <p:extLst>
      <p:ext uri="{BB962C8B-B14F-4D97-AF65-F5344CB8AC3E}">
        <p14:creationId xmlns:p14="http://schemas.microsoft.com/office/powerpoint/2010/main" val="9254529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438</Words>
  <Application>Microsoft Office PowerPoint</Application>
  <PresentationFormat>On-screen Show (16:9)</PresentationFormat>
  <Paragraphs>52</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Student Information System</vt:lpstr>
      <vt:lpstr>                  Evaluation Plan</vt:lpstr>
      <vt:lpstr>Why Amazon and Blackboard for our potential problem solvers? </vt:lpstr>
      <vt:lpstr>Usability tasks </vt:lpstr>
      <vt:lpstr> </vt:lpstr>
      <vt:lpstr>Interview questions </vt:lpstr>
      <vt:lpstr>Usabilty Task Results</vt:lpstr>
      <vt:lpstr>SUS Survey Results</vt:lpstr>
      <vt:lpstr>Interview 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Information System</dc:title>
  <cp:lastModifiedBy>Chris DiMaio</cp:lastModifiedBy>
  <cp:revision>26</cp:revision>
  <dcterms:modified xsi:type="dcterms:W3CDTF">2017-11-29T04:58:50Z</dcterms:modified>
</cp:coreProperties>
</file>