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Activity 3c</a:t>
            </a:r>
          </a:p>
        </p:txBody>
      </p:sp>
      <p:sp>
        <p:nvSpPr>
          <p:cNvPr id="55" name="Shape 55"/>
          <p:cNvSpPr txBox="1"/>
          <p:nvPr>
            <p:ph idx="1" type="subTitle"/>
          </p:nvPr>
        </p:nvSpPr>
        <p:spPr>
          <a:xfrm>
            <a:off x="311700" y="2834125"/>
            <a:ext cx="8520600" cy="1252200"/>
          </a:xfrm>
          <a:prstGeom prst="rect">
            <a:avLst/>
          </a:prstGeom>
        </p:spPr>
        <p:txBody>
          <a:bodyPr anchorCtr="0" anchor="t" bIns="91425" lIns="91425" rIns="91425" wrap="square" tIns="91425">
            <a:noAutofit/>
          </a:bodyPr>
          <a:lstStyle/>
          <a:p>
            <a:pPr lvl="0">
              <a:spcBef>
                <a:spcPts val="0"/>
              </a:spcBef>
              <a:buNone/>
            </a:pPr>
            <a:r>
              <a:rPr lang="en" sz="1800"/>
              <a:t>Manoj Reddy Dumpa</a:t>
            </a:r>
          </a:p>
          <a:p>
            <a:pPr lvl="0">
              <a:spcBef>
                <a:spcPts val="0"/>
              </a:spcBef>
              <a:buNone/>
            </a:pPr>
            <a:r>
              <a:rPr lang="en" sz="1800"/>
              <a:t>Omkar Salunke</a:t>
            </a:r>
          </a:p>
          <a:p>
            <a:pPr lvl="0">
              <a:spcBef>
                <a:spcPts val="0"/>
              </a:spcBef>
              <a:buNone/>
            </a:pPr>
            <a:r>
              <a:rPr lang="en" sz="1800"/>
              <a:t>Rohan Girase</a:t>
            </a:r>
          </a:p>
          <a:p>
            <a:pPr lvl="0" rtl="0">
              <a:spcBef>
                <a:spcPts val="0"/>
              </a:spcBef>
              <a:buNone/>
            </a:pPr>
            <a:r>
              <a:rPr lang="en" sz="1800"/>
              <a:t>Kavya Kumar Vallurupalli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Problems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Identifying items which are out of stock and expired.</a:t>
            </a:r>
          </a:p>
          <a:p>
            <a:pPr indent="-228600" lvl="0" marL="457200" rtl="0">
              <a:spcBef>
                <a:spcPts val="0"/>
              </a:spcBef>
              <a:buChar char="●"/>
            </a:pPr>
            <a:r>
              <a:rPr lang="en"/>
              <a:t>Complicated user interface may result in human errors(i.e. Selecting wrong item and not able to go back).</a:t>
            </a:r>
          </a:p>
          <a:p>
            <a:pPr indent="-228600" lvl="0" marL="457200" rtl="0">
              <a:spcBef>
                <a:spcPts val="0"/>
              </a:spcBef>
              <a:buChar char="●"/>
            </a:pPr>
            <a:r>
              <a:rPr lang="en"/>
              <a:t>Machine can be faulty or struck and may not provide the item or can provide a wrong one.</a:t>
            </a:r>
          </a:p>
          <a:p>
            <a:pPr indent="-228600" lvl="0" marL="457200" rtl="0">
              <a:spcBef>
                <a:spcPts val="0"/>
              </a:spcBef>
              <a:buChar char="●"/>
            </a:pPr>
            <a:r>
              <a:rPr lang="en"/>
              <a:t>More number of options to be entered or more number of sequence of instruction to enter for getting an item can provide bad user experience.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Usability goals</a:t>
            </a:r>
          </a:p>
        </p:txBody>
      </p:sp>
      <p:sp>
        <p:nvSpPr>
          <p:cNvPr id="67" name="Shape 67"/>
          <p:cNvSpPr txBox="1"/>
          <p:nvPr>
            <p:ph idx="1" type="body"/>
          </p:nvPr>
        </p:nvSpPr>
        <p:spPr>
          <a:xfrm>
            <a:off x="311700" y="1152475"/>
            <a:ext cx="8520600" cy="3634500"/>
          </a:xfrm>
          <a:prstGeom prst="rect">
            <a:avLst/>
          </a:prstGeom>
        </p:spPr>
        <p:txBody>
          <a:bodyPr anchorCtr="0" anchor="t" bIns="91425" lIns="91425" rIns="91425" wrap="square" tIns="91425">
            <a:noAutofit/>
          </a:bodyPr>
          <a:lstStyle/>
          <a:p>
            <a:pPr lvl="0">
              <a:spcBef>
                <a:spcPts val="0"/>
              </a:spcBef>
              <a:buNone/>
            </a:pPr>
            <a:r>
              <a:rPr lang="en"/>
              <a:t>Effective: Performs what it is required to do.</a:t>
            </a:r>
          </a:p>
          <a:p>
            <a:pPr lvl="0">
              <a:spcBef>
                <a:spcPts val="0"/>
              </a:spcBef>
              <a:buNone/>
            </a:pPr>
            <a:r>
              <a:rPr lang="en"/>
              <a:t>Efficient: It is not efficient all the time as the chances of user making errors is high.</a:t>
            </a:r>
          </a:p>
          <a:p>
            <a:pPr lvl="0">
              <a:spcBef>
                <a:spcPts val="0"/>
              </a:spcBef>
              <a:buNone/>
            </a:pPr>
            <a:r>
              <a:rPr lang="en"/>
              <a:t>Safety: It is not safe all times, as it can have products that are expired, the machine can go faulty and may not provide the selected item.</a:t>
            </a:r>
          </a:p>
          <a:p>
            <a:pPr lvl="0">
              <a:spcBef>
                <a:spcPts val="0"/>
              </a:spcBef>
              <a:buNone/>
            </a:pPr>
            <a:r>
              <a:rPr lang="en"/>
              <a:t>Easy to use: It is difficult to learn and to use because of poor user interface.</a:t>
            </a:r>
          </a:p>
          <a:p>
            <a:pPr lvl="0">
              <a:spcBef>
                <a:spcPts val="0"/>
              </a:spcBef>
              <a:buNone/>
            </a:pPr>
            <a:r>
              <a:rPr lang="en"/>
              <a:t>Easy to remember: The items are not at same place at all time and options change often making it difficult for user to remember.</a:t>
            </a:r>
          </a:p>
        </p:txBody>
      </p:sp>
      <p:sp>
        <p:nvSpPr>
          <p:cNvPr id="68" name="Shape 68"/>
          <p:cNvSpPr txBox="1"/>
          <p:nvPr/>
        </p:nvSpPr>
        <p:spPr>
          <a:xfrm>
            <a:off x="6759025" y="4240700"/>
            <a:ext cx="1078200" cy="1755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User Experience Goals</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a:t>The vending machine can be satisfying, emotionally fulfilling, and engaging if it is easy to use and provides what user need.</a:t>
            </a:r>
          </a:p>
          <a:p>
            <a:pPr lvl="0">
              <a:spcBef>
                <a:spcPts val="0"/>
              </a:spcBef>
              <a:buNone/>
            </a:pPr>
            <a:r>
              <a:rPr lang="en"/>
              <a:t>But the poor user interface of vending machines often lead to unpleasant, frustrating to use it. </a:t>
            </a:r>
          </a:p>
          <a:p>
            <a:pPr lvl="0">
              <a:spcBef>
                <a:spcPts val="0"/>
              </a:spcBef>
              <a:buNone/>
            </a:pPr>
            <a:r>
              <a:rPr lang="en"/>
              <a:t>There is also a chance of user making errors while using it which may lead to annoying and makes one feel stupid.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56875"/>
            <a:ext cx="8520600" cy="572700"/>
          </a:xfrm>
          <a:prstGeom prst="rect">
            <a:avLst/>
          </a:prstGeom>
        </p:spPr>
        <p:txBody>
          <a:bodyPr anchorCtr="0" anchor="t" bIns="91425" lIns="91425" rIns="91425" wrap="square" tIns="91425">
            <a:noAutofit/>
          </a:bodyPr>
          <a:lstStyle/>
          <a:p>
            <a:pPr lvl="0">
              <a:spcBef>
                <a:spcPts val="0"/>
              </a:spcBef>
              <a:buNone/>
            </a:pPr>
            <a:r>
              <a:rPr lang="en"/>
              <a:t>New Design</a:t>
            </a:r>
          </a:p>
        </p:txBody>
      </p:sp>
      <p:sp>
        <p:nvSpPr>
          <p:cNvPr id="80" name="Shape 80"/>
          <p:cNvSpPr txBox="1"/>
          <p:nvPr>
            <p:ph idx="1" type="body"/>
          </p:nvPr>
        </p:nvSpPr>
        <p:spPr>
          <a:xfrm>
            <a:off x="311700" y="558300"/>
            <a:ext cx="8644800" cy="4454400"/>
          </a:xfrm>
          <a:prstGeom prst="rect">
            <a:avLst/>
          </a:prstGeom>
        </p:spPr>
        <p:txBody>
          <a:bodyPr anchorCtr="0" anchor="t" bIns="91425" lIns="91425" rIns="91425" wrap="square" tIns="91425">
            <a:noAutofit/>
          </a:bodyPr>
          <a:lstStyle/>
          <a:p>
            <a:pPr lvl="0">
              <a:spcBef>
                <a:spcPts val="0"/>
              </a:spcBef>
              <a:buNone/>
            </a:pPr>
            <a:r>
              <a:rPr b="1" lang="en"/>
              <a:t>Assumption</a:t>
            </a:r>
            <a:r>
              <a:rPr lang="en"/>
              <a:t>: The vending machine can have a button under each option instead of providing code and entering it or can have a speech based system which can make it user friendly.</a:t>
            </a:r>
          </a:p>
          <a:p>
            <a:pPr lvl="0">
              <a:spcBef>
                <a:spcPts val="0"/>
              </a:spcBef>
              <a:buNone/>
            </a:pPr>
            <a:r>
              <a:rPr b="1" lang="en"/>
              <a:t>Claim</a:t>
            </a:r>
            <a:r>
              <a:rPr lang="en"/>
              <a:t>: Adding this feature can make the vending machine display and attract more users to use it.</a:t>
            </a:r>
          </a:p>
          <a:p>
            <a:pPr lvl="0">
              <a:spcBef>
                <a:spcPts val="0"/>
              </a:spcBef>
              <a:buNone/>
            </a:pPr>
            <a:r>
              <a:rPr b="1" lang="en"/>
              <a:t>Conceptual Model</a:t>
            </a:r>
            <a:r>
              <a:rPr lang="en"/>
              <a:t>:</a:t>
            </a:r>
          </a:p>
          <a:p>
            <a:pPr lvl="0">
              <a:spcBef>
                <a:spcPts val="0"/>
              </a:spcBef>
              <a:buNone/>
            </a:pPr>
            <a:r>
              <a:rPr lang="en"/>
              <a:t>Providing metaphors and analogies i.e, information about each product on the vending machine can be useful.</a:t>
            </a:r>
          </a:p>
          <a:p>
            <a:pPr lvl="0">
              <a:spcBef>
                <a:spcPts val="0"/>
              </a:spcBef>
              <a:buNone/>
            </a:pPr>
            <a:r>
              <a:rPr lang="en"/>
              <a:t>User should be able to cancel or change their selection easily before payment.</a:t>
            </a:r>
          </a:p>
          <a:p>
            <a:pPr lvl="0">
              <a:spcBef>
                <a:spcPts val="0"/>
              </a:spcBef>
              <a:buNone/>
            </a:pPr>
            <a:r>
              <a:rPr lang="en"/>
              <a:t>Vending machines should have larger display which can clearly show the choice of user and its price.</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4294967295" type="body"/>
          </p:nvPr>
        </p:nvSpPr>
        <p:spPr>
          <a:xfrm>
            <a:off x="311700" y="296975"/>
            <a:ext cx="8520600" cy="4272000"/>
          </a:xfrm>
          <a:prstGeom prst="rect">
            <a:avLst/>
          </a:prstGeom>
        </p:spPr>
        <p:txBody>
          <a:bodyPr anchorCtr="0" anchor="t" bIns="91425" lIns="91425" rIns="91425" wrap="square" tIns="91425">
            <a:noAutofit/>
          </a:bodyPr>
          <a:lstStyle/>
          <a:p>
            <a:pPr lvl="0">
              <a:spcBef>
                <a:spcPts val="0"/>
              </a:spcBef>
              <a:buNone/>
            </a:pPr>
            <a:r>
              <a:rPr b="1" lang="en"/>
              <a:t>Interaction Types</a:t>
            </a:r>
            <a:r>
              <a:rPr lang="en"/>
              <a:t>:</a:t>
            </a:r>
          </a:p>
          <a:p>
            <a:pPr indent="-228600" lvl="0" marL="457200" rtl="0">
              <a:spcBef>
                <a:spcPts val="0"/>
              </a:spcBef>
              <a:buAutoNum type="arabicPeriod"/>
            </a:pPr>
            <a:r>
              <a:rPr lang="en"/>
              <a:t>Instructing - The vending machine should provide buttons for each product in it for user to instruct it about his choice. </a:t>
            </a:r>
          </a:p>
          <a:p>
            <a:pPr indent="-228600" lvl="0" marL="457200" rtl="0">
              <a:spcBef>
                <a:spcPts val="0"/>
              </a:spcBef>
              <a:buAutoNum type="arabicPeriod"/>
            </a:pPr>
            <a:r>
              <a:rPr lang="en"/>
              <a:t>Conversing -  The vending machine can also have a voice based process which can be more interactive with user and can be useful to provide what user need without any human errors.</a:t>
            </a:r>
          </a:p>
          <a:p>
            <a:pPr indent="-228600" lvl="0" marL="457200" rtl="0">
              <a:spcBef>
                <a:spcPts val="0"/>
              </a:spcBef>
              <a:buAutoNum type="arabicPeriod"/>
            </a:pPr>
            <a:r>
              <a:rPr lang="en"/>
              <a:t>Manipulating - User should be provided with an feedback of what item they selected and also should be able to change their product with easy. It should be interactive for new users to learn how to use it.</a:t>
            </a:r>
          </a:p>
          <a:p>
            <a:pPr indent="-228600" lvl="0" marL="457200">
              <a:spcBef>
                <a:spcPts val="0"/>
              </a:spcBef>
              <a:buAutoNum type="arabicPeriod"/>
            </a:pPr>
            <a:r>
              <a:rPr lang="en"/>
              <a:t>Exploring - User should be able to explore all the items in vending machine and also be able to know more about a product such as price, nutritional facts, ingredients, etc.</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