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9"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p:scale>
          <a:sx n="79" d="100"/>
          <a:sy n="79" d="100"/>
        </p:scale>
        <p:origin x="101" y="12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tx1"/>
                </a:solidFill>
              </a:rPr>
              <a:t>Categories</a:t>
            </a:r>
            <a:r>
              <a:rPr lang="en-US" b="1" baseline="0" dirty="0">
                <a:solidFill>
                  <a:schemeClr val="tx1"/>
                </a:solidFill>
              </a:rPr>
              <a:t> of users interviewed</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627541746414218"/>
          <c:y val="0.27962081867426147"/>
          <c:w val="0.62072951114500841"/>
          <c:h val="0.72037918132573853"/>
        </c:manualLayout>
      </c:layout>
      <c:pieChart>
        <c:varyColors val="1"/>
        <c:ser>
          <c:idx val="0"/>
          <c:order val="0"/>
          <c:tx>
            <c:strRef>
              <c:f>Sheet1!$B$1</c:f>
              <c:strCache>
                <c:ptCount val="1"/>
                <c:pt idx="0">
                  <c:v>Battery Drain</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Student</c:v>
                </c:pt>
                <c:pt idx="1">
                  <c:v>Others</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0-C131-4D78-9DD2-06FFA588E118}"/>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6683471311268103"/>
          <c:y val="0.41555481096777797"/>
          <c:w val="0.22522877359816104"/>
          <c:h val="0.1231808789858714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Major Issues</c:v>
                </c:pt>
                <c:pt idx="1">
                  <c:v>Minor Issues</c:v>
                </c:pt>
                <c:pt idx="2">
                  <c:v>No issues</c:v>
                </c:pt>
              </c:strCache>
            </c:strRef>
          </c:cat>
          <c:val>
            <c:numRef>
              <c:f>Sheet1!$B$2:$B$5</c:f>
              <c:numCache>
                <c:formatCode>General</c:formatCode>
                <c:ptCount val="4"/>
                <c:pt idx="0">
                  <c:v>69</c:v>
                </c:pt>
                <c:pt idx="1">
                  <c:v>30</c:v>
                </c:pt>
                <c:pt idx="2">
                  <c:v>1</c:v>
                </c:pt>
              </c:numCache>
            </c:numRef>
          </c:val>
          <c:extLst>
            <c:ext xmlns:c16="http://schemas.microsoft.com/office/drawing/2014/chart" uri="{C3380CC4-5D6E-409C-BE32-E72D297353CC}">
              <c16:uniqueId val="{00000000-9DD8-4B44-9433-94CAC78F085E}"/>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7390163599970441"/>
          <c:y val="0.40621461901021455"/>
          <c:w val="0.21079701169810472"/>
          <c:h val="0.1683123397728608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74060521846533889"/>
        </c:manualLayout>
      </c:layout>
      <c:barChart>
        <c:barDir val="col"/>
        <c:grouping val="stacked"/>
        <c:varyColors val="0"/>
        <c:ser>
          <c:idx val="0"/>
          <c:order val="0"/>
          <c:tx>
            <c:strRef>
              <c:f>Sheet1!$B$1</c:f>
              <c:strCache>
                <c:ptCount val="1"/>
                <c:pt idx="0">
                  <c:v>Column2</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Charging Sockets(plug points)</c:v>
                </c:pt>
                <c:pt idx="1">
                  <c:v>Battery Backup</c:v>
                </c:pt>
                <c:pt idx="2">
                  <c:v>Battery Savers (Third Party Apps)</c:v>
                </c:pt>
                <c:pt idx="3">
                  <c:v>Default Battery Modes</c:v>
                </c:pt>
              </c:strCache>
            </c:strRef>
          </c:cat>
          <c:val>
            <c:numRef>
              <c:f>Sheet1!$B$2:$B$5</c:f>
              <c:numCache>
                <c:formatCode>General</c:formatCode>
                <c:ptCount val="4"/>
                <c:pt idx="0">
                  <c:v>12</c:v>
                </c:pt>
                <c:pt idx="1">
                  <c:v>55</c:v>
                </c:pt>
                <c:pt idx="2">
                  <c:v>70</c:v>
                </c:pt>
                <c:pt idx="3">
                  <c:v>40</c:v>
                </c:pt>
              </c:numCache>
            </c:numRef>
          </c:val>
          <c:extLst>
            <c:ext xmlns:c16="http://schemas.microsoft.com/office/drawing/2014/chart" uri="{C3380CC4-5D6E-409C-BE32-E72D297353CC}">
              <c16:uniqueId val="{00000000-7052-416D-989D-1400D8331404}"/>
            </c:ext>
          </c:extLst>
        </c:ser>
        <c:ser>
          <c:idx val="1"/>
          <c:order val="1"/>
          <c:tx>
            <c:strRef>
              <c:f>Sheet1!$C$1</c:f>
              <c:strCache>
                <c:ptCount val="1"/>
                <c:pt idx="0">
                  <c:v>Column3</c:v>
                </c:pt>
              </c:strCache>
            </c:strRef>
          </c:tx>
          <c:spPr>
            <a:gradFill rotWithShape="1">
              <a:gsLst>
                <a:gs pos="0">
                  <a:schemeClr val="accent2">
                    <a:tint val="94000"/>
                    <a:satMod val="103000"/>
                    <a:lumMod val="102000"/>
                  </a:schemeClr>
                </a:gs>
                <a:gs pos="50000">
                  <a:schemeClr val="accent2">
                    <a:shade val="100000"/>
                    <a:satMod val="110000"/>
                    <a:lumMod val="100000"/>
                  </a:schemeClr>
                </a:gs>
                <a:gs pos="100000">
                  <a:schemeClr val="accent2">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Charging Sockets(plug points)</c:v>
                </c:pt>
                <c:pt idx="1">
                  <c:v>Battery Backup</c:v>
                </c:pt>
                <c:pt idx="2">
                  <c:v>Battery Savers (Third Party Apps)</c:v>
                </c:pt>
                <c:pt idx="3">
                  <c:v>Default Battery Modes</c:v>
                </c:pt>
              </c:strCache>
            </c:strRef>
          </c:cat>
          <c:val>
            <c:numRef>
              <c:f>Sheet1!$C$2:$C$5</c:f>
              <c:numCache>
                <c:formatCode>General</c:formatCode>
                <c:ptCount val="4"/>
              </c:numCache>
            </c:numRef>
          </c:val>
          <c:extLst>
            <c:ext xmlns:c16="http://schemas.microsoft.com/office/drawing/2014/chart" uri="{C3380CC4-5D6E-409C-BE32-E72D297353CC}">
              <c16:uniqueId val="{00000001-7052-416D-989D-1400D8331404}"/>
            </c:ext>
          </c:extLst>
        </c:ser>
        <c:ser>
          <c:idx val="2"/>
          <c:order val="2"/>
          <c:tx>
            <c:strRef>
              <c:f>Sheet1!$D$1</c:f>
              <c:strCache>
                <c:ptCount val="1"/>
                <c:pt idx="0">
                  <c:v>Column4</c:v>
                </c:pt>
              </c:strCache>
            </c:strRef>
          </c:tx>
          <c:spPr>
            <a:gradFill rotWithShape="1">
              <a:gsLst>
                <a:gs pos="0">
                  <a:schemeClr val="accent3">
                    <a:tint val="94000"/>
                    <a:satMod val="103000"/>
                    <a:lumMod val="102000"/>
                  </a:schemeClr>
                </a:gs>
                <a:gs pos="50000">
                  <a:schemeClr val="accent3">
                    <a:shade val="100000"/>
                    <a:satMod val="110000"/>
                    <a:lumMod val="100000"/>
                  </a:schemeClr>
                </a:gs>
                <a:gs pos="100000">
                  <a:schemeClr val="accent3">
                    <a:shade val="78000"/>
                    <a:satMod val="120000"/>
                    <a:lumMod val="99000"/>
                  </a:schemeClr>
                </a:gs>
              </a:gsLst>
              <a:lin ang="5400000" scaled="0"/>
            </a:gradFill>
            <a:ln>
              <a:noFill/>
            </a:ln>
            <a:effectLst>
              <a:outerShdw blurRad="57150" dist="19050" dir="5400000" algn="ctr"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Charging Sockets(plug points)</c:v>
                </c:pt>
                <c:pt idx="1">
                  <c:v>Battery Backup</c:v>
                </c:pt>
                <c:pt idx="2">
                  <c:v>Battery Savers (Third Party Apps)</c:v>
                </c:pt>
                <c:pt idx="3">
                  <c:v>Default Battery Modes</c:v>
                </c:pt>
              </c:strCache>
            </c:strRef>
          </c:cat>
          <c:val>
            <c:numRef>
              <c:f>Sheet1!$D$2:$D$5</c:f>
              <c:numCache>
                <c:formatCode>General</c:formatCode>
                <c:ptCount val="4"/>
              </c:numCache>
            </c:numRef>
          </c:val>
          <c:extLst>
            <c:ext xmlns:c16="http://schemas.microsoft.com/office/drawing/2014/chart" uri="{C3380CC4-5D6E-409C-BE32-E72D297353CC}">
              <c16:uniqueId val="{00000002-7052-416D-989D-1400D8331404}"/>
            </c:ext>
          </c:extLst>
        </c:ser>
        <c:dLbls>
          <c:showLegendKey val="0"/>
          <c:showVal val="1"/>
          <c:showCatName val="0"/>
          <c:showSerName val="0"/>
          <c:showPercent val="0"/>
          <c:showBubbleSize val="0"/>
        </c:dLbls>
        <c:gapWidth val="150"/>
        <c:overlap val="100"/>
        <c:axId val="542520760"/>
        <c:axId val="542525024"/>
      </c:barChart>
      <c:catAx>
        <c:axId val="542520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42525024"/>
        <c:crosses val="autoZero"/>
        <c:auto val="1"/>
        <c:lblAlgn val="ctr"/>
        <c:lblOffset val="100"/>
        <c:noMultiLvlLbl val="0"/>
      </c:catAx>
      <c:valAx>
        <c:axId val="542525024"/>
        <c:scaling>
          <c:orientation val="minMax"/>
        </c:scaling>
        <c:delete val="1"/>
        <c:axPos val="l"/>
        <c:numFmt formatCode="General" sourceLinked="1"/>
        <c:majorTickMark val="none"/>
        <c:minorTickMark val="none"/>
        <c:tickLblPos val="nextTo"/>
        <c:crossAx val="542520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11/15/2017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11/15/2017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11/15/2017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Battery Drain Issue</a:t>
            </a:r>
          </a:p>
        </p:txBody>
      </p:sp>
      <p:sp>
        <p:nvSpPr>
          <p:cNvPr id="3" name="Subtitle 2"/>
          <p:cNvSpPr>
            <a:spLocks noGrp="1"/>
          </p:cNvSpPr>
          <p:nvPr>
            <p:ph type="subTitle" idx="1"/>
          </p:nvPr>
        </p:nvSpPr>
        <p:spPr>
          <a:xfrm>
            <a:off x="3313724" y="4479348"/>
            <a:ext cx="7823456" cy="1155836"/>
          </a:xfrm>
        </p:spPr>
        <p:txBody>
          <a:bodyPr>
            <a:normAutofit fontScale="77500" lnSpcReduction="20000"/>
          </a:bodyPr>
          <a:lstStyle/>
          <a:p>
            <a:r>
              <a:rPr lang="en-US" dirty="0"/>
              <a:t>-</a:t>
            </a:r>
            <a:r>
              <a:rPr lang="en-US" dirty="0" err="1"/>
              <a:t>Manoj</a:t>
            </a:r>
            <a:r>
              <a:rPr lang="en-US" dirty="0"/>
              <a:t> Reddy</a:t>
            </a:r>
          </a:p>
          <a:p>
            <a:r>
              <a:rPr lang="en-US" dirty="0"/>
              <a:t>-Omkar Salunke</a:t>
            </a:r>
          </a:p>
          <a:p>
            <a:r>
              <a:rPr lang="en-US" dirty="0"/>
              <a:t>	-</a:t>
            </a:r>
            <a:r>
              <a:rPr lang="en-US" dirty="0" err="1"/>
              <a:t>Kavya</a:t>
            </a:r>
            <a:r>
              <a:rPr lang="en-US" dirty="0"/>
              <a:t> Kumar </a:t>
            </a:r>
            <a:r>
              <a:rPr lang="en-US" dirty="0" err="1"/>
              <a:t>Vallurupalli</a:t>
            </a:r>
            <a:endParaRPr lang="en-US" dirty="0"/>
          </a:p>
          <a:p>
            <a:r>
              <a:rPr lang="en-US" dirty="0"/>
              <a:t>-Rohan </a:t>
            </a:r>
            <a:r>
              <a:rPr lang="en-US" dirty="0" err="1"/>
              <a:t>Girase</a:t>
            </a:r>
            <a:endParaRPr lang="en-US" dirty="0"/>
          </a:p>
        </p:txBody>
      </p:sp>
    </p:spTree>
    <p:extLst>
      <p:ext uri="{BB962C8B-B14F-4D97-AF65-F5344CB8AC3E}">
        <p14:creationId xmlns:p14="http://schemas.microsoft.com/office/powerpoint/2010/main" val="61987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t>Problem Statement:</a:t>
            </a:r>
          </a:p>
        </p:txBody>
      </p:sp>
      <p:sp>
        <p:nvSpPr>
          <p:cNvPr id="4" name="Rectangle 3"/>
          <p:cNvSpPr/>
          <p:nvPr/>
        </p:nvSpPr>
        <p:spPr>
          <a:xfrm>
            <a:off x="1532238" y="1816444"/>
            <a:ext cx="9205784" cy="1938992"/>
          </a:xfrm>
          <a:prstGeom prst="rect">
            <a:avLst/>
          </a:prstGeom>
        </p:spPr>
        <p:txBody>
          <a:bodyPr wrap="square">
            <a:spAutoFit/>
          </a:bodyPr>
          <a:lstStyle/>
          <a:p>
            <a:r>
              <a:rPr lang="en-US" sz="2400" dirty="0"/>
              <a:t>Many people rely on Mobile devices on Daily basis to Perform certain tasks like calling a friend, Reading News, Playing Games, etc. In such cases, Battery Drainage can lead to unproductivity and frustration as you need to carry chargers everywhere you go. How can we extend battery life of our Devices?</a:t>
            </a:r>
          </a:p>
        </p:txBody>
      </p:sp>
    </p:spTree>
    <p:extLst>
      <p:ext uri="{BB962C8B-B14F-4D97-AF65-F5344CB8AC3E}">
        <p14:creationId xmlns:p14="http://schemas.microsoft.com/office/powerpoint/2010/main" val="1447142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2" y="129746"/>
            <a:ext cx="8044249" cy="735227"/>
          </a:xfrm>
        </p:spPr>
        <p:txBody>
          <a:bodyPr/>
          <a:lstStyle/>
          <a:p>
            <a:r>
              <a:rPr lang="en-US" dirty="0"/>
              <a:t>Summary of Data Gathering:</a:t>
            </a:r>
          </a:p>
        </p:txBody>
      </p:sp>
      <p:sp>
        <p:nvSpPr>
          <p:cNvPr id="3" name="Content Placeholder 2"/>
          <p:cNvSpPr>
            <a:spLocks noGrp="1"/>
          </p:cNvSpPr>
          <p:nvPr>
            <p:ph idx="1"/>
          </p:nvPr>
        </p:nvSpPr>
        <p:spPr>
          <a:xfrm>
            <a:off x="864972" y="1668162"/>
            <a:ext cx="10243751" cy="4633783"/>
          </a:xfrm>
        </p:spPr>
        <p:txBody>
          <a:bodyPr/>
          <a:lstStyle/>
          <a:p>
            <a:r>
              <a:rPr lang="en-US" dirty="0"/>
              <a:t>We Found out that, On average 8 out of 10 people face Battery Drainage Issue.</a:t>
            </a:r>
          </a:p>
          <a:p>
            <a:r>
              <a:rPr lang="en-US" dirty="0"/>
              <a:t>We gathered and analyzed Data For 2 different OS (IOS and Android) and came to conclusion that both OS have Drainage Issues however most Issues are faced by IOS users.</a:t>
            </a:r>
          </a:p>
          <a:p>
            <a:r>
              <a:rPr lang="en-US" dirty="0"/>
              <a:t>We found out that, On average IOS users Charge their Phone 4 hours everyday, whereas Android users every 8 hours. </a:t>
            </a:r>
          </a:p>
          <a:p>
            <a:r>
              <a:rPr lang="en-US" dirty="0"/>
              <a:t>However, IOS users have found out that their Battery lasts longer on Standby than Android Users.</a:t>
            </a:r>
          </a:p>
          <a:p>
            <a:r>
              <a:rPr lang="en-US" dirty="0"/>
              <a:t>8 out of 10 people find it annoying to carry charger or external power bank with themselves.</a:t>
            </a:r>
          </a:p>
          <a:p>
            <a:r>
              <a:rPr lang="en-US" dirty="0"/>
              <a:t>The main Reason for Battery Drainage is the use of Heavy apps which Rely on Mobile Data and Network such as Facebook, Snapchat, Calling etc.</a:t>
            </a:r>
          </a:p>
        </p:txBody>
      </p:sp>
    </p:spTree>
    <p:extLst>
      <p:ext uri="{BB962C8B-B14F-4D97-AF65-F5344CB8AC3E}">
        <p14:creationId xmlns:p14="http://schemas.microsoft.com/office/powerpoint/2010/main" val="141924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90800" y="2286000"/>
            <a:ext cx="9601200" cy="3581400"/>
          </a:xfrm>
        </p:spPr>
        <p:txBody>
          <a:bodyPr/>
          <a:lstStyle/>
          <a:p>
            <a:pPr marL="0" indent="0">
              <a:buNone/>
            </a:pPr>
            <a:endParaRPr lang="en-US" dirty="0"/>
          </a:p>
          <a:p>
            <a:pPr marL="0" indent="0">
              <a:buNone/>
            </a:pPr>
            <a:r>
              <a:rPr lang="en-US" sz="4000" dirty="0">
                <a:solidFill>
                  <a:srgbClr val="191B0E"/>
                </a:solidFill>
                <a:ea typeface="+mj-ea"/>
                <a:cs typeface="+mj-cs"/>
              </a:rPr>
              <a:t>We Carried Out Interview with 12 people :</a:t>
            </a:r>
          </a:p>
          <a:p>
            <a:pPr marL="0" indent="0">
              <a:buNone/>
            </a:pPr>
            <a:r>
              <a:rPr lang="en-US" sz="4000" dirty="0">
                <a:solidFill>
                  <a:srgbClr val="191B0E"/>
                </a:solidFill>
                <a:ea typeface="+mj-ea"/>
                <a:cs typeface="+mj-cs"/>
              </a:rPr>
              <a:t>3 for each of us.</a:t>
            </a:r>
            <a:endParaRPr lang="en-US" dirty="0"/>
          </a:p>
        </p:txBody>
      </p:sp>
    </p:spTree>
    <p:extLst>
      <p:ext uri="{BB962C8B-B14F-4D97-AF65-F5344CB8AC3E}">
        <p14:creationId xmlns:p14="http://schemas.microsoft.com/office/powerpoint/2010/main" val="23077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1465-D2B7-4C46-A644-0B48FE5A6C4D}"/>
              </a:ext>
            </a:extLst>
          </p:cNvPr>
          <p:cNvSpPr>
            <a:spLocks noGrp="1"/>
          </p:cNvSpPr>
          <p:nvPr>
            <p:ph type="title"/>
          </p:nvPr>
        </p:nvSpPr>
        <p:spPr/>
        <p:txBody>
          <a:bodyPr/>
          <a:lstStyle/>
          <a:p>
            <a:r>
              <a:rPr lang="en-US" dirty="0"/>
              <a:t>Interview Approach and Aim:</a:t>
            </a:r>
            <a:br>
              <a:rPr lang="en-US" dirty="0"/>
            </a:br>
            <a:endParaRPr lang="en-US" dirty="0"/>
          </a:p>
        </p:txBody>
      </p:sp>
      <p:sp>
        <p:nvSpPr>
          <p:cNvPr id="3" name="Content Placeholder 2">
            <a:extLst>
              <a:ext uri="{FF2B5EF4-FFF2-40B4-BE49-F238E27FC236}">
                <a16:creationId xmlns:a16="http://schemas.microsoft.com/office/drawing/2014/main" id="{1C9326DD-F634-4348-83BB-DE1A486AA88E}"/>
              </a:ext>
            </a:extLst>
          </p:cNvPr>
          <p:cNvSpPr>
            <a:spLocks noGrp="1"/>
          </p:cNvSpPr>
          <p:nvPr>
            <p:ph idx="1"/>
          </p:nvPr>
        </p:nvSpPr>
        <p:spPr/>
        <p:txBody>
          <a:bodyPr>
            <a:normAutofit lnSpcReduction="10000"/>
          </a:bodyPr>
          <a:lstStyle/>
          <a:p>
            <a:r>
              <a:rPr lang="en-US" dirty="0"/>
              <a:t>Type of interview: Semi-Structured</a:t>
            </a:r>
          </a:p>
          <a:p>
            <a:r>
              <a:rPr lang="en-US" dirty="0"/>
              <a:t>Mode of </a:t>
            </a:r>
            <a:r>
              <a:rPr lang="en-US"/>
              <a:t>Recording: Notes</a:t>
            </a:r>
            <a:endParaRPr lang="en-US" dirty="0"/>
          </a:p>
          <a:p>
            <a:r>
              <a:rPr lang="en-US" dirty="0"/>
              <a:t>Aim of the interview : Who faces the most problem with battery drain , why and the similarities between them  ?</a:t>
            </a:r>
          </a:p>
          <a:p>
            <a:r>
              <a:rPr lang="en-US" dirty="0"/>
              <a:t>Pre planned questions:</a:t>
            </a:r>
          </a:p>
          <a:p>
            <a:pPr marL="0" indent="0">
              <a:buNone/>
            </a:pPr>
            <a:r>
              <a:rPr lang="en-US" dirty="0"/>
              <a:t>             1. Which type of OS does your phone have?</a:t>
            </a:r>
          </a:p>
          <a:p>
            <a:pPr marL="0" indent="0">
              <a:buNone/>
            </a:pPr>
            <a:r>
              <a:rPr lang="en-US" dirty="0"/>
              <a:t>             2. Experience with battery drain (general or particular experience)</a:t>
            </a:r>
          </a:p>
          <a:p>
            <a:pPr marL="0" indent="0">
              <a:buNone/>
            </a:pPr>
            <a:r>
              <a:rPr lang="en-US" dirty="0"/>
              <a:t>             3.Extent of use of battery backups and savers</a:t>
            </a:r>
          </a:p>
          <a:p>
            <a:pPr marL="0" indent="0">
              <a:buNone/>
            </a:pPr>
            <a:r>
              <a:rPr lang="en-US" dirty="0"/>
              <a:t>             4.How much access to charging points?</a:t>
            </a:r>
          </a:p>
          <a:p>
            <a:endParaRPr lang="en-US" dirty="0"/>
          </a:p>
          <a:p>
            <a:endParaRPr lang="en-US" dirty="0"/>
          </a:p>
          <a:p>
            <a:endParaRPr lang="en-US" dirty="0"/>
          </a:p>
        </p:txBody>
      </p:sp>
    </p:spTree>
    <p:extLst>
      <p:ext uri="{BB962C8B-B14F-4D97-AF65-F5344CB8AC3E}">
        <p14:creationId xmlns:p14="http://schemas.microsoft.com/office/powerpoint/2010/main" val="309275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EC43-AA08-46E9-9EFC-0560FB7CD6FF}"/>
              </a:ext>
            </a:extLst>
          </p:cNvPr>
          <p:cNvSpPr>
            <a:spLocks noGrp="1"/>
          </p:cNvSpPr>
          <p:nvPr>
            <p:ph type="title"/>
          </p:nvPr>
        </p:nvSpPr>
        <p:spPr/>
        <p:txBody>
          <a:bodyPr/>
          <a:lstStyle/>
          <a:p>
            <a:r>
              <a:rPr lang="en-US" dirty="0"/>
              <a:t>Information on the user base:</a:t>
            </a:r>
            <a:br>
              <a:rPr lang="en-US" dirty="0"/>
            </a:br>
            <a:endParaRPr lang="en-US" dirty="0"/>
          </a:p>
        </p:txBody>
      </p:sp>
      <p:graphicFrame>
        <p:nvGraphicFramePr>
          <p:cNvPr id="10" name="Content Placeholder 9">
            <a:extLst>
              <a:ext uri="{FF2B5EF4-FFF2-40B4-BE49-F238E27FC236}">
                <a16:creationId xmlns:a16="http://schemas.microsoft.com/office/drawing/2014/main" id="{E00C95B6-F749-41CC-BC2C-2D70293F0A7C}"/>
              </a:ext>
            </a:extLst>
          </p:cNvPr>
          <p:cNvGraphicFramePr>
            <a:graphicFrameLocks noGrp="1"/>
          </p:cNvGraphicFramePr>
          <p:nvPr>
            <p:ph sz="half" idx="1"/>
            <p:extLst>
              <p:ext uri="{D42A27DB-BD31-4B8C-83A1-F6EECF244321}">
                <p14:modId xmlns:p14="http://schemas.microsoft.com/office/powerpoint/2010/main" val="824236388"/>
              </p:ext>
            </p:extLst>
          </p:nvPr>
        </p:nvGraphicFramePr>
        <p:xfrm>
          <a:off x="1663430" y="2286000"/>
          <a:ext cx="4156345" cy="3581400"/>
        </p:xfrm>
        <a:graphic>
          <a:graphicData uri="http://schemas.openxmlformats.org/drawingml/2006/chart">
            <c:chart xmlns:c="http://schemas.openxmlformats.org/drawingml/2006/chart" xmlns:r="http://schemas.openxmlformats.org/officeDocument/2006/relationships" r:id="rId2"/>
          </a:graphicData>
        </a:graphic>
      </p:graphicFrame>
      <p:sp>
        <p:nvSpPr>
          <p:cNvPr id="11" name="Content Placeholder 10">
            <a:extLst>
              <a:ext uri="{FF2B5EF4-FFF2-40B4-BE49-F238E27FC236}">
                <a16:creationId xmlns:a16="http://schemas.microsoft.com/office/drawing/2014/main" id="{DC2B8C2A-EBC4-4A0D-921D-166EB49DD067}"/>
              </a:ext>
            </a:extLst>
          </p:cNvPr>
          <p:cNvSpPr>
            <a:spLocks noGrp="1"/>
          </p:cNvSpPr>
          <p:nvPr>
            <p:ph sz="half" idx="2"/>
          </p:nvPr>
        </p:nvSpPr>
        <p:spPr/>
        <p:txBody>
          <a:bodyPr/>
          <a:lstStyle/>
          <a:p>
            <a:pPr marL="0" indent="0">
              <a:buNone/>
            </a:pPr>
            <a:r>
              <a:rPr lang="en-US" b="1" dirty="0"/>
              <a:t>Number of people who have had major issues with battery drain </a:t>
            </a:r>
          </a:p>
        </p:txBody>
      </p:sp>
      <p:graphicFrame>
        <p:nvGraphicFramePr>
          <p:cNvPr id="14" name="Chart 13">
            <a:extLst>
              <a:ext uri="{FF2B5EF4-FFF2-40B4-BE49-F238E27FC236}">
                <a16:creationId xmlns:a16="http://schemas.microsoft.com/office/drawing/2014/main" id="{47AA6159-3761-4DB7-87C8-8EF23B11AF8F}"/>
              </a:ext>
            </a:extLst>
          </p:cNvPr>
          <p:cNvGraphicFramePr/>
          <p:nvPr>
            <p:extLst>
              <p:ext uri="{D42A27DB-BD31-4B8C-83A1-F6EECF244321}">
                <p14:modId xmlns:p14="http://schemas.microsoft.com/office/powerpoint/2010/main" val="4063227859"/>
              </p:ext>
            </p:extLst>
          </p:nvPr>
        </p:nvGraphicFramePr>
        <p:xfrm>
          <a:off x="6372228" y="2947481"/>
          <a:ext cx="4979952" cy="32247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948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E59DC-113B-48F1-91C1-659D587B6435}"/>
              </a:ext>
            </a:extLst>
          </p:cNvPr>
          <p:cNvSpPr>
            <a:spLocks noGrp="1"/>
          </p:cNvSpPr>
          <p:nvPr>
            <p:ph type="title"/>
          </p:nvPr>
        </p:nvSpPr>
        <p:spPr/>
        <p:txBody>
          <a:bodyPr>
            <a:normAutofit fontScale="90000"/>
          </a:bodyPr>
          <a:lstStyle/>
          <a:p>
            <a:r>
              <a:rPr lang="en-US" dirty="0"/>
              <a:t>Percentage of people having problems  depending on access to a charging source</a:t>
            </a:r>
          </a:p>
        </p:txBody>
      </p:sp>
      <p:graphicFrame>
        <p:nvGraphicFramePr>
          <p:cNvPr id="6" name="Content Placeholder 5">
            <a:extLst>
              <a:ext uri="{FF2B5EF4-FFF2-40B4-BE49-F238E27FC236}">
                <a16:creationId xmlns:a16="http://schemas.microsoft.com/office/drawing/2014/main" id="{9AAF0378-777E-41A0-9343-8ABA89F42852}"/>
              </a:ext>
            </a:extLst>
          </p:cNvPr>
          <p:cNvGraphicFramePr>
            <a:graphicFrameLocks noGrp="1"/>
          </p:cNvGraphicFramePr>
          <p:nvPr>
            <p:ph idx="1"/>
            <p:extLst>
              <p:ext uri="{D42A27DB-BD31-4B8C-83A1-F6EECF244321}">
                <p14:modId xmlns:p14="http://schemas.microsoft.com/office/powerpoint/2010/main" val="3362673626"/>
              </p:ext>
            </p:extLst>
          </p:nvPr>
        </p:nvGraphicFramePr>
        <p:xfrm>
          <a:off x="2334639" y="2286000"/>
          <a:ext cx="8482518" cy="34046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4738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4C46-7103-4480-8EE4-019C8A0F6A7E}"/>
              </a:ext>
            </a:extLst>
          </p:cNvPr>
          <p:cNvSpPr>
            <a:spLocks noGrp="1"/>
          </p:cNvSpPr>
          <p:nvPr>
            <p:ph type="title"/>
          </p:nvPr>
        </p:nvSpPr>
        <p:spPr/>
        <p:txBody>
          <a:bodyPr/>
          <a:lstStyle/>
          <a:p>
            <a:r>
              <a:rPr lang="en-US" dirty="0"/>
              <a:t>Final Analysis Summary:</a:t>
            </a:r>
          </a:p>
        </p:txBody>
      </p:sp>
      <p:sp>
        <p:nvSpPr>
          <p:cNvPr id="3" name="Content Placeholder 2">
            <a:extLst>
              <a:ext uri="{FF2B5EF4-FFF2-40B4-BE49-F238E27FC236}">
                <a16:creationId xmlns:a16="http://schemas.microsoft.com/office/drawing/2014/main" id="{DCC5755B-3291-4B52-8EC5-041E1BA49C09}"/>
              </a:ext>
            </a:extLst>
          </p:cNvPr>
          <p:cNvSpPr>
            <a:spLocks noGrp="1"/>
          </p:cNvSpPr>
          <p:nvPr>
            <p:ph idx="1"/>
          </p:nvPr>
        </p:nvSpPr>
        <p:spPr/>
        <p:txBody>
          <a:bodyPr>
            <a:normAutofit fontScale="92500" lnSpcReduction="20000"/>
          </a:bodyPr>
          <a:lstStyle/>
          <a:p>
            <a:r>
              <a:rPr lang="en-US" dirty="0"/>
              <a:t>People without frequent access to charging points complained the most about battery drainage as an issue.</a:t>
            </a:r>
          </a:p>
          <a:p>
            <a:r>
              <a:rPr lang="en-US" dirty="0"/>
              <a:t>Some of the students mentioned unable to wait for the phone to charge completely due to time constraints.</a:t>
            </a:r>
          </a:p>
          <a:p>
            <a:r>
              <a:rPr lang="en-US" dirty="0"/>
              <a:t>Backup chargers are not popular due to having issues with carrying it , not having places to keep it and forgetting to charge it / take it along.</a:t>
            </a:r>
          </a:p>
          <a:p>
            <a:r>
              <a:rPr lang="en-US" dirty="0"/>
              <a:t>People do not depend on third party battery apps much since they don’t believe that they work . </a:t>
            </a:r>
          </a:p>
          <a:p>
            <a:r>
              <a:rPr lang="en-US" dirty="0"/>
              <a:t>Many of the students face battery issues during their personal time due to lack of chances to charge phones repeatedly .</a:t>
            </a:r>
          </a:p>
          <a:p>
            <a:r>
              <a:rPr lang="en-US" dirty="0"/>
              <a:t>Most people were able to give general experiences that they have on and off while some mentioned specific experiences which created major issues for them.</a:t>
            </a:r>
          </a:p>
          <a:p>
            <a:pPr marL="0" indent="0">
              <a:buNone/>
            </a:pP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480834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154</TotalTime>
  <Words>479</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Franklin Gothic Book</vt:lpstr>
      <vt:lpstr>Crop</vt:lpstr>
      <vt:lpstr>Battery Drain Issue</vt:lpstr>
      <vt:lpstr>Problem Statement:</vt:lpstr>
      <vt:lpstr>Summary of Data Gathering:</vt:lpstr>
      <vt:lpstr>PowerPoint Presentation</vt:lpstr>
      <vt:lpstr>Interview Approach and Aim: </vt:lpstr>
      <vt:lpstr>Information on the user base: </vt:lpstr>
      <vt:lpstr>Percentage of people having problems  depending on access to a charging source</vt:lpstr>
      <vt:lpstr>Final Analysis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Battery Drain Issue</dc:title>
  <dc:creator>Microsoft Office User</dc:creator>
  <cp:lastModifiedBy>kavyah v</cp:lastModifiedBy>
  <cp:revision>19</cp:revision>
  <dcterms:created xsi:type="dcterms:W3CDTF">2017-11-07T18:35:40Z</dcterms:created>
  <dcterms:modified xsi:type="dcterms:W3CDTF">2017-11-16T01:04:24Z</dcterms:modified>
</cp:coreProperties>
</file>