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dk1"/>
              </a:buClr>
              <a:buSzPts val="1800"/>
              <a:buChar char="●"/>
              <a:defRPr>
                <a:solidFill>
                  <a:schemeClr val="dk1"/>
                </a:solidFill>
              </a:defRPr>
            </a:lvl1pPr>
            <a:lvl2pPr lvl="1">
              <a:spcBef>
                <a:spcPts val="0"/>
              </a:spcBef>
              <a:buClr>
                <a:schemeClr val="dk1"/>
              </a:buClr>
              <a:buSzPts val="1400"/>
              <a:buChar char="○"/>
              <a:defRPr>
                <a:solidFill>
                  <a:schemeClr val="dk1"/>
                </a:solidFill>
              </a:defRPr>
            </a:lvl2pPr>
            <a:lvl3pPr lvl="2">
              <a:spcBef>
                <a:spcPts val="0"/>
              </a:spcBef>
              <a:buClr>
                <a:schemeClr val="dk1"/>
              </a:buClr>
              <a:buSzPts val="1400"/>
              <a:buChar char="■"/>
              <a:defRPr>
                <a:solidFill>
                  <a:schemeClr val="dk1"/>
                </a:solidFill>
              </a:defRPr>
            </a:lvl3pPr>
            <a:lvl4pPr lvl="3">
              <a:spcBef>
                <a:spcPts val="0"/>
              </a:spcBef>
              <a:buClr>
                <a:schemeClr val="dk1"/>
              </a:buClr>
              <a:buSzPts val="1400"/>
              <a:buChar char="●"/>
              <a:defRPr>
                <a:solidFill>
                  <a:schemeClr val="dk1"/>
                </a:solidFill>
              </a:defRPr>
            </a:lvl4pPr>
            <a:lvl5pPr lvl="4">
              <a:spcBef>
                <a:spcPts val="0"/>
              </a:spcBef>
              <a:buClr>
                <a:schemeClr val="dk1"/>
              </a:buClr>
              <a:buSzPts val="1400"/>
              <a:buChar char="○"/>
              <a:defRPr>
                <a:solidFill>
                  <a:schemeClr val="dk1"/>
                </a:solidFill>
              </a:defRPr>
            </a:lvl5pPr>
            <a:lvl6pPr lvl="5">
              <a:spcBef>
                <a:spcPts val="0"/>
              </a:spcBef>
              <a:buClr>
                <a:schemeClr val="dk1"/>
              </a:buClr>
              <a:buSzPts val="1400"/>
              <a:buChar char="■"/>
              <a:defRPr>
                <a:solidFill>
                  <a:schemeClr val="dk1"/>
                </a:solidFill>
              </a:defRPr>
            </a:lvl6pPr>
            <a:lvl7pPr lvl="6">
              <a:spcBef>
                <a:spcPts val="0"/>
              </a:spcBef>
              <a:buClr>
                <a:schemeClr val="dk1"/>
              </a:buClr>
              <a:buSzPts val="1400"/>
              <a:buChar char="●"/>
              <a:defRPr>
                <a:solidFill>
                  <a:schemeClr val="dk1"/>
                </a:solidFill>
              </a:defRPr>
            </a:lvl7pPr>
            <a:lvl8pPr lvl="7">
              <a:spcBef>
                <a:spcPts val="0"/>
              </a:spcBef>
              <a:buClr>
                <a:schemeClr val="dk1"/>
              </a:buClr>
              <a:buSzPts val="1400"/>
              <a:buChar char="○"/>
              <a:defRPr>
                <a:solidFill>
                  <a:schemeClr val="dk1"/>
                </a:solidFill>
              </a:defRPr>
            </a:lvl8pPr>
            <a:lvl9pPr lvl="8">
              <a:spcBef>
                <a:spcPts val="0"/>
              </a:spcBef>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ts val="1800"/>
              <a:buChar char="●"/>
              <a:defRPr sz="1800">
                <a:solidFill>
                  <a:schemeClr val="lt2"/>
                </a:solidFill>
              </a:defRPr>
            </a:lvl1pPr>
            <a:lvl2pPr lvl="1">
              <a:lnSpc>
                <a:spcPct val="115000"/>
              </a:lnSpc>
              <a:spcBef>
                <a:spcPts val="0"/>
              </a:spcBef>
              <a:spcAft>
                <a:spcPts val="1600"/>
              </a:spcAft>
              <a:buClr>
                <a:schemeClr val="lt2"/>
              </a:buClr>
              <a:buSzPts val="1400"/>
              <a:buChar char="○"/>
              <a:defRPr>
                <a:solidFill>
                  <a:schemeClr val="lt2"/>
                </a:solidFill>
              </a:defRPr>
            </a:lvl2pPr>
            <a:lvl3pPr lvl="2">
              <a:lnSpc>
                <a:spcPct val="115000"/>
              </a:lnSpc>
              <a:spcBef>
                <a:spcPts val="0"/>
              </a:spcBef>
              <a:spcAft>
                <a:spcPts val="1600"/>
              </a:spcAft>
              <a:buClr>
                <a:schemeClr val="lt2"/>
              </a:buClr>
              <a:buSzPts val="1400"/>
              <a:buChar char="■"/>
              <a:defRPr>
                <a:solidFill>
                  <a:schemeClr val="lt2"/>
                </a:solidFill>
              </a:defRPr>
            </a:lvl3pPr>
            <a:lvl4pPr lvl="3">
              <a:lnSpc>
                <a:spcPct val="115000"/>
              </a:lnSpc>
              <a:spcBef>
                <a:spcPts val="0"/>
              </a:spcBef>
              <a:spcAft>
                <a:spcPts val="1600"/>
              </a:spcAft>
              <a:buClr>
                <a:schemeClr val="lt2"/>
              </a:buClr>
              <a:buSzPts val="1400"/>
              <a:buChar char="●"/>
              <a:defRPr>
                <a:solidFill>
                  <a:schemeClr val="lt2"/>
                </a:solidFill>
              </a:defRPr>
            </a:lvl4pPr>
            <a:lvl5pPr lvl="4">
              <a:lnSpc>
                <a:spcPct val="115000"/>
              </a:lnSpc>
              <a:spcBef>
                <a:spcPts val="0"/>
              </a:spcBef>
              <a:spcAft>
                <a:spcPts val="1600"/>
              </a:spcAft>
              <a:buClr>
                <a:schemeClr val="lt2"/>
              </a:buClr>
              <a:buSzPts val="1400"/>
              <a:buChar char="○"/>
              <a:defRPr>
                <a:solidFill>
                  <a:schemeClr val="lt2"/>
                </a:solidFill>
              </a:defRPr>
            </a:lvl5pPr>
            <a:lvl6pPr lvl="5">
              <a:lnSpc>
                <a:spcPct val="115000"/>
              </a:lnSpc>
              <a:spcBef>
                <a:spcPts val="0"/>
              </a:spcBef>
              <a:spcAft>
                <a:spcPts val="1600"/>
              </a:spcAft>
              <a:buClr>
                <a:schemeClr val="lt2"/>
              </a:buClr>
              <a:buSzPts val="1400"/>
              <a:buChar char="■"/>
              <a:defRPr>
                <a:solidFill>
                  <a:schemeClr val="lt2"/>
                </a:solidFill>
              </a:defRPr>
            </a:lvl6pPr>
            <a:lvl7pPr lvl="6">
              <a:lnSpc>
                <a:spcPct val="115000"/>
              </a:lnSpc>
              <a:spcBef>
                <a:spcPts val="0"/>
              </a:spcBef>
              <a:spcAft>
                <a:spcPts val="1600"/>
              </a:spcAft>
              <a:buClr>
                <a:schemeClr val="lt2"/>
              </a:buClr>
              <a:buSzPts val="1400"/>
              <a:buChar char="●"/>
              <a:defRPr>
                <a:solidFill>
                  <a:schemeClr val="lt2"/>
                </a:solidFill>
              </a:defRPr>
            </a:lvl7pPr>
            <a:lvl8pPr lvl="7">
              <a:lnSpc>
                <a:spcPct val="115000"/>
              </a:lnSpc>
              <a:spcBef>
                <a:spcPts val="0"/>
              </a:spcBef>
              <a:spcAft>
                <a:spcPts val="1600"/>
              </a:spcAft>
              <a:buClr>
                <a:schemeClr val="lt2"/>
              </a:buClr>
              <a:buSzPts val="1400"/>
              <a:buChar char="○"/>
              <a:defRPr>
                <a:solidFill>
                  <a:schemeClr val="lt2"/>
                </a:solidFill>
              </a:defRPr>
            </a:lvl8pPr>
            <a:lvl9pPr lvl="8">
              <a:lnSpc>
                <a:spcPct val="115000"/>
              </a:lnSpc>
              <a:spcBef>
                <a:spcPts val="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97800" y="241975"/>
            <a:ext cx="8348400" cy="1192500"/>
          </a:xfrm>
          <a:prstGeom prst="rect">
            <a:avLst/>
          </a:prstGeom>
        </p:spPr>
        <p:txBody>
          <a:bodyPr anchorCtr="0" anchor="b" bIns="91425" lIns="91425" rIns="91425" wrap="square" tIns="91425">
            <a:noAutofit/>
          </a:bodyPr>
          <a:lstStyle/>
          <a:p>
            <a:pPr lvl="0">
              <a:spcBef>
                <a:spcPts val="0"/>
              </a:spcBef>
              <a:buNone/>
            </a:pPr>
            <a:r>
              <a:rPr lang="en" sz="4000"/>
              <a:t>Usability Testing w/ applymate.com</a:t>
            </a:r>
          </a:p>
          <a:p>
            <a:pPr lvl="0">
              <a:spcBef>
                <a:spcPts val="0"/>
              </a:spcBef>
              <a:buNone/>
            </a:pPr>
            <a:r>
              <a:rPr lang="en" sz="1500"/>
              <a:t>By</a:t>
            </a:r>
          </a:p>
          <a:p>
            <a:pPr lvl="0">
              <a:spcBef>
                <a:spcPts val="0"/>
              </a:spcBef>
              <a:buNone/>
            </a:pPr>
            <a:r>
              <a:rPr lang="en" sz="1500"/>
              <a:t>Chris, Ram, Dipika, Zalak</a:t>
            </a:r>
          </a:p>
        </p:txBody>
      </p:sp>
      <p:pic>
        <p:nvPicPr>
          <p:cNvPr id="55" name="Shape 55"/>
          <p:cNvPicPr preferRelativeResize="0"/>
          <p:nvPr/>
        </p:nvPicPr>
        <p:blipFill>
          <a:blip r:embed="rId3">
            <a:alphaModFix/>
          </a:blip>
          <a:stretch>
            <a:fillRect/>
          </a:stretch>
        </p:blipFill>
        <p:spPr>
          <a:xfrm>
            <a:off x="1749100" y="1763850"/>
            <a:ext cx="5645799" cy="2822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The tasks:</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a:lnSpc>
                <a:spcPct val="150000"/>
              </a:lnSpc>
              <a:spcBef>
                <a:spcPts val="0"/>
              </a:spcBef>
              <a:spcAft>
                <a:spcPts val="0"/>
              </a:spcAft>
              <a:buSzPts val="1800"/>
              <a:buAutoNum type="arabicPeriod"/>
            </a:pPr>
            <a:r>
              <a:rPr lang="en"/>
              <a:t>Login </a:t>
            </a:r>
          </a:p>
          <a:p>
            <a:pPr indent="-342900" lvl="0" marL="457200">
              <a:lnSpc>
                <a:spcPct val="150000"/>
              </a:lnSpc>
              <a:spcBef>
                <a:spcPts val="0"/>
              </a:spcBef>
              <a:spcAft>
                <a:spcPts val="0"/>
              </a:spcAft>
              <a:buSzPts val="1800"/>
              <a:buAutoNum type="arabicPeriod"/>
            </a:pPr>
            <a:r>
              <a:rPr lang="en"/>
              <a:t>Create job profile</a:t>
            </a:r>
          </a:p>
          <a:p>
            <a:pPr indent="-342900" lvl="0" marL="457200" rtl="0">
              <a:lnSpc>
                <a:spcPct val="150000"/>
              </a:lnSpc>
              <a:spcBef>
                <a:spcPts val="0"/>
              </a:spcBef>
              <a:spcAft>
                <a:spcPts val="0"/>
              </a:spcAft>
              <a:buSzPts val="1800"/>
              <a:buAutoNum type="arabicPeriod"/>
            </a:pPr>
            <a:r>
              <a:rPr lang="en"/>
              <a:t>Add job application </a:t>
            </a:r>
          </a:p>
          <a:p>
            <a:pPr indent="-342900" lvl="0" marL="457200" rtl="0">
              <a:lnSpc>
                <a:spcPct val="150000"/>
              </a:lnSpc>
              <a:spcBef>
                <a:spcPts val="0"/>
              </a:spcBef>
              <a:spcAft>
                <a:spcPts val="0"/>
              </a:spcAft>
              <a:buSzPts val="1800"/>
              <a:buAutoNum type="arabicPeriod"/>
            </a:pPr>
            <a:r>
              <a:rPr lang="en"/>
              <a:t>Sync Calendar </a:t>
            </a:r>
          </a:p>
          <a:p>
            <a:pPr indent="-342900" lvl="0" marL="457200" rtl="0">
              <a:lnSpc>
                <a:spcPct val="150000"/>
              </a:lnSpc>
              <a:spcBef>
                <a:spcPts val="0"/>
              </a:spcBef>
              <a:spcAft>
                <a:spcPts val="0"/>
              </a:spcAft>
              <a:buSzPts val="1800"/>
              <a:buAutoNum type="arabicPeriod"/>
            </a:pPr>
            <a:r>
              <a:rPr lang="en"/>
              <a:t>Upload Resume</a:t>
            </a:r>
          </a:p>
          <a:p>
            <a:pPr indent="-342900" lvl="0" marL="457200" rtl="0">
              <a:lnSpc>
                <a:spcPct val="150000"/>
              </a:lnSpc>
              <a:spcBef>
                <a:spcPts val="0"/>
              </a:spcBef>
              <a:spcAft>
                <a:spcPts val="0"/>
              </a:spcAft>
              <a:buSzPts val="1800"/>
              <a:buAutoNum type="arabicPeriod"/>
            </a:pPr>
            <a:r>
              <a:rPr lang="en"/>
              <a:t>Update profile</a:t>
            </a:r>
          </a:p>
          <a:p>
            <a:pPr indent="-342900" lvl="0" marL="457200" rtl="0">
              <a:lnSpc>
                <a:spcPct val="150000"/>
              </a:lnSpc>
              <a:spcBef>
                <a:spcPts val="0"/>
              </a:spcBef>
              <a:buSzPts val="1800"/>
              <a:buAutoNum type="arabicPeriod"/>
            </a:pPr>
            <a:r>
              <a:rPr lang="en"/>
              <a:t>Set target for applications for 12/15/17</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Participants Surveyed</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We surveyed 12 participants. Mostly in the age range 20-30. We ran the questionnaire first, so that they become familiar with what the testing was about. After the questionnaire, we made the participants to navigate through the website, and do the tasks mentioned in ‘Task description section’. After that we interviewed the participants. We ran an unstructured interview.</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Think Aloud Notes:</a:t>
            </a:r>
          </a:p>
        </p:txBody>
      </p:sp>
      <p:sp>
        <p:nvSpPr>
          <p:cNvPr id="73" name="Shape 73"/>
          <p:cNvSpPr txBox="1"/>
          <p:nvPr>
            <p:ph idx="1" type="body"/>
          </p:nvPr>
        </p:nvSpPr>
        <p:spPr>
          <a:xfrm>
            <a:off x="311700" y="1152475"/>
            <a:ext cx="8520600" cy="1133400"/>
          </a:xfrm>
          <a:prstGeom prst="rect">
            <a:avLst/>
          </a:prstGeom>
        </p:spPr>
        <p:txBody>
          <a:bodyPr anchorCtr="0" anchor="t" bIns="91425" lIns="91425" rIns="91425" wrap="square" tIns="91425">
            <a:noAutofit/>
          </a:bodyPr>
          <a:lstStyle/>
          <a:p>
            <a:pPr lvl="0">
              <a:spcBef>
                <a:spcPts val="0"/>
              </a:spcBef>
              <a:buNone/>
            </a:pPr>
            <a:r>
              <a:rPr lang="en"/>
              <a:t>Most of the users could carry out the tasks easily. But many took longer time to do task #4, which was to sync the job application to a calendar app. It was not evident where to navigate. In order to sync, users had to go to settings button.</a:t>
            </a:r>
          </a:p>
          <a:p>
            <a:pPr lvl="0">
              <a:spcBef>
                <a:spcPts val="0"/>
              </a:spcBef>
              <a:buNone/>
            </a:pPr>
            <a:r>
              <a:t/>
            </a:r>
            <a:endParaRPr/>
          </a:p>
        </p:txBody>
      </p:sp>
      <p:pic>
        <p:nvPicPr>
          <p:cNvPr id="74" name="Shape 74"/>
          <p:cNvPicPr preferRelativeResize="0"/>
          <p:nvPr/>
        </p:nvPicPr>
        <p:blipFill>
          <a:blip r:embed="rId3">
            <a:alphaModFix/>
          </a:blip>
          <a:stretch>
            <a:fillRect/>
          </a:stretch>
        </p:blipFill>
        <p:spPr>
          <a:xfrm>
            <a:off x="3083425" y="2420625"/>
            <a:ext cx="3402424" cy="1987975"/>
          </a:xfrm>
          <a:prstGeom prst="rect">
            <a:avLst/>
          </a:prstGeom>
          <a:noFill/>
          <a:ln>
            <a:noFill/>
          </a:ln>
        </p:spPr>
      </p:pic>
      <p:pic>
        <p:nvPicPr>
          <p:cNvPr id="75" name="Shape 75"/>
          <p:cNvPicPr preferRelativeResize="0"/>
          <p:nvPr/>
        </p:nvPicPr>
        <p:blipFill>
          <a:blip r:embed="rId4">
            <a:alphaModFix/>
          </a:blip>
          <a:stretch>
            <a:fillRect/>
          </a:stretch>
        </p:blipFill>
        <p:spPr>
          <a:xfrm>
            <a:off x="6803850" y="2515563"/>
            <a:ext cx="2238725" cy="1798087"/>
          </a:xfrm>
          <a:prstGeom prst="rect">
            <a:avLst/>
          </a:prstGeom>
          <a:noFill/>
          <a:ln>
            <a:noFill/>
          </a:ln>
        </p:spPr>
      </p:pic>
      <p:pic>
        <p:nvPicPr>
          <p:cNvPr id="76" name="Shape 76"/>
          <p:cNvPicPr preferRelativeResize="0"/>
          <p:nvPr/>
        </p:nvPicPr>
        <p:blipFill>
          <a:blip r:embed="rId5">
            <a:alphaModFix/>
          </a:blip>
          <a:stretch>
            <a:fillRect/>
          </a:stretch>
        </p:blipFill>
        <p:spPr>
          <a:xfrm>
            <a:off x="186071" y="2420621"/>
            <a:ext cx="2727575" cy="2061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SUS Results</a:t>
            </a:r>
          </a:p>
        </p:txBody>
      </p:sp>
      <p:sp>
        <p:nvSpPr>
          <p:cNvPr id="82" name="Shape 82"/>
          <p:cNvSpPr txBox="1"/>
          <p:nvPr>
            <p:ph idx="1" type="body"/>
          </p:nvPr>
        </p:nvSpPr>
        <p:spPr>
          <a:xfrm>
            <a:off x="5794750" y="1917000"/>
            <a:ext cx="3197100" cy="3226500"/>
          </a:xfrm>
          <a:prstGeom prst="rect">
            <a:avLst/>
          </a:prstGeom>
        </p:spPr>
        <p:txBody>
          <a:bodyPr anchorCtr="0" anchor="t" bIns="91425" lIns="91425" rIns="91425" wrap="square" tIns="91425">
            <a:noAutofit/>
          </a:bodyPr>
          <a:lstStyle/>
          <a:p>
            <a:pPr lvl="0" algn="ctr">
              <a:spcBef>
                <a:spcPts val="0"/>
              </a:spcBef>
              <a:buNone/>
            </a:pPr>
            <a:r>
              <a:rPr lang="en"/>
              <a:t>SUS scores varied from 30 - 97.5</a:t>
            </a:r>
          </a:p>
          <a:p>
            <a:pPr lvl="0" algn="ctr">
              <a:spcBef>
                <a:spcPts val="0"/>
              </a:spcBef>
              <a:buNone/>
            </a:pPr>
            <a:r>
              <a:rPr lang="en"/>
              <a:t>Average SUS Score : 74.791666666667</a:t>
            </a:r>
          </a:p>
          <a:p>
            <a:pPr lvl="0" algn="ctr">
              <a:spcBef>
                <a:spcPts val="0"/>
              </a:spcBef>
              <a:buNone/>
            </a:pPr>
            <a:r>
              <a:t/>
            </a:r>
            <a:endParaRPr/>
          </a:p>
        </p:txBody>
      </p:sp>
      <p:pic>
        <p:nvPicPr>
          <p:cNvPr id="83" name="Shape 83"/>
          <p:cNvPicPr preferRelativeResize="0"/>
          <p:nvPr/>
        </p:nvPicPr>
        <p:blipFill>
          <a:blip r:embed="rId3">
            <a:alphaModFix/>
          </a:blip>
          <a:stretch>
            <a:fillRect/>
          </a:stretch>
        </p:blipFill>
        <p:spPr>
          <a:xfrm>
            <a:off x="252525" y="1194400"/>
            <a:ext cx="5409300" cy="3533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Interview questions</a:t>
            </a:r>
          </a:p>
        </p:txBody>
      </p:sp>
      <p:sp>
        <p:nvSpPr>
          <p:cNvPr id="89" name="Shape 89"/>
          <p:cNvSpPr txBox="1"/>
          <p:nvPr>
            <p:ph idx="1" type="body"/>
          </p:nvPr>
        </p:nvSpPr>
        <p:spPr>
          <a:xfrm>
            <a:off x="311700" y="911400"/>
            <a:ext cx="8520600" cy="3953100"/>
          </a:xfrm>
          <a:prstGeom prst="rect">
            <a:avLst/>
          </a:prstGeom>
        </p:spPr>
        <p:txBody>
          <a:bodyPr anchorCtr="0" anchor="t" bIns="91425" lIns="91425" rIns="91425" wrap="square" tIns="91425">
            <a:noAutofit/>
          </a:bodyPr>
          <a:lstStyle/>
          <a:p>
            <a:pPr lvl="0">
              <a:spcBef>
                <a:spcPts val="0"/>
              </a:spcBef>
              <a:buNone/>
            </a:pPr>
            <a:r>
              <a:rPr lang="en" sz="2500">
                <a:solidFill>
                  <a:srgbClr val="FFFFFF"/>
                </a:solidFill>
              </a:rPr>
              <a:t>1</a:t>
            </a:r>
            <a:r>
              <a:rPr lang="en" sz="2000">
                <a:solidFill>
                  <a:srgbClr val="FFFFFF"/>
                </a:solidFill>
              </a:rPr>
              <a:t>.     Did you enjoy browsing through the website?</a:t>
            </a:r>
          </a:p>
          <a:p>
            <a:pPr lvl="0">
              <a:spcBef>
                <a:spcPts val="0"/>
              </a:spcBef>
              <a:buNone/>
            </a:pPr>
            <a:r>
              <a:rPr lang="en" sz="2000">
                <a:solidFill>
                  <a:srgbClr val="FFFFFF"/>
                </a:solidFill>
              </a:rPr>
              <a:t>2.     Which features did you like most?</a:t>
            </a:r>
          </a:p>
          <a:p>
            <a:pPr lvl="0">
              <a:spcBef>
                <a:spcPts val="0"/>
              </a:spcBef>
              <a:buNone/>
            </a:pPr>
            <a:r>
              <a:rPr lang="en" sz="2000">
                <a:solidFill>
                  <a:srgbClr val="FFFFFF"/>
                </a:solidFill>
              </a:rPr>
              <a:t>3.     What did you not like about the website?</a:t>
            </a:r>
          </a:p>
          <a:p>
            <a:pPr lvl="0">
              <a:spcBef>
                <a:spcPts val="0"/>
              </a:spcBef>
              <a:buNone/>
            </a:pPr>
            <a:r>
              <a:rPr lang="en" sz="2000">
                <a:solidFill>
                  <a:srgbClr val="FFFFFF"/>
                </a:solidFill>
              </a:rPr>
              <a:t>4.     Do you feel that it should include some other features?</a:t>
            </a:r>
          </a:p>
          <a:p>
            <a:pPr indent="457200" lvl="0">
              <a:spcBef>
                <a:spcPts val="0"/>
              </a:spcBef>
              <a:buNone/>
            </a:pPr>
            <a:r>
              <a:rPr lang="en" sz="2000">
                <a:solidFill>
                  <a:srgbClr val="FFFFFF"/>
                </a:solidFill>
              </a:rPr>
              <a:t>Most of the users could carry out the tasks easily. But many took longer time to do task #4, which was to sync the job application to a calendar app. It was not evident where to navigate. In order to sync, users had to go to settings button.</a:t>
            </a:r>
          </a:p>
          <a:p>
            <a:pPr lvl="0" rtl="0">
              <a:spcBef>
                <a:spcPts val="0"/>
              </a:spcBef>
              <a:buNone/>
            </a:pPr>
            <a:r>
              <a:t/>
            </a:r>
            <a:endParaRPr sz="2000">
              <a:solidFill>
                <a:srgbClr val="FFFFFF"/>
              </a:solidFill>
            </a:endParaRPr>
          </a:p>
          <a:p>
            <a:pPr lvl="0">
              <a:spcBef>
                <a:spcPts val="0"/>
              </a:spcBef>
              <a:buNone/>
            </a:pPr>
            <a:r>
              <a:t/>
            </a:r>
            <a:endParaRPr sz="25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