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67" r:id="rId4"/>
    <p:sldId id="270" r:id="rId5"/>
    <p:sldId id="269" r:id="rId6"/>
    <p:sldId id="259" r:id="rId7"/>
    <p:sldId id="282" r:id="rId8"/>
    <p:sldId id="283" r:id="rId9"/>
    <p:sldId id="271" r:id="rId10"/>
    <p:sldId id="272" r:id="rId11"/>
    <p:sldId id="260" r:id="rId12"/>
    <p:sldId id="284" r:id="rId13"/>
    <p:sldId id="279" r:id="rId14"/>
    <p:sldId id="277" r:id="rId15"/>
    <p:sldId id="280" r:id="rId16"/>
    <p:sldId id="278"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0"/>
    <p:restoredTop sz="94729"/>
  </p:normalViewPr>
  <p:slideViewPr>
    <p:cSldViewPr snapToGrid="0" snapToObjects="1">
      <p:cViewPr varScale="1">
        <p:scale>
          <a:sx n="56" d="100"/>
          <a:sy n="56" d="100"/>
        </p:scale>
        <p:origin x="216" y="1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10390-AF72-304B-86F1-E7E3D84E0EC0}" type="datetimeFigureOut">
              <a:rPr lang="en-US" smtClean="0"/>
              <a:t>4/30/17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FC3E8-AEED-0542-9EA8-FAF9EE59F66F}" type="slidenum">
              <a:rPr lang="en-US" smtClean="0"/>
              <a:t>‹#›</a:t>
            </a:fld>
            <a:endParaRPr lang="en-US"/>
          </a:p>
        </p:txBody>
      </p:sp>
    </p:spTree>
    <p:extLst>
      <p:ext uri="{BB962C8B-B14F-4D97-AF65-F5344CB8AC3E}">
        <p14:creationId xmlns:p14="http://schemas.microsoft.com/office/powerpoint/2010/main" val="831425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winsen-sensor.com/products/4-series-electrochemical-toxic-gas-sensor/me3-c2h4.html" TargetMode="External"/><Relationship Id="rId4" Type="http://schemas.openxmlformats.org/officeDocument/2006/relationships/hyperlink" Target="http://www.winsen-sensor.com/products/7-series-electrochemical-toxic-gas-sensor/me4-h2s.html" TargetMode="External"/><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hyperlink" Target="https://www.amazon.com/ESP8266-ESP-07S-Serial-Wireless-Transceiver/dp/B01IF2MMIC/ref=sr_1_3?ie=UTF8&amp;qid=1493521119&amp;sr=8-3&amp;keywords=micro+wifi+low+temperature#feature-bullets-bt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g.com/us/refrigerators/lg-LFXS32766S-french-3-door-refrigerator" TargetMode="Externa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amsung.com/us/explore/family-hub-refrigerator/" TargetMode="Externa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patents.google.com/patent/CN101382531A/en?q=detect&amp;q=bad&amp;q=food" TargetMode="External"/><Relationship Id="rId4" Type="http://schemas.openxmlformats.org/officeDocument/2006/relationships/hyperlink" Target="https://www.google.com/patents/US20020066279" TargetMode="External"/><Relationship Id="rId1" Type="http://schemas.openxmlformats.org/officeDocument/2006/relationships/slideLayout" Target="../slideLayouts/slideLayout2.xml"/><Relationship Id="rId2" Type="http://schemas.openxmlformats.org/officeDocument/2006/relationships/hyperlink" Target="https://patents.google.com/patent/US6982640B2/en?q=smart&amp;q=refrigerat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5878" y="918755"/>
            <a:ext cx="10724828" cy="898901"/>
          </a:xfrm>
        </p:spPr>
        <p:txBody>
          <a:bodyPr>
            <a:normAutofit fontScale="90000"/>
          </a:bodyPr>
          <a:lstStyle/>
          <a:p>
            <a:pPr algn="ctr"/>
            <a:r>
              <a:rPr lang="en-US" altLang="zh-CN" sz="3600" b="1" dirty="0" smtClean="0">
                <a:latin typeface="Chalkboard SE" charset="0"/>
                <a:ea typeface="Chalkboard SE" charset="0"/>
                <a:cs typeface="Chalkboard SE" charset="0"/>
              </a:rPr>
              <a:t>COMP 5800 Ubiquitous Computing </a:t>
            </a:r>
            <a:r>
              <a:rPr lang="en-US" altLang="zh-CN" sz="3600" b="1" dirty="0">
                <a:latin typeface="Chalkboard SE" charset="0"/>
                <a:ea typeface="Chalkboard SE" charset="0"/>
                <a:cs typeface="Chalkboard SE" charset="0"/>
              </a:rPr>
              <a:t>2017 </a:t>
            </a:r>
            <a:r>
              <a:rPr lang="en-US" altLang="zh-CN" sz="3600" b="1" dirty="0" smtClean="0">
                <a:latin typeface="Chalkboard SE" charset="0"/>
                <a:ea typeface="Chalkboard SE" charset="0"/>
                <a:cs typeface="Chalkboard SE" charset="0"/>
              </a:rPr>
              <a:t>Spring</a:t>
            </a:r>
            <a:br>
              <a:rPr lang="en-US" altLang="zh-CN" sz="3600" b="1" dirty="0" smtClean="0">
                <a:latin typeface="Chalkboard SE" charset="0"/>
                <a:ea typeface="Chalkboard SE" charset="0"/>
                <a:cs typeface="Chalkboard SE" charset="0"/>
              </a:rPr>
            </a:br>
            <a:r>
              <a:rPr lang="en-US" altLang="zh-CN" sz="3600" b="1" dirty="0" smtClean="0">
                <a:latin typeface="Chalkboard SE" charset="0"/>
                <a:ea typeface="Chalkboard SE" charset="0"/>
                <a:cs typeface="Chalkboard SE" charset="0"/>
              </a:rPr>
              <a:t/>
            </a:r>
            <a:br>
              <a:rPr lang="en-US" altLang="zh-CN" sz="3600" b="1" dirty="0" smtClean="0">
                <a:latin typeface="Chalkboard SE" charset="0"/>
                <a:ea typeface="Chalkboard SE" charset="0"/>
                <a:cs typeface="Chalkboard SE" charset="0"/>
              </a:rPr>
            </a:br>
            <a:r>
              <a:rPr lang="en-US" altLang="zh-CN" sz="3600" b="1" dirty="0" smtClean="0">
                <a:latin typeface="Chalkboard SE" charset="0"/>
                <a:ea typeface="Chalkboard SE" charset="0"/>
                <a:cs typeface="Chalkboard SE" charset="0"/>
              </a:rPr>
              <a:t>Final Project</a:t>
            </a:r>
            <a:endParaRPr lang="en-US" sz="3600" dirty="0">
              <a:latin typeface="Chalkboard SE" charset="0"/>
              <a:ea typeface="Chalkboard SE" charset="0"/>
              <a:cs typeface="Chalkboard SE" charset="0"/>
            </a:endParaRPr>
          </a:p>
        </p:txBody>
      </p:sp>
      <p:sp>
        <p:nvSpPr>
          <p:cNvPr id="3" name="副标题 2"/>
          <p:cNvSpPr>
            <a:spLocks noGrp="1"/>
          </p:cNvSpPr>
          <p:nvPr>
            <p:ph type="subTitle" idx="1"/>
          </p:nvPr>
        </p:nvSpPr>
        <p:spPr>
          <a:xfrm>
            <a:off x="2187238" y="4188264"/>
            <a:ext cx="8915399" cy="1827608"/>
          </a:xfrm>
        </p:spPr>
        <p:txBody>
          <a:bodyPr>
            <a:noAutofit/>
          </a:bodyPr>
          <a:lstStyle/>
          <a:p>
            <a:pPr algn="ctr"/>
            <a:r>
              <a:rPr lang="en-US" sz="2000" dirty="0" smtClean="0">
                <a:solidFill>
                  <a:schemeClr val="tx1"/>
                </a:solidFill>
                <a:latin typeface="Chalkboard SE" charset="0"/>
                <a:ea typeface="Chalkboard SE" charset="0"/>
                <a:cs typeface="Chalkboard SE" charset="0"/>
              </a:rPr>
              <a:t>Instructor: </a:t>
            </a:r>
            <a:r>
              <a:rPr lang="en-US" sz="2000" dirty="0" err="1" smtClean="0">
                <a:solidFill>
                  <a:schemeClr val="tx1"/>
                </a:solidFill>
                <a:latin typeface="Chalkboard SE" charset="0"/>
                <a:ea typeface="Chalkboard SE" charset="0"/>
                <a:cs typeface="Chalkboard SE" charset="0"/>
              </a:rPr>
              <a:t>Guanling</a:t>
            </a:r>
            <a:r>
              <a:rPr lang="en-US" sz="2000" dirty="0" smtClean="0">
                <a:solidFill>
                  <a:schemeClr val="tx1"/>
                </a:solidFill>
                <a:latin typeface="Chalkboard SE" charset="0"/>
                <a:ea typeface="Chalkboard SE" charset="0"/>
                <a:cs typeface="Chalkboard SE" charset="0"/>
              </a:rPr>
              <a:t> Chen</a:t>
            </a:r>
          </a:p>
          <a:p>
            <a:pPr algn="ctr"/>
            <a:endParaRPr lang="en-US" sz="2000" dirty="0" smtClean="0">
              <a:solidFill>
                <a:schemeClr val="tx1"/>
              </a:solidFill>
              <a:latin typeface="Chalkboard SE" charset="0"/>
              <a:ea typeface="Chalkboard SE" charset="0"/>
              <a:cs typeface="Chalkboard SE" charset="0"/>
            </a:endParaRPr>
          </a:p>
          <a:p>
            <a:pPr algn="ctr"/>
            <a:r>
              <a:rPr lang="en-US" sz="2000" dirty="0" smtClean="0">
                <a:solidFill>
                  <a:schemeClr val="tx1"/>
                </a:solidFill>
                <a:latin typeface="Chalkboard SE" charset="0"/>
                <a:ea typeface="Chalkboard SE" charset="0"/>
                <a:cs typeface="Chalkboard SE" charset="0"/>
              </a:rPr>
              <a:t>Team Member: </a:t>
            </a:r>
          </a:p>
          <a:p>
            <a:pPr algn="ctr"/>
            <a:r>
              <a:rPr lang="en-US" sz="2000" dirty="0" err="1" smtClean="0">
                <a:solidFill>
                  <a:schemeClr val="tx1"/>
                </a:solidFill>
                <a:latin typeface="Chalkboard SE" charset="0"/>
                <a:ea typeface="Chalkboard SE" charset="0"/>
                <a:cs typeface="Chalkboard SE" charset="0"/>
              </a:rPr>
              <a:t>Kaiwen</a:t>
            </a:r>
            <a:r>
              <a:rPr lang="en-US" sz="2000" dirty="0" smtClean="0">
                <a:solidFill>
                  <a:schemeClr val="tx1"/>
                </a:solidFill>
                <a:latin typeface="Chalkboard SE" charset="0"/>
                <a:ea typeface="Chalkboard SE" charset="0"/>
                <a:cs typeface="Chalkboard SE" charset="0"/>
              </a:rPr>
              <a:t> Xu</a:t>
            </a:r>
          </a:p>
          <a:p>
            <a:pPr algn="ctr"/>
            <a:r>
              <a:rPr lang="en-US" sz="2000" dirty="0" err="1" smtClean="0">
                <a:solidFill>
                  <a:schemeClr val="tx1"/>
                </a:solidFill>
                <a:latin typeface="Chalkboard SE" charset="0"/>
                <a:ea typeface="Chalkboard SE" charset="0"/>
                <a:cs typeface="Chalkboard SE" charset="0"/>
              </a:rPr>
              <a:t>Linghong</a:t>
            </a:r>
            <a:r>
              <a:rPr lang="en-US" sz="2000" dirty="0" smtClean="0">
                <a:solidFill>
                  <a:schemeClr val="tx1"/>
                </a:solidFill>
                <a:latin typeface="Chalkboard SE" charset="0"/>
                <a:ea typeface="Chalkboard SE" charset="0"/>
                <a:cs typeface="Chalkboard SE" charset="0"/>
              </a:rPr>
              <a:t> Tang</a:t>
            </a:r>
          </a:p>
          <a:p>
            <a:pPr algn="ctr"/>
            <a:r>
              <a:rPr lang="en-US" sz="2000" dirty="0" smtClean="0">
                <a:solidFill>
                  <a:schemeClr val="tx1"/>
                </a:solidFill>
                <a:latin typeface="Chalkboard SE" charset="0"/>
                <a:ea typeface="Chalkboard SE" charset="0"/>
                <a:cs typeface="Chalkboard SE" charset="0"/>
              </a:rPr>
              <a:t>Xin Su</a:t>
            </a:r>
          </a:p>
          <a:p>
            <a:pPr algn="ctr"/>
            <a:r>
              <a:rPr lang="en-US" sz="2400" dirty="0">
                <a:solidFill>
                  <a:schemeClr val="tx1"/>
                </a:solidFill>
                <a:latin typeface="Chalkboard SE" charset="0"/>
                <a:ea typeface="Chalkboard SE" charset="0"/>
                <a:cs typeface="Chalkboard SE" charset="0"/>
              </a:rPr>
              <a:t> </a:t>
            </a:r>
            <a:r>
              <a:rPr lang="en-US" sz="2400" dirty="0" smtClean="0">
                <a:solidFill>
                  <a:schemeClr val="tx1"/>
                </a:solidFill>
                <a:latin typeface="Chalkboard SE" charset="0"/>
                <a:ea typeface="Chalkboard SE" charset="0"/>
                <a:cs typeface="Chalkboard SE" charset="0"/>
              </a:rPr>
              <a:t>       </a:t>
            </a:r>
          </a:p>
        </p:txBody>
      </p:sp>
      <p:sp>
        <p:nvSpPr>
          <p:cNvPr id="4" name="文本框 3"/>
          <p:cNvSpPr txBox="1"/>
          <p:nvPr/>
        </p:nvSpPr>
        <p:spPr>
          <a:xfrm>
            <a:off x="1312535" y="2741350"/>
            <a:ext cx="11034795" cy="523220"/>
          </a:xfrm>
          <a:prstGeom prst="rect">
            <a:avLst/>
          </a:prstGeom>
          <a:noFill/>
        </p:spPr>
        <p:txBody>
          <a:bodyPr wrap="square" rtlCol="0">
            <a:spAutoFit/>
          </a:bodyPr>
          <a:lstStyle/>
          <a:p>
            <a:pPr algn="ctr"/>
            <a:r>
              <a:rPr lang="en-US" altLang="zh-CN" sz="2800" b="1" dirty="0">
                <a:latin typeface="Chalkboard SE" charset="0"/>
                <a:ea typeface="Chalkboard SE" charset="0"/>
                <a:cs typeface="Chalkboard SE" charset="0"/>
              </a:rPr>
              <a:t>Smart Refrigerator </a:t>
            </a:r>
            <a:r>
              <a:rPr lang="en-US" altLang="zh-CN" sz="2800" b="1" dirty="0" smtClean="0">
                <a:latin typeface="Chalkboard SE" charset="0"/>
                <a:ea typeface="Chalkboard SE" charset="0"/>
                <a:cs typeface="Chalkboard SE" charset="0"/>
              </a:rPr>
              <a:t>- </a:t>
            </a:r>
            <a:r>
              <a:rPr lang="en-US" altLang="zh-CN" sz="2800" b="1" dirty="0">
                <a:latin typeface="Chalkboard SE" charset="0"/>
                <a:ea typeface="Chalkboard SE" charset="0"/>
                <a:cs typeface="Chalkboard SE" charset="0"/>
              </a:rPr>
              <a:t>can prevent foods from going bad </a:t>
            </a:r>
            <a:endParaRPr lang="en-US" sz="2800" b="1" dirty="0" smtClean="0">
              <a:latin typeface="Chalkboard SE" charset="0"/>
              <a:ea typeface="Chalkboard SE" charset="0"/>
              <a:cs typeface="Chalkboard SE" charset="0"/>
            </a:endParaRPr>
          </a:p>
        </p:txBody>
      </p:sp>
    </p:spTree>
    <p:extLst>
      <p:ext uri="{BB962C8B-B14F-4D97-AF65-F5344CB8AC3E}">
        <p14:creationId xmlns:p14="http://schemas.microsoft.com/office/powerpoint/2010/main" val="1113352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4024" y="655106"/>
            <a:ext cx="3482411" cy="693246"/>
          </a:xfrm>
        </p:spPr>
        <p:txBody>
          <a:bodyPr>
            <a:normAutofit/>
          </a:bodyPr>
          <a:lstStyle/>
          <a:p>
            <a:r>
              <a:rPr lang="en-US" altLang="zh-CN" sz="3200" b="1" dirty="0"/>
              <a:t>Related work</a:t>
            </a:r>
            <a:endParaRPr lang="en-US" sz="3200" dirty="0"/>
          </a:p>
        </p:txBody>
      </p:sp>
      <p:sp>
        <p:nvSpPr>
          <p:cNvPr id="3" name="内容占位符 2"/>
          <p:cNvSpPr>
            <a:spLocks noGrp="1"/>
          </p:cNvSpPr>
          <p:nvPr>
            <p:ph idx="1"/>
          </p:nvPr>
        </p:nvSpPr>
        <p:spPr>
          <a:xfrm>
            <a:off x="1694024" y="1170089"/>
            <a:ext cx="9810588" cy="4221907"/>
          </a:xfrm>
        </p:spPr>
        <p:txBody>
          <a:bodyPr>
            <a:normAutofit/>
          </a:bodyPr>
          <a:lstStyle/>
          <a:p>
            <a:pPr algn="ctr"/>
            <a:r>
              <a:rPr lang="en-US" altLang="zh-CN" sz="2800" b="1" dirty="0"/>
              <a:t>C</a:t>
            </a:r>
            <a:r>
              <a:rPr lang="en-US" altLang="zh-CN" sz="2800" b="1" dirty="0" smtClean="0"/>
              <a:t>ompetitive </a:t>
            </a:r>
            <a:r>
              <a:rPr lang="en-US" altLang="zh-CN" sz="2800" b="1" dirty="0"/>
              <a:t>analysis </a:t>
            </a:r>
            <a:r>
              <a:rPr lang="en-US" altLang="zh-CN" sz="2800" b="1" dirty="0" smtClean="0"/>
              <a:t>table</a:t>
            </a:r>
          </a:p>
          <a:p>
            <a:pPr algn="ctr"/>
            <a:endParaRPr lang="en-US" altLang="zh-CN" sz="2800" b="1" dirty="0" smtClean="0"/>
          </a:p>
          <a:p>
            <a:pPr algn="ctr"/>
            <a:endParaRPr lang="en-US" sz="2800"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024" y="1840120"/>
            <a:ext cx="6527800" cy="21717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024" y="4101579"/>
            <a:ext cx="6578600" cy="2247900"/>
          </a:xfrm>
          <a:prstGeom prst="rect">
            <a:avLst/>
          </a:prstGeom>
        </p:spPr>
      </p:pic>
      <p:sp>
        <p:nvSpPr>
          <p:cNvPr id="6" name="文本框 5"/>
          <p:cNvSpPr txBox="1"/>
          <p:nvPr/>
        </p:nvSpPr>
        <p:spPr>
          <a:xfrm>
            <a:off x="8632556" y="2634712"/>
            <a:ext cx="3425125" cy="646331"/>
          </a:xfrm>
          <a:prstGeom prst="rect">
            <a:avLst/>
          </a:prstGeom>
          <a:noFill/>
        </p:spPr>
        <p:txBody>
          <a:bodyPr wrap="square" rtlCol="0">
            <a:spAutoFit/>
          </a:bodyPr>
          <a:lstStyle/>
          <a:p>
            <a:r>
              <a:rPr lang="en-US" altLang="zh-CN" dirty="0" smtClean="0"/>
              <a:t>✫from </a:t>
            </a:r>
            <a:r>
              <a:rPr lang="en-US" altLang="zh-CN" dirty="0"/>
              <a:t>1 to 5,represent low to high</a:t>
            </a:r>
            <a:endParaRPr lang="en-US" dirty="0"/>
          </a:p>
        </p:txBody>
      </p:sp>
    </p:spTree>
    <p:extLst>
      <p:ext uri="{BB962C8B-B14F-4D97-AF65-F5344CB8AC3E}">
        <p14:creationId xmlns:p14="http://schemas.microsoft.com/office/powerpoint/2010/main" val="1706172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8526" y="624110"/>
            <a:ext cx="4272824" cy="755239"/>
          </a:xfrm>
        </p:spPr>
        <p:txBody>
          <a:bodyPr>
            <a:normAutofit/>
          </a:bodyPr>
          <a:lstStyle/>
          <a:p>
            <a:r>
              <a:rPr lang="en-US" altLang="zh-CN" sz="3200" b="1" dirty="0"/>
              <a:t>Proposed solution</a:t>
            </a:r>
            <a:endParaRPr lang="en-US" sz="3200" dirty="0"/>
          </a:p>
        </p:txBody>
      </p:sp>
      <p:sp>
        <p:nvSpPr>
          <p:cNvPr id="3" name="内容占位符 2"/>
          <p:cNvSpPr>
            <a:spLocks noGrp="1"/>
          </p:cNvSpPr>
          <p:nvPr>
            <p:ph idx="1"/>
          </p:nvPr>
        </p:nvSpPr>
        <p:spPr>
          <a:xfrm>
            <a:off x="1149121" y="1246827"/>
            <a:ext cx="10342239" cy="4850970"/>
          </a:xfrm>
        </p:spPr>
        <p:txBody>
          <a:bodyP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dirty="0" smtClean="0"/>
              <a:t>Two Components: Hardware part and Mobile application part</a:t>
            </a:r>
          </a:p>
          <a:p>
            <a:r>
              <a:rPr lang="en-US" altLang="zh-CN" sz="2400" dirty="0"/>
              <a:t>For the hardware part, our sensor integration consists of two parts. </a:t>
            </a:r>
            <a:endParaRPr lang="en-US" altLang="zh-CN" sz="2400" dirty="0" smtClean="0"/>
          </a:p>
          <a:p>
            <a:r>
              <a:rPr lang="en-US" altLang="zh-CN" sz="2400" dirty="0" smtClean="0"/>
              <a:t>One </a:t>
            </a:r>
            <a:r>
              <a:rPr lang="en-US" altLang="zh-CN" sz="2400" dirty="0"/>
              <a:t>is we use gas sensor setting in the refrigerator then obtain change of gas. By the investigation and statistics, we found that fruits and vegetables will release ethylene (C</a:t>
            </a:r>
            <a:r>
              <a:rPr lang="en-US" altLang="zh-CN" sz="2400" baseline="-25000" dirty="0"/>
              <a:t>2</a:t>
            </a:r>
            <a:r>
              <a:rPr lang="en-US" altLang="zh-CN" sz="2400" dirty="0"/>
              <a:t>H</a:t>
            </a:r>
            <a:r>
              <a:rPr lang="en-US" altLang="zh-CN" sz="2400" baseline="-25000" dirty="0"/>
              <a:t>4</a:t>
            </a:r>
            <a:r>
              <a:rPr lang="en-US" altLang="zh-CN" sz="2400" dirty="0"/>
              <a:t>)  in the process of decay. Meat, eggs and milk will release hydrogen sulfide (H</a:t>
            </a:r>
            <a:r>
              <a:rPr lang="en-US" altLang="zh-CN" sz="2400" baseline="-25000" dirty="0"/>
              <a:t>2</a:t>
            </a:r>
            <a:r>
              <a:rPr lang="en-US" altLang="zh-CN" sz="2400" dirty="0"/>
              <a:t>S)  in the process of decay. There have a gas detection sensor can detect these two kinds of gas at the same time. </a:t>
            </a:r>
            <a:endParaRPr lang="en-US" altLang="zh-CN" sz="2400" dirty="0" smtClean="0"/>
          </a:p>
          <a:p>
            <a:r>
              <a:rPr lang="en-US" altLang="zh-CN" sz="2400" dirty="0" smtClean="0"/>
              <a:t>Another </a:t>
            </a:r>
            <a:r>
              <a:rPr lang="en-US" altLang="zh-CN" sz="2400" dirty="0"/>
              <a:t>part is used to connect with user’s smart phone. Users can receive the information about food rot in refrigerator via WIFI. </a:t>
            </a:r>
            <a:br>
              <a:rPr lang="en-US" altLang="zh-CN" sz="2400" dirty="0"/>
            </a:br>
            <a:endParaRPr lang="en-US" sz="2400" b="1"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2400" b="1"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2400" b="1" dirty="0"/>
          </a:p>
        </p:txBody>
      </p:sp>
    </p:spTree>
    <p:extLst>
      <p:ext uri="{BB962C8B-B14F-4D97-AF65-F5344CB8AC3E}">
        <p14:creationId xmlns:p14="http://schemas.microsoft.com/office/powerpoint/2010/main" val="1132820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8526" y="624110"/>
            <a:ext cx="4272824" cy="755239"/>
          </a:xfrm>
        </p:spPr>
        <p:txBody>
          <a:bodyPr>
            <a:normAutofit/>
          </a:bodyPr>
          <a:lstStyle/>
          <a:p>
            <a:r>
              <a:rPr lang="en-US" altLang="zh-CN" sz="3200" b="1" dirty="0"/>
              <a:t>Proposed solution</a:t>
            </a:r>
            <a:endParaRPr lang="en-US" sz="3200" dirty="0"/>
          </a:p>
        </p:txBody>
      </p:sp>
      <p:sp>
        <p:nvSpPr>
          <p:cNvPr id="3" name="内容占位符 2"/>
          <p:cNvSpPr>
            <a:spLocks noGrp="1"/>
          </p:cNvSpPr>
          <p:nvPr>
            <p:ph idx="1"/>
          </p:nvPr>
        </p:nvSpPr>
        <p:spPr>
          <a:xfrm>
            <a:off x="1162373" y="1179443"/>
            <a:ext cx="11029627" cy="5050876"/>
          </a:xfrm>
        </p:spPr>
        <p:txBody>
          <a:bodyP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dirty="0" smtClean="0"/>
              <a:t>Two Components: Hardware part and Mobile application part</a:t>
            </a:r>
          </a:p>
          <a:p>
            <a:r>
              <a:rPr lang="en-US" altLang="zh-CN" sz="2400" dirty="0"/>
              <a:t>For the hardware part, our sensor integration consists of two parts</a:t>
            </a:r>
            <a:r>
              <a:rPr lang="en-US" altLang="zh-CN" sz="2400" dirty="0" smtClean="0"/>
              <a:t>.</a:t>
            </a:r>
          </a:p>
          <a:p>
            <a:r>
              <a:rPr lang="en-US" altLang="zh-CN" sz="2400" u="sng" dirty="0">
                <a:hlinkClick r:id="rId2"/>
              </a:rPr>
              <a:t>Minitype USB WIFI</a:t>
            </a:r>
            <a:r>
              <a:rPr lang="en-US" altLang="zh-CN" sz="2400" dirty="0"/>
              <a:t>: Uses a simple command set to configure and connect to another device</a:t>
            </a:r>
            <a:r>
              <a:rPr lang="en-US" altLang="zh-CN" sz="2400" dirty="0" smtClean="0"/>
              <a:t>.</a:t>
            </a:r>
            <a:r>
              <a:rPr lang="zh-CN" altLang="en-US" sz="2400" dirty="0" smtClean="0"/>
              <a:t> </a:t>
            </a:r>
            <a:r>
              <a:rPr lang="en-US" altLang="zh-CN" sz="2400" dirty="0" smtClean="0"/>
              <a:t>This </a:t>
            </a:r>
            <a:r>
              <a:rPr lang="en-US" altLang="zh-CN" sz="2400" dirty="0"/>
              <a:t>module allow wirelessly communication to a mobile phone. The operating temperature from  -40 ° to 125 °, can run normally in the fridge.</a:t>
            </a:r>
          </a:p>
          <a:p>
            <a:pPr lvl="0"/>
            <a:r>
              <a:rPr lang="en-US" altLang="zh-CN" sz="2400" u="sng" dirty="0">
                <a:hlinkClick r:id="rId3"/>
              </a:rPr>
              <a:t>C</a:t>
            </a:r>
            <a:r>
              <a:rPr lang="en-US" altLang="zh-CN" sz="2400" u="sng" baseline="-25000" dirty="0">
                <a:hlinkClick r:id="rId3"/>
              </a:rPr>
              <a:t>2</a:t>
            </a:r>
            <a:r>
              <a:rPr lang="en-US" altLang="zh-CN" sz="2400" u="sng" dirty="0">
                <a:hlinkClick r:id="rId3"/>
              </a:rPr>
              <a:t>H</a:t>
            </a:r>
            <a:r>
              <a:rPr lang="en-US" altLang="zh-CN" sz="2400" u="sng" baseline="-25000" dirty="0">
                <a:hlinkClick r:id="rId3"/>
              </a:rPr>
              <a:t>4</a:t>
            </a:r>
            <a:r>
              <a:rPr lang="en-US" altLang="zh-CN" sz="2400" dirty="0"/>
              <a:t> and </a:t>
            </a:r>
            <a:r>
              <a:rPr lang="en-US" altLang="zh-CN" sz="2400" u="sng" dirty="0">
                <a:hlinkClick r:id="rId4"/>
              </a:rPr>
              <a:t>H</a:t>
            </a:r>
            <a:r>
              <a:rPr lang="en-US" altLang="zh-CN" sz="2400" u="sng" baseline="-25000" dirty="0">
                <a:hlinkClick r:id="rId4"/>
              </a:rPr>
              <a:t>2</a:t>
            </a:r>
            <a:r>
              <a:rPr lang="en-US" altLang="zh-CN" sz="2400" u="sng" dirty="0">
                <a:hlinkClick r:id="rId4"/>
              </a:rPr>
              <a:t>S</a:t>
            </a:r>
            <a:r>
              <a:rPr lang="en-US" altLang="zh-CN" sz="2400" dirty="0"/>
              <a:t> Gas Detector: The operating temperature will be in -20°C- +50°C,so those sensor still can run normally in the fridge. </a:t>
            </a:r>
            <a:br>
              <a:rPr lang="en-US" altLang="zh-CN" sz="2400" dirty="0"/>
            </a:br>
            <a:r>
              <a:rPr lang="en-US" altLang="zh-CN" sz="2400" dirty="0"/>
              <a:t> </a:t>
            </a:r>
            <a:endParaRPr lang="en-US" altLang="zh-CN" sz="2400" dirty="0" smtClean="0"/>
          </a:p>
          <a:p>
            <a:endParaRPr lang="en-US" altLang="zh-CN" sz="24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2400" b="1" dirty="0" smtClean="0"/>
          </a:p>
          <a:p>
            <a:pPr marL="0" lvl="0" indent="0" defTabSz="914400">
              <a:spcBef>
                <a:spcPts val="0"/>
              </a:spcBef>
              <a:buClrTx/>
              <a:buNone/>
              <a:defRPr/>
            </a:pPr>
            <a:endParaRPr lang="en-US" sz="2400" b="1" dirty="0"/>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0013" y="4679182"/>
            <a:ext cx="1579694" cy="1790700"/>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8213" y="4691536"/>
            <a:ext cx="2014350" cy="1724047"/>
          </a:xfrm>
          <a:prstGeom prst="rect">
            <a:avLst/>
          </a:prstGeom>
        </p:spPr>
      </p:pic>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09773" y="4679182"/>
            <a:ext cx="2302508" cy="1948276"/>
          </a:xfrm>
          <a:prstGeom prst="rect">
            <a:avLst/>
          </a:prstGeom>
        </p:spPr>
      </p:pic>
    </p:spTree>
    <p:extLst>
      <p:ext uri="{BB962C8B-B14F-4D97-AF65-F5344CB8AC3E}">
        <p14:creationId xmlns:p14="http://schemas.microsoft.com/office/powerpoint/2010/main" val="334459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8526" y="624110"/>
            <a:ext cx="4272824" cy="755239"/>
          </a:xfrm>
        </p:spPr>
        <p:txBody>
          <a:bodyPr>
            <a:normAutofit/>
          </a:bodyPr>
          <a:lstStyle/>
          <a:p>
            <a:r>
              <a:rPr lang="en-US" altLang="zh-CN" sz="3200" b="1" dirty="0"/>
              <a:t>Proposed solution</a:t>
            </a:r>
            <a:endParaRPr lang="en-US" sz="3200" dirty="0"/>
          </a:p>
        </p:txBody>
      </p:sp>
      <p:sp>
        <p:nvSpPr>
          <p:cNvPr id="3" name="内容占位符 2"/>
          <p:cNvSpPr>
            <a:spLocks noGrp="1"/>
          </p:cNvSpPr>
          <p:nvPr>
            <p:ph idx="1"/>
          </p:nvPr>
        </p:nvSpPr>
        <p:spPr>
          <a:xfrm>
            <a:off x="1139270" y="1212186"/>
            <a:ext cx="10373236" cy="1828800"/>
          </a:xfrm>
        </p:spPr>
        <p:txBody>
          <a:bodyPr>
            <a:normAutofit/>
          </a:bodyPr>
          <a:lstStyle/>
          <a:p>
            <a:pPr lvl="0" algn="ctr"/>
            <a:r>
              <a:rPr lang="en-US" altLang="zh-CN" sz="2400" b="1" dirty="0"/>
              <a:t>Two Components: Hardware part and Mobile application </a:t>
            </a:r>
            <a:r>
              <a:rPr lang="en-US" altLang="zh-CN" sz="2400" b="1" dirty="0" smtClean="0"/>
              <a:t>part</a:t>
            </a:r>
          </a:p>
          <a:p>
            <a:pPr lvl="0"/>
            <a:r>
              <a:rPr lang="en-US" altLang="zh-CN" sz="2400" dirty="0"/>
              <a:t>For the mobile application part, here are some screen </a:t>
            </a:r>
            <a:r>
              <a:rPr lang="en-US" altLang="zh-CN" sz="2400" dirty="0" smtClean="0"/>
              <a:t>mockups.</a:t>
            </a:r>
            <a:endParaRPr lang="en-US" altLang="zh-CN" sz="2400" b="1" dirty="0"/>
          </a:p>
          <a:p>
            <a:endParaRPr lang="en-US" sz="2400" dirty="0"/>
          </a:p>
        </p:txBody>
      </p:sp>
      <p:pic>
        <p:nvPicPr>
          <p:cNvPr id="7" name="image24.png"/>
          <p:cNvPicPr/>
          <p:nvPr/>
        </p:nvPicPr>
        <p:blipFill>
          <a:blip r:embed="rId2"/>
          <a:srcRect/>
          <a:stretch>
            <a:fillRect/>
          </a:stretch>
        </p:blipFill>
        <p:spPr>
          <a:xfrm>
            <a:off x="955557" y="2250087"/>
            <a:ext cx="2405939" cy="4607913"/>
          </a:xfrm>
          <a:prstGeom prst="rect">
            <a:avLst/>
          </a:prstGeom>
          <a:ln/>
        </p:spPr>
      </p:pic>
      <p:pic>
        <p:nvPicPr>
          <p:cNvPr id="8" name="image11.png" descr="WeChat 圖片_20170430121231.png"/>
          <p:cNvPicPr/>
          <p:nvPr/>
        </p:nvPicPr>
        <p:blipFill>
          <a:blip r:embed="rId3"/>
          <a:srcRect/>
          <a:stretch>
            <a:fillRect/>
          </a:stretch>
        </p:blipFill>
        <p:spPr>
          <a:xfrm>
            <a:off x="3537316" y="2250086"/>
            <a:ext cx="2700646" cy="4607913"/>
          </a:xfrm>
          <a:prstGeom prst="rect">
            <a:avLst/>
          </a:prstGeom>
          <a:ln/>
        </p:spPr>
      </p:pic>
      <p:pic>
        <p:nvPicPr>
          <p:cNvPr id="10" name="image12.png" descr="WeChat 圖片_20170430122246.png"/>
          <p:cNvPicPr/>
          <p:nvPr/>
        </p:nvPicPr>
        <p:blipFill>
          <a:blip r:embed="rId4"/>
          <a:srcRect/>
          <a:stretch>
            <a:fillRect/>
          </a:stretch>
        </p:blipFill>
        <p:spPr>
          <a:xfrm>
            <a:off x="6325888" y="2250087"/>
            <a:ext cx="2555066" cy="4607912"/>
          </a:xfrm>
          <a:prstGeom prst="rect">
            <a:avLst/>
          </a:prstGeom>
          <a:ln/>
        </p:spPr>
      </p:pic>
      <p:pic>
        <p:nvPicPr>
          <p:cNvPr id="12" name="image26.png" descr="WeChat 圖片_20170430122250.png"/>
          <p:cNvPicPr/>
          <p:nvPr/>
        </p:nvPicPr>
        <p:blipFill>
          <a:blip r:embed="rId5"/>
          <a:srcRect/>
          <a:stretch>
            <a:fillRect/>
          </a:stretch>
        </p:blipFill>
        <p:spPr>
          <a:xfrm>
            <a:off x="8968880" y="2250086"/>
            <a:ext cx="2711551" cy="4607913"/>
          </a:xfrm>
          <a:prstGeom prst="rect">
            <a:avLst/>
          </a:prstGeom>
          <a:ln/>
        </p:spPr>
      </p:pic>
    </p:spTree>
    <p:extLst>
      <p:ext uri="{BB962C8B-B14F-4D97-AF65-F5344CB8AC3E}">
        <p14:creationId xmlns:p14="http://schemas.microsoft.com/office/powerpoint/2010/main" val="162812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8526" y="624110"/>
            <a:ext cx="4272824" cy="755239"/>
          </a:xfrm>
        </p:spPr>
        <p:txBody>
          <a:bodyPr>
            <a:normAutofit/>
          </a:bodyPr>
          <a:lstStyle/>
          <a:p>
            <a:r>
              <a:rPr lang="en-US" altLang="zh-CN" sz="3200" b="1" dirty="0"/>
              <a:t>Proposed solution</a:t>
            </a:r>
            <a:endParaRPr lang="en-US" sz="3200" dirty="0"/>
          </a:p>
        </p:txBody>
      </p:sp>
      <p:sp>
        <p:nvSpPr>
          <p:cNvPr id="3" name="内容占位符 2"/>
          <p:cNvSpPr>
            <a:spLocks noGrp="1"/>
          </p:cNvSpPr>
          <p:nvPr>
            <p:ph idx="1"/>
          </p:nvPr>
        </p:nvSpPr>
        <p:spPr>
          <a:xfrm>
            <a:off x="1678526" y="1158606"/>
            <a:ext cx="9826086" cy="3818951"/>
          </a:xfrm>
        </p:spPr>
        <p:txBody>
          <a:bodyPr>
            <a:normAutofit/>
          </a:bodyPr>
          <a:lstStyle/>
          <a:p>
            <a:pPr marL="0" lvl="0" indent="0" algn="ctr" defTabSz="914400">
              <a:spcBef>
                <a:spcPts val="0"/>
              </a:spcBef>
              <a:buClrTx/>
              <a:buNone/>
              <a:defRPr/>
            </a:pPr>
            <a:r>
              <a:rPr lang="en-US" sz="2400" b="1" dirty="0" smtClean="0"/>
              <a:t>Mobile application</a:t>
            </a:r>
            <a:r>
              <a:rPr lang="zh-CN" altLang="en-US" sz="2400" b="1" dirty="0" smtClean="0"/>
              <a:t> </a:t>
            </a:r>
            <a:r>
              <a:rPr lang="en-US" altLang="zh-CN" sz="2400" b="1" dirty="0"/>
              <a:t>screen mockups</a:t>
            </a:r>
            <a:endParaRPr lang="en-US" sz="2400" b="1" dirty="0"/>
          </a:p>
        </p:txBody>
      </p:sp>
      <p:pic>
        <p:nvPicPr>
          <p:cNvPr id="5" name="image4.png" descr="WeChat 圖片_20170430123557.png"/>
          <p:cNvPicPr/>
          <p:nvPr/>
        </p:nvPicPr>
        <p:blipFill>
          <a:blip r:embed="rId2"/>
          <a:srcRect/>
          <a:stretch>
            <a:fillRect/>
          </a:stretch>
        </p:blipFill>
        <p:spPr>
          <a:xfrm>
            <a:off x="362857" y="1981064"/>
            <a:ext cx="2445076" cy="4906691"/>
          </a:xfrm>
          <a:prstGeom prst="rect">
            <a:avLst/>
          </a:prstGeom>
          <a:ln/>
        </p:spPr>
      </p:pic>
      <p:pic>
        <p:nvPicPr>
          <p:cNvPr id="6" name="image19.png" descr="WeChat 圖片_20170430131643.png"/>
          <p:cNvPicPr/>
          <p:nvPr/>
        </p:nvPicPr>
        <p:blipFill>
          <a:blip r:embed="rId3"/>
          <a:srcRect/>
          <a:stretch>
            <a:fillRect/>
          </a:stretch>
        </p:blipFill>
        <p:spPr>
          <a:xfrm>
            <a:off x="2955118" y="1979618"/>
            <a:ext cx="2518810" cy="4906692"/>
          </a:xfrm>
          <a:prstGeom prst="rect">
            <a:avLst/>
          </a:prstGeom>
          <a:ln/>
        </p:spPr>
      </p:pic>
      <p:pic>
        <p:nvPicPr>
          <p:cNvPr id="8" name="image25.png" descr="WeChat 圖片_20170430133203.png"/>
          <p:cNvPicPr/>
          <p:nvPr/>
        </p:nvPicPr>
        <p:blipFill>
          <a:blip r:embed="rId4"/>
          <a:srcRect/>
          <a:stretch>
            <a:fillRect/>
          </a:stretch>
        </p:blipFill>
        <p:spPr>
          <a:xfrm>
            <a:off x="5621113" y="1979618"/>
            <a:ext cx="2851310" cy="4860046"/>
          </a:xfrm>
          <a:prstGeom prst="rect">
            <a:avLst/>
          </a:prstGeom>
          <a:ln/>
        </p:spPr>
      </p:pic>
      <p:pic>
        <p:nvPicPr>
          <p:cNvPr id="9" name="image13.png" descr="WeChat 圖片_20170430133450.png"/>
          <p:cNvPicPr/>
          <p:nvPr/>
        </p:nvPicPr>
        <p:blipFill>
          <a:blip r:embed="rId5"/>
          <a:srcRect/>
          <a:stretch>
            <a:fillRect/>
          </a:stretch>
        </p:blipFill>
        <p:spPr>
          <a:xfrm>
            <a:off x="8766794" y="1979618"/>
            <a:ext cx="2737818" cy="4860046"/>
          </a:xfrm>
          <a:prstGeom prst="rect">
            <a:avLst/>
          </a:prstGeom>
          <a:ln/>
        </p:spPr>
      </p:pic>
    </p:spTree>
    <p:extLst>
      <p:ext uri="{BB962C8B-B14F-4D97-AF65-F5344CB8AC3E}">
        <p14:creationId xmlns:p14="http://schemas.microsoft.com/office/powerpoint/2010/main" val="1154384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8526" y="624110"/>
            <a:ext cx="4272824" cy="755239"/>
          </a:xfrm>
        </p:spPr>
        <p:txBody>
          <a:bodyPr>
            <a:normAutofit/>
          </a:bodyPr>
          <a:lstStyle/>
          <a:p>
            <a:r>
              <a:rPr lang="en-US" altLang="zh-CN" sz="3200" b="1" dirty="0"/>
              <a:t>Proposed solution</a:t>
            </a:r>
            <a:endParaRPr lang="en-US" sz="3200" dirty="0"/>
          </a:p>
        </p:txBody>
      </p:sp>
      <p:pic>
        <p:nvPicPr>
          <p:cNvPr id="4" name="image27.png" descr="WeChat 圖片_20170430133535.png"/>
          <p:cNvPicPr>
            <a:picLocks noGrp="1"/>
          </p:cNvPicPr>
          <p:nvPr>
            <p:ph idx="1"/>
          </p:nvPr>
        </p:nvPicPr>
        <p:blipFill>
          <a:blip r:embed="rId2"/>
          <a:srcRect/>
          <a:stretch>
            <a:fillRect/>
          </a:stretch>
        </p:blipFill>
        <p:spPr>
          <a:xfrm>
            <a:off x="2331720" y="2045851"/>
            <a:ext cx="2985290" cy="4812149"/>
          </a:xfrm>
          <a:prstGeom prst="rect">
            <a:avLst/>
          </a:prstGeom>
          <a:ln/>
        </p:spPr>
      </p:pic>
      <p:pic>
        <p:nvPicPr>
          <p:cNvPr id="6" name="image14.png"/>
          <p:cNvPicPr/>
          <p:nvPr/>
        </p:nvPicPr>
        <p:blipFill>
          <a:blip r:embed="rId3"/>
          <a:srcRect/>
          <a:stretch>
            <a:fillRect/>
          </a:stretch>
        </p:blipFill>
        <p:spPr>
          <a:xfrm>
            <a:off x="6194189" y="2045851"/>
            <a:ext cx="3201271" cy="4812149"/>
          </a:xfrm>
          <a:prstGeom prst="rect">
            <a:avLst/>
          </a:prstGeom>
          <a:ln/>
        </p:spPr>
      </p:pic>
      <p:sp>
        <p:nvSpPr>
          <p:cNvPr id="8" name="文本框 7"/>
          <p:cNvSpPr txBox="1"/>
          <p:nvPr/>
        </p:nvSpPr>
        <p:spPr>
          <a:xfrm>
            <a:off x="3208899" y="1214854"/>
            <a:ext cx="5565947" cy="830997"/>
          </a:xfrm>
          <a:prstGeom prst="rect">
            <a:avLst/>
          </a:prstGeom>
          <a:noFill/>
        </p:spPr>
        <p:txBody>
          <a:bodyPr wrap="none" rtlCol="0">
            <a:spAutoFit/>
          </a:bodyPr>
          <a:lstStyle/>
          <a:p>
            <a:pPr lvl="0"/>
            <a:r>
              <a:rPr lang="en-US" altLang="zh-CN" sz="2400" b="1" dirty="0"/>
              <a:t>Mobile application</a:t>
            </a:r>
            <a:r>
              <a:rPr lang="zh-CN" altLang="en-US" sz="2400" b="1" dirty="0"/>
              <a:t> </a:t>
            </a:r>
            <a:r>
              <a:rPr lang="en-US" altLang="zh-CN" sz="2400" b="1" dirty="0"/>
              <a:t>screen mockups</a:t>
            </a:r>
          </a:p>
          <a:p>
            <a:endParaRPr lang="en-US" sz="2400" dirty="0"/>
          </a:p>
        </p:txBody>
      </p:sp>
    </p:spTree>
    <p:extLst>
      <p:ext uri="{BB962C8B-B14F-4D97-AF65-F5344CB8AC3E}">
        <p14:creationId xmlns:p14="http://schemas.microsoft.com/office/powerpoint/2010/main" val="4887648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8526" y="624110"/>
            <a:ext cx="4272824" cy="755239"/>
          </a:xfrm>
        </p:spPr>
        <p:txBody>
          <a:bodyPr>
            <a:normAutofit/>
          </a:bodyPr>
          <a:lstStyle/>
          <a:p>
            <a:r>
              <a:rPr lang="en-US" altLang="zh-CN" sz="3200" b="1" dirty="0"/>
              <a:t>Proposed solution</a:t>
            </a:r>
            <a:endParaRPr lang="en-US" sz="3200" dirty="0"/>
          </a:p>
        </p:txBody>
      </p:sp>
      <p:sp>
        <p:nvSpPr>
          <p:cNvPr id="3" name="内容占位符 2"/>
          <p:cNvSpPr>
            <a:spLocks noGrp="1"/>
          </p:cNvSpPr>
          <p:nvPr>
            <p:ph idx="1"/>
          </p:nvPr>
        </p:nvSpPr>
        <p:spPr>
          <a:xfrm>
            <a:off x="1678526" y="1242714"/>
            <a:ext cx="9826086" cy="4531873"/>
          </a:xfrm>
        </p:spPr>
        <p:txBody>
          <a:bodyPr>
            <a:normAutofit/>
          </a:bodyPr>
          <a:lstStyle/>
          <a:p>
            <a:pPr marL="0" lvl="0" indent="0" algn="ctr" defTabSz="914400">
              <a:spcBef>
                <a:spcPts val="0"/>
              </a:spcBef>
              <a:buClrTx/>
              <a:buNone/>
            </a:pPr>
            <a:r>
              <a:rPr lang="en-US" altLang="zh-CN" sz="2400" b="1" dirty="0"/>
              <a:t>P</a:t>
            </a:r>
            <a:r>
              <a:rPr lang="en-US" altLang="zh-CN" sz="2400" b="1" dirty="0" smtClean="0"/>
              <a:t>rototype</a:t>
            </a:r>
            <a:endParaRPr lang="en-US" sz="2400"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00" y="1949389"/>
            <a:ext cx="8020319" cy="4908611"/>
          </a:xfrm>
          <a:prstGeom prst="rect">
            <a:avLst/>
          </a:prstGeom>
        </p:spPr>
      </p:pic>
    </p:spTree>
    <p:extLst>
      <p:ext uri="{BB962C8B-B14F-4D97-AF65-F5344CB8AC3E}">
        <p14:creationId xmlns:p14="http://schemas.microsoft.com/office/powerpoint/2010/main" val="1377276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39525" y="2536556"/>
            <a:ext cx="4200041" cy="966061"/>
          </a:xfrm>
        </p:spPr>
        <p:txBody>
          <a:bodyP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5400" dirty="0" smtClean="0"/>
              <a:t>T</a:t>
            </a:r>
            <a:r>
              <a:rPr lang="en-US" altLang="zh-CN" sz="5400" dirty="0" smtClean="0"/>
              <a:t>hank you!</a:t>
            </a:r>
            <a:endParaRPr lang="en-US" sz="5400" dirty="0"/>
          </a:p>
        </p:txBody>
      </p:sp>
    </p:spTree>
    <p:extLst>
      <p:ext uri="{BB962C8B-B14F-4D97-AF65-F5344CB8AC3E}">
        <p14:creationId xmlns:p14="http://schemas.microsoft.com/office/powerpoint/2010/main" val="1125714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7529" y="624111"/>
            <a:ext cx="4551794" cy="693246"/>
          </a:xfrm>
        </p:spPr>
        <p:txBody>
          <a:bodyPr>
            <a:normAutofit/>
          </a:bodyPr>
          <a:lstStyle/>
          <a:p>
            <a:r>
              <a:rPr lang="en-US" sz="3200" b="1" dirty="0" smtClean="0"/>
              <a:t>Problem Statement</a:t>
            </a:r>
            <a:endParaRPr lang="en-US" sz="3200" b="1" dirty="0"/>
          </a:p>
        </p:txBody>
      </p:sp>
      <p:sp>
        <p:nvSpPr>
          <p:cNvPr id="3" name="内容占位符 2"/>
          <p:cNvSpPr>
            <a:spLocks noGrp="1"/>
          </p:cNvSpPr>
          <p:nvPr>
            <p:ph idx="1"/>
          </p:nvPr>
        </p:nvSpPr>
        <p:spPr>
          <a:xfrm>
            <a:off x="1988492" y="2216258"/>
            <a:ext cx="9857083" cy="1999282"/>
          </a:xfrm>
        </p:spPr>
        <p:txBody>
          <a:bodyPr>
            <a:normAutofit/>
          </a:bodyPr>
          <a:lstStyle/>
          <a:p>
            <a:r>
              <a:rPr lang="en-US" altLang="zh-CN" sz="2800" dirty="0"/>
              <a:t>Food waste problem is usually due to improper food stored in the refrigerator, or hidden behind other objects so that they are forgotten till no longer fresh and smell bad.</a:t>
            </a:r>
            <a:endParaRPr lang="en-US" sz="2800" dirty="0"/>
          </a:p>
        </p:txBody>
      </p:sp>
    </p:spTree>
    <p:extLst>
      <p:ext uri="{BB962C8B-B14F-4D97-AF65-F5344CB8AC3E}">
        <p14:creationId xmlns:p14="http://schemas.microsoft.com/office/powerpoint/2010/main" val="1085156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7529" y="624111"/>
            <a:ext cx="4551794" cy="693246"/>
          </a:xfrm>
        </p:spPr>
        <p:txBody>
          <a:bodyPr>
            <a:normAutofit/>
          </a:bodyPr>
          <a:lstStyle/>
          <a:p>
            <a:r>
              <a:rPr lang="en-US" sz="3200" b="1" dirty="0" smtClean="0"/>
              <a:t>Problem Statement</a:t>
            </a:r>
            <a:endParaRPr lang="en-US" sz="3200" b="1" dirty="0"/>
          </a:p>
        </p:txBody>
      </p:sp>
      <p:sp>
        <p:nvSpPr>
          <p:cNvPr id="3" name="内容占位符 2"/>
          <p:cNvSpPr>
            <a:spLocks noGrp="1"/>
          </p:cNvSpPr>
          <p:nvPr>
            <p:ph idx="1"/>
          </p:nvPr>
        </p:nvSpPr>
        <p:spPr>
          <a:xfrm>
            <a:off x="854654" y="1317357"/>
            <a:ext cx="10957302" cy="5160938"/>
          </a:xfrm>
        </p:spPr>
        <p:txBody>
          <a:bodyPr>
            <a:normAutofit fontScale="92500" lnSpcReduction="20000"/>
          </a:bodyPr>
          <a:lstStyle/>
          <a:p>
            <a:pPr algn="ctr"/>
            <a:r>
              <a:rPr lang="en-US" sz="2800" b="1" dirty="0" smtClean="0"/>
              <a:t>Background </a:t>
            </a:r>
          </a:p>
          <a:p>
            <a:r>
              <a:rPr lang="en-US" altLang="zh-CN" sz="2800" dirty="0" smtClean="0"/>
              <a:t>With the rise of storage supermarket shopping culture, people now in order to save family expenses, always buy more food, but also wasted a lot of extra food. In fact, according to investigation, in 2012, Americans wasted about $ 165 billion of foods. On average, a family of four people wasting about $2300 of foods.</a:t>
            </a:r>
          </a:p>
          <a:p>
            <a:r>
              <a:rPr lang="en-US" altLang="zh-CN" sz="2800" dirty="0" smtClean="0"/>
              <a:t>According </a:t>
            </a:r>
            <a:r>
              <a:rPr lang="en-US" altLang="zh-CN" sz="2800" dirty="0"/>
              <a:t>to media reports, a waste of food, not only caused huge economic losses, but also caused unnecessary harm on the human survival of the natural environment! Throwing away food, causing large amounts of carbon emissions, producing greenhouse gases; throwing away food, causing waste of water; food waste, aggravating agricultural pressures and threatening biodiversity.</a:t>
            </a:r>
            <a:endParaRPr lang="en-US" sz="2800" dirty="0"/>
          </a:p>
        </p:txBody>
      </p:sp>
    </p:spTree>
    <p:extLst>
      <p:ext uri="{BB962C8B-B14F-4D97-AF65-F5344CB8AC3E}">
        <p14:creationId xmlns:p14="http://schemas.microsoft.com/office/powerpoint/2010/main" val="1923635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7529" y="624111"/>
            <a:ext cx="4551794" cy="693246"/>
          </a:xfrm>
        </p:spPr>
        <p:txBody>
          <a:bodyPr>
            <a:normAutofit/>
          </a:bodyPr>
          <a:lstStyle/>
          <a:p>
            <a:r>
              <a:rPr lang="en-US" sz="3200" b="1" dirty="0" smtClean="0"/>
              <a:t>Problem Statement</a:t>
            </a:r>
            <a:endParaRPr lang="en-US" sz="3200" b="1" dirty="0"/>
          </a:p>
        </p:txBody>
      </p:sp>
      <p:sp>
        <p:nvSpPr>
          <p:cNvPr id="3" name="内容占位符 2"/>
          <p:cNvSpPr>
            <a:spLocks noGrp="1"/>
          </p:cNvSpPr>
          <p:nvPr>
            <p:ph idx="1"/>
          </p:nvPr>
        </p:nvSpPr>
        <p:spPr>
          <a:xfrm>
            <a:off x="2065985" y="1317357"/>
            <a:ext cx="9092796" cy="4593865"/>
          </a:xfrm>
        </p:spPr>
        <p:txBody>
          <a:bodyPr/>
          <a:lstStyle/>
          <a:p>
            <a:pPr algn="ctr"/>
            <a:r>
              <a:rPr lang="en-US" altLang="zh-CN" sz="2800" b="1" dirty="0" smtClean="0"/>
              <a:t>Motivation</a:t>
            </a:r>
          </a:p>
          <a:p>
            <a:pPr lvl="0"/>
            <a:r>
              <a:rPr lang="en-US" altLang="zh-CN" sz="2800" dirty="0"/>
              <a:t>Our project in order to refuse to food waste, improve the quality of life, from make good use of the refrigerator. </a:t>
            </a:r>
          </a:p>
          <a:p>
            <a:endParaRPr lang="en-US" altLang="zh-CN" sz="2800" dirty="0"/>
          </a:p>
        </p:txBody>
      </p:sp>
    </p:spTree>
    <p:extLst>
      <p:ext uri="{BB962C8B-B14F-4D97-AF65-F5344CB8AC3E}">
        <p14:creationId xmlns:p14="http://schemas.microsoft.com/office/powerpoint/2010/main" val="103156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7529" y="624111"/>
            <a:ext cx="4551794" cy="693246"/>
          </a:xfrm>
        </p:spPr>
        <p:txBody>
          <a:bodyPr>
            <a:normAutofit/>
          </a:bodyPr>
          <a:lstStyle/>
          <a:p>
            <a:r>
              <a:rPr lang="en-US" sz="3200" b="1" dirty="0" smtClean="0"/>
              <a:t>Problem Statement</a:t>
            </a:r>
            <a:endParaRPr lang="en-US" sz="3200" b="1" dirty="0"/>
          </a:p>
        </p:txBody>
      </p:sp>
      <p:sp>
        <p:nvSpPr>
          <p:cNvPr id="3" name="内容占位符 2"/>
          <p:cNvSpPr>
            <a:spLocks noGrp="1"/>
          </p:cNvSpPr>
          <p:nvPr>
            <p:ph idx="1"/>
          </p:nvPr>
        </p:nvSpPr>
        <p:spPr>
          <a:xfrm>
            <a:off x="1208868" y="1178322"/>
            <a:ext cx="10853683" cy="4593865"/>
          </a:xfrm>
        </p:spPr>
        <p:txBody>
          <a:bodyPr>
            <a:noAutofit/>
          </a:bodyPr>
          <a:lstStyle/>
          <a:p>
            <a:pPr algn="ctr"/>
            <a:r>
              <a:rPr lang="en-US" sz="2800" b="1" dirty="0" smtClean="0"/>
              <a:t>Introduction</a:t>
            </a:r>
            <a:endParaRPr lang="en-US" sz="2800" b="1" dirty="0"/>
          </a:p>
          <a:p>
            <a:r>
              <a:rPr lang="en-US" altLang="zh-CN" sz="2400" dirty="0"/>
              <a:t>Our project is made up of two parts </a:t>
            </a:r>
            <a:endParaRPr lang="en-US" altLang="zh-CN" sz="2400" dirty="0" smtClean="0"/>
          </a:p>
          <a:p>
            <a:r>
              <a:rPr lang="en-US" altLang="zh-CN" sz="2400" dirty="0"/>
              <a:t>O</a:t>
            </a:r>
            <a:r>
              <a:rPr lang="en-US" altLang="zh-CN" sz="2400" dirty="0" smtClean="0"/>
              <a:t>ne </a:t>
            </a:r>
            <a:r>
              <a:rPr lang="en-US" altLang="zh-CN" sz="2400" dirty="0"/>
              <a:t>is use gas detection sensor setting in the refrigerator then obtain change of gas (H</a:t>
            </a:r>
            <a:r>
              <a:rPr lang="en-US" altLang="zh-CN" sz="2400" baseline="-25000" dirty="0"/>
              <a:t>2</a:t>
            </a:r>
            <a:r>
              <a:rPr lang="en-US" altLang="zh-CN" sz="2400" dirty="0"/>
              <a:t>S and C</a:t>
            </a:r>
            <a:r>
              <a:rPr lang="en-US" altLang="zh-CN" sz="2400" baseline="-25000" dirty="0"/>
              <a:t>2</a:t>
            </a:r>
            <a:r>
              <a:rPr lang="en-US" altLang="zh-CN" sz="2400" dirty="0"/>
              <a:t>H</a:t>
            </a:r>
            <a:r>
              <a:rPr lang="en-US" altLang="zh-CN" sz="2400" baseline="-25000" dirty="0"/>
              <a:t>4</a:t>
            </a:r>
            <a:r>
              <a:rPr lang="en-US" altLang="zh-CN" sz="2400" dirty="0"/>
              <a:t>), can connect with our smart phone by </a:t>
            </a:r>
            <a:r>
              <a:rPr lang="en-US" altLang="zh-CN" sz="2400" dirty="0" smtClean="0"/>
              <a:t>WIFI. </a:t>
            </a:r>
          </a:p>
          <a:p>
            <a:r>
              <a:rPr lang="en-US" altLang="zh-CN" sz="2400" dirty="0" smtClean="0"/>
              <a:t>Another </a:t>
            </a:r>
            <a:r>
              <a:rPr lang="en-US" altLang="zh-CN" sz="2400" dirty="0"/>
              <a:t>part come with a mobile application, through the phone camera to obtain food image texture and color characteristic value, also record the food expiration date. </a:t>
            </a:r>
            <a:endParaRPr lang="en-US" altLang="zh-CN" sz="2400" dirty="0" smtClean="0"/>
          </a:p>
          <a:p>
            <a:r>
              <a:rPr lang="en-US" altLang="zh-CN" sz="2400" dirty="0" smtClean="0"/>
              <a:t>With </a:t>
            </a:r>
            <a:r>
              <a:rPr lang="en-US" altLang="zh-CN" sz="2400" dirty="0"/>
              <a:t>this two part, people can look at what food in their refrigerator at any moment through the phone and see the quality guarantee period information. In addition, once the sensors detect the food is going to decay, will send feedback information to mobile phones to remind people</a:t>
            </a:r>
            <a:r>
              <a:rPr lang="en-US" altLang="zh-CN" sz="2400" dirty="0" smtClean="0"/>
              <a:t>.</a:t>
            </a:r>
            <a:endParaRPr lang="en-US" altLang="zh-CN" sz="2400" dirty="0"/>
          </a:p>
        </p:txBody>
      </p:sp>
    </p:spTree>
    <p:extLst>
      <p:ext uri="{BB962C8B-B14F-4D97-AF65-F5344CB8AC3E}">
        <p14:creationId xmlns:p14="http://schemas.microsoft.com/office/powerpoint/2010/main" val="1314025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4024" y="655106"/>
            <a:ext cx="3482411" cy="693246"/>
          </a:xfrm>
        </p:spPr>
        <p:txBody>
          <a:bodyPr>
            <a:normAutofit/>
          </a:bodyPr>
          <a:lstStyle/>
          <a:p>
            <a:r>
              <a:rPr lang="en-US" altLang="zh-CN" sz="3200" b="1" dirty="0"/>
              <a:t>Related work</a:t>
            </a:r>
            <a:endParaRPr lang="en-US" sz="3200" dirty="0"/>
          </a:p>
        </p:txBody>
      </p:sp>
      <p:sp>
        <p:nvSpPr>
          <p:cNvPr id="3" name="内容占位符 2"/>
          <p:cNvSpPr>
            <a:spLocks noGrp="1"/>
          </p:cNvSpPr>
          <p:nvPr>
            <p:ph idx="1"/>
          </p:nvPr>
        </p:nvSpPr>
        <p:spPr>
          <a:xfrm>
            <a:off x="1694024" y="1162822"/>
            <a:ext cx="9810588" cy="4221907"/>
          </a:xfrm>
        </p:spPr>
        <p:txBody>
          <a:bodyPr>
            <a:normAutofit/>
          </a:bodyPr>
          <a:lstStyle/>
          <a:p>
            <a:pPr algn="ctr"/>
            <a:r>
              <a:rPr lang="en-US" altLang="zh-CN" sz="2800" b="1" dirty="0"/>
              <a:t>S</a:t>
            </a:r>
            <a:r>
              <a:rPr lang="en-US" altLang="zh-CN" sz="2800" b="1" dirty="0" smtClean="0"/>
              <a:t>ome </a:t>
            </a:r>
            <a:r>
              <a:rPr lang="en-US" altLang="zh-CN" sz="2800" b="1" dirty="0"/>
              <a:t>existing refrigerator in the </a:t>
            </a:r>
            <a:r>
              <a:rPr lang="en-US" altLang="zh-CN" sz="2800" b="1" dirty="0" smtClean="0"/>
              <a:t>market</a:t>
            </a:r>
            <a:endParaRPr lang="en-US" altLang="zh-CN" sz="2800" b="1" dirty="0"/>
          </a:p>
          <a:p>
            <a:r>
              <a:rPr lang="en-US" altLang="zh-CN" sz="2800" u="sng" dirty="0">
                <a:hlinkClick r:id="rId2"/>
              </a:rPr>
              <a:t>LG </a:t>
            </a:r>
            <a:r>
              <a:rPr lang="en-US" altLang="zh-CN" sz="2800" u="sng" dirty="0" smtClean="0">
                <a:hlinkClick r:id="rId2"/>
              </a:rPr>
              <a:t>Door-In </a:t>
            </a:r>
            <a:r>
              <a:rPr lang="en-US" altLang="zh-CN" sz="2800" u="sng" dirty="0">
                <a:hlinkClick r:id="rId2"/>
              </a:rPr>
              <a:t>Door </a:t>
            </a:r>
            <a:r>
              <a:rPr lang="en-US" altLang="zh-CN" sz="2800" u="sng" dirty="0" smtClean="0">
                <a:hlinkClick r:id="rId2"/>
              </a:rPr>
              <a:t>refrigerator</a:t>
            </a:r>
            <a:endParaRPr lang="en-US" altLang="zh-CN" sz="2800" u="sng" dirty="0" smtClean="0"/>
          </a:p>
          <a:p>
            <a:endParaRPr lang="en-US" altLang="zh-CN" sz="2800" b="1"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9300" y="2547728"/>
            <a:ext cx="3901914" cy="3840119"/>
          </a:xfrm>
          <a:prstGeom prst="rect">
            <a:avLst/>
          </a:prstGeom>
        </p:spPr>
      </p:pic>
    </p:spTree>
    <p:extLst>
      <p:ext uri="{BB962C8B-B14F-4D97-AF65-F5344CB8AC3E}">
        <p14:creationId xmlns:p14="http://schemas.microsoft.com/office/powerpoint/2010/main" val="995292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4024" y="655106"/>
            <a:ext cx="3482411" cy="693246"/>
          </a:xfrm>
        </p:spPr>
        <p:txBody>
          <a:bodyPr>
            <a:normAutofit/>
          </a:bodyPr>
          <a:lstStyle/>
          <a:p>
            <a:r>
              <a:rPr lang="en-US" altLang="zh-CN" sz="3200" b="1" dirty="0"/>
              <a:t>Related work</a:t>
            </a:r>
            <a:endParaRPr lang="en-US" sz="3200" dirty="0"/>
          </a:p>
        </p:txBody>
      </p:sp>
      <p:sp>
        <p:nvSpPr>
          <p:cNvPr id="3" name="内容占位符 2"/>
          <p:cNvSpPr>
            <a:spLocks noGrp="1"/>
          </p:cNvSpPr>
          <p:nvPr>
            <p:ph idx="1"/>
          </p:nvPr>
        </p:nvSpPr>
        <p:spPr>
          <a:xfrm>
            <a:off x="1694024" y="1348352"/>
            <a:ext cx="9810588" cy="4221907"/>
          </a:xfrm>
        </p:spPr>
        <p:txBody>
          <a:bodyPr>
            <a:normAutofit/>
          </a:bodyPr>
          <a:lstStyle/>
          <a:p>
            <a:pPr algn="ctr"/>
            <a:r>
              <a:rPr lang="en-US" altLang="zh-CN" sz="2800" b="1" dirty="0"/>
              <a:t>S</a:t>
            </a:r>
            <a:r>
              <a:rPr lang="en-US" altLang="zh-CN" sz="2800" b="1" dirty="0" smtClean="0"/>
              <a:t>ome </a:t>
            </a:r>
            <a:r>
              <a:rPr lang="en-US" altLang="zh-CN" sz="2800" b="1" dirty="0"/>
              <a:t>existing refrigerator in the </a:t>
            </a:r>
            <a:r>
              <a:rPr lang="en-US" altLang="zh-CN" sz="2800" b="1" dirty="0" smtClean="0"/>
              <a:t>market</a:t>
            </a:r>
          </a:p>
          <a:p>
            <a:r>
              <a:rPr lang="en-US" altLang="zh-CN" sz="2800" dirty="0"/>
              <a:t>Bosch built-in camera refrigerator: The built-in camera in the fridge can help users check the food storage in the refrigerator anytime, anywhere, and the user is no longer afraid about shopped-out question</a:t>
            </a:r>
            <a:r>
              <a:rPr lang="en-US" altLang="zh-CN" sz="2800" dirty="0" smtClean="0"/>
              <a:t>.</a:t>
            </a:r>
            <a:r>
              <a:rPr lang="zh-CN" altLang="en-US" sz="2800" dirty="0" smtClean="0"/>
              <a:t> </a:t>
            </a:r>
            <a:r>
              <a:rPr lang="en-US" altLang="zh-CN" sz="2800" dirty="0" smtClean="0"/>
              <a:t>Users </a:t>
            </a:r>
            <a:r>
              <a:rPr lang="en-US" altLang="zh-CN" sz="2800" dirty="0"/>
              <a:t>can use the mobile phone application, anytime, anywhere to check storage of food in refrigerator and remote control of the refrigerator temperature. </a:t>
            </a:r>
            <a:br>
              <a:rPr lang="en-US" altLang="zh-CN" sz="2800" dirty="0"/>
            </a:br>
            <a:endParaRPr lang="en-US" altLang="zh-CN" sz="2800" b="1" dirty="0"/>
          </a:p>
        </p:txBody>
      </p:sp>
    </p:spTree>
    <p:extLst>
      <p:ext uri="{BB962C8B-B14F-4D97-AF65-F5344CB8AC3E}">
        <p14:creationId xmlns:p14="http://schemas.microsoft.com/office/powerpoint/2010/main" val="1862044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4024" y="655106"/>
            <a:ext cx="3482411" cy="693246"/>
          </a:xfrm>
        </p:spPr>
        <p:txBody>
          <a:bodyPr>
            <a:normAutofit/>
          </a:bodyPr>
          <a:lstStyle/>
          <a:p>
            <a:r>
              <a:rPr lang="en-US" altLang="zh-CN" sz="3200" b="1" dirty="0"/>
              <a:t>Related work</a:t>
            </a:r>
            <a:endParaRPr lang="en-US" sz="3200" dirty="0"/>
          </a:p>
        </p:txBody>
      </p:sp>
      <p:sp>
        <p:nvSpPr>
          <p:cNvPr id="3" name="内容占位符 2"/>
          <p:cNvSpPr>
            <a:spLocks noGrp="1"/>
          </p:cNvSpPr>
          <p:nvPr>
            <p:ph idx="1"/>
          </p:nvPr>
        </p:nvSpPr>
        <p:spPr>
          <a:xfrm>
            <a:off x="1694024" y="1242334"/>
            <a:ext cx="9810588" cy="4221907"/>
          </a:xfrm>
        </p:spPr>
        <p:txBody>
          <a:bodyPr>
            <a:normAutofit/>
          </a:bodyPr>
          <a:lstStyle/>
          <a:p>
            <a:pPr algn="ctr"/>
            <a:r>
              <a:rPr lang="en-US" altLang="zh-CN" sz="2800" b="1" dirty="0"/>
              <a:t>S</a:t>
            </a:r>
            <a:r>
              <a:rPr lang="en-US" altLang="zh-CN" sz="2800" b="1" dirty="0" smtClean="0"/>
              <a:t>ome </a:t>
            </a:r>
            <a:r>
              <a:rPr lang="en-US" altLang="zh-CN" sz="2800" b="1" dirty="0"/>
              <a:t>existing refrigerator in the </a:t>
            </a:r>
            <a:r>
              <a:rPr lang="en-US" altLang="zh-CN" sz="2800" b="1" dirty="0" smtClean="0"/>
              <a:t>market</a:t>
            </a:r>
            <a:endParaRPr lang="en-US" altLang="zh-CN" sz="2800" b="1" dirty="0"/>
          </a:p>
          <a:p>
            <a:r>
              <a:rPr lang="en-US" altLang="zh-CN" sz="2800" u="sng" dirty="0">
                <a:hlinkClick r:id="rId2"/>
              </a:rPr>
              <a:t>Samsung Family Hub refrigerator</a:t>
            </a:r>
            <a:endParaRPr lang="en-US" altLang="zh-CN" sz="2800" b="1"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100" y="2617761"/>
            <a:ext cx="6845300" cy="4240239"/>
          </a:xfrm>
          <a:prstGeom prst="rect">
            <a:avLst/>
          </a:prstGeom>
        </p:spPr>
      </p:pic>
    </p:spTree>
    <p:extLst>
      <p:ext uri="{BB962C8B-B14F-4D97-AF65-F5344CB8AC3E}">
        <p14:creationId xmlns:p14="http://schemas.microsoft.com/office/powerpoint/2010/main" val="662525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4024" y="655106"/>
            <a:ext cx="3482411" cy="693246"/>
          </a:xfrm>
        </p:spPr>
        <p:txBody>
          <a:bodyPr>
            <a:normAutofit/>
          </a:bodyPr>
          <a:lstStyle/>
          <a:p>
            <a:r>
              <a:rPr lang="en-US" altLang="zh-CN" sz="3200" b="1" dirty="0"/>
              <a:t>Related work</a:t>
            </a:r>
            <a:endParaRPr lang="en-US" sz="3200" dirty="0"/>
          </a:p>
        </p:txBody>
      </p:sp>
      <p:sp>
        <p:nvSpPr>
          <p:cNvPr id="3" name="内容占位符 2"/>
          <p:cNvSpPr>
            <a:spLocks noGrp="1"/>
          </p:cNvSpPr>
          <p:nvPr>
            <p:ph idx="1"/>
          </p:nvPr>
        </p:nvSpPr>
        <p:spPr>
          <a:xfrm>
            <a:off x="1539041" y="1348352"/>
            <a:ext cx="9810588" cy="4221907"/>
          </a:xfrm>
        </p:spPr>
        <p:txBody>
          <a:bodyPr>
            <a:normAutofit/>
          </a:bodyPr>
          <a:lstStyle/>
          <a:p>
            <a:pPr algn="ctr"/>
            <a:r>
              <a:rPr lang="en-US" sz="2800" b="1" dirty="0" smtClean="0"/>
              <a:t>Some </a:t>
            </a:r>
            <a:r>
              <a:rPr lang="en-US" altLang="zh-CN" sz="2800" b="1" dirty="0"/>
              <a:t>technological </a:t>
            </a:r>
            <a:r>
              <a:rPr lang="en-US" altLang="zh-CN" sz="2800" b="1" dirty="0" smtClean="0"/>
              <a:t>application</a:t>
            </a:r>
            <a:endParaRPr lang="en-US" altLang="zh-CN" sz="2800" b="1" dirty="0"/>
          </a:p>
          <a:p>
            <a:r>
              <a:rPr lang="en-US" altLang="zh-CN" sz="2800" u="sng" dirty="0">
                <a:hlinkClick r:id="rId2"/>
              </a:rPr>
              <a:t>RFID system and method for tracking food </a:t>
            </a:r>
            <a:r>
              <a:rPr lang="en-US" altLang="zh-CN" sz="2800" u="sng" dirty="0" smtClean="0">
                <a:hlinkClick r:id="rId2"/>
              </a:rPr>
              <a:t>freshness</a:t>
            </a:r>
            <a:endParaRPr lang="en-US" altLang="zh-CN" sz="2800" u="sng" dirty="0" smtClean="0"/>
          </a:p>
          <a:p>
            <a:r>
              <a:rPr lang="en-US" altLang="zh-CN" sz="2800" u="sng" dirty="0">
                <a:hlinkClick r:id="rId3"/>
              </a:rPr>
              <a:t>Method for detecting fresh degree of shrimp by electronic </a:t>
            </a:r>
            <a:r>
              <a:rPr lang="en-US" altLang="zh-CN" sz="2800" u="sng" dirty="0" smtClean="0">
                <a:hlinkClick r:id="rId3"/>
              </a:rPr>
              <a:t>nose</a:t>
            </a:r>
            <a:endParaRPr lang="en-US" altLang="zh-CN" sz="2800" u="sng" dirty="0" smtClean="0"/>
          </a:p>
          <a:p>
            <a:r>
              <a:rPr lang="en-US" altLang="zh-CN" sz="2800" dirty="0"/>
              <a:t>Refrigerator food storage and deterioration information detection system and </a:t>
            </a:r>
            <a:r>
              <a:rPr lang="en-US" altLang="zh-CN" sz="2800" dirty="0" smtClean="0"/>
              <a:t>method</a:t>
            </a:r>
          </a:p>
          <a:p>
            <a:r>
              <a:rPr lang="en-US" altLang="zh-CN" sz="2800" u="sng" dirty="0">
                <a:hlinkClick r:id="rId4"/>
              </a:rPr>
              <a:t>Refrigerator with a function to confirm items stored therein</a:t>
            </a:r>
            <a:endParaRPr lang="en-US" altLang="zh-CN" sz="2800" b="1" dirty="0" smtClean="0"/>
          </a:p>
        </p:txBody>
      </p:sp>
    </p:spTree>
    <p:extLst>
      <p:ext uri="{BB962C8B-B14F-4D97-AF65-F5344CB8AC3E}">
        <p14:creationId xmlns:p14="http://schemas.microsoft.com/office/powerpoint/2010/main" val="1123355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丝状</Template>
  <TotalTime>434</TotalTime>
  <Words>649</Words>
  <Application>Microsoft Macintosh PowerPoint</Application>
  <PresentationFormat>宽屏</PresentationFormat>
  <Paragraphs>63</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Century Gothic</vt:lpstr>
      <vt:lpstr>Chalkboard SE</vt:lpstr>
      <vt:lpstr>DengXian</vt:lpstr>
      <vt:lpstr>Wingdings 3</vt:lpstr>
      <vt:lpstr>幼圆</vt:lpstr>
      <vt:lpstr>Arial</vt:lpstr>
      <vt:lpstr>丝状</vt:lpstr>
      <vt:lpstr>COMP 5800 Ubiquitous Computing 2017 Spring  Final Project</vt:lpstr>
      <vt:lpstr>Problem Statement</vt:lpstr>
      <vt:lpstr>Problem Statement</vt:lpstr>
      <vt:lpstr>Problem Statement</vt:lpstr>
      <vt:lpstr>Problem Statement</vt:lpstr>
      <vt:lpstr>Related work</vt:lpstr>
      <vt:lpstr>Related work</vt:lpstr>
      <vt:lpstr>Related work</vt:lpstr>
      <vt:lpstr>Related work</vt:lpstr>
      <vt:lpstr>Related work</vt:lpstr>
      <vt:lpstr>Proposed solution</vt:lpstr>
      <vt:lpstr>Proposed solution</vt:lpstr>
      <vt:lpstr>Proposed solution</vt:lpstr>
      <vt:lpstr>Proposed solution</vt:lpstr>
      <vt:lpstr>Proposed solution</vt:lpstr>
      <vt:lpstr>Proposed solution</vt:lpstr>
      <vt:lpstr>PowerPoint 演示文稿</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5800 Ubiquitous Computing 2017 Spring  Final Project</dc:title>
  <dc:creator>Tang, Linghong</dc:creator>
  <cp:lastModifiedBy>Tang, Linghong</cp:lastModifiedBy>
  <cp:revision>16</cp:revision>
  <dcterms:created xsi:type="dcterms:W3CDTF">2017-04-29T20:06:25Z</dcterms:created>
  <dcterms:modified xsi:type="dcterms:W3CDTF">2017-05-01T02:06:06Z</dcterms:modified>
</cp:coreProperties>
</file>