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6"/>
  </p:notesMasterIdLst>
  <p:handoutMasterIdLst>
    <p:handoutMasterId r:id="rId17"/>
  </p:handoutMasterIdLst>
  <p:sldIdLst>
    <p:sldId id="256" r:id="rId4"/>
    <p:sldId id="329" r:id="rId5"/>
    <p:sldId id="261" r:id="rId6"/>
    <p:sldId id="264" r:id="rId7"/>
    <p:sldId id="332" r:id="rId8"/>
    <p:sldId id="333" r:id="rId9"/>
    <p:sldId id="312" r:id="rId10"/>
    <p:sldId id="335" r:id="rId11"/>
    <p:sldId id="336" r:id="rId12"/>
    <p:sldId id="337" r:id="rId13"/>
    <p:sldId id="328" r:id="rId14"/>
    <p:sldId id="262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E00"/>
    <a:srgbClr val="0DD2D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94" y="-96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8FEF09C3-5432-4DA0-9890-3050357C5E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9227E202-B8C5-4411-9AB9-001230F36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C0FA2-A713-4856-8F75-7FAFAF357361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05FDCCD-9920-4087-A8EF-840D6BF967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B30773E-42C5-4B13-84D2-DE05FB0C34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52E6A-8C14-4F5B-B0CB-3A4FCBC8D1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7795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866FF-EA9A-44BA-8DB2-FB8E70490571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89A33-A361-4541-B6A7-456994CC0C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24564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49293" y="1563638"/>
            <a:ext cx="3845416" cy="108012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49145" y="2634232"/>
            <a:ext cx="3845416" cy="7999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700934" y="32249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700934" y="189860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00934" y="347471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9658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3116" y="843558"/>
            <a:ext cx="8077768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031416" y="2475359"/>
            <a:ext cx="1062118" cy="10621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1615967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012160" y="0"/>
            <a:ext cx="313184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131840" y="0"/>
            <a:ext cx="288032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33221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244000" y="0"/>
            <a:ext cx="900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811908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77595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916268" y="0"/>
            <a:ext cx="900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31730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29444" y="2912740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644464" y="2912740"/>
            <a:ext cx="4104000" cy="18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5765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83048" y="0"/>
            <a:ext cx="2286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83048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98953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81159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23528" y="24844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671560" y="183262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105640" y="341679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3528" y="183262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2105640" y="183204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671560" y="24844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83147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191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154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979664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824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8860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48616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986924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1163576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023301"/>
            <a:ext cx="3024336" cy="366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87664" y="1164297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196830" y="1426241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89223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2" cstate="print"/>
              <a:stretch>
                <a:fillRect/>
              </a:stretch>
            </a:blipFill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0579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68185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blipFill>
              <a:blip r:embed="rId2" cstate="print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2253238"/>
            <a:ext cx="5148064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2726814"/>
            <a:ext cx="51480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2" y="1244876"/>
            <a:ext cx="2693964" cy="2636602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 cstate="print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738235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700934" y="32249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700934" y="189860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00934" y="347471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9658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282754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31065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70381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29814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3" r:id="rId3"/>
    <p:sldLayoutId id="2147483660" r:id="rId4"/>
    <p:sldLayoutId id="2147483661" r:id="rId5"/>
    <p:sldLayoutId id="2147483662" r:id="rId6"/>
    <p:sldLayoutId id="2147483664" r:id="rId7"/>
    <p:sldLayoutId id="2147483655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3" r:id="rId14"/>
    <p:sldLayoutId id="2147483672" r:id="rId15"/>
    <p:sldLayoutId id="2147483671" r:id="rId16"/>
    <p:sldLayoutId id="2147483656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6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wQT-QIrk-BA" TargetMode="External"/><Relationship Id="rId3" Type="http://schemas.openxmlformats.org/officeDocument/2006/relationships/hyperlink" Target="https://www.youtube.com/watch?v=oiVnWX-J5Mo&amp;t=434s" TargetMode="External"/><Relationship Id="rId7" Type="http://schemas.openxmlformats.org/officeDocument/2006/relationships/hyperlink" Target="https://www.youtube.com/watch?v=bTyAakCMrnY&amp;feature=shar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www.basecamp.com/" TargetMode="External"/><Relationship Id="rId5" Type="http://schemas.openxmlformats.org/officeDocument/2006/relationships/hyperlink" Target="https://www.orangescrum.org/" TargetMode="External"/><Relationship Id="rId4" Type="http://schemas.openxmlformats.org/officeDocument/2006/relationships/hyperlink" Target="https://www.projectlibre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7704" y="1635645"/>
            <a:ext cx="5472608" cy="1080121"/>
          </a:xfrm>
        </p:spPr>
        <p:txBody>
          <a:bodyPr/>
          <a:lstStyle/>
          <a:p>
            <a:pPr lvl="0"/>
            <a:r>
              <a:rPr lang="en-US" altLang="ko-KR" dirty="0" smtClean="0"/>
              <a:t>Software Development Project Management 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49145" y="2779928"/>
            <a:ext cx="3845416" cy="799934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 smtClean="0"/>
              <a:t>Project Management tools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dirty="0" smtClean="0"/>
              <a:t>Zoho project vs Monday.com</a:t>
            </a:r>
            <a:endParaRPr lang="ko-KR" altLang="en-US" dirty="0"/>
          </a:p>
        </p:txBody>
      </p:sp>
      <p:grpSp>
        <p:nvGrpSpPr>
          <p:cNvPr id="3" name="Group 43"/>
          <p:cNvGrpSpPr/>
          <p:nvPr/>
        </p:nvGrpSpPr>
        <p:grpSpPr>
          <a:xfrm>
            <a:off x="811005" y="1404688"/>
            <a:ext cx="465206" cy="446982"/>
            <a:chOff x="794426" y="1404688"/>
            <a:chExt cx="557704" cy="557704"/>
          </a:xfrm>
        </p:grpSpPr>
        <p:sp>
          <p:nvSpPr>
            <p:cNvPr id="4" name="Oval 3"/>
            <p:cNvSpPr/>
            <p:nvPr/>
          </p:nvSpPr>
          <p:spPr>
            <a:xfrm>
              <a:off x="794426" y="1404688"/>
              <a:ext cx="557704" cy="5577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Oval 21"/>
            <p:cNvSpPr>
              <a:spLocks noChangeAspect="1"/>
            </p:cNvSpPr>
            <p:nvPr/>
          </p:nvSpPr>
          <p:spPr>
            <a:xfrm>
              <a:off x="924390" y="1533409"/>
              <a:ext cx="297776" cy="300263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547664" y="1491628"/>
            <a:ext cx="633670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Zoho dashboard is already created in Monday.com you need to create the view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" name="Group 43"/>
          <p:cNvGrpSpPr/>
          <p:nvPr/>
        </p:nvGrpSpPr>
        <p:grpSpPr>
          <a:xfrm>
            <a:off x="811005" y="1995686"/>
            <a:ext cx="465206" cy="446982"/>
            <a:chOff x="794426" y="1404688"/>
            <a:chExt cx="557704" cy="557704"/>
          </a:xfrm>
        </p:grpSpPr>
        <p:sp>
          <p:nvSpPr>
            <p:cNvPr id="9" name="Oval 8"/>
            <p:cNvSpPr/>
            <p:nvPr/>
          </p:nvSpPr>
          <p:spPr>
            <a:xfrm>
              <a:off x="794426" y="1404688"/>
              <a:ext cx="557704" cy="5577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Oval 21"/>
            <p:cNvSpPr>
              <a:spLocks noChangeAspect="1"/>
            </p:cNvSpPr>
            <p:nvPr/>
          </p:nvSpPr>
          <p:spPr>
            <a:xfrm>
              <a:off x="924390" y="1533409"/>
              <a:ext cx="297776" cy="300263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47664" y="2067694"/>
            <a:ext cx="633670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There is a useful overview of projects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the home page of Zoho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6" name="Group 43"/>
          <p:cNvGrpSpPr/>
          <p:nvPr/>
        </p:nvGrpSpPr>
        <p:grpSpPr>
          <a:xfrm>
            <a:off x="811005" y="2643758"/>
            <a:ext cx="465206" cy="446982"/>
            <a:chOff x="794426" y="1404688"/>
            <a:chExt cx="557704" cy="557704"/>
          </a:xfrm>
        </p:grpSpPr>
        <p:sp>
          <p:nvSpPr>
            <p:cNvPr id="13" name="Oval 12"/>
            <p:cNvSpPr/>
            <p:nvPr/>
          </p:nvSpPr>
          <p:spPr>
            <a:xfrm>
              <a:off x="794426" y="1404688"/>
              <a:ext cx="557704" cy="5577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Oval 21"/>
            <p:cNvSpPr>
              <a:spLocks noChangeAspect="1"/>
            </p:cNvSpPr>
            <p:nvPr/>
          </p:nvSpPr>
          <p:spPr>
            <a:xfrm>
              <a:off x="924390" y="1533409"/>
              <a:ext cx="297776" cy="300263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547664" y="2715766"/>
            <a:ext cx="633670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Zoho projects milestone tracking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5" name="Group 43"/>
          <p:cNvGrpSpPr/>
          <p:nvPr/>
        </p:nvGrpSpPr>
        <p:grpSpPr>
          <a:xfrm>
            <a:off x="827584" y="3276896"/>
            <a:ext cx="465206" cy="446982"/>
            <a:chOff x="794426" y="1404688"/>
            <a:chExt cx="557704" cy="557704"/>
          </a:xfrm>
        </p:grpSpPr>
        <p:sp>
          <p:nvSpPr>
            <p:cNvPr id="26" name="Oval 25"/>
            <p:cNvSpPr/>
            <p:nvPr/>
          </p:nvSpPr>
          <p:spPr>
            <a:xfrm>
              <a:off x="794426" y="1404688"/>
              <a:ext cx="557704" cy="5577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Oval 21"/>
            <p:cNvSpPr>
              <a:spLocks noChangeAspect="1"/>
            </p:cNvSpPr>
            <p:nvPr/>
          </p:nvSpPr>
          <p:spPr>
            <a:xfrm>
              <a:off x="924390" y="1533409"/>
              <a:ext cx="297776" cy="300263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547664" y="3374871"/>
            <a:ext cx="633670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Zoho projects has calendar view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dirty="0" smtClean="0"/>
              <a:t>Resources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27584" y="1059582"/>
            <a:ext cx="78488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hlinkClick r:id="rId3"/>
              </a:rPr>
              <a:t>Official Websites:</a:t>
            </a:r>
          </a:p>
          <a:p>
            <a:endParaRPr lang="en-US" sz="1400" dirty="0" smtClean="0">
              <a:hlinkClick r:id="rId3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hlinkClick r:id="rId4"/>
              </a:rPr>
              <a:t>https://www.projectlibre.com/</a:t>
            </a:r>
            <a:endParaRPr lang="en-US" sz="1400" dirty="0" smtClean="0"/>
          </a:p>
          <a:p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hlinkClick r:id="rId5"/>
              </a:rPr>
              <a:t>https://www.orangescrum.org/</a:t>
            </a:r>
            <a:endParaRPr lang="en-US" sz="1400" dirty="0" smtClean="0"/>
          </a:p>
          <a:p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hlinkClick r:id="rId6"/>
              </a:rPr>
              <a:t>https://www.basecamp.com/</a:t>
            </a:r>
            <a:endParaRPr lang="en-US" sz="1400" dirty="0" smtClean="0"/>
          </a:p>
          <a:p>
            <a:pPr>
              <a:buFont typeface="Wingdings" pitchFamily="2" charset="2"/>
              <a:buChar char="Ø"/>
            </a:pPr>
            <a:endParaRPr lang="en-US" sz="1400" u="sng" dirty="0" smtClean="0"/>
          </a:p>
          <a:p>
            <a:r>
              <a:rPr lang="en-US" sz="1400" b="1" u="sng" dirty="0" smtClean="0"/>
              <a:t>Tutorials:</a:t>
            </a:r>
          </a:p>
          <a:p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hlinkClick r:id="rId7"/>
              </a:rPr>
              <a:t>https://www.youtube.com/watch?v=bTyAakCMrnY&amp;feature=share</a:t>
            </a:r>
            <a:endParaRPr lang="en-US" sz="1400" dirty="0" smtClean="0"/>
          </a:p>
          <a:p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hlinkClick r:id="rId8"/>
              </a:rPr>
              <a:t>https://www.youtube.com/watch?v=wQT-QIrk-BA</a:t>
            </a:r>
            <a:endParaRPr lang="en-US" sz="1400" dirty="0" smtClean="0"/>
          </a:p>
          <a:p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hlinkClick r:id="rId3"/>
              </a:rPr>
              <a:t>https://www.youtube.com/watch?v=oiVnWX-J5Mo&amp;t=434s</a:t>
            </a:r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283719"/>
            <a:ext cx="9144000" cy="576063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3059832" y="1155171"/>
            <a:ext cx="4104456" cy="480475"/>
            <a:chOff x="3779911" y="3327771"/>
            <a:chExt cx="1584177" cy="480475"/>
          </a:xfrm>
        </p:grpSpPr>
        <p:sp>
          <p:nvSpPr>
            <p:cNvPr id="6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Mifa, Afia Farjana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 smtClean="0">
                  <a:solidFill>
                    <a:schemeClr val="accent2"/>
                  </a:solidFill>
                  <a:cs typeface="Arial" pitchFamily="34" charset="0"/>
                </a:rPr>
                <a:t>18-39114-3</a:t>
              </a:r>
              <a:endParaRPr 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4" name="Group 8"/>
          <p:cNvGrpSpPr/>
          <p:nvPr/>
        </p:nvGrpSpPr>
        <p:grpSpPr>
          <a:xfrm>
            <a:off x="3059832" y="2035409"/>
            <a:ext cx="4104456" cy="480475"/>
            <a:chOff x="3779911" y="3327771"/>
            <a:chExt cx="1584177" cy="480475"/>
          </a:xfrm>
        </p:grpSpPr>
        <p:sp>
          <p:nvSpPr>
            <p:cNvPr id="10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Diya Rahman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 smtClean="0">
                  <a:solidFill>
                    <a:schemeClr val="accent3"/>
                  </a:solidFill>
                  <a:cs typeface="Arial" pitchFamily="34" charset="0"/>
                </a:rPr>
                <a:t>18-38282-2</a:t>
              </a:r>
              <a:endParaRPr 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5" name="Group 12"/>
          <p:cNvGrpSpPr/>
          <p:nvPr/>
        </p:nvGrpSpPr>
        <p:grpSpPr>
          <a:xfrm>
            <a:off x="3059832" y="2915647"/>
            <a:ext cx="4104456" cy="480475"/>
            <a:chOff x="3779911" y="3327771"/>
            <a:chExt cx="1584177" cy="480475"/>
          </a:xfrm>
        </p:grpSpPr>
        <p:sp>
          <p:nvSpPr>
            <p:cNvPr id="14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Umma Khadiza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 smtClean="0">
                  <a:solidFill>
                    <a:schemeClr val="accent4"/>
                  </a:solidFill>
                  <a:cs typeface="Arial" pitchFamily="34" charset="0"/>
                </a:rPr>
                <a:t>18-38311-2</a:t>
              </a:r>
              <a:endParaRPr 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17" name="Text Placeholder 17"/>
          <p:cNvSpPr txBox="1">
            <a:spLocks/>
          </p:cNvSpPr>
          <p:nvPr/>
        </p:nvSpPr>
        <p:spPr>
          <a:xfrm>
            <a:off x="443136" y="322195"/>
            <a:ext cx="2256656" cy="2291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Our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Team</a:t>
            </a:r>
            <a:endParaRPr lang="en-US" sz="36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3" name="Group 12"/>
          <p:cNvGrpSpPr/>
          <p:nvPr/>
        </p:nvGrpSpPr>
        <p:grpSpPr>
          <a:xfrm>
            <a:off x="3059832" y="3795886"/>
            <a:ext cx="4104456" cy="480475"/>
            <a:chOff x="3779911" y="3327771"/>
            <a:chExt cx="1584177" cy="480475"/>
          </a:xfrm>
        </p:grpSpPr>
        <p:sp>
          <p:nvSpPr>
            <p:cNvPr id="24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Omi, Md. Minhazul Islam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 smtClean="0">
                  <a:solidFill>
                    <a:schemeClr val="accent4"/>
                  </a:solidFill>
                  <a:cs typeface="Arial" pitchFamily="34" charset="0"/>
                </a:rPr>
                <a:t>17-35811-3</a:t>
              </a:r>
              <a:endParaRPr 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46690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008112" y="339502"/>
            <a:ext cx="83884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Project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Management software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57754" y="1426511"/>
            <a:ext cx="6570630" cy="61592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15576" y="1392293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43454" y="1482387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57754" y="2263268"/>
            <a:ext cx="6570630" cy="61592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115576" y="2229050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243454" y="2319144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2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75656" y="3075806"/>
            <a:ext cx="6570630" cy="615921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115576" y="3065807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243454" y="3155901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3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pic>
        <p:nvPicPr>
          <p:cNvPr id="19" name="Picture 18" descr="ProjectLibre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1563638"/>
            <a:ext cx="1945094" cy="360040"/>
          </a:xfrm>
          <a:prstGeom prst="rect">
            <a:avLst/>
          </a:prstGeom>
        </p:spPr>
      </p:pic>
      <p:pic>
        <p:nvPicPr>
          <p:cNvPr id="15" name="Picture 14" descr="1200px-Monday_logo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5736" y="2395330"/>
            <a:ext cx="2160240" cy="392444"/>
          </a:xfrm>
          <a:prstGeom prst="rect">
            <a:avLst/>
          </a:prstGeom>
        </p:spPr>
      </p:pic>
      <p:pic>
        <p:nvPicPr>
          <p:cNvPr id="17" name="Picture 16" descr="zoho-projects-1080x300-1.jpg"/>
          <p:cNvPicPr>
            <a:picLocks noChangeAspect="1"/>
          </p:cNvPicPr>
          <p:nvPr/>
        </p:nvPicPr>
        <p:blipFill>
          <a:blip r:embed="rId4" cstate="print"/>
          <a:srcRect l="12000" r="8000"/>
          <a:stretch>
            <a:fillRect/>
          </a:stretch>
        </p:blipFill>
        <p:spPr>
          <a:xfrm>
            <a:off x="2195736" y="3147814"/>
            <a:ext cx="1440160" cy="50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926754" y="2283718"/>
            <a:ext cx="713769" cy="57606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70979" y="1995686"/>
            <a:ext cx="50225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Comparison of </a:t>
            </a:r>
          </a:p>
          <a:p>
            <a:pPr algn="ctr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P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roject Management Software</a:t>
            </a:r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dirty="0" smtClean="0"/>
              <a:t>Monday.com &amp; Zoho </a:t>
            </a:r>
            <a:r>
              <a:rPr lang="en-US" altLang="ko-KR" sz="3200" dirty="0" smtClean="0"/>
              <a:t>vs projectLibre</a:t>
            </a:r>
            <a:endParaRPr lang="ko-KR" altLang="en-US" sz="3200" dirty="0"/>
          </a:p>
        </p:txBody>
      </p:sp>
      <p:grpSp>
        <p:nvGrpSpPr>
          <p:cNvPr id="3" name="Group 43"/>
          <p:cNvGrpSpPr/>
          <p:nvPr/>
        </p:nvGrpSpPr>
        <p:grpSpPr>
          <a:xfrm>
            <a:off x="794426" y="1404688"/>
            <a:ext cx="465206" cy="446982"/>
            <a:chOff x="794426" y="1404688"/>
            <a:chExt cx="557704" cy="557704"/>
          </a:xfrm>
        </p:grpSpPr>
        <p:sp>
          <p:nvSpPr>
            <p:cNvPr id="4" name="Oval 3"/>
            <p:cNvSpPr/>
            <p:nvPr/>
          </p:nvSpPr>
          <p:spPr>
            <a:xfrm>
              <a:off x="794426" y="1404688"/>
              <a:ext cx="557704" cy="5577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Oval 21"/>
            <p:cNvSpPr>
              <a:spLocks noChangeAspect="1"/>
            </p:cNvSpPr>
            <p:nvPr/>
          </p:nvSpPr>
          <p:spPr>
            <a:xfrm>
              <a:off x="924390" y="1533409"/>
              <a:ext cx="297776" cy="300263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547664" y="1491630"/>
            <a:ext cx="367240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All group members can work together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47664" y="2139702"/>
            <a:ext cx="283025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Has integration feature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" name="Group 47"/>
          <p:cNvGrpSpPr/>
          <p:nvPr/>
        </p:nvGrpSpPr>
        <p:grpSpPr>
          <a:xfrm>
            <a:off x="794426" y="2067694"/>
            <a:ext cx="465206" cy="446982"/>
            <a:chOff x="794426" y="1404688"/>
            <a:chExt cx="557704" cy="557704"/>
          </a:xfrm>
        </p:grpSpPr>
        <p:sp>
          <p:nvSpPr>
            <p:cNvPr id="49" name="Oval 48"/>
            <p:cNvSpPr/>
            <p:nvPr/>
          </p:nvSpPr>
          <p:spPr>
            <a:xfrm>
              <a:off x="794426" y="1404688"/>
              <a:ext cx="557704" cy="5577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Oval 21"/>
            <p:cNvSpPr>
              <a:spLocks noChangeAspect="1"/>
            </p:cNvSpPr>
            <p:nvPr/>
          </p:nvSpPr>
          <p:spPr>
            <a:xfrm>
              <a:off x="924390" y="1533409"/>
              <a:ext cx="297776" cy="300263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" name="Group 56"/>
          <p:cNvGrpSpPr/>
          <p:nvPr/>
        </p:nvGrpSpPr>
        <p:grpSpPr>
          <a:xfrm>
            <a:off x="794426" y="2787774"/>
            <a:ext cx="465206" cy="446982"/>
            <a:chOff x="794426" y="1404688"/>
            <a:chExt cx="557704" cy="557704"/>
          </a:xfrm>
        </p:grpSpPr>
        <p:sp>
          <p:nvSpPr>
            <p:cNvPr id="58" name="Oval 57"/>
            <p:cNvSpPr/>
            <p:nvPr/>
          </p:nvSpPr>
          <p:spPr>
            <a:xfrm>
              <a:off x="794426" y="1404688"/>
              <a:ext cx="557704" cy="5577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Oval 21"/>
            <p:cNvSpPr>
              <a:spLocks noChangeAspect="1"/>
            </p:cNvSpPr>
            <p:nvPr/>
          </p:nvSpPr>
          <p:spPr>
            <a:xfrm>
              <a:off x="924390" y="1533409"/>
              <a:ext cx="297776" cy="300263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Group 56"/>
          <p:cNvGrpSpPr/>
          <p:nvPr/>
        </p:nvGrpSpPr>
        <p:grpSpPr>
          <a:xfrm>
            <a:off x="794426" y="3435846"/>
            <a:ext cx="465206" cy="446982"/>
            <a:chOff x="794426" y="1404688"/>
            <a:chExt cx="557704" cy="557704"/>
          </a:xfrm>
        </p:grpSpPr>
        <p:sp>
          <p:nvSpPr>
            <p:cNvPr id="16" name="Oval 15"/>
            <p:cNvSpPr/>
            <p:nvPr/>
          </p:nvSpPr>
          <p:spPr>
            <a:xfrm>
              <a:off x="794426" y="1404688"/>
              <a:ext cx="557704" cy="5577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Oval 21"/>
            <p:cNvSpPr>
              <a:spLocks noChangeAspect="1"/>
            </p:cNvSpPr>
            <p:nvPr/>
          </p:nvSpPr>
          <p:spPr>
            <a:xfrm>
              <a:off x="924390" y="1533409"/>
              <a:ext cx="297776" cy="300263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56"/>
          <p:cNvGrpSpPr/>
          <p:nvPr/>
        </p:nvGrpSpPr>
        <p:grpSpPr>
          <a:xfrm>
            <a:off x="5220072" y="1404688"/>
            <a:ext cx="465206" cy="446982"/>
            <a:chOff x="794426" y="1404688"/>
            <a:chExt cx="557704" cy="557704"/>
          </a:xfrm>
        </p:grpSpPr>
        <p:sp>
          <p:nvSpPr>
            <p:cNvPr id="20" name="Oval 19"/>
            <p:cNvSpPr/>
            <p:nvPr/>
          </p:nvSpPr>
          <p:spPr>
            <a:xfrm>
              <a:off x="794426" y="1404688"/>
              <a:ext cx="557704" cy="5577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Oval 21"/>
            <p:cNvSpPr>
              <a:spLocks noChangeAspect="1"/>
            </p:cNvSpPr>
            <p:nvPr/>
          </p:nvSpPr>
          <p:spPr>
            <a:xfrm>
              <a:off x="924390" y="1533409"/>
              <a:ext cx="297776" cy="300263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547664" y="2870815"/>
            <a:ext cx="33123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Changes won’t be notified automatically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31632" y="1491630"/>
            <a:ext cx="33123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Has kanban view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47664" y="3507854"/>
            <a:ext cx="33123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Can be used for agile development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3" name="Group 56"/>
          <p:cNvGrpSpPr/>
          <p:nvPr/>
        </p:nvGrpSpPr>
        <p:grpSpPr>
          <a:xfrm>
            <a:off x="5220072" y="1995686"/>
            <a:ext cx="465206" cy="446982"/>
            <a:chOff x="794426" y="1404688"/>
            <a:chExt cx="557704" cy="557704"/>
          </a:xfrm>
        </p:grpSpPr>
        <p:sp>
          <p:nvSpPr>
            <p:cNvPr id="35" name="Oval 34"/>
            <p:cNvSpPr/>
            <p:nvPr/>
          </p:nvSpPr>
          <p:spPr>
            <a:xfrm>
              <a:off x="794426" y="1404688"/>
              <a:ext cx="557704" cy="5577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Oval 21"/>
            <p:cNvSpPr>
              <a:spLocks noChangeAspect="1"/>
            </p:cNvSpPr>
            <p:nvPr/>
          </p:nvSpPr>
          <p:spPr>
            <a:xfrm>
              <a:off x="924390" y="1533409"/>
              <a:ext cx="297776" cy="300263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831632" y="2067694"/>
            <a:ext cx="33123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Has dashboard view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dirty="0" smtClean="0"/>
              <a:t>Monday.com &amp; Zoho vs projectLibre</a:t>
            </a:r>
            <a:endParaRPr lang="ko-KR" altLang="en-US" sz="3200" dirty="0"/>
          </a:p>
        </p:txBody>
      </p:sp>
      <p:grpSp>
        <p:nvGrpSpPr>
          <p:cNvPr id="3" name="Group 43"/>
          <p:cNvGrpSpPr/>
          <p:nvPr/>
        </p:nvGrpSpPr>
        <p:grpSpPr>
          <a:xfrm>
            <a:off x="811005" y="1404688"/>
            <a:ext cx="465206" cy="446982"/>
            <a:chOff x="794426" y="1404688"/>
            <a:chExt cx="557704" cy="557704"/>
          </a:xfrm>
        </p:grpSpPr>
        <p:sp>
          <p:nvSpPr>
            <p:cNvPr id="4" name="Oval 3"/>
            <p:cNvSpPr/>
            <p:nvPr/>
          </p:nvSpPr>
          <p:spPr>
            <a:xfrm>
              <a:off x="794426" y="1404688"/>
              <a:ext cx="557704" cy="5577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Oval 21"/>
            <p:cNvSpPr>
              <a:spLocks noChangeAspect="1"/>
            </p:cNvSpPr>
            <p:nvPr/>
          </p:nvSpPr>
          <p:spPr>
            <a:xfrm>
              <a:off x="924390" y="1533409"/>
              <a:ext cx="297776" cy="300263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547664" y="1491628"/>
            <a:ext cx="283025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Chat and Discussion feature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47664" y="2139702"/>
            <a:ext cx="33123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Better looking, Modern UI than projectLibre</a:t>
            </a:r>
            <a:endParaRPr lang="en-US" sz="12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1547664" y="2787774"/>
            <a:ext cx="283025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Has Mobile App</a:t>
            </a:r>
            <a:endParaRPr lang="en-US" sz="12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1547664" y="3363838"/>
            <a:ext cx="331236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Add more than 3 memebers with free student account</a:t>
            </a:r>
            <a:endParaRPr lang="en-US" sz="1200" dirty="0" smtClean="0"/>
          </a:p>
        </p:txBody>
      </p:sp>
      <p:grpSp>
        <p:nvGrpSpPr>
          <p:cNvPr id="5" name="Group 47"/>
          <p:cNvGrpSpPr/>
          <p:nvPr/>
        </p:nvGrpSpPr>
        <p:grpSpPr>
          <a:xfrm>
            <a:off x="811005" y="2067694"/>
            <a:ext cx="465206" cy="446982"/>
            <a:chOff x="794426" y="1404688"/>
            <a:chExt cx="557704" cy="557704"/>
          </a:xfrm>
        </p:grpSpPr>
        <p:sp>
          <p:nvSpPr>
            <p:cNvPr id="49" name="Oval 48"/>
            <p:cNvSpPr/>
            <p:nvPr/>
          </p:nvSpPr>
          <p:spPr>
            <a:xfrm>
              <a:off x="794426" y="1404688"/>
              <a:ext cx="557704" cy="5577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Oval 21"/>
            <p:cNvSpPr>
              <a:spLocks noChangeAspect="1"/>
            </p:cNvSpPr>
            <p:nvPr/>
          </p:nvSpPr>
          <p:spPr>
            <a:xfrm>
              <a:off x="924390" y="1533409"/>
              <a:ext cx="297776" cy="300263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" name="Group 50"/>
          <p:cNvGrpSpPr/>
          <p:nvPr/>
        </p:nvGrpSpPr>
        <p:grpSpPr>
          <a:xfrm>
            <a:off x="811005" y="2715766"/>
            <a:ext cx="465206" cy="446982"/>
            <a:chOff x="794426" y="1404688"/>
            <a:chExt cx="557704" cy="557704"/>
          </a:xfrm>
        </p:grpSpPr>
        <p:sp>
          <p:nvSpPr>
            <p:cNvPr id="52" name="Oval 51"/>
            <p:cNvSpPr/>
            <p:nvPr/>
          </p:nvSpPr>
          <p:spPr>
            <a:xfrm>
              <a:off x="794426" y="1404688"/>
              <a:ext cx="557704" cy="5577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Oval 21"/>
            <p:cNvSpPr>
              <a:spLocks noChangeAspect="1"/>
            </p:cNvSpPr>
            <p:nvPr/>
          </p:nvSpPr>
          <p:spPr>
            <a:xfrm>
              <a:off x="924390" y="1533409"/>
              <a:ext cx="297776" cy="300263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" name="Group 53"/>
          <p:cNvGrpSpPr/>
          <p:nvPr/>
        </p:nvGrpSpPr>
        <p:grpSpPr>
          <a:xfrm>
            <a:off x="811005" y="3363838"/>
            <a:ext cx="465206" cy="446982"/>
            <a:chOff x="794426" y="1404688"/>
            <a:chExt cx="557704" cy="557704"/>
          </a:xfrm>
        </p:grpSpPr>
        <p:sp>
          <p:nvSpPr>
            <p:cNvPr id="55" name="Oval 54"/>
            <p:cNvSpPr/>
            <p:nvPr/>
          </p:nvSpPr>
          <p:spPr>
            <a:xfrm>
              <a:off x="794426" y="1404688"/>
              <a:ext cx="557704" cy="5577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Oval 21"/>
            <p:cNvSpPr>
              <a:spLocks noChangeAspect="1"/>
            </p:cNvSpPr>
            <p:nvPr/>
          </p:nvSpPr>
          <p:spPr>
            <a:xfrm>
              <a:off x="924390" y="1533409"/>
              <a:ext cx="297776" cy="300263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dirty="0" smtClean="0"/>
              <a:t>ProjectLibre vs Monday.com &amp; Zoho</a:t>
            </a:r>
            <a:endParaRPr lang="ko-KR" altLang="en-US" sz="3200" dirty="0"/>
          </a:p>
        </p:txBody>
      </p:sp>
      <p:grpSp>
        <p:nvGrpSpPr>
          <p:cNvPr id="3" name="Group 43"/>
          <p:cNvGrpSpPr/>
          <p:nvPr/>
        </p:nvGrpSpPr>
        <p:grpSpPr>
          <a:xfrm>
            <a:off x="811005" y="1404688"/>
            <a:ext cx="465206" cy="446982"/>
            <a:chOff x="794426" y="1404688"/>
            <a:chExt cx="557704" cy="557704"/>
          </a:xfrm>
        </p:grpSpPr>
        <p:sp>
          <p:nvSpPr>
            <p:cNvPr id="4" name="Oval 3"/>
            <p:cNvSpPr/>
            <p:nvPr/>
          </p:nvSpPr>
          <p:spPr>
            <a:xfrm>
              <a:off x="794426" y="1404688"/>
              <a:ext cx="557704" cy="5577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Oval 21"/>
            <p:cNvSpPr>
              <a:spLocks noChangeAspect="1"/>
            </p:cNvSpPr>
            <p:nvPr/>
          </p:nvSpPr>
          <p:spPr>
            <a:xfrm>
              <a:off x="924390" y="1533409"/>
              <a:ext cx="297776" cy="300263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547664" y="1491628"/>
            <a:ext cx="49685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 smtClean="0">
                <a:cs typeface="Arial" pitchFamily="34" charset="0"/>
              </a:rPr>
              <a:t>Monday.com does not No resource histogram like projectLibre</a:t>
            </a:r>
            <a:endParaRPr lang="ko-KR" altLang="en-US" sz="1200" dirty="0"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811005" y="2037826"/>
            <a:ext cx="465206" cy="446982"/>
            <a:chOff x="794426" y="1404688"/>
            <a:chExt cx="557704" cy="557704"/>
          </a:xfrm>
        </p:grpSpPr>
        <p:sp>
          <p:nvSpPr>
            <p:cNvPr id="24" name="Oval 23"/>
            <p:cNvSpPr/>
            <p:nvPr/>
          </p:nvSpPr>
          <p:spPr>
            <a:xfrm>
              <a:off x="794426" y="1404688"/>
              <a:ext cx="557704" cy="5577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Oval 21"/>
            <p:cNvSpPr>
              <a:spLocks noChangeAspect="1"/>
            </p:cNvSpPr>
            <p:nvPr/>
          </p:nvSpPr>
          <p:spPr>
            <a:xfrm>
              <a:off x="924390" y="1533409"/>
              <a:ext cx="297776" cy="300263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80822" y="2124768"/>
            <a:ext cx="283025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Compatibility with Microsoft Project 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80822" y="2680507"/>
            <a:ext cx="283025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 smtClean="0"/>
              <a:t>Monday.com does not have WBS/RBS Chart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811005" y="2700832"/>
            <a:ext cx="465206" cy="446982"/>
            <a:chOff x="794426" y="1404688"/>
            <a:chExt cx="557704" cy="557704"/>
          </a:xfrm>
        </p:grpSpPr>
        <p:sp>
          <p:nvSpPr>
            <p:cNvPr id="33" name="Oval 32"/>
            <p:cNvSpPr/>
            <p:nvPr/>
          </p:nvSpPr>
          <p:spPr>
            <a:xfrm>
              <a:off x="794426" y="1404688"/>
              <a:ext cx="557704" cy="5577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Oval 21"/>
            <p:cNvSpPr>
              <a:spLocks noChangeAspect="1"/>
            </p:cNvSpPr>
            <p:nvPr/>
          </p:nvSpPr>
          <p:spPr>
            <a:xfrm>
              <a:off x="924390" y="1533409"/>
              <a:ext cx="297776" cy="300263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dirty="0" smtClean="0"/>
              <a:t>Monday.com vs Zoho project</a:t>
            </a:r>
            <a:endParaRPr lang="ko-KR" altLang="en-US" dirty="0"/>
          </a:p>
        </p:txBody>
      </p:sp>
      <p:grpSp>
        <p:nvGrpSpPr>
          <p:cNvPr id="3" name="Group 43"/>
          <p:cNvGrpSpPr/>
          <p:nvPr/>
        </p:nvGrpSpPr>
        <p:grpSpPr>
          <a:xfrm>
            <a:off x="811005" y="1404688"/>
            <a:ext cx="465206" cy="446982"/>
            <a:chOff x="794426" y="1404688"/>
            <a:chExt cx="557704" cy="557704"/>
          </a:xfrm>
        </p:grpSpPr>
        <p:sp>
          <p:nvSpPr>
            <p:cNvPr id="4" name="Oval 3"/>
            <p:cNvSpPr/>
            <p:nvPr/>
          </p:nvSpPr>
          <p:spPr>
            <a:xfrm>
              <a:off x="794426" y="1404688"/>
              <a:ext cx="557704" cy="5577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Oval 21"/>
            <p:cNvSpPr>
              <a:spLocks noChangeAspect="1"/>
            </p:cNvSpPr>
            <p:nvPr/>
          </p:nvSpPr>
          <p:spPr>
            <a:xfrm>
              <a:off x="924390" y="1533409"/>
              <a:ext cx="297776" cy="300263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547664" y="1491628"/>
            <a:ext cx="33123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UI is more modern looking than Zoho Project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47664" y="2139702"/>
            <a:ext cx="453650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Can add more than 3 memebers with student account</a:t>
            </a:r>
            <a:endParaRPr lang="en-US" sz="12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1547664" y="2787774"/>
            <a:ext cx="3168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Monday.com is easier to use than Zoho</a:t>
            </a:r>
            <a:endParaRPr lang="en-US" sz="12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1547664" y="3456171"/>
            <a:ext cx="33123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US" sz="1200" dirty="0" smtClean="0"/>
          </a:p>
        </p:txBody>
      </p:sp>
      <p:grpSp>
        <p:nvGrpSpPr>
          <p:cNvPr id="5" name="Group 47"/>
          <p:cNvGrpSpPr/>
          <p:nvPr/>
        </p:nvGrpSpPr>
        <p:grpSpPr>
          <a:xfrm>
            <a:off x="811005" y="2067694"/>
            <a:ext cx="465206" cy="446982"/>
            <a:chOff x="794426" y="1404688"/>
            <a:chExt cx="557704" cy="557704"/>
          </a:xfrm>
        </p:grpSpPr>
        <p:sp>
          <p:nvSpPr>
            <p:cNvPr id="49" name="Oval 48"/>
            <p:cNvSpPr/>
            <p:nvPr/>
          </p:nvSpPr>
          <p:spPr>
            <a:xfrm>
              <a:off x="794426" y="1404688"/>
              <a:ext cx="557704" cy="5577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Oval 21"/>
            <p:cNvSpPr>
              <a:spLocks noChangeAspect="1"/>
            </p:cNvSpPr>
            <p:nvPr/>
          </p:nvSpPr>
          <p:spPr>
            <a:xfrm>
              <a:off x="924390" y="1533409"/>
              <a:ext cx="297776" cy="300263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" name="Group 50"/>
          <p:cNvGrpSpPr/>
          <p:nvPr/>
        </p:nvGrpSpPr>
        <p:grpSpPr>
          <a:xfrm>
            <a:off x="811005" y="2715766"/>
            <a:ext cx="465206" cy="446982"/>
            <a:chOff x="794426" y="1404688"/>
            <a:chExt cx="557704" cy="557704"/>
          </a:xfrm>
        </p:grpSpPr>
        <p:sp>
          <p:nvSpPr>
            <p:cNvPr id="52" name="Oval 51"/>
            <p:cNvSpPr/>
            <p:nvPr/>
          </p:nvSpPr>
          <p:spPr>
            <a:xfrm>
              <a:off x="794426" y="1404688"/>
              <a:ext cx="557704" cy="5577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Oval 21"/>
            <p:cNvSpPr>
              <a:spLocks noChangeAspect="1"/>
            </p:cNvSpPr>
            <p:nvPr/>
          </p:nvSpPr>
          <p:spPr>
            <a:xfrm>
              <a:off x="924390" y="1533409"/>
              <a:ext cx="297776" cy="300263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dirty="0" smtClean="0"/>
              <a:t>Zoho project vs Monday.com</a:t>
            </a:r>
            <a:endParaRPr lang="ko-KR" altLang="en-US" dirty="0"/>
          </a:p>
        </p:txBody>
      </p:sp>
      <p:grpSp>
        <p:nvGrpSpPr>
          <p:cNvPr id="3" name="Group 43"/>
          <p:cNvGrpSpPr/>
          <p:nvPr/>
        </p:nvGrpSpPr>
        <p:grpSpPr>
          <a:xfrm>
            <a:off x="811005" y="1404688"/>
            <a:ext cx="465206" cy="446982"/>
            <a:chOff x="794426" y="1404688"/>
            <a:chExt cx="557704" cy="557704"/>
          </a:xfrm>
        </p:grpSpPr>
        <p:sp>
          <p:nvSpPr>
            <p:cNvPr id="4" name="Oval 3"/>
            <p:cNvSpPr/>
            <p:nvPr/>
          </p:nvSpPr>
          <p:spPr>
            <a:xfrm>
              <a:off x="794426" y="1404688"/>
              <a:ext cx="557704" cy="5577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Oval 21"/>
            <p:cNvSpPr>
              <a:spLocks noChangeAspect="1"/>
            </p:cNvSpPr>
            <p:nvPr/>
          </p:nvSpPr>
          <p:spPr>
            <a:xfrm>
              <a:off x="924390" y="1533409"/>
              <a:ext cx="297776" cy="300263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547664" y="1491628"/>
            <a:ext cx="633670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There is a designated documents folder in Zoho project which Monday.com does no have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7" name="Group 43"/>
          <p:cNvGrpSpPr/>
          <p:nvPr/>
        </p:nvGrpSpPr>
        <p:grpSpPr>
          <a:xfrm>
            <a:off x="811005" y="1995686"/>
            <a:ext cx="465206" cy="446982"/>
            <a:chOff x="794426" y="1404688"/>
            <a:chExt cx="557704" cy="557704"/>
          </a:xfrm>
        </p:grpSpPr>
        <p:sp>
          <p:nvSpPr>
            <p:cNvPr id="9" name="Oval 8"/>
            <p:cNvSpPr/>
            <p:nvPr/>
          </p:nvSpPr>
          <p:spPr>
            <a:xfrm>
              <a:off x="794426" y="1404688"/>
              <a:ext cx="557704" cy="5577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Oval 21"/>
            <p:cNvSpPr>
              <a:spLocks noChangeAspect="1"/>
            </p:cNvSpPr>
            <p:nvPr/>
          </p:nvSpPr>
          <p:spPr>
            <a:xfrm>
              <a:off x="924390" y="1533409"/>
              <a:ext cx="297776" cy="300263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47664" y="2067694"/>
            <a:ext cx="633670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Zoho projects has a forum which Monday.com does not have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43"/>
          <p:cNvGrpSpPr/>
          <p:nvPr/>
        </p:nvGrpSpPr>
        <p:grpSpPr>
          <a:xfrm>
            <a:off x="811005" y="2643758"/>
            <a:ext cx="465206" cy="446982"/>
            <a:chOff x="794426" y="1404688"/>
            <a:chExt cx="557704" cy="557704"/>
          </a:xfrm>
        </p:grpSpPr>
        <p:sp>
          <p:nvSpPr>
            <p:cNvPr id="13" name="Oval 12"/>
            <p:cNvSpPr/>
            <p:nvPr/>
          </p:nvSpPr>
          <p:spPr>
            <a:xfrm>
              <a:off x="794426" y="1404688"/>
              <a:ext cx="557704" cy="5577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Oval 21"/>
            <p:cNvSpPr>
              <a:spLocks noChangeAspect="1"/>
            </p:cNvSpPr>
            <p:nvPr/>
          </p:nvSpPr>
          <p:spPr>
            <a:xfrm>
              <a:off x="924390" y="1533409"/>
              <a:ext cx="297776" cy="300263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547664" y="2715766"/>
            <a:ext cx="633670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Zoho projects milestone tracking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6" name="Group 43"/>
          <p:cNvGrpSpPr/>
          <p:nvPr/>
        </p:nvGrpSpPr>
        <p:grpSpPr>
          <a:xfrm>
            <a:off x="811005" y="3348904"/>
            <a:ext cx="465206" cy="446982"/>
            <a:chOff x="794426" y="1404688"/>
            <a:chExt cx="557704" cy="557704"/>
          </a:xfrm>
        </p:grpSpPr>
        <p:sp>
          <p:nvSpPr>
            <p:cNvPr id="17" name="Oval 16"/>
            <p:cNvSpPr/>
            <p:nvPr/>
          </p:nvSpPr>
          <p:spPr>
            <a:xfrm>
              <a:off x="794426" y="1404688"/>
              <a:ext cx="557704" cy="5577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Oval 21"/>
            <p:cNvSpPr>
              <a:spLocks noChangeAspect="1"/>
            </p:cNvSpPr>
            <p:nvPr/>
          </p:nvSpPr>
          <p:spPr>
            <a:xfrm>
              <a:off x="924390" y="1533409"/>
              <a:ext cx="297776" cy="300263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547664" y="3435846"/>
            <a:ext cx="633670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Zoho projects has separate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“Issue Tracking”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0" name="Group 43"/>
          <p:cNvGrpSpPr/>
          <p:nvPr/>
        </p:nvGrpSpPr>
        <p:grpSpPr>
          <a:xfrm>
            <a:off x="811005" y="4011910"/>
            <a:ext cx="465206" cy="446982"/>
            <a:chOff x="794426" y="1404688"/>
            <a:chExt cx="557704" cy="557704"/>
          </a:xfrm>
        </p:grpSpPr>
        <p:sp>
          <p:nvSpPr>
            <p:cNvPr id="21" name="Oval 20"/>
            <p:cNvSpPr/>
            <p:nvPr/>
          </p:nvSpPr>
          <p:spPr>
            <a:xfrm>
              <a:off x="794426" y="1404688"/>
              <a:ext cx="557704" cy="5577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Oval 21"/>
            <p:cNvSpPr>
              <a:spLocks noChangeAspect="1"/>
            </p:cNvSpPr>
            <p:nvPr/>
          </p:nvSpPr>
          <p:spPr>
            <a:xfrm>
              <a:off x="924390" y="1533409"/>
              <a:ext cx="297776" cy="300263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547664" y="4155926"/>
            <a:ext cx="633670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Zoho projects has a timesheet and timer to track time of the work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274</Words>
  <Application>Microsoft Office PowerPoint</Application>
  <PresentationFormat>On-screen Show (16:9)</PresentationFormat>
  <Paragraphs>73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Cover and End Slide Master</vt:lpstr>
      <vt:lpstr>Contents Slide Master</vt:lpstr>
      <vt:lpstr>Section Break Slide Master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Windows User</cp:lastModifiedBy>
  <cp:revision>186</cp:revision>
  <dcterms:created xsi:type="dcterms:W3CDTF">2016-12-05T23:26:54Z</dcterms:created>
  <dcterms:modified xsi:type="dcterms:W3CDTF">2021-07-13T06:21:13Z</dcterms:modified>
</cp:coreProperties>
</file>