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32"/>
  </p:notesMasterIdLst>
  <p:handoutMasterIdLst>
    <p:handoutMasterId r:id="rId33"/>
  </p:handoutMasterIdLst>
  <p:sldIdLst>
    <p:sldId id="256" r:id="rId4"/>
    <p:sldId id="329" r:id="rId5"/>
    <p:sldId id="261" r:id="rId6"/>
    <p:sldId id="264" r:id="rId7"/>
    <p:sldId id="304" r:id="rId8"/>
    <p:sldId id="265" r:id="rId9"/>
    <p:sldId id="308" r:id="rId10"/>
    <p:sldId id="309" r:id="rId11"/>
    <p:sldId id="326" r:id="rId12"/>
    <p:sldId id="327" r:id="rId13"/>
    <p:sldId id="310" r:id="rId14"/>
    <p:sldId id="311" r:id="rId15"/>
    <p:sldId id="312" r:id="rId16"/>
    <p:sldId id="313" r:id="rId17"/>
    <p:sldId id="314" r:id="rId18"/>
    <p:sldId id="323" r:id="rId19"/>
    <p:sldId id="324" r:id="rId20"/>
    <p:sldId id="325" r:id="rId21"/>
    <p:sldId id="319" r:id="rId22"/>
    <p:sldId id="315" r:id="rId23"/>
    <p:sldId id="316" r:id="rId24"/>
    <p:sldId id="317" r:id="rId25"/>
    <p:sldId id="318" r:id="rId26"/>
    <p:sldId id="320" r:id="rId27"/>
    <p:sldId id="321" r:id="rId28"/>
    <p:sldId id="322" r:id="rId29"/>
    <p:sldId id="328" r:id="rId30"/>
    <p:sldId id="262" r:id="rId3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801">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BE00"/>
    <a:srgbClr val="0DD2D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47" d="100"/>
          <a:sy n="147" d="100"/>
        </p:scale>
        <p:origin x="-594" y="-96"/>
      </p:cViewPr>
      <p:guideLst>
        <p:guide orient="horz" pos="1801"/>
        <p:guide pos="2880"/>
      </p:guideLst>
    </p:cSldViewPr>
  </p:slideViewPr>
  <p:notesTextViewPr>
    <p:cViewPr>
      <p:scale>
        <a:sx n="1" d="1"/>
        <a:sy n="1" d="1"/>
      </p:scale>
      <p:origin x="0" y="0"/>
    </p:cViewPr>
  </p:notesTextViewPr>
  <p:notesViewPr>
    <p:cSldViewPr showGuides="1">
      <p:cViewPr varScale="1">
        <p:scale>
          <a:sx n="83" d="100"/>
          <a:sy n="83" d="100"/>
        </p:scale>
        <p:origin x="4740" y="96"/>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xmlns="" id="{8FEF09C3-5432-4DA0-9890-3050357C5E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a:extLst>
              <a:ext uri="{FF2B5EF4-FFF2-40B4-BE49-F238E27FC236}">
                <a16:creationId xmlns:a16="http://schemas.microsoft.com/office/drawing/2014/main" xmlns="" id="{9227E202-B8C5-4411-9AB9-001230F36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CC0FA2-A713-4856-8F75-7FAFAF357361}" type="datetimeFigureOut">
              <a:rPr lang="ko-KR" altLang="en-US" smtClean="0"/>
              <a:pPr/>
              <a:t>2021-07-10</a:t>
            </a:fld>
            <a:endParaRPr lang="ko-KR" altLang="en-US"/>
          </a:p>
        </p:txBody>
      </p:sp>
      <p:sp>
        <p:nvSpPr>
          <p:cNvPr id="4" name="바닥글 개체 틀 3">
            <a:extLst>
              <a:ext uri="{FF2B5EF4-FFF2-40B4-BE49-F238E27FC236}">
                <a16:creationId xmlns:a16="http://schemas.microsoft.com/office/drawing/2014/main" xmlns="" id="{A05FDCCD-9920-4087-A8EF-840D6BF967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a:extLst>
              <a:ext uri="{FF2B5EF4-FFF2-40B4-BE49-F238E27FC236}">
                <a16:creationId xmlns:a16="http://schemas.microsoft.com/office/drawing/2014/main" xmlns="" id="{1B30773E-42C5-4B13-84D2-DE05FB0C34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A52E6A-8C14-4F5B-B0CB-3A4FCBC8D1E8}" type="slidenum">
              <a:rPr lang="ko-KR" altLang="en-US" smtClean="0"/>
              <a:pPr/>
              <a:t>‹#›</a:t>
            </a:fld>
            <a:endParaRPr lang="ko-KR" altLang="en-US"/>
          </a:p>
        </p:txBody>
      </p:sp>
    </p:spTree>
    <p:extLst>
      <p:ext uri="{BB962C8B-B14F-4D97-AF65-F5344CB8AC3E}">
        <p14:creationId xmlns:p14="http://schemas.microsoft.com/office/powerpoint/2010/main" xmlns="" val="1617795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8866FF-EA9A-44BA-8DB2-FB8E70490571}" type="datetimeFigureOut">
              <a:rPr lang="ko-KR" altLang="en-US" smtClean="0"/>
              <a:pPr/>
              <a:t>2021-07-10</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789A33-A361-4541-B6A7-456994CC0C02}" type="slidenum">
              <a:rPr lang="ko-KR" altLang="en-US" smtClean="0"/>
              <a:pPr/>
              <a:t>‹#›</a:t>
            </a:fld>
            <a:endParaRPr lang="ko-KR" altLang="en-US"/>
          </a:p>
        </p:txBody>
      </p:sp>
    </p:spTree>
    <p:extLst>
      <p:ext uri="{BB962C8B-B14F-4D97-AF65-F5344CB8AC3E}">
        <p14:creationId xmlns:p14="http://schemas.microsoft.com/office/powerpoint/2010/main" xmlns="" val="382456447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pPr/>
              <a:t>5</a:t>
            </a:fld>
            <a:endParaRPr lang="ko-K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pPr/>
              <a:t>20</a:t>
            </a:fld>
            <a:endParaRPr lang="ko-KR"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pPr/>
              <a:t>21</a:t>
            </a:fld>
            <a:endParaRPr lang="ko-KR"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pPr/>
              <a:t>24</a:t>
            </a:fld>
            <a:endParaRPr lang="ko-KR"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pPr/>
              <a:t>25</a:t>
            </a:fld>
            <a:endParaRPr lang="ko-KR"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pPr/>
              <a:t>26</a:t>
            </a:fld>
            <a:endParaRPr lang="ko-KR"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pPr/>
              <a:t>27</a:t>
            </a:fld>
            <a:endParaRPr lang="ko-KR"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pPr/>
              <a:t>6</a:t>
            </a:fld>
            <a:endParaRPr lang="ko-KR"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pPr/>
              <a:t>9</a:t>
            </a:fld>
            <a:endParaRPr lang="ko-KR"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pPr/>
              <a:t>10</a:t>
            </a:fld>
            <a:endParaRPr lang="ko-KR"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pPr/>
              <a:t>12</a:t>
            </a:fld>
            <a:endParaRPr lang="ko-KR"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pPr/>
              <a:t>13</a:t>
            </a:fld>
            <a:endParaRPr lang="ko-KR"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pPr/>
              <a:t>16</a:t>
            </a:fld>
            <a:endParaRPr lang="ko-KR"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pPr/>
              <a:t>17</a:t>
            </a:fld>
            <a:endParaRPr lang="ko-K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2789A33-A361-4541-B6A7-456994CC0C02}" type="slidenum">
              <a:rPr lang="ko-KR" altLang="en-US" smtClean="0"/>
              <a:pPr/>
              <a:t>18</a:t>
            </a:fld>
            <a:endParaRPr lang="ko-KR"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649293" y="1563638"/>
            <a:ext cx="3845416" cy="1080121"/>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2649145" y="2634232"/>
            <a:ext cx="3845416" cy="799934"/>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a:t>
            </a:r>
          </a:p>
          <a:p>
            <a:pPr lvl="0"/>
            <a:r>
              <a:rPr lang="en-US" altLang="ko-KR" dirty="0"/>
              <a:t>OF YOUR </a:t>
            </a:r>
          </a:p>
          <a:p>
            <a:pPr lvl="0"/>
            <a:r>
              <a:rPr lang="en-US" altLang="ko-KR" dirty="0"/>
              <a:t>PRESENTATION HERE</a:t>
            </a:r>
            <a:endParaRPr lang="ko-KR" altLang="en-US" dirty="0"/>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703817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691680" y="123478"/>
            <a:ext cx="745232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691680" y="699542"/>
            <a:ext cx="745232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3298141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2700934" y="322499"/>
            <a:ext cx="1583034" cy="1385155"/>
          </a:xfrm>
          <a:prstGeom prst="rect">
            <a:avLst/>
          </a:prstGeom>
          <a:solidFill>
            <a:schemeClr val="bg1">
              <a:lumMod val="95000"/>
            </a:schemeClr>
          </a:solidFill>
          <a:ln w="1905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1" hasCustomPrompt="1"/>
          </p:nvPr>
        </p:nvSpPr>
        <p:spPr>
          <a:xfrm>
            <a:off x="2700934" y="1898609"/>
            <a:ext cx="1583034" cy="1385155"/>
          </a:xfrm>
          <a:prstGeom prst="rect">
            <a:avLst/>
          </a:prstGeom>
          <a:solidFill>
            <a:schemeClr val="bg1">
              <a:lumMod val="95000"/>
            </a:schemeClr>
          </a:solidFill>
          <a:ln w="1905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00934" y="3474719"/>
            <a:ext cx="1583034" cy="1385155"/>
          </a:xfrm>
          <a:prstGeom prst="rect">
            <a:avLst/>
          </a:prstGeom>
          <a:solidFill>
            <a:schemeClr val="bg1">
              <a:lumMod val="95000"/>
            </a:schemeClr>
          </a:solidFill>
          <a:ln w="1905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4096584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533116" y="843558"/>
            <a:ext cx="8077768" cy="2160240"/>
          </a:xfrm>
          <a:prstGeom prst="rect">
            <a:avLst/>
          </a:prstGeom>
          <a:solidFill>
            <a:schemeClr val="bg1">
              <a:lumMod val="95000"/>
            </a:schemeClr>
          </a:solidFill>
          <a:ln w="38100">
            <a:noFill/>
          </a:ln>
        </p:spPr>
        <p:txBody>
          <a:bodyPr anchor="ctr"/>
          <a:lstStyle>
            <a:lvl1pPr marL="0" indent="0" algn="ctr">
              <a:buNone/>
              <a:defRPr sz="14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3" hasCustomPrompt="1"/>
          </p:nvPr>
        </p:nvSpPr>
        <p:spPr>
          <a:xfrm>
            <a:off x="4031416" y="2475359"/>
            <a:ext cx="1062118" cy="1062118"/>
          </a:xfrm>
          <a:prstGeom prst="ellipse">
            <a:avLst/>
          </a:prstGeom>
          <a:solidFill>
            <a:schemeClr val="bg1">
              <a:lumMod val="95000"/>
            </a:schemeClr>
          </a:solidFill>
          <a:ln w="38100">
            <a:solidFill>
              <a:schemeClr val="accent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xmlns="" val="1615967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3" name="Rectangle 2"/>
          <p:cNvSpPr/>
          <p:nvPr userDrawn="1"/>
        </p:nvSpPr>
        <p:spPr>
          <a:xfrm>
            <a:off x="6012160" y="0"/>
            <a:ext cx="313184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p:cNvSpPr>
            <a:spLocks noGrp="1"/>
          </p:cNvSpPr>
          <p:nvPr>
            <p:ph type="pic" idx="1" hasCustomPrompt="1"/>
          </p:nvPr>
        </p:nvSpPr>
        <p:spPr>
          <a:xfrm>
            <a:off x="3131840" y="0"/>
            <a:ext cx="288032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3233221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2" name="Rectangle 1"/>
          <p:cNvSpPr/>
          <p:nvPr userDrawn="1"/>
        </p:nvSpPr>
        <p:spPr>
          <a:xfrm>
            <a:off x="8244000" y="0"/>
            <a:ext cx="900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 name="Picture Placeholder 2"/>
          <p:cNvSpPr>
            <a:spLocks noGrp="1"/>
          </p:cNvSpPr>
          <p:nvPr>
            <p:ph type="pic" idx="12" hasCustomPrompt="1"/>
          </p:nvPr>
        </p:nvSpPr>
        <p:spPr>
          <a:xfrm>
            <a:off x="5811908"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2477595" y="0"/>
            <a:ext cx="2448000" cy="51435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Rectangle 4"/>
          <p:cNvSpPr/>
          <p:nvPr userDrawn="1"/>
        </p:nvSpPr>
        <p:spPr>
          <a:xfrm>
            <a:off x="4916268" y="0"/>
            <a:ext cx="900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xmlns="" val="3231730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429444"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5" hasCustomPrompt="1"/>
          </p:nvPr>
        </p:nvSpPr>
        <p:spPr>
          <a:xfrm>
            <a:off x="4644008" y="915566"/>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6" hasCustomPrompt="1"/>
          </p:nvPr>
        </p:nvSpPr>
        <p:spPr>
          <a:xfrm>
            <a:off x="429444" y="2912740"/>
            <a:ext cx="4104456" cy="187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Text Placeholder 9"/>
          <p:cNvSpPr>
            <a:spLocks noGrp="1"/>
          </p:cNvSpPr>
          <p:nvPr>
            <p:ph type="body" sz="quarter" idx="10" hasCustomPrompt="1"/>
          </p:nvPr>
        </p:nvSpPr>
        <p:spPr>
          <a:xfrm>
            <a:off x="0" y="180628"/>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BASIC LAYOUT</a:t>
            </a:r>
          </a:p>
        </p:txBody>
      </p:sp>
      <p:sp>
        <p:nvSpPr>
          <p:cNvPr id="9" name="Rectangle 8"/>
          <p:cNvSpPr/>
          <p:nvPr userDrawn="1"/>
        </p:nvSpPr>
        <p:spPr>
          <a:xfrm>
            <a:off x="4644464" y="2912740"/>
            <a:ext cx="4104000" cy="18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xmlns="" val="855765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2" name="Rectangle 1"/>
          <p:cNvSpPr/>
          <p:nvPr userDrawn="1"/>
        </p:nvSpPr>
        <p:spPr>
          <a:xfrm>
            <a:off x="4583048" y="0"/>
            <a:ext cx="2286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Picture Placeholder 2"/>
          <p:cNvSpPr>
            <a:spLocks noGrp="1"/>
          </p:cNvSpPr>
          <p:nvPr>
            <p:ph type="pic" idx="10" hasCustomPrompt="1"/>
          </p:nvPr>
        </p:nvSpPr>
        <p:spPr>
          <a:xfrm>
            <a:off x="6858000" y="698778"/>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1" hasCustomPrompt="1"/>
          </p:nvPr>
        </p:nvSpPr>
        <p:spPr>
          <a:xfrm>
            <a:off x="4583048" y="2578606"/>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2298953" y="699542"/>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0" y="2579370"/>
            <a:ext cx="2286000" cy="187220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39811595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2" name="Picture Placeholder 2"/>
          <p:cNvSpPr>
            <a:spLocks noGrp="1"/>
          </p:cNvSpPr>
          <p:nvPr>
            <p:ph type="pic" idx="13" hasCustomPrompt="1"/>
          </p:nvPr>
        </p:nvSpPr>
        <p:spPr>
          <a:xfrm>
            <a:off x="323528" y="24844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p:cNvSpPr>
            <a:spLocks noGrp="1"/>
          </p:cNvSpPr>
          <p:nvPr>
            <p:ph type="pic" idx="14" hasCustomPrompt="1"/>
          </p:nvPr>
        </p:nvSpPr>
        <p:spPr>
          <a:xfrm>
            <a:off x="3671560" y="183262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5" hasCustomPrompt="1"/>
          </p:nvPr>
        </p:nvSpPr>
        <p:spPr>
          <a:xfrm>
            <a:off x="2105640" y="341679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6" hasCustomPrompt="1"/>
          </p:nvPr>
        </p:nvSpPr>
        <p:spPr>
          <a:xfrm>
            <a:off x="323528" y="183262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7" hasCustomPrompt="1"/>
          </p:nvPr>
        </p:nvSpPr>
        <p:spPr>
          <a:xfrm>
            <a:off x="2105640" y="183204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8" hasCustomPrompt="1"/>
          </p:nvPr>
        </p:nvSpPr>
        <p:spPr>
          <a:xfrm>
            <a:off x="3671560" y="24844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14831478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D:\Fullppt\005-PNG이미지\노트북.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3635896" y="1019175"/>
            <a:ext cx="6011911" cy="3057758"/>
          </a:xfrm>
          <a:prstGeom prst="rect">
            <a:avLst/>
          </a:prstGeom>
          <a:noFill/>
          <a:extLst>
            <a:ext uri="{909E8E84-426E-40DD-AFC4-6F175D3DCCD1}">
              <a14:hiddenFill xmlns:a14="http://schemas.microsoft.com/office/drawing/2010/main" xmlns="">
                <a:solidFill>
                  <a:srgbClr val="FFFFFF"/>
                </a:solidFill>
              </a14:hiddenFill>
            </a:ext>
          </a:extLst>
        </p:spPr>
      </p:pic>
      <p:sp>
        <p:nvSpPr>
          <p:cNvPr id="5" name="Picture Placeholder 2"/>
          <p:cNvSpPr>
            <a:spLocks noGrp="1"/>
          </p:cNvSpPr>
          <p:nvPr>
            <p:ph type="pic" idx="1" hasCustomPrompt="1"/>
          </p:nvPr>
        </p:nvSpPr>
        <p:spPr>
          <a:xfrm>
            <a:off x="5283453" y="1415430"/>
            <a:ext cx="2834003" cy="211421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2497966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a:blip r:embed="rId2" cstate="print"/>
          <a:stretch>
            <a:fillRect/>
          </a:stretch>
        </a:blip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tx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userDrawn="1"/>
        </p:nvGrpSpPr>
        <p:grpSpPr>
          <a:xfrm>
            <a:off x="1944300" y="0"/>
            <a:ext cx="5255402" cy="5143500"/>
            <a:chOff x="1619672" y="548680"/>
            <a:chExt cx="5904656" cy="5778928"/>
          </a:xfrm>
        </p:grpSpPr>
        <p:sp>
          <p:nvSpPr>
            <p:cNvPr id="5" name="Oval 4"/>
            <p:cNvSpPr/>
            <p:nvPr userDrawn="1"/>
          </p:nvSpPr>
          <p:spPr>
            <a:xfrm>
              <a:off x="2411760" y="1268760"/>
              <a:ext cx="4320480" cy="4320480"/>
            </a:xfrm>
            <a:prstGeom prst="ellipse">
              <a:avLst/>
            </a:prstGeom>
            <a:no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6" name="Oval 5"/>
            <p:cNvSpPr/>
            <p:nvPr userDrawn="1"/>
          </p:nvSpPr>
          <p:spPr>
            <a:xfrm>
              <a:off x="2483768" y="1340768"/>
              <a:ext cx="4176464" cy="4176464"/>
            </a:xfrm>
            <a:prstGeom prst="ellipse">
              <a:avLst/>
            </a:prstGeom>
            <a:blipFill>
              <a:blip r:embed="rId2" cstate="print"/>
              <a:stretch>
                <a:fillRect/>
              </a:stretch>
            </a:blipFill>
            <a:ln w="19050">
              <a:solidFill>
                <a:schemeClr val="bg1">
                  <a:alpha val="7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7" name="Straight Connector 6"/>
            <p:cNvCxnSpPr/>
            <p:nvPr userDrawn="1"/>
          </p:nvCxnSpPr>
          <p:spPr>
            <a:xfrm>
              <a:off x="4572000" y="548680"/>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4572000" y="5607528"/>
              <a:ext cx="0" cy="72008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732240"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619672" y="3429000"/>
              <a:ext cx="792088" cy="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flipV="1">
              <a:off x="6156176" y="2378312"/>
              <a:ext cx="792088" cy="3306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flipV="1">
              <a:off x="5431496" y="1124744"/>
              <a:ext cx="432048" cy="79208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3094136" y="1131624"/>
              <a:ext cx="613768" cy="785208"/>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195736" y="2090992"/>
              <a:ext cx="898400" cy="49224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3180984" y="4941168"/>
              <a:ext cx="526920" cy="576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2456304" y="4329100"/>
              <a:ext cx="637832" cy="39604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5979584" y="4142812"/>
              <a:ext cx="968680" cy="51032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5431496" y="4875464"/>
              <a:ext cx="490068" cy="732064"/>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pSp>
      <p:sp>
        <p:nvSpPr>
          <p:cNvPr id="10" name="Text Placeholder 9"/>
          <p:cNvSpPr>
            <a:spLocks noGrp="1"/>
          </p:cNvSpPr>
          <p:nvPr>
            <p:ph type="body" sz="quarter" idx="10" hasCustomPrompt="1"/>
          </p:nvPr>
        </p:nvSpPr>
        <p:spPr>
          <a:xfrm>
            <a:off x="0" y="2105794"/>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268185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Images and Contents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1648247" y="1275606"/>
            <a:ext cx="2526010" cy="2518619"/>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3" descr="D:\Fullppt\005-PNG이미지\모니터.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4888607" y="1275606"/>
            <a:ext cx="2526010" cy="2518619"/>
          </a:xfrm>
          <a:prstGeom prst="rect">
            <a:avLst/>
          </a:prstGeom>
          <a:noFill/>
          <a:extLst>
            <a:ext uri="{909E8E84-426E-40DD-AFC4-6F175D3DCCD1}">
              <a14:hiddenFill xmlns:a14="http://schemas.microsoft.com/office/drawing/2010/main" xmlns="">
                <a:solidFill>
                  <a:srgbClr val="FFFFFF"/>
                </a:solidFill>
              </a14:hiddenFill>
            </a:ext>
          </a:extLst>
        </p:spPr>
      </p:pic>
      <p:sp>
        <p:nvSpPr>
          <p:cNvPr id="4" name="Picture Placeholder 2"/>
          <p:cNvSpPr>
            <a:spLocks noGrp="1"/>
          </p:cNvSpPr>
          <p:nvPr>
            <p:ph type="pic" idx="1" hasCustomPrompt="1"/>
          </p:nvPr>
        </p:nvSpPr>
        <p:spPr>
          <a:xfrm>
            <a:off x="1748616"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4986924" y="1374406"/>
            <a:ext cx="2319328" cy="158483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7"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11163576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2" descr="D:\Fullppt\PNG이미지\핸드폰2.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5940152" y="1023301"/>
            <a:ext cx="3024336" cy="366241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Picture Placeholder 2"/>
          <p:cNvSpPr>
            <a:spLocks noGrp="1"/>
          </p:cNvSpPr>
          <p:nvPr>
            <p:ph type="pic" idx="1" hasCustomPrompt="1"/>
          </p:nvPr>
        </p:nvSpPr>
        <p:spPr>
          <a:xfrm>
            <a:off x="6687664" y="1164297"/>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2" hasCustomPrompt="1"/>
          </p:nvPr>
        </p:nvSpPr>
        <p:spPr>
          <a:xfrm>
            <a:off x="5196830" y="1426241"/>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8922350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blipFill>
              <a:blip r:embed="rId2"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xmlns="" val="7381822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95936" y="2253238"/>
            <a:ext cx="5148064"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3995936" y="2726814"/>
            <a:ext cx="51480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grpSp>
        <p:nvGrpSpPr>
          <p:cNvPr id="8" name="Group 7"/>
          <p:cNvGrpSpPr/>
          <p:nvPr userDrawn="1"/>
        </p:nvGrpSpPr>
        <p:grpSpPr>
          <a:xfrm>
            <a:off x="941932" y="1244876"/>
            <a:ext cx="2693964" cy="2636602"/>
            <a:chOff x="1619672" y="548680"/>
            <a:chExt cx="5904656" cy="5778928"/>
          </a:xfrm>
        </p:grpSpPr>
        <p:sp>
          <p:nvSpPr>
            <p:cNvPr id="9" name="Oval 8"/>
            <p:cNvSpPr/>
            <p:nvPr userDrawn="1"/>
          </p:nvSpPr>
          <p:spPr>
            <a:xfrm>
              <a:off x="2411760" y="1268760"/>
              <a:ext cx="4320480" cy="4320480"/>
            </a:xfrm>
            <a:prstGeom prst="ellipse">
              <a:avLst/>
            </a:prstGeom>
            <a:no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sp>
          <p:nvSpPr>
            <p:cNvPr id="12" name="Oval 11"/>
            <p:cNvSpPr/>
            <p:nvPr userDrawn="1"/>
          </p:nvSpPr>
          <p:spPr>
            <a:xfrm>
              <a:off x="2483768" y="1340768"/>
              <a:ext cx="4176464" cy="4176464"/>
            </a:xfrm>
            <a:prstGeom prst="ellipse">
              <a:avLst/>
            </a:prstGeom>
            <a:blipFill>
              <a:blip r:embed="rId3" cstate="print"/>
              <a:stretch>
                <a:fillRect/>
              </a:stretch>
            </a:blipFill>
            <a:ln w="190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a:p>
          </p:txBody>
        </p:sp>
        <p:cxnSp>
          <p:nvCxnSpPr>
            <p:cNvPr id="13" name="Straight Connector 12"/>
            <p:cNvCxnSpPr/>
            <p:nvPr userDrawn="1"/>
          </p:nvCxnSpPr>
          <p:spPr>
            <a:xfrm>
              <a:off x="4572000" y="548680"/>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572000" y="5607528"/>
              <a:ext cx="0" cy="72008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6732240"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1619672" y="3429000"/>
              <a:ext cx="792088" cy="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flipV="1">
              <a:off x="6156176" y="2378312"/>
              <a:ext cx="792088" cy="3306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flipV="1">
              <a:off x="5431496" y="1124744"/>
              <a:ext cx="432048" cy="79208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3094136" y="1131624"/>
              <a:ext cx="613768" cy="785208"/>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2195736" y="2090992"/>
              <a:ext cx="898400" cy="49224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flipV="1">
              <a:off x="3180984" y="4941168"/>
              <a:ext cx="526920" cy="576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flipV="1">
              <a:off x="2456304" y="4329100"/>
              <a:ext cx="637832" cy="39604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5979584" y="4142812"/>
              <a:ext cx="968680" cy="51032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5431496" y="4875464"/>
              <a:ext cx="490068" cy="732064"/>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738235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7_Images and Contents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2" name="Picture 2" descr="D:\Fullppt\PNG이미지\핸드폰2.png"/>
          <p:cNvPicPr>
            <a:picLocks noChangeAspect="1" noChangeArrowheads="1"/>
          </p:cNvPicPr>
          <p:nvPr userDrawn="1"/>
        </p:nvPicPr>
        <p:blipFill>
          <a:blip r:embed="rId3" cstate="print">
            <a:extLst>
              <a:ext uri="{28A0092B-C50C-407E-A947-70E740481C1C}">
                <a14:useLocalDpi xmlns:a14="http://schemas.microsoft.com/office/drawing/2010/main" xmlns="" val="0"/>
              </a:ext>
            </a:extLst>
          </a:blip>
          <a:srcRect/>
          <a:stretch>
            <a:fillRect/>
          </a:stretch>
        </p:blipFill>
        <p:spPr bwMode="auto">
          <a:xfrm>
            <a:off x="5940152" y="1023301"/>
            <a:ext cx="3024336" cy="366241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Picture Placeholder 2"/>
          <p:cNvSpPr>
            <a:spLocks noGrp="1"/>
          </p:cNvSpPr>
          <p:nvPr>
            <p:ph type="pic" idx="1" hasCustomPrompt="1"/>
          </p:nvPr>
        </p:nvSpPr>
        <p:spPr>
          <a:xfrm>
            <a:off x="6687664" y="1164297"/>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p:cNvSpPr>
            <a:spLocks noGrp="1"/>
          </p:cNvSpPr>
          <p:nvPr>
            <p:ph type="pic" idx="12" hasCustomPrompt="1"/>
          </p:nvPr>
        </p:nvSpPr>
        <p:spPr>
          <a:xfrm>
            <a:off x="5196830" y="1426241"/>
            <a:ext cx="1744194" cy="26942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8922350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3129044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xmlns="" val="922808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defRPr>
            </a:lvl1pPr>
          </a:lstStyle>
          <a:p>
            <a:r>
              <a:rPr lang="en-US" altLang="ko-KR" dirty="0" smtClean="0"/>
              <a:t> Click to edit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defRPr>
            </a:lvl1pPr>
          </a:lstStyle>
          <a:p>
            <a:pPr lvl="0"/>
            <a:r>
              <a:rPr lang="en-US" altLang="ko-KR" dirty="0" smtClean="0"/>
              <a:t>Click to edit Master text styles</a:t>
            </a:r>
          </a:p>
        </p:txBody>
      </p:sp>
    </p:spTree>
    <p:extLst>
      <p:ext uri="{BB962C8B-B14F-4D97-AF65-F5344CB8AC3E}">
        <p14:creationId xmlns:p14="http://schemas.microsoft.com/office/powerpoint/2010/main" xmlns=""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2700934" y="322499"/>
            <a:ext cx="1583034" cy="1385155"/>
          </a:xfrm>
          <a:prstGeom prst="rect">
            <a:avLst/>
          </a:prstGeom>
          <a:solidFill>
            <a:schemeClr val="bg1">
              <a:lumMod val="95000"/>
            </a:schemeClr>
          </a:solidFill>
          <a:ln w="19050">
            <a:solidFill>
              <a:schemeClr val="accent2"/>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1" hasCustomPrompt="1"/>
          </p:nvPr>
        </p:nvSpPr>
        <p:spPr>
          <a:xfrm>
            <a:off x="2700934" y="1898609"/>
            <a:ext cx="1583034" cy="1385155"/>
          </a:xfrm>
          <a:prstGeom prst="rect">
            <a:avLst/>
          </a:prstGeom>
          <a:solidFill>
            <a:schemeClr val="bg1">
              <a:lumMod val="95000"/>
            </a:schemeClr>
          </a:solidFill>
          <a:ln w="19050">
            <a:solidFill>
              <a:schemeClr val="accent3"/>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00934" y="3474719"/>
            <a:ext cx="1583034" cy="1385155"/>
          </a:xfrm>
          <a:prstGeom prst="rect">
            <a:avLst/>
          </a:prstGeom>
          <a:solidFill>
            <a:schemeClr val="bg1">
              <a:lumMod val="95000"/>
            </a:schemeClr>
          </a:solidFill>
          <a:ln w="19050">
            <a:solidFill>
              <a:schemeClr val="accent4"/>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xmlns="" val="4096584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87571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31290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2827544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67544" y="19548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467544" y="771550"/>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xmlns="" val="33106520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1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17" Type="http://schemas.openxmlformats.org/officeDocument/2006/relationships/slideLayout" Target="../slideLayouts/slideLayout22.xml"/><Relationship Id="rId2" Type="http://schemas.openxmlformats.org/officeDocument/2006/relationships/slideLayout" Target="../slideLayouts/slideLayout7.xml"/><Relationship Id="rId16" Type="http://schemas.openxmlformats.org/officeDocument/2006/relationships/slideLayout" Target="../slideLayouts/slideLayout21.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slideLayout" Target="../slideLayouts/slideLayout2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theme" Target="../theme/theme3.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4" r:id="rId3"/>
    <p:sldLayoutId id="2147483678" r:id="rId4"/>
    <p:sldLayoutId id="2147483679" r:id="rId5"/>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3" r:id="rId3"/>
    <p:sldLayoutId id="2147483660" r:id="rId4"/>
    <p:sldLayoutId id="2147483661" r:id="rId5"/>
    <p:sldLayoutId id="2147483662" r:id="rId6"/>
    <p:sldLayoutId id="2147483664" r:id="rId7"/>
    <p:sldLayoutId id="2147483655" r:id="rId8"/>
    <p:sldLayoutId id="2147483665" r:id="rId9"/>
    <p:sldLayoutId id="2147483666" r:id="rId10"/>
    <p:sldLayoutId id="2147483667" r:id="rId11"/>
    <p:sldLayoutId id="2147483668" r:id="rId12"/>
    <p:sldLayoutId id="2147483669" r:id="rId13"/>
    <p:sldLayoutId id="2147483673" r:id="rId14"/>
    <p:sldLayoutId id="2147483672" r:id="rId15"/>
    <p:sldLayoutId id="2147483671" r:id="rId16"/>
    <p:sldLayoutId id="2147483656"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54710703"/>
      </p:ext>
    </p:extLst>
  </p:cSld>
  <p:clrMap bg1="lt1" tx1="dk1" bg2="lt2" tx2="dk2" accent1="accent1" accent2="accent2" accent3="accent3" accent4="accent4" accent5="accent5" accent6="accent6" hlink="hlink" folHlink="folHlink"/>
  <p:sldLayoutIdLst>
    <p:sldLayoutId id="2147483654" r:id="rId1"/>
    <p:sldLayoutId id="2147483675" r:id="rId2"/>
    <p:sldLayoutId id="2147483676" r:id="rId3"/>
    <p:sldLayoutId id="2147483677" r:id="rId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8" Type="http://schemas.openxmlformats.org/officeDocument/2006/relationships/hyperlink" Target="https://www.youtube.com/watch?v=wQT-QIrk-BA" TargetMode="External"/><Relationship Id="rId3" Type="http://schemas.openxmlformats.org/officeDocument/2006/relationships/hyperlink" Target="https://www.youtube.com/watch?v=oiVnWX-J5Mo&amp;t=434s" TargetMode="External"/><Relationship Id="rId7" Type="http://schemas.openxmlformats.org/officeDocument/2006/relationships/hyperlink" Target="https://www.youtube.com/watch?v=bTyAakCMrnY&amp;feature=share" TargetMode="External"/><Relationship Id="rId2" Type="http://schemas.openxmlformats.org/officeDocument/2006/relationships/notesSlide" Target="../notesSlides/notesSlide15.xml"/><Relationship Id="rId1" Type="http://schemas.openxmlformats.org/officeDocument/2006/relationships/slideLayout" Target="../slideLayouts/slideLayout25.xml"/><Relationship Id="rId6" Type="http://schemas.openxmlformats.org/officeDocument/2006/relationships/hyperlink" Target="https://www.basecamp.com/" TargetMode="External"/><Relationship Id="rId5" Type="http://schemas.openxmlformats.org/officeDocument/2006/relationships/hyperlink" Target="https://www.orangescrum.org/" TargetMode="External"/><Relationship Id="rId4" Type="http://schemas.openxmlformats.org/officeDocument/2006/relationships/hyperlink" Target="https://www.projectlibr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07704" y="1635645"/>
            <a:ext cx="5472608" cy="1080121"/>
          </a:xfrm>
        </p:spPr>
        <p:txBody>
          <a:bodyPr/>
          <a:lstStyle/>
          <a:p>
            <a:pPr lvl="0"/>
            <a:r>
              <a:rPr lang="en-US" altLang="ko-KR" dirty="0" smtClean="0"/>
              <a:t>Software Development Project Management </a:t>
            </a:r>
            <a:endParaRPr lang="en-US" altLang="ko-KR" dirty="0"/>
          </a:p>
        </p:txBody>
      </p:sp>
      <p:sp>
        <p:nvSpPr>
          <p:cNvPr id="4" name="Text Placeholder 3"/>
          <p:cNvSpPr>
            <a:spLocks noGrp="1"/>
          </p:cNvSpPr>
          <p:nvPr>
            <p:ph type="body" sz="quarter" idx="11"/>
          </p:nvPr>
        </p:nvSpPr>
        <p:spPr>
          <a:xfrm>
            <a:off x="2649145" y="2779928"/>
            <a:ext cx="3845416" cy="799934"/>
          </a:xfrm>
        </p:spPr>
        <p:txBody>
          <a:bodyPr/>
          <a:lstStyle/>
          <a:p>
            <a:pPr>
              <a:spcBef>
                <a:spcPts val="0"/>
              </a:spcBef>
              <a:defRPr/>
            </a:pPr>
            <a:r>
              <a:rPr lang="en-US" altLang="ko-KR" dirty="0" smtClean="0"/>
              <a:t>Project Management tools</a:t>
            </a:r>
            <a:endParaRPr lang="en-US" altLang="ko-KR" dirty="0"/>
          </a:p>
        </p:txBody>
      </p:sp>
    </p:spTree>
    <p:extLst>
      <p:ext uri="{BB962C8B-B14F-4D97-AF65-F5344CB8AC3E}">
        <p14:creationId xmlns:p14="http://schemas.microsoft.com/office/powerpoint/2010/main" xmlns=""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7494"/>
            <a:ext cx="9144000" cy="576064"/>
          </a:xfrm>
        </p:spPr>
        <p:txBody>
          <a:bodyPr/>
          <a:lstStyle/>
          <a:p>
            <a:r>
              <a:rPr lang="en-US" altLang="ko-KR" dirty="0" smtClean="0"/>
              <a:t>Steps to log in to the software</a:t>
            </a:r>
            <a:endParaRPr lang="ko-KR" altLang="en-US" dirty="0"/>
          </a:p>
        </p:txBody>
      </p:sp>
      <p:sp>
        <p:nvSpPr>
          <p:cNvPr id="24" name="TextBox 23"/>
          <p:cNvSpPr txBox="1"/>
          <p:nvPr/>
        </p:nvSpPr>
        <p:spPr>
          <a:xfrm>
            <a:off x="1043608" y="1059582"/>
            <a:ext cx="7200800" cy="738664"/>
          </a:xfrm>
          <a:prstGeom prst="rect">
            <a:avLst/>
          </a:prstGeom>
          <a:noFill/>
        </p:spPr>
        <p:txBody>
          <a:bodyPr wrap="square" rtlCol="0">
            <a:spAutoFit/>
          </a:bodyPr>
          <a:lstStyle/>
          <a:p>
            <a:r>
              <a:rPr lang="en-US" sz="1400" dirty="0" smtClean="0"/>
              <a:t>After downloading and installing we will have to create an account in the website and the run the software in our device. After that we can create a new project or open an existing one and start working</a:t>
            </a:r>
            <a:endParaRPr lang="en-US" sz="1400" dirty="0"/>
          </a:p>
        </p:txBody>
      </p:sp>
      <p:pic>
        <p:nvPicPr>
          <p:cNvPr id="7" name="Picture 6" descr="Screenshot (216).png"/>
          <p:cNvPicPr>
            <a:picLocks noChangeAspect="1"/>
          </p:cNvPicPr>
          <p:nvPr/>
        </p:nvPicPr>
        <p:blipFill>
          <a:blip r:embed="rId3" cstate="print"/>
          <a:stretch>
            <a:fillRect/>
          </a:stretch>
        </p:blipFill>
        <p:spPr>
          <a:xfrm>
            <a:off x="1907704" y="1843879"/>
            <a:ext cx="5652120" cy="3032127"/>
          </a:xfrm>
          <a:prstGeom prst="rect">
            <a:avLst/>
          </a:prstGeom>
        </p:spPr>
      </p:pic>
    </p:spTree>
    <p:extLst>
      <p:ext uri="{BB962C8B-B14F-4D97-AF65-F5344CB8AC3E}">
        <p14:creationId xmlns:p14="http://schemas.microsoft.com/office/powerpoint/2010/main" xmlns="" val="3239406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995936" y="2726814"/>
            <a:ext cx="5256584" cy="421000"/>
          </a:xfrm>
        </p:spPr>
        <p:txBody>
          <a:bodyPr/>
          <a:lstStyle/>
          <a:p>
            <a:pPr lvl="0"/>
            <a:r>
              <a:rPr lang="en-US" dirty="0" smtClean="0"/>
              <a:t>open source enterprise project management </a:t>
            </a:r>
            <a:endParaRPr lang="en-US" dirty="0" smtClean="0"/>
          </a:p>
          <a:p>
            <a:pPr lvl="0"/>
            <a:r>
              <a:rPr lang="en-US" dirty="0" smtClean="0"/>
              <a:t>and </a:t>
            </a:r>
            <a:r>
              <a:rPr lang="en-US" dirty="0" smtClean="0"/>
              <a:t>collaboration tool</a:t>
            </a:r>
            <a:endParaRPr lang="en-US" altLang="ko-KR" dirty="0">
              <a:solidFill>
                <a:schemeClr val="tx1">
                  <a:lumMod val="75000"/>
                  <a:lumOff val="25000"/>
                </a:schemeClr>
              </a:solidFill>
            </a:endParaRPr>
          </a:p>
        </p:txBody>
      </p:sp>
      <p:sp>
        <p:nvSpPr>
          <p:cNvPr id="4" name="Freeform 3"/>
          <p:cNvSpPr/>
          <p:nvPr/>
        </p:nvSpPr>
        <p:spPr>
          <a:xfrm>
            <a:off x="1926754" y="2283718"/>
            <a:ext cx="713769" cy="57606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5" descr="orangescrum-logo-2019-300x101.png"/>
          <p:cNvPicPr>
            <a:picLocks noChangeAspect="1"/>
          </p:cNvPicPr>
          <p:nvPr/>
        </p:nvPicPr>
        <p:blipFill>
          <a:blip r:embed="rId2" cstate="print"/>
          <a:srcRect t="7486" r="4230" b="35028"/>
          <a:stretch>
            <a:fillRect/>
          </a:stretch>
        </p:blipFill>
        <p:spPr>
          <a:xfrm>
            <a:off x="4021914" y="2067694"/>
            <a:ext cx="2494302" cy="504056"/>
          </a:xfrm>
          <a:prstGeom prst="rect">
            <a:avLst/>
          </a:prstGeom>
        </p:spPr>
      </p:pic>
    </p:spTree>
    <p:extLst>
      <p:ext uri="{BB962C8B-B14F-4D97-AF65-F5344CB8AC3E}">
        <p14:creationId xmlns:p14="http://schemas.microsoft.com/office/powerpoint/2010/main" xmlns="" val="310123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39552" y="1131590"/>
            <a:ext cx="2376264" cy="400110"/>
          </a:xfrm>
          <a:prstGeom prst="rect">
            <a:avLst/>
          </a:prstGeom>
          <a:noFill/>
        </p:spPr>
        <p:txBody>
          <a:bodyPr wrap="square" rtlCol="0" anchor="ctr">
            <a:spAutoFit/>
          </a:bodyPr>
          <a:lstStyle/>
          <a:p>
            <a:r>
              <a:rPr lang="en-US" altLang="ko-KR" sz="2000" b="1" i="1" dirty="0" smtClean="0">
                <a:solidFill>
                  <a:srgbClr val="FABE00"/>
                </a:solidFill>
                <a:cs typeface="Arial" pitchFamily="34" charset="0"/>
              </a:rPr>
              <a:t>OrangeScrum</a:t>
            </a:r>
            <a:endParaRPr lang="ko-KR" altLang="en-US" sz="2000" b="1" i="1" dirty="0">
              <a:solidFill>
                <a:srgbClr val="FABE00"/>
              </a:solidFill>
              <a:cs typeface="Arial" pitchFamily="34" charset="0"/>
            </a:endParaRPr>
          </a:p>
        </p:txBody>
      </p:sp>
      <p:sp>
        <p:nvSpPr>
          <p:cNvPr id="14" name="TextBox 13"/>
          <p:cNvSpPr txBox="1"/>
          <p:nvPr/>
        </p:nvSpPr>
        <p:spPr>
          <a:xfrm>
            <a:off x="539552" y="1851670"/>
            <a:ext cx="4176464" cy="1615827"/>
          </a:xfrm>
          <a:prstGeom prst="rect">
            <a:avLst/>
          </a:prstGeom>
          <a:noFill/>
        </p:spPr>
        <p:txBody>
          <a:bodyPr wrap="square" rtlCol="0" anchor="ctr">
            <a:spAutoFit/>
          </a:bodyPr>
          <a:lstStyle/>
          <a:p>
            <a:r>
              <a:rPr lang="en-US" sz="1100" dirty="0" smtClean="0"/>
              <a:t>OrangeScrum</a:t>
            </a:r>
            <a:r>
              <a:rPr lang="en-US" sz="1100" dirty="0" smtClean="0"/>
              <a:t> is easy and free and open-source project management software for enterprises of all sizes. OrangeScrum allows </a:t>
            </a:r>
            <a:endParaRPr lang="en-US" sz="1100" dirty="0" smtClean="0"/>
          </a:p>
          <a:p>
            <a:r>
              <a:rPr lang="en-US" sz="1100" dirty="0" smtClean="0"/>
              <a:t>companies </a:t>
            </a:r>
            <a:r>
              <a:rPr lang="en-US" sz="1100" dirty="0" smtClean="0"/>
              <a:t>to organize multi-functional ventures, teams, and </a:t>
            </a:r>
            <a:endParaRPr lang="en-US" sz="1100" dirty="0" smtClean="0"/>
          </a:p>
          <a:p>
            <a:r>
              <a:rPr lang="en-US" sz="1100" dirty="0" smtClean="0"/>
              <a:t>activities</a:t>
            </a:r>
            <a:r>
              <a:rPr lang="en-US" sz="1100" dirty="0" smtClean="0"/>
              <a:t>, such as Gantt charts, time log, Kanban view, daily </a:t>
            </a:r>
            <a:endParaRPr lang="en-US" sz="1100" dirty="0" smtClean="0"/>
          </a:p>
          <a:p>
            <a:r>
              <a:rPr lang="en-US" sz="1100" dirty="0" smtClean="0"/>
              <a:t>catch-up</a:t>
            </a:r>
            <a:r>
              <a:rPr lang="en-US" sz="1100" dirty="0" smtClean="0"/>
              <a:t>, recurring tasks, project &amp; task templates, invoicing, </a:t>
            </a:r>
            <a:endParaRPr lang="en-US" sz="1100" dirty="0" smtClean="0"/>
          </a:p>
          <a:p>
            <a:r>
              <a:rPr lang="en-US" sz="1100" dirty="0" smtClean="0"/>
              <a:t>and </a:t>
            </a:r>
            <a:r>
              <a:rPr lang="en-US" sz="1100" dirty="0" smtClean="0"/>
              <a:t>more. It is an ideal choice for startups and medium-sized </a:t>
            </a:r>
            <a:endParaRPr lang="en-US" sz="1100" dirty="0" smtClean="0"/>
          </a:p>
          <a:p>
            <a:r>
              <a:rPr lang="en-US" sz="1100" dirty="0" smtClean="0"/>
              <a:t>enterprises</a:t>
            </a:r>
            <a:r>
              <a:rPr lang="en-US" sz="1100" dirty="0" smtClean="0"/>
              <a:t>.</a:t>
            </a:r>
          </a:p>
          <a:p>
            <a:r>
              <a:rPr lang="en-US" sz="1100" dirty="0" smtClean="0"/>
              <a:t> </a:t>
            </a:r>
          </a:p>
          <a:p>
            <a:endParaRPr lang="en-US" sz="1100" dirty="0"/>
          </a:p>
        </p:txBody>
      </p:sp>
      <p:sp>
        <p:nvSpPr>
          <p:cNvPr id="11" name="Rectangle 10"/>
          <p:cNvSpPr/>
          <p:nvPr/>
        </p:nvSpPr>
        <p:spPr>
          <a:xfrm>
            <a:off x="6012160" y="771550"/>
            <a:ext cx="2520280" cy="381642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Text Placeholder 7"/>
          <p:cNvSpPr>
            <a:spLocks noGrp="1"/>
          </p:cNvSpPr>
          <p:nvPr>
            <p:ph type="body" sz="quarter" idx="10"/>
          </p:nvPr>
        </p:nvSpPr>
        <p:spPr>
          <a:xfrm>
            <a:off x="467544" y="339502"/>
            <a:ext cx="8424936" cy="576064"/>
          </a:xfrm>
        </p:spPr>
        <p:txBody>
          <a:bodyPr/>
          <a:lstStyle/>
          <a:p>
            <a:r>
              <a:rPr lang="en-US" altLang="ko-KR" dirty="0" smtClean="0"/>
              <a:t> About The Software</a:t>
            </a:r>
            <a:endParaRPr lang="ko-KR" altLang="en-US" dirty="0"/>
          </a:p>
        </p:txBody>
      </p:sp>
      <p:pic>
        <p:nvPicPr>
          <p:cNvPr id="9" name="Picture 8" descr="Screenshot (200).png"/>
          <p:cNvPicPr>
            <a:picLocks noChangeAspect="1"/>
          </p:cNvPicPr>
          <p:nvPr/>
        </p:nvPicPr>
        <p:blipFill>
          <a:blip r:embed="rId3" cstate="print"/>
          <a:stretch>
            <a:fillRect/>
          </a:stretch>
        </p:blipFill>
        <p:spPr>
          <a:xfrm>
            <a:off x="4716016" y="1424705"/>
            <a:ext cx="4285619" cy="2155157"/>
          </a:xfrm>
          <a:prstGeom prst="rect">
            <a:avLst/>
          </a:prstGeom>
          <a:ln>
            <a:solidFill>
              <a:schemeClr val="tx1"/>
            </a:solidFill>
          </a:ln>
        </p:spPr>
      </p:pic>
    </p:spTree>
    <p:extLst>
      <p:ext uri="{BB962C8B-B14F-4D97-AF65-F5344CB8AC3E}">
        <p14:creationId xmlns:p14="http://schemas.microsoft.com/office/powerpoint/2010/main" xmlns="" val="3611631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7494"/>
            <a:ext cx="9144000" cy="576064"/>
          </a:xfrm>
        </p:spPr>
        <p:txBody>
          <a:bodyPr/>
          <a:lstStyle/>
          <a:p>
            <a:r>
              <a:rPr lang="en-US" altLang="ko-KR" dirty="0" smtClean="0"/>
              <a:t>Key Features</a:t>
            </a:r>
            <a:endParaRPr lang="ko-KR" altLang="en-US" dirty="0"/>
          </a:p>
        </p:txBody>
      </p:sp>
      <p:grpSp>
        <p:nvGrpSpPr>
          <p:cNvPr id="3" name="Group 43"/>
          <p:cNvGrpSpPr/>
          <p:nvPr/>
        </p:nvGrpSpPr>
        <p:grpSpPr>
          <a:xfrm>
            <a:off x="794426" y="1404688"/>
            <a:ext cx="465206" cy="446982"/>
            <a:chOff x="794426" y="1404688"/>
            <a:chExt cx="557704" cy="557704"/>
          </a:xfrm>
        </p:grpSpPr>
        <p:sp>
          <p:nvSpPr>
            <p:cNvPr id="4" name="Oval 3"/>
            <p:cNvSpPr/>
            <p:nvPr/>
          </p:nvSpPr>
          <p:spPr>
            <a:xfrm>
              <a:off x="794426"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Oval 21"/>
            <p:cNvSpPr>
              <a:spLocks noChangeAspect="1"/>
            </p:cNvSpPr>
            <p:nvPr/>
          </p:nvSpPr>
          <p:spPr>
            <a:xfrm>
              <a:off x="924390" y="1533409"/>
              <a:ext cx="297776" cy="300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sp>
        <p:nvSpPr>
          <p:cNvPr id="22" name="TextBox 21"/>
          <p:cNvSpPr txBox="1"/>
          <p:nvPr/>
        </p:nvSpPr>
        <p:spPr>
          <a:xfrm>
            <a:off x="1547664" y="1491628"/>
            <a:ext cx="2830257" cy="276999"/>
          </a:xfrm>
          <a:prstGeom prst="rect">
            <a:avLst/>
          </a:prstGeom>
          <a:noFill/>
        </p:spPr>
        <p:txBody>
          <a:bodyPr wrap="square" rtlCol="0" anchor="ctr">
            <a:spAutoFit/>
          </a:bodyPr>
          <a:lstStyle/>
          <a:p>
            <a:r>
              <a:rPr lang="en-US" sz="1200" dirty="0" smtClean="0"/>
              <a:t>Agile </a:t>
            </a:r>
            <a:r>
              <a:rPr lang="en-US" sz="1200" dirty="0" smtClean="0"/>
              <a:t>methodologies</a:t>
            </a:r>
            <a:r>
              <a:rPr lang="en-US" sz="1200" dirty="0" smtClean="0"/>
              <a:t> </a:t>
            </a:r>
            <a:endParaRPr lang="ko-KR" altLang="en-US" sz="1200" b="1" dirty="0">
              <a:solidFill>
                <a:schemeClr val="tx1">
                  <a:lumMod val="75000"/>
                  <a:lumOff val="25000"/>
                </a:schemeClr>
              </a:solidFill>
              <a:cs typeface="Arial" pitchFamily="34" charset="0"/>
            </a:endParaRPr>
          </a:p>
        </p:txBody>
      </p:sp>
      <p:sp>
        <p:nvSpPr>
          <p:cNvPr id="25" name="TextBox 24"/>
          <p:cNvSpPr txBox="1"/>
          <p:nvPr/>
        </p:nvSpPr>
        <p:spPr>
          <a:xfrm>
            <a:off x="1547664" y="2139702"/>
            <a:ext cx="2830257" cy="276999"/>
          </a:xfrm>
          <a:prstGeom prst="rect">
            <a:avLst/>
          </a:prstGeom>
          <a:noFill/>
        </p:spPr>
        <p:txBody>
          <a:bodyPr wrap="square" rtlCol="0" anchor="ctr">
            <a:spAutoFit/>
          </a:bodyPr>
          <a:lstStyle/>
          <a:p>
            <a:r>
              <a:rPr lang="en-US" sz="1200" dirty="0" smtClean="0"/>
              <a:t>Resource management</a:t>
            </a:r>
          </a:p>
        </p:txBody>
      </p:sp>
      <p:sp>
        <p:nvSpPr>
          <p:cNvPr id="28" name="TextBox 27"/>
          <p:cNvSpPr txBox="1"/>
          <p:nvPr/>
        </p:nvSpPr>
        <p:spPr>
          <a:xfrm>
            <a:off x="1547664" y="2787774"/>
            <a:ext cx="2830257" cy="276999"/>
          </a:xfrm>
          <a:prstGeom prst="rect">
            <a:avLst/>
          </a:prstGeom>
          <a:noFill/>
        </p:spPr>
        <p:txBody>
          <a:bodyPr wrap="square" rtlCol="0" anchor="ctr">
            <a:spAutoFit/>
          </a:bodyPr>
          <a:lstStyle/>
          <a:p>
            <a:r>
              <a:rPr lang="en-US" sz="1200" dirty="0" smtClean="0"/>
              <a:t>Recurring task management</a:t>
            </a:r>
          </a:p>
        </p:txBody>
      </p:sp>
      <p:sp>
        <p:nvSpPr>
          <p:cNvPr id="31" name="TextBox 30"/>
          <p:cNvSpPr txBox="1"/>
          <p:nvPr/>
        </p:nvSpPr>
        <p:spPr>
          <a:xfrm>
            <a:off x="1547664" y="3435846"/>
            <a:ext cx="2830257" cy="276999"/>
          </a:xfrm>
          <a:prstGeom prst="rect">
            <a:avLst/>
          </a:prstGeom>
          <a:noFill/>
        </p:spPr>
        <p:txBody>
          <a:bodyPr wrap="square" rtlCol="0" anchor="ctr">
            <a:spAutoFit/>
          </a:bodyPr>
          <a:lstStyle/>
          <a:p>
            <a:r>
              <a:rPr lang="en-US" sz="1200" dirty="0" smtClean="0"/>
              <a:t>Multiple billing rates</a:t>
            </a:r>
          </a:p>
        </p:txBody>
      </p:sp>
      <p:sp>
        <p:nvSpPr>
          <p:cNvPr id="34" name="TextBox 33"/>
          <p:cNvSpPr txBox="1"/>
          <p:nvPr/>
        </p:nvSpPr>
        <p:spPr>
          <a:xfrm>
            <a:off x="5774191" y="1491630"/>
            <a:ext cx="2830257" cy="276999"/>
          </a:xfrm>
          <a:prstGeom prst="rect">
            <a:avLst/>
          </a:prstGeom>
          <a:noFill/>
        </p:spPr>
        <p:txBody>
          <a:bodyPr wrap="square" rtlCol="0" anchor="ctr">
            <a:spAutoFit/>
          </a:bodyPr>
          <a:lstStyle/>
          <a:p>
            <a:r>
              <a:rPr lang="en-US" sz="1200" dirty="0" smtClean="0"/>
              <a:t>Time tracking</a:t>
            </a:r>
          </a:p>
        </p:txBody>
      </p:sp>
      <p:grpSp>
        <p:nvGrpSpPr>
          <p:cNvPr id="5" name="Group 47"/>
          <p:cNvGrpSpPr/>
          <p:nvPr/>
        </p:nvGrpSpPr>
        <p:grpSpPr>
          <a:xfrm>
            <a:off x="794426" y="2067694"/>
            <a:ext cx="465206" cy="446982"/>
            <a:chOff x="794426" y="1404688"/>
            <a:chExt cx="557704" cy="557704"/>
          </a:xfrm>
        </p:grpSpPr>
        <p:sp>
          <p:nvSpPr>
            <p:cNvPr id="49" name="Oval 48"/>
            <p:cNvSpPr/>
            <p:nvPr/>
          </p:nvSpPr>
          <p:spPr>
            <a:xfrm>
              <a:off x="794426"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0" name="Oval 21"/>
            <p:cNvSpPr>
              <a:spLocks noChangeAspect="1"/>
            </p:cNvSpPr>
            <p:nvPr/>
          </p:nvSpPr>
          <p:spPr>
            <a:xfrm>
              <a:off x="924390" y="1533409"/>
              <a:ext cx="297776" cy="300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6" name="Group 50"/>
          <p:cNvGrpSpPr/>
          <p:nvPr/>
        </p:nvGrpSpPr>
        <p:grpSpPr>
          <a:xfrm>
            <a:off x="827584" y="2715766"/>
            <a:ext cx="465206" cy="446982"/>
            <a:chOff x="794426" y="1404688"/>
            <a:chExt cx="557704" cy="557704"/>
          </a:xfrm>
        </p:grpSpPr>
        <p:sp>
          <p:nvSpPr>
            <p:cNvPr id="52" name="Oval 51"/>
            <p:cNvSpPr/>
            <p:nvPr/>
          </p:nvSpPr>
          <p:spPr>
            <a:xfrm>
              <a:off x="794426"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3" name="Oval 21"/>
            <p:cNvSpPr>
              <a:spLocks noChangeAspect="1"/>
            </p:cNvSpPr>
            <p:nvPr/>
          </p:nvSpPr>
          <p:spPr>
            <a:xfrm>
              <a:off x="924390" y="1533409"/>
              <a:ext cx="297776" cy="300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7" name="Group 53"/>
          <p:cNvGrpSpPr/>
          <p:nvPr/>
        </p:nvGrpSpPr>
        <p:grpSpPr>
          <a:xfrm>
            <a:off x="827584" y="3363838"/>
            <a:ext cx="465206" cy="446982"/>
            <a:chOff x="794426" y="1404688"/>
            <a:chExt cx="557704" cy="557704"/>
          </a:xfrm>
        </p:grpSpPr>
        <p:sp>
          <p:nvSpPr>
            <p:cNvPr id="55" name="Oval 54"/>
            <p:cNvSpPr/>
            <p:nvPr/>
          </p:nvSpPr>
          <p:spPr>
            <a:xfrm>
              <a:off x="794426"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6" name="Oval 21"/>
            <p:cNvSpPr>
              <a:spLocks noChangeAspect="1"/>
            </p:cNvSpPr>
            <p:nvPr/>
          </p:nvSpPr>
          <p:spPr>
            <a:xfrm>
              <a:off x="924390" y="1533409"/>
              <a:ext cx="297776" cy="300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9" name="Group 56"/>
          <p:cNvGrpSpPr/>
          <p:nvPr/>
        </p:nvGrpSpPr>
        <p:grpSpPr>
          <a:xfrm>
            <a:off x="5148064" y="1419622"/>
            <a:ext cx="465206" cy="446982"/>
            <a:chOff x="794426" y="1404688"/>
            <a:chExt cx="557704" cy="557704"/>
          </a:xfrm>
        </p:grpSpPr>
        <p:sp>
          <p:nvSpPr>
            <p:cNvPr id="58" name="Oval 57"/>
            <p:cNvSpPr/>
            <p:nvPr/>
          </p:nvSpPr>
          <p:spPr>
            <a:xfrm>
              <a:off x="794426"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9" name="Oval 21"/>
            <p:cNvSpPr>
              <a:spLocks noChangeAspect="1"/>
            </p:cNvSpPr>
            <p:nvPr/>
          </p:nvSpPr>
          <p:spPr>
            <a:xfrm>
              <a:off x="924390" y="1533409"/>
              <a:ext cx="297776" cy="300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spTree>
    <p:extLst>
      <p:ext uri="{BB962C8B-B14F-4D97-AF65-F5344CB8AC3E}">
        <p14:creationId xmlns:p14="http://schemas.microsoft.com/office/powerpoint/2010/main" xmlns="" val="3239406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67744" y="103108"/>
            <a:ext cx="6516216" cy="884466"/>
          </a:xfrm>
        </p:spPr>
        <p:txBody>
          <a:bodyPr/>
          <a:lstStyle/>
          <a:p>
            <a:r>
              <a:rPr lang="en-US" altLang="ko-KR" sz="3600" dirty="0" smtClean="0"/>
              <a:t>Pros</a:t>
            </a:r>
            <a:endParaRPr lang="ko-KR" altLang="en-US" sz="3600" dirty="0"/>
          </a:p>
        </p:txBody>
      </p:sp>
      <p:graphicFrame>
        <p:nvGraphicFramePr>
          <p:cNvPr id="44" name="Content Placeholder 43"/>
          <p:cNvGraphicFramePr>
            <a:graphicFrameLocks noGrp="1"/>
          </p:cNvGraphicFramePr>
          <p:nvPr>
            <p:ph idx="1"/>
          </p:nvPr>
        </p:nvGraphicFramePr>
        <p:xfrm>
          <a:off x="1979613" y="987425"/>
          <a:ext cx="6913562" cy="370840"/>
        </p:xfrm>
        <a:graphic>
          <a:graphicData uri="http://schemas.openxmlformats.org/drawingml/2006/table">
            <a:tbl>
              <a:tblPr firstRow="1" bandRow="1">
                <a:tableStyleId>{073A0DAA-6AF3-43AB-8588-CEC1D06C72B9}</a:tableStyleId>
              </a:tblPr>
              <a:tblGrid>
                <a:gridCol w="6913562"/>
              </a:tblGrid>
              <a:tr h="370840">
                <a:tc>
                  <a:txBody>
                    <a:bodyPr/>
                    <a:lstStyle/>
                    <a:p>
                      <a:endParaRPr lang="en-US" dirty="0"/>
                    </a:p>
                  </a:txBody>
                  <a:tcPr>
                    <a:solidFill>
                      <a:schemeClr val="bg1"/>
                    </a:solidFill>
                  </a:tcPr>
                </a:tc>
              </a:tr>
            </a:tbl>
          </a:graphicData>
        </a:graphic>
      </p:graphicFrame>
      <p:graphicFrame>
        <p:nvGraphicFramePr>
          <p:cNvPr id="41" name="Content Placeholder 40"/>
          <p:cNvGraphicFramePr>
            <a:graphicFrameLocks noGrp="1"/>
          </p:cNvGraphicFramePr>
          <p:nvPr>
            <p:ph idx="10"/>
          </p:nvPr>
        </p:nvGraphicFramePr>
        <p:xfrm>
          <a:off x="1979712" y="1275606"/>
          <a:ext cx="6685731" cy="3312368"/>
        </p:xfrm>
        <a:graphic>
          <a:graphicData uri="http://schemas.openxmlformats.org/drawingml/2006/table">
            <a:tbl>
              <a:tblPr firstRow="1" bandRow="1">
                <a:tableStyleId>{073A0DAA-6AF3-43AB-8588-CEC1D06C72B9}</a:tableStyleId>
              </a:tblPr>
              <a:tblGrid>
                <a:gridCol w="6685731"/>
              </a:tblGrid>
              <a:tr h="3312368">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bl>
          </a:graphicData>
        </a:graphic>
      </p:graphicFrame>
      <p:sp>
        <p:nvSpPr>
          <p:cNvPr id="25" name="TextBox 24"/>
          <p:cNvSpPr txBox="1"/>
          <p:nvPr/>
        </p:nvSpPr>
        <p:spPr>
          <a:xfrm>
            <a:off x="3059832" y="1471303"/>
            <a:ext cx="2952328" cy="461665"/>
          </a:xfrm>
          <a:prstGeom prst="rect">
            <a:avLst/>
          </a:prstGeom>
          <a:noFill/>
        </p:spPr>
        <p:txBody>
          <a:bodyPr wrap="square" rtlCol="0" anchor="ctr">
            <a:spAutoFit/>
          </a:bodyPr>
          <a:lstStyle/>
          <a:p>
            <a:r>
              <a:rPr lang="en-US" sz="1200" dirty="0" smtClean="0"/>
              <a:t>Open source &amp; free, provides </a:t>
            </a:r>
            <a:r>
              <a:rPr lang="en-US" sz="1200" dirty="0" smtClean="0"/>
              <a:t>impressive features and add-ons to its </a:t>
            </a:r>
            <a:r>
              <a:rPr lang="en-US" sz="1200" dirty="0" smtClean="0"/>
              <a:t>users</a:t>
            </a:r>
            <a:endParaRPr lang="en-US" sz="1200" dirty="0" smtClean="0"/>
          </a:p>
        </p:txBody>
      </p:sp>
      <p:sp>
        <p:nvSpPr>
          <p:cNvPr id="26" name="TextBox 25"/>
          <p:cNvSpPr txBox="1"/>
          <p:nvPr/>
        </p:nvSpPr>
        <p:spPr>
          <a:xfrm>
            <a:off x="3059832" y="2119377"/>
            <a:ext cx="3024336" cy="461665"/>
          </a:xfrm>
          <a:prstGeom prst="rect">
            <a:avLst/>
          </a:prstGeom>
          <a:noFill/>
        </p:spPr>
        <p:txBody>
          <a:bodyPr wrap="square" rtlCol="0" anchor="ctr">
            <a:spAutoFit/>
          </a:bodyPr>
          <a:lstStyle/>
          <a:p>
            <a:r>
              <a:rPr lang="en-US" sz="1200" dirty="0" smtClean="0"/>
              <a:t>It has an easy to use interface in the initial period with a comfortable layout</a:t>
            </a:r>
          </a:p>
        </p:txBody>
      </p:sp>
      <p:sp>
        <p:nvSpPr>
          <p:cNvPr id="27" name="TextBox 26"/>
          <p:cNvSpPr txBox="1"/>
          <p:nvPr/>
        </p:nvSpPr>
        <p:spPr>
          <a:xfrm>
            <a:off x="3059833" y="2767449"/>
            <a:ext cx="2736303" cy="461665"/>
          </a:xfrm>
          <a:prstGeom prst="rect">
            <a:avLst/>
          </a:prstGeom>
          <a:noFill/>
        </p:spPr>
        <p:txBody>
          <a:bodyPr wrap="square" rtlCol="0" anchor="ctr">
            <a:spAutoFit/>
          </a:bodyPr>
          <a:lstStyle/>
          <a:p>
            <a:r>
              <a:rPr lang="en-US" sz="1200" dirty="0" smtClean="0"/>
              <a:t>Gives a quick overview of task status and hours spent on a task</a:t>
            </a:r>
            <a:endParaRPr lang="en-US" sz="1200" dirty="0"/>
          </a:p>
        </p:txBody>
      </p:sp>
      <p:sp>
        <p:nvSpPr>
          <p:cNvPr id="28" name="TextBox 27"/>
          <p:cNvSpPr txBox="1"/>
          <p:nvPr/>
        </p:nvSpPr>
        <p:spPr>
          <a:xfrm>
            <a:off x="3059832" y="3415521"/>
            <a:ext cx="2664296" cy="461665"/>
          </a:xfrm>
          <a:prstGeom prst="rect">
            <a:avLst/>
          </a:prstGeom>
          <a:noFill/>
        </p:spPr>
        <p:txBody>
          <a:bodyPr wrap="square" rtlCol="0" anchor="ctr">
            <a:spAutoFit/>
          </a:bodyPr>
          <a:lstStyle/>
          <a:p>
            <a:r>
              <a:rPr lang="en-US" sz="1200" dirty="0" smtClean="0"/>
              <a:t>Various charts to represent ongoing work and progress</a:t>
            </a:r>
            <a:endParaRPr lang="en-US" sz="1200" dirty="0"/>
          </a:p>
        </p:txBody>
      </p:sp>
      <p:grpSp>
        <p:nvGrpSpPr>
          <p:cNvPr id="4" name="Group 26"/>
          <p:cNvGrpSpPr/>
          <p:nvPr/>
        </p:nvGrpSpPr>
        <p:grpSpPr>
          <a:xfrm>
            <a:off x="2339752" y="1491630"/>
            <a:ext cx="432048" cy="432048"/>
            <a:chOff x="4864934" y="1404688"/>
            <a:chExt cx="557704" cy="557704"/>
          </a:xfrm>
        </p:grpSpPr>
        <p:sp>
          <p:nvSpPr>
            <p:cNvPr id="39" name="Oval 38"/>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0"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5" name="Group 31"/>
          <p:cNvGrpSpPr/>
          <p:nvPr/>
        </p:nvGrpSpPr>
        <p:grpSpPr>
          <a:xfrm>
            <a:off x="2339752" y="2139702"/>
            <a:ext cx="432048" cy="432048"/>
            <a:chOff x="4864934" y="1404688"/>
            <a:chExt cx="557704" cy="557704"/>
          </a:xfrm>
        </p:grpSpPr>
        <p:sp>
          <p:nvSpPr>
            <p:cNvPr id="37" name="Oval 36"/>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8"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6" name="Group 35"/>
          <p:cNvGrpSpPr/>
          <p:nvPr/>
        </p:nvGrpSpPr>
        <p:grpSpPr>
          <a:xfrm>
            <a:off x="2339752" y="2787774"/>
            <a:ext cx="432048" cy="432048"/>
            <a:chOff x="4864934" y="1404688"/>
            <a:chExt cx="557704" cy="557704"/>
          </a:xfrm>
        </p:grpSpPr>
        <p:sp>
          <p:nvSpPr>
            <p:cNvPr id="35" name="Oval 34"/>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6"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7" name="Group 38"/>
          <p:cNvGrpSpPr/>
          <p:nvPr/>
        </p:nvGrpSpPr>
        <p:grpSpPr>
          <a:xfrm>
            <a:off x="2339752" y="3435846"/>
            <a:ext cx="432048" cy="432048"/>
            <a:chOff x="4864934" y="1404688"/>
            <a:chExt cx="557704" cy="557704"/>
          </a:xfrm>
        </p:grpSpPr>
        <p:sp>
          <p:nvSpPr>
            <p:cNvPr id="33" name="Oval 32"/>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4"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22" name="Group 38"/>
          <p:cNvGrpSpPr/>
          <p:nvPr/>
        </p:nvGrpSpPr>
        <p:grpSpPr>
          <a:xfrm>
            <a:off x="2339752" y="4011910"/>
            <a:ext cx="432048" cy="432048"/>
            <a:chOff x="4864934" y="1404688"/>
            <a:chExt cx="557704" cy="557704"/>
          </a:xfrm>
        </p:grpSpPr>
        <p:sp>
          <p:nvSpPr>
            <p:cNvPr id="23" name="Oval 22"/>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24"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29" name="TextBox 28"/>
          <p:cNvSpPr txBox="1"/>
          <p:nvPr/>
        </p:nvSpPr>
        <p:spPr>
          <a:xfrm>
            <a:off x="3059832" y="4083918"/>
            <a:ext cx="2664296" cy="276999"/>
          </a:xfrm>
          <a:prstGeom prst="rect">
            <a:avLst/>
          </a:prstGeom>
          <a:noFill/>
        </p:spPr>
        <p:txBody>
          <a:bodyPr wrap="square" rtlCol="0" anchor="ctr">
            <a:spAutoFit/>
          </a:bodyPr>
          <a:lstStyle/>
          <a:p>
            <a:r>
              <a:rPr lang="en-US" sz="1200" dirty="0" smtClean="0"/>
              <a:t>Has both desktop and cloud version</a:t>
            </a:r>
            <a:endParaRPr lang="en-US" sz="1200" dirty="0"/>
          </a:p>
        </p:txBody>
      </p:sp>
    </p:spTree>
    <p:extLst>
      <p:ext uri="{BB962C8B-B14F-4D97-AF65-F5344CB8AC3E}">
        <p14:creationId xmlns:p14="http://schemas.microsoft.com/office/powerpoint/2010/main" xmlns="" val="979107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67744" y="123478"/>
            <a:ext cx="6516216" cy="884466"/>
          </a:xfrm>
        </p:spPr>
        <p:txBody>
          <a:bodyPr/>
          <a:lstStyle/>
          <a:p>
            <a:r>
              <a:rPr lang="en-US" altLang="ko-KR" sz="3600" dirty="0" smtClean="0"/>
              <a:t>Cons</a:t>
            </a:r>
            <a:endParaRPr lang="ko-KR" altLang="en-US" sz="3600" dirty="0"/>
          </a:p>
        </p:txBody>
      </p:sp>
      <p:graphicFrame>
        <p:nvGraphicFramePr>
          <p:cNvPr id="44" name="Content Placeholder 43"/>
          <p:cNvGraphicFramePr>
            <a:graphicFrameLocks noGrp="1"/>
          </p:cNvGraphicFramePr>
          <p:nvPr>
            <p:ph idx="1"/>
          </p:nvPr>
        </p:nvGraphicFramePr>
        <p:xfrm>
          <a:off x="1979613" y="987425"/>
          <a:ext cx="6913562" cy="370840"/>
        </p:xfrm>
        <a:graphic>
          <a:graphicData uri="http://schemas.openxmlformats.org/drawingml/2006/table">
            <a:tbl>
              <a:tblPr firstRow="1" bandRow="1">
                <a:tableStyleId>{073A0DAA-6AF3-43AB-8588-CEC1D06C72B9}</a:tableStyleId>
              </a:tblPr>
              <a:tblGrid>
                <a:gridCol w="6913562"/>
              </a:tblGrid>
              <a:tr h="370840">
                <a:tc>
                  <a:txBody>
                    <a:bodyPr/>
                    <a:lstStyle/>
                    <a:p>
                      <a:endParaRPr lang="en-US" dirty="0"/>
                    </a:p>
                  </a:txBody>
                  <a:tcPr>
                    <a:solidFill>
                      <a:schemeClr val="bg1"/>
                    </a:solidFill>
                  </a:tcPr>
                </a:tc>
              </a:tr>
            </a:tbl>
          </a:graphicData>
        </a:graphic>
      </p:graphicFrame>
      <p:graphicFrame>
        <p:nvGraphicFramePr>
          <p:cNvPr id="41" name="Content Placeholder 40"/>
          <p:cNvGraphicFramePr>
            <a:graphicFrameLocks noGrp="1"/>
          </p:cNvGraphicFramePr>
          <p:nvPr>
            <p:ph idx="10"/>
          </p:nvPr>
        </p:nvGraphicFramePr>
        <p:xfrm>
          <a:off x="1979712" y="1275606"/>
          <a:ext cx="6685731" cy="2924274"/>
        </p:xfrm>
        <a:graphic>
          <a:graphicData uri="http://schemas.openxmlformats.org/drawingml/2006/table">
            <a:tbl>
              <a:tblPr firstRow="1" bandRow="1">
                <a:tableStyleId>{073A0DAA-6AF3-43AB-8588-CEC1D06C72B9}</a:tableStyleId>
              </a:tblPr>
              <a:tblGrid>
                <a:gridCol w="6685731"/>
              </a:tblGrid>
              <a:tr h="2924274">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bl>
          </a:graphicData>
        </a:graphic>
      </p:graphicFrame>
      <p:grpSp>
        <p:nvGrpSpPr>
          <p:cNvPr id="2" name="Group 23"/>
          <p:cNvGrpSpPr/>
          <p:nvPr/>
        </p:nvGrpSpPr>
        <p:grpSpPr>
          <a:xfrm>
            <a:off x="2339752" y="1471303"/>
            <a:ext cx="3888432" cy="2405883"/>
            <a:chOff x="827584" y="1399295"/>
            <a:chExt cx="3888432" cy="2405883"/>
          </a:xfrm>
        </p:grpSpPr>
        <p:sp>
          <p:nvSpPr>
            <p:cNvPr id="25" name="TextBox 24"/>
            <p:cNvSpPr txBox="1"/>
            <p:nvPr/>
          </p:nvSpPr>
          <p:spPr>
            <a:xfrm>
              <a:off x="1547664" y="1399295"/>
              <a:ext cx="2830257" cy="461665"/>
            </a:xfrm>
            <a:prstGeom prst="rect">
              <a:avLst/>
            </a:prstGeom>
            <a:noFill/>
          </p:spPr>
          <p:txBody>
            <a:bodyPr wrap="square" rtlCol="0" anchor="ctr">
              <a:spAutoFit/>
            </a:bodyPr>
            <a:lstStyle/>
            <a:p>
              <a:r>
                <a:rPr lang="en-US" sz="1200" dirty="0" smtClean="0"/>
                <a:t>Companies can see bugs in an old version of </a:t>
              </a:r>
              <a:r>
                <a:rPr lang="en-US" sz="1200" dirty="0" smtClean="0"/>
                <a:t>OrangeScrum</a:t>
              </a:r>
              <a:r>
                <a:rPr lang="en-US" sz="1200" dirty="0" smtClean="0"/>
                <a:t> </a:t>
              </a:r>
              <a:endParaRPr lang="ko-KR" altLang="en-US" sz="1200" b="1" dirty="0">
                <a:solidFill>
                  <a:schemeClr val="tx1">
                    <a:lumMod val="75000"/>
                    <a:lumOff val="25000"/>
                  </a:schemeClr>
                </a:solidFill>
                <a:cs typeface="Arial" pitchFamily="34" charset="0"/>
              </a:endParaRPr>
            </a:p>
          </p:txBody>
        </p:sp>
        <p:sp>
          <p:nvSpPr>
            <p:cNvPr id="26" name="TextBox 25"/>
            <p:cNvSpPr txBox="1"/>
            <p:nvPr/>
          </p:nvSpPr>
          <p:spPr>
            <a:xfrm>
              <a:off x="1547664" y="2047369"/>
              <a:ext cx="3168352" cy="461665"/>
            </a:xfrm>
            <a:prstGeom prst="rect">
              <a:avLst/>
            </a:prstGeom>
            <a:noFill/>
          </p:spPr>
          <p:txBody>
            <a:bodyPr wrap="square" rtlCol="0" anchor="ctr">
              <a:spAutoFit/>
            </a:bodyPr>
            <a:lstStyle/>
            <a:p>
              <a:r>
                <a:rPr lang="en-US" sz="1200" dirty="0" smtClean="0"/>
                <a:t>Time tracking and user management features are not added to the base pack</a:t>
              </a:r>
            </a:p>
          </p:txBody>
        </p:sp>
        <p:sp>
          <p:nvSpPr>
            <p:cNvPr id="27" name="TextBox 26"/>
            <p:cNvSpPr txBox="1"/>
            <p:nvPr/>
          </p:nvSpPr>
          <p:spPr>
            <a:xfrm>
              <a:off x="1547665" y="2695441"/>
              <a:ext cx="2736303" cy="461665"/>
            </a:xfrm>
            <a:prstGeom prst="rect">
              <a:avLst/>
            </a:prstGeom>
            <a:noFill/>
          </p:spPr>
          <p:txBody>
            <a:bodyPr wrap="square" rtlCol="0" anchor="ctr">
              <a:spAutoFit/>
            </a:bodyPr>
            <a:lstStyle/>
            <a:p>
              <a:r>
                <a:rPr lang="en-US" sz="1200" dirty="0" smtClean="0"/>
                <a:t>Limited functionality and features are available in the free version</a:t>
              </a:r>
            </a:p>
          </p:txBody>
        </p:sp>
        <p:sp>
          <p:nvSpPr>
            <p:cNvPr id="28" name="TextBox 27"/>
            <p:cNvSpPr txBox="1"/>
            <p:nvPr/>
          </p:nvSpPr>
          <p:spPr>
            <a:xfrm>
              <a:off x="1547664" y="3343513"/>
              <a:ext cx="2808312" cy="461665"/>
            </a:xfrm>
            <a:prstGeom prst="rect">
              <a:avLst/>
            </a:prstGeom>
            <a:noFill/>
          </p:spPr>
          <p:txBody>
            <a:bodyPr wrap="square" rtlCol="0" anchor="ctr">
              <a:spAutoFit/>
            </a:bodyPr>
            <a:lstStyle/>
            <a:p>
              <a:r>
                <a:rPr lang="en-US" sz="1200" dirty="0" smtClean="0"/>
                <a:t>The software is currently only available as a desktop application only</a:t>
              </a:r>
              <a:endParaRPr lang="en-US" sz="1200" dirty="0" smtClean="0"/>
            </a:p>
          </p:txBody>
        </p:sp>
        <p:grpSp>
          <p:nvGrpSpPr>
            <p:cNvPr id="4" name="Group 26"/>
            <p:cNvGrpSpPr/>
            <p:nvPr/>
          </p:nvGrpSpPr>
          <p:grpSpPr>
            <a:xfrm>
              <a:off x="827584" y="1419622"/>
              <a:ext cx="432048" cy="432048"/>
              <a:chOff x="4864934" y="1404688"/>
              <a:chExt cx="557704" cy="557704"/>
            </a:xfrm>
          </p:grpSpPr>
          <p:sp>
            <p:nvSpPr>
              <p:cNvPr id="39" name="Oval 38"/>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0"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5" name="Group 31"/>
            <p:cNvGrpSpPr/>
            <p:nvPr/>
          </p:nvGrpSpPr>
          <p:grpSpPr>
            <a:xfrm>
              <a:off x="827584" y="2067694"/>
              <a:ext cx="432048" cy="432048"/>
              <a:chOff x="4864934" y="1404688"/>
              <a:chExt cx="557704" cy="557704"/>
            </a:xfrm>
          </p:grpSpPr>
          <p:sp>
            <p:nvSpPr>
              <p:cNvPr id="37" name="Oval 36"/>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8"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6" name="Group 35"/>
            <p:cNvGrpSpPr/>
            <p:nvPr/>
          </p:nvGrpSpPr>
          <p:grpSpPr>
            <a:xfrm>
              <a:off x="827584" y="2715766"/>
              <a:ext cx="432048" cy="432048"/>
              <a:chOff x="4864934" y="1404688"/>
              <a:chExt cx="557704" cy="557704"/>
            </a:xfrm>
          </p:grpSpPr>
          <p:sp>
            <p:nvSpPr>
              <p:cNvPr id="35" name="Oval 34"/>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6"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7" name="Group 38"/>
            <p:cNvGrpSpPr/>
            <p:nvPr/>
          </p:nvGrpSpPr>
          <p:grpSpPr>
            <a:xfrm>
              <a:off x="827584" y="3363838"/>
              <a:ext cx="432048" cy="432048"/>
              <a:chOff x="4864934" y="1404688"/>
              <a:chExt cx="557704" cy="557704"/>
            </a:xfrm>
          </p:grpSpPr>
          <p:sp>
            <p:nvSpPr>
              <p:cNvPr id="33" name="Oval 32"/>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4"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spTree>
    <p:extLst>
      <p:ext uri="{BB962C8B-B14F-4D97-AF65-F5344CB8AC3E}">
        <p14:creationId xmlns:p14="http://schemas.microsoft.com/office/powerpoint/2010/main" xmlns="" val="979107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7494"/>
            <a:ext cx="9144000" cy="576064"/>
          </a:xfrm>
        </p:spPr>
        <p:txBody>
          <a:bodyPr/>
          <a:lstStyle/>
          <a:p>
            <a:r>
              <a:rPr lang="en-US" altLang="ko-KR" dirty="0" smtClean="0"/>
              <a:t>Steps to log in to the software</a:t>
            </a:r>
            <a:endParaRPr lang="ko-KR" altLang="en-US" dirty="0"/>
          </a:p>
        </p:txBody>
      </p:sp>
      <p:sp>
        <p:nvSpPr>
          <p:cNvPr id="24" name="TextBox 23"/>
          <p:cNvSpPr txBox="1"/>
          <p:nvPr/>
        </p:nvSpPr>
        <p:spPr>
          <a:xfrm>
            <a:off x="827584" y="1059582"/>
            <a:ext cx="7848872" cy="1169551"/>
          </a:xfrm>
          <a:prstGeom prst="rect">
            <a:avLst/>
          </a:prstGeom>
          <a:noFill/>
        </p:spPr>
        <p:txBody>
          <a:bodyPr wrap="square" rtlCol="0">
            <a:spAutoFit/>
          </a:bodyPr>
          <a:lstStyle/>
          <a:p>
            <a:r>
              <a:rPr lang="en-US" sz="1400" dirty="0" smtClean="0"/>
              <a:t>The software can be used from orangeScrum’s website at </a:t>
            </a:r>
            <a:r>
              <a:rPr lang="en-US" sz="1400" dirty="0" smtClean="0">
                <a:solidFill>
                  <a:schemeClr val="tx2"/>
                </a:solidFill>
              </a:rPr>
              <a:t>https://orangescrum.org</a:t>
            </a:r>
            <a:r>
              <a:rPr lang="en-US" sz="1400" dirty="0" smtClean="0">
                <a:solidFill>
                  <a:schemeClr val="tx2"/>
                </a:solidFill>
              </a:rPr>
              <a:t> </a:t>
            </a:r>
            <a:r>
              <a:rPr lang="en-US" sz="1400" dirty="0" smtClean="0"/>
              <a:t>there is option for both desktop version downloading and for using the cloud version. Here we will look at the cloud version by clicking at “Free cloud signup” in the upper right corner.</a:t>
            </a:r>
          </a:p>
          <a:p>
            <a:endParaRPr lang="en-US" sz="1400" dirty="0" smtClean="0">
              <a:solidFill>
                <a:schemeClr val="tx2"/>
              </a:solidFill>
            </a:endParaRPr>
          </a:p>
          <a:p>
            <a:endParaRPr lang="en-US" sz="1400" dirty="0"/>
          </a:p>
        </p:txBody>
      </p:sp>
      <p:pic>
        <p:nvPicPr>
          <p:cNvPr id="5" name="Picture 4" descr="Screenshot (207).png"/>
          <p:cNvPicPr>
            <a:picLocks noChangeAspect="1"/>
          </p:cNvPicPr>
          <p:nvPr/>
        </p:nvPicPr>
        <p:blipFill>
          <a:blip r:embed="rId3" cstate="print"/>
          <a:stretch>
            <a:fillRect/>
          </a:stretch>
        </p:blipFill>
        <p:spPr>
          <a:xfrm>
            <a:off x="1691680" y="1923678"/>
            <a:ext cx="5904656" cy="2952328"/>
          </a:xfrm>
          <a:prstGeom prst="rect">
            <a:avLst/>
          </a:prstGeom>
          <a:ln>
            <a:solidFill>
              <a:schemeClr val="tx1"/>
            </a:solidFill>
          </a:ln>
        </p:spPr>
      </p:pic>
    </p:spTree>
    <p:extLst>
      <p:ext uri="{BB962C8B-B14F-4D97-AF65-F5344CB8AC3E}">
        <p14:creationId xmlns:p14="http://schemas.microsoft.com/office/powerpoint/2010/main" xmlns="" val="3239406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7494"/>
            <a:ext cx="9144000" cy="576064"/>
          </a:xfrm>
        </p:spPr>
        <p:txBody>
          <a:bodyPr/>
          <a:lstStyle/>
          <a:p>
            <a:r>
              <a:rPr lang="en-US" altLang="ko-KR" dirty="0" smtClean="0"/>
              <a:t>Steps to log in to the software</a:t>
            </a:r>
            <a:endParaRPr lang="ko-KR" altLang="en-US" dirty="0"/>
          </a:p>
        </p:txBody>
      </p:sp>
      <p:sp>
        <p:nvSpPr>
          <p:cNvPr id="24" name="TextBox 23"/>
          <p:cNvSpPr txBox="1"/>
          <p:nvPr/>
        </p:nvSpPr>
        <p:spPr>
          <a:xfrm>
            <a:off x="1043608" y="1059582"/>
            <a:ext cx="7344816" cy="307777"/>
          </a:xfrm>
          <a:prstGeom prst="rect">
            <a:avLst/>
          </a:prstGeom>
          <a:noFill/>
        </p:spPr>
        <p:txBody>
          <a:bodyPr wrap="square" rtlCol="0">
            <a:spAutoFit/>
          </a:bodyPr>
          <a:lstStyle/>
          <a:p>
            <a:r>
              <a:rPr lang="en-US" sz="1400" dirty="0" smtClean="0"/>
              <a:t>We can now create a free account to use the free version of orangeScrum</a:t>
            </a:r>
            <a:endParaRPr lang="en-US" sz="1400" dirty="0"/>
          </a:p>
        </p:txBody>
      </p:sp>
      <p:pic>
        <p:nvPicPr>
          <p:cNvPr id="6" name="Picture 5" descr="2.png"/>
          <p:cNvPicPr>
            <a:picLocks noChangeAspect="1"/>
          </p:cNvPicPr>
          <p:nvPr/>
        </p:nvPicPr>
        <p:blipFill>
          <a:blip r:embed="rId3" cstate="print"/>
          <a:srcRect t="2857" r="621" b="5714"/>
          <a:stretch>
            <a:fillRect/>
          </a:stretch>
        </p:blipFill>
        <p:spPr>
          <a:xfrm>
            <a:off x="1907704" y="1635646"/>
            <a:ext cx="5718635" cy="3167244"/>
          </a:xfrm>
          <a:prstGeom prst="rect">
            <a:avLst/>
          </a:prstGeom>
          <a:ln>
            <a:solidFill>
              <a:schemeClr val="tx1"/>
            </a:solidFill>
          </a:ln>
        </p:spPr>
      </p:pic>
    </p:spTree>
    <p:extLst>
      <p:ext uri="{BB962C8B-B14F-4D97-AF65-F5344CB8AC3E}">
        <p14:creationId xmlns:p14="http://schemas.microsoft.com/office/powerpoint/2010/main" xmlns="" val="3239406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7494"/>
            <a:ext cx="9144000" cy="576064"/>
          </a:xfrm>
        </p:spPr>
        <p:txBody>
          <a:bodyPr/>
          <a:lstStyle/>
          <a:p>
            <a:r>
              <a:rPr lang="en-US" altLang="ko-KR" dirty="0" smtClean="0"/>
              <a:t>Steps to log in to the software</a:t>
            </a:r>
            <a:endParaRPr lang="ko-KR" altLang="en-US" dirty="0"/>
          </a:p>
        </p:txBody>
      </p:sp>
      <p:sp>
        <p:nvSpPr>
          <p:cNvPr id="24" name="TextBox 23"/>
          <p:cNvSpPr txBox="1"/>
          <p:nvPr/>
        </p:nvSpPr>
        <p:spPr>
          <a:xfrm>
            <a:off x="827584" y="1059582"/>
            <a:ext cx="7704856" cy="738664"/>
          </a:xfrm>
          <a:prstGeom prst="rect">
            <a:avLst/>
          </a:prstGeom>
          <a:noFill/>
        </p:spPr>
        <p:txBody>
          <a:bodyPr wrap="square" rtlCol="0">
            <a:spAutoFit/>
          </a:bodyPr>
          <a:lstStyle/>
          <a:p>
            <a:r>
              <a:rPr lang="en-US" sz="1400" dirty="0" smtClean="0"/>
              <a:t>After signing in the basecamp dashboard looks something like this. Here we can start exploring various options for managing our projects</a:t>
            </a:r>
          </a:p>
          <a:p>
            <a:endParaRPr lang="en-US" sz="1400" dirty="0"/>
          </a:p>
        </p:txBody>
      </p:sp>
      <p:pic>
        <p:nvPicPr>
          <p:cNvPr id="7" name="Picture 6" descr="Screenshot (210).png"/>
          <p:cNvPicPr>
            <a:picLocks noChangeAspect="1"/>
          </p:cNvPicPr>
          <p:nvPr/>
        </p:nvPicPr>
        <p:blipFill>
          <a:blip r:embed="rId3" cstate="print"/>
          <a:stretch>
            <a:fillRect/>
          </a:stretch>
        </p:blipFill>
        <p:spPr>
          <a:xfrm>
            <a:off x="1691680" y="1707654"/>
            <a:ext cx="6166993" cy="3096344"/>
          </a:xfrm>
          <a:prstGeom prst="rect">
            <a:avLst/>
          </a:prstGeom>
          <a:ln>
            <a:solidFill>
              <a:schemeClr val="tx1"/>
            </a:solidFill>
          </a:ln>
        </p:spPr>
      </p:pic>
    </p:spTree>
    <p:extLst>
      <p:ext uri="{BB962C8B-B14F-4D97-AF65-F5344CB8AC3E}">
        <p14:creationId xmlns:p14="http://schemas.microsoft.com/office/powerpoint/2010/main" xmlns="" val="3239406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lvl="0"/>
            <a:r>
              <a:rPr lang="en-US" altLang="ko-KR" dirty="0" smtClean="0">
                <a:solidFill>
                  <a:schemeClr val="tx1">
                    <a:lumMod val="75000"/>
                    <a:lumOff val="25000"/>
                  </a:schemeClr>
                </a:solidFill>
              </a:rPr>
              <a:t>Project Management and Team Communication</a:t>
            </a:r>
            <a:endParaRPr lang="en-US" altLang="ko-KR" dirty="0">
              <a:solidFill>
                <a:schemeClr val="tx1">
                  <a:lumMod val="75000"/>
                  <a:lumOff val="25000"/>
                </a:schemeClr>
              </a:solidFill>
            </a:endParaRPr>
          </a:p>
        </p:txBody>
      </p:sp>
      <p:sp>
        <p:nvSpPr>
          <p:cNvPr id="4" name="Freeform 3"/>
          <p:cNvSpPr/>
          <p:nvPr/>
        </p:nvSpPr>
        <p:spPr>
          <a:xfrm>
            <a:off x="1926754" y="2283718"/>
            <a:ext cx="713769" cy="57606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5" descr="PikPng.com_basecamp-logo-png_5344249.png"/>
          <p:cNvPicPr>
            <a:picLocks noChangeAspect="1"/>
          </p:cNvPicPr>
          <p:nvPr/>
        </p:nvPicPr>
        <p:blipFill>
          <a:blip r:embed="rId2" cstate="print"/>
          <a:stretch>
            <a:fillRect/>
          </a:stretch>
        </p:blipFill>
        <p:spPr>
          <a:xfrm>
            <a:off x="4067944" y="1890037"/>
            <a:ext cx="2664296" cy="609705"/>
          </a:xfrm>
          <a:prstGeom prst="rect">
            <a:avLst/>
          </a:prstGeom>
        </p:spPr>
      </p:pic>
    </p:spTree>
    <p:extLst>
      <p:ext uri="{BB962C8B-B14F-4D97-AF65-F5344CB8AC3E}">
        <p14:creationId xmlns:p14="http://schemas.microsoft.com/office/powerpoint/2010/main" xmlns="" val="3101234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3059832" y="987574"/>
            <a:ext cx="4104456" cy="480475"/>
            <a:chOff x="3779911" y="3327771"/>
            <a:chExt cx="1584177" cy="480475"/>
          </a:xfrm>
        </p:grpSpPr>
        <p:sp>
          <p:nvSpPr>
            <p:cNvPr id="6" name="Text Placeholder 17"/>
            <p:cNvSpPr txBox="1">
              <a:spLocks/>
            </p:cNvSpPr>
            <p:nvPr/>
          </p:nvSpPr>
          <p:spPr>
            <a:xfrm>
              <a:off x="3779911" y="3327771"/>
              <a:ext cx="1584177"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smtClean="0">
                  <a:solidFill>
                    <a:schemeClr val="tx1">
                      <a:lumMod val="75000"/>
                      <a:lumOff val="25000"/>
                    </a:schemeClr>
                  </a:solidFill>
                  <a:cs typeface="Arial" pitchFamily="34" charset="0"/>
                </a:rPr>
                <a:t>Mifa, Afia Farjana</a:t>
              </a:r>
              <a:endParaRPr lang="en-US" sz="1400" b="1" dirty="0">
                <a:solidFill>
                  <a:schemeClr val="tx1">
                    <a:lumMod val="75000"/>
                    <a:lumOff val="25000"/>
                  </a:schemeClr>
                </a:solidFill>
                <a:cs typeface="Arial" pitchFamily="34" charset="0"/>
              </a:endParaRPr>
            </a:p>
          </p:txBody>
        </p:sp>
        <p:sp>
          <p:nvSpPr>
            <p:cNvPr id="7" name="Text Placeholder 18"/>
            <p:cNvSpPr txBox="1">
              <a:spLocks/>
            </p:cNvSpPr>
            <p:nvPr/>
          </p:nvSpPr>
          <p:spPr>
            <a:xfrm>
              <a:off x="3779911" y="3558666"/>
              <a:ext cx="1584177"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smtClean="0">
                  <a:solidFill>
                    <a:schemeClr val="accent2"/>
                  </a:solidFill>
                  <a:cs typeface="Arial" pitchFamily="34" charset="0"/>
                </a:rPr>
                <a:t>18-39114-3</a:t>
              </a:r>
              <a:endParaRPr lang="en-US" sz="1200" dirty="0">
                <a:solidFill>
                  <a:schemeClr val="accent2"/>
                </a:solidFill>
                <a:cs typeface="Arial" pitchFamily="34" charset="0"/>
              </a:endParaRPr>
            </a:p>
          </p:txBody>
        </p:sp>
      </p:grpSp>
      <p:grpSp>
        <p:nvGrpSpPr>
          <p:cNvPr id="4" name="Group 8"/>
          <p:cNvGrpSpPr/>
          <p:nvPr/>
        </p:nvGrpSpPr>
        <p:grpSpPr>
          <a:xfrm>
            <a:off x="3059832" y="1995686"/>
            <a:ext cx="4104456" cy="480475"/>
            <a:chOff x="3779911" y="3327771"/>
            <a:chExt cx="1584177" cy="480475"/>
          </a:xfrm>
        </p:grpSpPr>
        <p:sp>
          <p:nvSpPr>
            <p:cNvPr id="10" name="Text Placeholder 17"/>
            <p:cNvSpPr txBox="1">
              <a:spLocks/>
            </p:cNvSpPr>
            <p:nvPr/>
          </p:nvSpPr>
          <p:spPr>
            <a:xfrm>
              <a:off x="3779911" y="3327771"/>
              <a:ext cx="1584177"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smtClean="0">
                  <a:solidFill>
                    <a:schemeClr val="tx1">
                      <a:lumMod val="75000"/>
                      <a:lumOff val="25000"/>
                    </a:schemeClr>
                  </a:solidFill>
                  <a:cs typeface="Arial" pitchFamily="34" charset="0"/>
                </a:rPr>
                <a:t>Diya Rahman</a:t>
              </a:r>
              <a:endParaRPr lang="en-US" sz="1400" b="1" dirty="0">
                <a:solidFill>
                  <a:schemeClr val="tx1">
                    <a:lumMod val="75000"/>
                    <a:lumOff val="25000"/>
                  </a:schemeClr>
                </a:solidFill>
                <a:cs typeface="Arial" pitchFamily="34" charset="0"/>
              </a:endParaRPr>
            </a:p>
          </p:txBody>
        </p:sp>
        <p:sp>
          <p:nvSpPr>
            <p:cNvPr id="11" name="Text Placeholder 18"/>
            <p:cNvSpPr txBox="1">
              <a:spLocks/>
            </p:cNvSpPr>
            <p:nvPr/>
          </p:nvSpPr>
          <p:spPr>
            <a:xfrm>
              <a:off x="3779911" y="3558666"/>
              <a:ext cx="1584177"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smtClean="0">
                  <a:solidFill>
                    <a:schemeClr val="accent3"/>
                  </a:solidFill>
                  <a:cs typeface="Arial" pitchFamily="34" charset="0"/>
                </a:rPr>
                <a:t>18-38282-2</a:t>
              </a:r>
              <a:endParaRPr lang="en-US" sz="1200" dirty="0">
                <a:solidFill>
                  <a:schemeClr val="accent3"/>
                </a:solidFill>
                <a:cs typeface="Arial" pitchFamily="34" charset="0"/>
              </a:endParaRPr>
            </a:p>
          </p:txBody>
        </p:sp>
      </p:grpSp>
      <p:grpSp>
        <p:nvGrpSpPr>
          <p:cNvPr id="5" name="Group 12"/>
          <p:cNvGrpSpPr/>
          <p:nvPr/>
        </p:nvGrpSpPr>
        <p:grpSpPr>
          <a:xfrm>
            <a:off x="3059832" y="3003798"/>
            <a:ext cx="4104456" cy="480475"/>
            <a:chOff x="3779911" y="3327771"/>
            <a:chExt cx="1584177" cy="480475"/>
          </a:xfrm>
        </p:grpSpPr>
        <p:sp>
          <p:nvSpPr>
            <p:cNvPr id="14" name="Text Placeholder 17"/>
            <p:cNvSpPr txBox="1">
              <a:spLocks/>
            </p:cNvSpPr>
            <p:nvPr/>
          </p:nvSpPr>
          <p:spPr>
            <a:xfrm>
              <a:off x="3779911" y="3327771"/>
              <a:ext cx="1584177"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smtClean="0">
                  <a:solidFill>
                    <a:schemeClr val="tx1">
                      <a:lumMod val="75000"/>
                      <a:lumOff val="25000"/>
                    </a:schemeClr>
                  </a:solidFill>
                  <a:cs typeface="Arial" pitchFamily="34" charset="0"/>
                </a:rPr>
                <a:t>Umma Khadiza</a:t>
              </a:r>
              <a:endParaRPr lang="en-US" sz="1400" b="1" dirty="0">
                <a:solidFill>
                  <a:schemeClr val="tx1">
                    <a:lumMod val="75000"/>
                    <a:lumOff val="25000"/>
                  </a:schemeClr>
                </a:solidFill>
                <a:cs typeface="Arial" pitchFamily="34" charset="0"/>
              </a:endParaRPr>
            </a:p>
          </p:txBody>
        </p:sp>
        <p:sp>
          <p:nvSpPr>
            <p:cNvPr id="15" name="Text Placeholder 18"/>
            <p:cNvSpPr txBox="1">
              <a:spLocks/>
            </p:cNvSpPr>
            <p:nvPr/>
          </p:nvSpPr>
          <p:spPr>
            <a:xfrm>
              <a:off x="3779911" y="3558666"/>
              <a:ext cx="1584177"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smtClean="0">
                  <a:solidFill>
                    <a:schemeClr val="accent4"/>
                  </a:solidFill>
                  <a:cs typeface="Arial" pitchFamily="34" charset="0"/>
                </a:rPr>
                <a:t>18-38311-2</a:t>
              </a:r>
              <a:endParaRPr lang="en-US" sz="1200" dirty="0">
                <a:solidFill>
                  <a:schemeClr val="accent4"/>
                </a:solidFill>
                <a:cs typeface="Arial" pitchFamily="34" charset="0"/>
              </a:endParaRPr>
            </a:p>
          </p:txBody>
        </p:sp>
      </p:grpSp>
      <p:sp>
        <p:nvSpPr>
          <p:cNvPr id="17" name="Text Placeholder 17"/>
          <p:cNvSpPr txBox="1">
            <a:spLocks/>
          </p:cNvSpPr>
          <p:nvPr/>
        </p:nvSpPr>
        <p:spPr>
          <a:xfrm>
            <a:off x="443136" y="322195"/>
            <a:ext cx="2256656" cy="2291945"/>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00" b="1" dirty="0">
                <a:solidFill>
                  <a:schemeClr val="tx1">
                    <a:lumMod val="75000"/>
                    <a:lumOff val="25000"/>
                  </a:schemeClr>
                </a:solidFill>
                <a:latin typeface="+mj-lt"/>
                <a:cs typeface="Arial" pitchFamily="34" charset="0"/>
              </a:rPr>
              <a:t>Our</a:t>
            </a:r>
          </a:p>
          <a:p>
            <a:pPr marL="0" indent="0">
              <a:buNone/>
            </a:pPr>
            <a:r>
              <a:rPr lang="en-US" sz="3600" b="1" dirty="0" smtClean="0">
                <a:solidFill>
                  <a:schemeClr val="accent1"/>
                </a:solidFill>
                <a:latin typeface="+mj-lt"/>
                <a:cs typeface="Arial" pitchFamily="34" charset="0"/>
              </a:rPr>
              <a:t>Team</a:t>
            </a:r>
            <a:endParaRPr lang="en-US" sz="3600" b="1" dirty="0">
              <a:solidFill>
                <a:schemeClr val="accent1"/>
              </a:solidFill>
              <a:latin typeface="+mj-lt"/>
              <a:cs typeface="Arial" pitchFamily="34" charset="0"/>
            </a:endParaRPr>
          </a:p>
        </p:txBody>
      </p:sp>
      <p:grpSp>
        <p:nvGrpSpPr>
          <p:cNvPr id="23" name="Group 12"/>
          <p:cNvGrpSpPr/>
          <p:nvPr/>
        </p:nvGrpSpPr>
        <p:grpSpPr>
          <a:xfrm>
            <a:off x="3059832" y="3963483"/>
            <a:ext cx="4104456" cy="480475"/>
            <a:chOff x="3779911" y="3327771"/>
            <a:chExt cx="1584177" cy="480475"/>
          </a:xfrm>
        </p:grpSpPr>
        <p:sp>
          <p:nvSpPr>
            <p:cNvPr id="24" name="Text Placeholder 17"/>
            <p:cNvSpPr txBox="1">
              <a:spLocks/>
            </p:cNvSpPr>
            <p:nvPr/>
          </p:nvSpPr>
          <p:spPr>
            <a:xfrm>
              <a:off x="3779911" y="3327771"/>
              <a:ext cx="1584177" cy="246087"/>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400" b="1" dirty="0" smtClean="0">
                  <a:solidFill>
                    <a:schemeClr val="tx1">
                      <a:lumMod val="75000"/>
                      <a:lumOff val="25000"/>
                    </a:schemeClr>
                  </a:solidFill>
                  <a:cs typeface="Arial" pitchFamily="34" charset="0"/>
                </a:rPr>
                <a:t>Omi, Md. Minhazul Islam</a:t>
              </a:r>
              <a:endParaRPr lang="en-US" sz="1400" b="1" dirty="0">
                <a:solidFill>
                  <a:schemeClr val="tx1">
                    <a:lumMod val="75000"/>
                    <a:lumOff val="25000"/>
                  </a:schemeClr>
                </a:solidFill>
                <a:cs typeface="Arial" pitchFamily="34" charset="0"/>
              </a:endParaRPr>
            </a:p>
          </p:txBody>
        </p:sp>
        <p:sp>
          <p:nvSpPr>
            <p:cNvPr id="25" name="Text Placeholder 18"/>
            <p:cNvSpPr txBox="1">
              <a:spLocks/>
            </p:cNvSpPr>
            <p:nvPr/>
          </p:nvSpPr>
          <p:spPr>
            <a:xfrm>
              <a:off x="3779911" y="3558666"/>
              <a:ext cx="1584177" cy="249580"/>
            </a:xfrm>
            <a:prstGeom prst="rect">
              <a:avLst/>
            </a:prstGeom>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200" dirty="0" smtClean="0">
                  <a:solidFill>
                    <a:schemeClr val="accent4"/>
                  </a:solidFill>
                  <a:cs typeface="Arial" pitchFamily="34" charset="0"/>
                </a:rPr>
                <a:t>17-35811-3</a:t>
              </a:r>
              <a:endParaRPr lang="en-US" sz="1200" dirty="0">
                <a:solidFill>
                  <a:schemeClr val="accent4"/>
                </a:solidFill>
                <a:cs typeface="Arial" pitchFamily="34" charset="0"/>
              </a:endParaRPr>
            </a:p>
          </p:txBody>
        </p:sp>
      </p:grpSp>
    </p:spTree>
    <p:extLst>
      <p:ext uri="{BB962C8B-B14F-4D97-AF65-F5344CB8AC3E}">
        <p14:creationId xmlns:p14="http://schemas.microsoft.com/office/powerpoint/2010/main" xmlns="" val="1466901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39552" y="1131590"/>
            <a:ext cx="2376264" cy="400110"/>
          </a:xfrm>
          <a:prstGeom prst="rect">
            <a:avLst/>
          </a:prstGeom>
          <a:noFill/>
        </p:spPr>
        <p:txBody>
          <a:bodyPr wrap="square" rtlCol="0" anchor="ctr">
            <a:spAutoFit/>
          </a:bodyPr>
          <a:lstStyle/>
          <a:p>
            <a:r>
              <a:rPr lang="en-US" altLang="ko-KR" sz="2000" b="1" dirty="0" smtClean="0">
                <a:latin typeface="Bahnschrift" pitchFamily="34" charset="0"/>
                <a:cs typeface="Arial" pitchFamily="34" charset="0"/>
              </a:rPr>
              <a:t>Basecamp</a:t>
            </a:r>
            <a:endParaRPr lang="ko-KR" altLang="en-US" sz="2000" b="1" dirty="0">
              <a:latin typeface="Bahnschrift" pitchFamily="34" charset="0"/>
              <a:cs typeface="Arial" pitchFamily="34" charset="0"/>
            </a:endParaRPr>
          </a:p>
        </p:txBody>
      </p:sp>
      <p:sp>
        <p:nvSpPr>
          <p:cNvPr id="14" name="TextBox 13"/>
          <p:cNvSpPr txBox="1"/>
          <p:nvPr/>
        </p:nvSpPr>
        <p:spPr>
          <a:xfrm>
            <a:off x="539552" y="1767031"/>
            <a:ext cx="4176464" cy="1785104"/>
          </a:xfrm>
          <a:prstGeom prst="rect">
            <a:avLst/>
          </a:prstGeom>
          <a:noFill/>
        </p:spPr>
        <p:txBody>
          <a:bodyPr wrap="square" rtlCol="0" anchor="ctr">
            <a:spAutoFit/>
          </a:bodyPr>
          <a:lstStyle/>
          <a:p>
            <a:r>
              <a:rPr lang="en-US" sz="1100" dirty="0" smtClean="0"/>
              <a:t>Basecamp is a real-time communication tool. It includes to-do </a:t>
            </a:r>
            <a:endParaRPr lang="en-US" sz="1100" dirty="0" smtClean="0"/>
          </a:p>
          <a:p>
            <a:r>
              <a:rPr lang="en-US" sz="1100" dirty="0" smtClean="0"/>
              <a:t>lists</a:t>
            </a:r>
            <a:r>
              <a:rPr lang="en-US" sz="1100" dirty="0" smtClean="0"/>
              <a:t>, calendars, due dates, and file sharing, which provides a </a:t>
            </a:r>
            <a:endParaRPr lang="en-US" sz="1100" dirty="0" smtClean="0"/>
          </a:p>
          <a:p>
            <a:r>
              <a:rPr lang="en-US" sz="1100" dirty="0" smtClean="0"/>
              <a:t>way </a:t>
            </a:r>
            <a:r>
              <a:rPr lang="en-US" sz="1100" dirty="0" smtClean="0"/>
              <a:t>for teams to keep track of priorities and actionable items.</a:t>
            </a:r>
          </a:p>
          <a:p>
            <a:r>
              <a:rPr lang="en-US" sz="1100" dirty="0" smtClean="0"/>
              <a:t>With Basecamp, users can create projects, document progress, and manage tasks. It’s web-based software, allowing users </a:t>
            </a:r>
            <a:r>
              <a:rPr lang="en-US" sz="1100" dirty="0" smtClean="0"/>
              <a:t>to</a:t>
            </a:r>
          </a:p>
          <a:p>
            <a:r>
              <a:rPr lang="en-US" sz="1100" dirty="0" smtClean="0"/>
              <a:t>sign </a:t>
            </a:r>
            <a:r>
              <a:rPr lang="en-US" sz="1100" dirty="0" smtClean="0"/>
              <a:t>in either through a web browser or through a mobile app.</a:t>
            </a:r>
          </a:p>
          <a:p>
            <a:r>
              <a:rPr lang="en-US" sz="1100" dirty="0" smtClean="0"/>
              <a:t>Basecamp can be used by any organization that needs to </a:t>
            </a:r>
            <a:endParaRPr lang="en-US" sz="1100" dirty="0" smtClean="0"/>
          </a:p>
          <a:p>
            <a:r>
              <a:rPr lang="en-US" sz="1100" dirty="0" smtClean="0"/>
              <a:t>manage </a:t>
            </a:r>
            <a:r>
              <a:rPr lang="en-US" sz="1100" dirty="0" smtClean="0"/>
              <a:t>a group, including nonprofits, startups, and client </a:t>
            </a:r>
            <a:endParaRPr lang="en-US" sz="1100" dirty="0" smtClean="0"/>
          </a:p>
          <a:p>
            <a:r>
              <a:rPr lang="en-US" sz="1100" dirty="0" smtClean="0"/>
              <a:t>service firms and </a:t>
            </a:r>
            <a:r>
              <a:rPr lang="en-US" sz="1100" dirty="0" smtClean="0"/>
              <a:t>even freelancers. Subscriptions are scalable, with tiers for varying amounts of storage and numbers of users.</a:t>
            </a:r>
            <a:endParaRPr lang="en-US" sz="1100" dirty="0"/>
          </a:p>
        </p:txBody>
      </p:sp>
      <p:sp>
        <p:nvSpPr>
          <p:cNvPr id="11" name="Rectangle 10"/>
          <p:cNvSpPr/>
          <p:nvPr/>
        </p:nvSpPr>
        <p:spPr>
          <a:xfrm>
            <a:off x="6012160" y="771550"/>
            <a:ext cx="2520280" cy="381642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Text Placeholder 7"/>
          <p:cNvSpPr>
            <a:spLocks noGrp="1"/>
          </p:cNvSpPr>
          <p:nvPr>
            <p:ph type="body" sz="quarter" idx="10"/>
          </p:nvPr>
        </p:nvSpPr>
        <p:spPr>
          <a:xfrm>
            <a:off x="467544" y="339502"/>
            <a:ext cx="8424936" cy="576064"/>
          </a:xfrm>
        </p:spPr>
        <p:txBody>
          <a:bodyPr/>
          <a:lstStyle/>
          <a:p>
            <a:r>
              <a:rPr lang="en-US" altLang="ko-KR" dirty="0" smtClean="0"/>
              <a:t> About The Software</a:t>
            </a:r>
            <a:endParaRPr lang="ko-KR" altLang="en-US" dirty="0"/>
          </a:p>
        </p:txBody>
      </p:sp>
      <p:pic>
        <p:nvPicPr>
          <p:cNvPr id="7" name="Picture 6" descr="Screenshot (202).png"/>
          <p:cNvPicPr>
            <a:picLocks noChangeAspect="1"/>
          </p:cNvPicPr>
          <p:nvPr/>
        </p:nvPicPr>
        <p:blipFill>
          <a:blip r:embed="rId3" cstate="print"/>
          <a:stretch>
            <a:fillRect/>
          </a:stretch>
        </p:blipFill>
        <p:spPr>
          <a:xfrm>
            <a:off x="4716016" y="1563638"/>
            <a:ext cx="4189556" cy="2016224"/>
          </a:xfrm>
          <a:prstGeom prst="rect">
            <a:avLst/>
          </a:prstGeom>
          <a:ln>
            <a:solidFill>
              <a:schemeClr val="tx1"/>
            </a:solidFill>
          </a:ln>
        </p:spPr>
      </p:pic>
    </p:spTree>
    <p:extLst>
      <p:ext uri="{BB962C8B-B14F-4D97-AF65-F5344CB8AC3E}">
        <p14:creationId xmlns:p14="http://schemas.microsoft.com/office/powerpoint/2010/main" xmlns="" val="3611631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7494"/>
            <a:ext cx="9144000" cy="576064"/>
          </a:xfrm>
        </p:spPr>
        <p:txBody>
          <a:bodyPr/>
          <a:lstStyle/>
          <a:p>
            <a:r>
              <a:rPr lang="en-US" altLang="ko-KR" dirty="0" smtClean="0"/>
              <a:t>Key Features</a:t>
            </a:r>
            <a:endParaRPr lang="ko-KR" altLang="en-US" dirty="0"/>
          </a:p>
        </p:txBody>
      </p:sp>
      <p:grpSp>
        <p:nvGrpSpPr>
          <p:cNvPr id="3" name="Group 43"/>
          <p:cNvGrpSpPr/>
          <p:nvPr/>
        </p:nvGrpSpPr>
        <p:grpSpPr>
          <a:xfrm>
            <a:off x="794426" y="1404688"/>
            <a:ext cx="465206" cy="446982"/>
            <a:chOff x="794426" y="1404688"/>
            <a:chExt cx="557704" cy="557704"/>
          </a:xfrm>
        </p:grpSpPr>
        <p:sp>
          <p:nvSpPr>
            <p:cNvPr id="4" name="Oval 3"/>
            <p:cNvSpPr/>
            <p:nvPr/>
          </p:nvSpPr>
          <p:spPr>
            <a:xfrm>
              <a:off x="794426"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Oval 21"/>
            <p:cNvSpPr>
              <a:spLocks noChangeAspect="1"/>
            </p:cNvSpPr>
            <p:nvPr/>
          </p:nvSpPr>
          <p:spPr>
            <a:xfrm>
              <a:off x="924390" y="1533409"/>
              <a:ext cx="297776" cy="300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sp>
        <p:nvSpPr>
          <p:cNvPr id="22" name="TextBox 21"/>
          <p:cNvSpPr txBox="1"/>
          <p:nvPr/>
        </p:nvSpPr>
        <p:spPr>
          <a:xfrm>
            <a:off x="1547664" y="1430655"/>
            <a:ext cx="2830257" cy="276999"/>
          </a:xfrm>
          <a:prstGeom prst="rect">
            <a:avLst/>
          </a:prstGeom>
          <a:noFill/>
        </p:spPr>
        <p:txBody>
          <a:bodyPr wrap="square" rtlCol="0" anchor="ctr">
            <a:spAutoFit/>
          </a:bodyPr>
          <a:lstStyle/>
          <a:p>
            <a:r>
              <a:rPr lang="en-US" sz="1200" dirty="0" smtClean="0"/>
              <a:t>Calendar,</a:t>
            </a:r>
            <a:r>
              <a:rPr lang="en-US" sz="1200" dirty="0" smtClean="0"/>
              <a:t> Task </a:t>
            </a:r>
            <a:r>
              <a:rPr lang="en-US" sz="1200" dirty="0" smtClean="0"/>
              <a:t>History,</a:t>
            </a:r>
            <a:r>
              <a:rPr lang="en-US" sz="1200" dirty="0" smtClean="0"/>
              <a:t> To-Do </a:t>
            </a:r>
            <a:r>
              <a:rPr lang="en-US" sz="1200" dirty="0" smtClean="0"/>
              <a:t>List</a:t>
            </a:r>
            <a:endParaRPr lang="en-US" sz="1200" dirty="0" smtClean="0"/>
          </a:p>
        </p:txBody>
      </p:sp>
      <p:sp>
        <p:nvSpPr>
          <p:cNvPr id="25" name="TextBox 24"/>
          <p:cNvSpPr txBox="1"/>
          <p:nvPr/>
        </p:nvSpPr>
        <p:spPr>
          <a:xfrm>
            <a:off x="1547664" y="2139702"/>
            <a:ext cx="2830257" cy="276999"/>
          </a:xfrm>
          <a:prstGeom prst="rect">
            <a:avLst/>
          </a:prstGeom>
          <a:noFill/>
        </p:spPr>
        <p:txBody>
          <a:bodyPr wrap="square" rtlCol="0" anchor="ctr">
            <a:spAutoFit/>
          </a:bodyPr>
          <a:lstStyle/>
          <a:p>
            <a:r>
              <a:rPr lang="en-US" sz="1200" dirty="0" smtClean="0"/>
              <a:t>Interactive Gantt </a:t>
            </a:r>
            <a:r>
              <a:rPr lang="en-US" sz="1200" dirty="0" smtClean="0"/>
              <a:t>Charts</a:t>
            </a:r>
            <a:endParaRPr lang="en-US" sz="1200" dirty="0" smtClean="0"/>
          </a:p>
        </p:txBody>
      </p:sp>
      <p:sp>
        <p:nvSpPr>
          <p:cNvPr id="28" name="TextBox 27"/>
          <p:cNvSpPr txBox="1"/>
          <p:nvPr/>
        </p:nvSpPr>
        <p:spPr>
          <a:xfrm>
            <a:off x="1547664" y="2787774"/>
            <a:ext cx="2830257" cy="276999"/>
          </a:xfrm>
          <a:prstGeom prst="rect">
            <a:avLst/>
          </a:prstGeom>
          <a:noFill/>
        </p:spPr>
        <p:txBody>
          <a:bodyPr wrap="square" rtlCol="0" anchor="ctr">
            <a:spAutoFit/>
          </a:bodyPr>
          <a:lstStyle/>
          <a:p>
            <a:r>
              <a:rPr lang="en-US" sz="1200" dirty="0" smtClean="0"/>
              <a:t>Project </a:t>
            </a:r>
            <a:r>
              <a:rPr lang="en-US" sz="1200" dirty="0" smtClean="0"/>
              <a:t>Templates</a:t>
            </a:r>
            <a:endParaRPr lang="en-US" sz="1200" dirty="0" smtClean="0"/>
          </a:p>
        </p:txBody>
      </p:sp>
      <p:sp>
        <p:nvSpPr>
          <p:cNvPr id="31" name="TextBox 30"/>
          <p:cNvSpPr txBox="1"/>
          <p:nvPr/>
        </p:nvSpPr>
        <p:spPr>
          <a:xfrm>
            <a:off x="1547664" y="3435846"/>
            <a:ext cx="2830257" cy="276999"/>
          </a:xfrm>
          <a:prstGeom prst="rect">
            <a:avLst/>
          </a:prstGeom>
          <a:noFill/>
        </p:spPr>
        <p:txBody>
          <a:bodyPr wrap="square" rtlCol="0" anchor="ctr">
            <a:spAutoFit/>
          </a:bodyPr>
          <a:lstStyle/>
          <a:p>
            <a:r>
              <a:rPr lang="en-US" sz="1200" dirty="0" smtClean="0"/>
              <a:t>Scheduling, issue history</a:t>
            </a:r>
            <a:endParaRPr lang="en-US" sz="1200" dirty="0" smtClean="0"/>
          </a:p>
        </p:txBody>
      </p:sp>
      <p:sp>
        <p:nvSpPr>
          <p:cNvPr id="34" name="TextBox 33"/>
          <p:cNvSpPr txBox="1"/>
          <p:nvPr/>
        </p:nvSpPr>
        <p:spPr>
          <a:xfrm>
            <a:off x="5724128" y="1502663"/>
            <a:ext cx="2830257" cy="276999"/>
          </a:xfrm>
          <a:prstGeom prst="rect">
            <a:avLst/>
          </a:prstGeom>
          <a:noFill/>
        </p:spPr>
        <p:txBody>
          <a:bodyPr wrap="square" rtlCol="0" anchor="ctr">
            <a:spAutoFit/>
          </a:bodyPr>
          <a:lstStyle/>
          <a:p>
            <a:r>
              <a:rPr lang="en-US" sz="1200" dirty="0" smtClean="0"/>
              <a:t>Add Recurring </a:t>
            </a:r>
            <a:r>
              <a:rPr lang="en-US" sz="1200" dirty="0" smtClean="0"/>
              <a:t>Tasks</a:t>
            </a:r>
          </a:p>
        </p:txBody>
      </p:sp>
      <p:grpSp>
        <p:nvGrpSpPr>
          <p:cNvPr id="5" name="Group 47"/>
          <p:cNvGrpSpPr/>
          <p:nvPr/>
        </p:nvGrpSpPr>
        <p:grpSpPr>
          <a:xfrm>
            <a:off x="794426" y="2067694"/>
            <a:ext cx="465206" cy="446982"/>
            <a:chOff x="794426" y="1404688"/>
            <a:chExt cx="557704" cy="557704"/>
          </a:xfrm>
        </p:grpSpPr>
        <p:sp>
          <p:nvSpPr>
            <p:cNvPr id="49" name="Oval 48"/>
            <p:cNvSpPr/>
            <p:nvPr/>
          </p:nvSpPr>
          <p:spPr>
            <a:xfrm>
              <a:off x="794426"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0" name="Oval 21"/>
            <p:cNvSpPr>
              <a:spLocks noChangeAspect="1"/>
            </p:cNvSpPr>
            <p:nvPr/>
          </p:nvSpPr>
          <p:spPr>
            <a:xfrm>
              <a:off x="924390" y="1533409"/>
              <a:ext cx="297776" cy="300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6" name="Group 50"/>
          <p:cNvGrpSpPr/>
          <p:nvPr/>
        </p:nvGrpSpPr>
        <p:grpSpPr>
          <a:xfrm>
            <a:off x="794426" y="2715766"/>
            <a:ext cx="465206" cy="446982"/>
            <a:chOff x="794426" y="1404688"/>
            <a:chExt cx="557704" cy="557704"/>
          </a:xfrm>
        </p:grpSpPr>
        <p:sp>
          <p:nvSpPr>
            <p:cNvPr id="52" name="Oval 51"/>
            <p:cNvSpPr/>
            <p:nvPr/>
          </p:nvSpPr>
          <p:spPr>
            <a:xfrm>
              <a:off x="794426"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3" name="Oval 21"/>
            <p:cNvSpPr>
              <a:spLocks noChangeAspect="1"/>
            </p:cNvSpPr>
            <p:nvPr/>
          </p:nvSpPr>
          <p:spPr>
            <a:xfrm>
              <a:off x="924390" y="1533409"/>
              <a:ext cx="297776" cy="300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7" name="Group 53"/>
          <p:cNvGrpSpPr/>
          <p:nvPr/>
        </p:nvGrpSpPr>
        <p:grpSpPr>
          <a:xfrm>
            <a:off x="794426" y="3363838"/>
            <a:ext cx="465206" cy="446982"/>
            <a:chOff x="794426" y="1404688"/>
            <a:chExt cx="557704" cy="557704"/>
          </a:xfrm>
        </p:grpSpPr>
        <p:sp>
          <p:nvSpPr>
            <p:cNvPr id="55" name="Oval 54"/>
            <p:cNvSpPr/>
            <p:nvPr/>
          </p:nvSpPr>
          <p:spPr>
            <a:xfrm>
              <a:off x="794426"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6" name="Oval 21"/>
            <p:cNvSpPr>
              <a:spLocks noChangeAspect="1"/>
            </p:cNvSpPr>
            <p:nvPr/>
          </p:nvSpPr>
          <p:spPr>
            <a:xfrm>
              <a:off x="924390" y="1533409"/>
              <a:ext cx="297776" cy="300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9" name="Group 56"/>
          <p:cNvGrpSpPr/>
          <p:nvPr/>
        </p:nvGrpSpPr>
        <p:grpSpPr>
          <a:xfrm>
            <a:off x="5148064" y="1404688"/>
            <a:ext cx="465206" cy="446982"/>
            <a:chOff x="794426" y="1404688"/>
            <a:chExt cx="557704" cy="557704"/>
          </a:xfrm>
        </p:grpSpPr>
        <p:sp>
          <p:nvSpPr>
            <p:cNvPr id="58" name="Oval 57"/>
            <p:cNvSpPr/>
            <p:nvPr/>
          </p:nvSpPr>
          <p:spPr>
            <a:xfrm>
              <a:off x="794426"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9" name="Oval 21"/>
            <p:cNvSpPr>
              <a:spLocks noChangeAspect="1"/>
            </p:cNvSpPr>
            <p:nvPr/>
          </p:nvSpPr>
          <p:spPr>
            <a:xfrm>
              <a:off x="924390" y="1533409"/>
              <a:ext cx="297776" cy="300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10" name="Group 60"/>
          <p:cNvGrpSpPr/>
          <p:nvPr/>
        </p:nvGrpSpPr>
        <p:grpSpPr>
          <a:xfrm>
            <a:off x="5148064" y="2052760"/>
            <a:ext cx="465206" cy="446982"/>
            <a:chOff x="794426" y="1404688"/>
            <a:chExt cx="557704" cy="557704"/>
          </a:xfrm>
        </p:grpSpPr>
        <p:sp>
          <p:nvSpPr>
            <p:cNvPr id="62" name="Oval 61"/>
            <p:cNvSpPr/>
            <p:nvPr/>
          </p:nvSpPr>
          <p:spPr>
            <a:xfrm>
              <a:off x="794426"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3" name="Oval 21"/>
            <p:cNvSpPr>
              <a:spLocks noChangeAspect="1"/>
            </p:cNvSpPr>
            <p:nvPr/>
          </p:nvSpPr>
          <p:spPr>
            <a:xfrm>
              <a:off x="924390" y="1533409"/>
              <a:ext cx="297776" cy="300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sp>
        <p:nvSpPr>
          <p:cNvPr id="26" name="TextBox 25"/>
          <p:cNvSpPr txBox="1"/>
          <p:nvPr/>
        </p:nvSpPr>
        <p:spPr>
          <a:xfrm>
            <a:off x="5724128" y="2078727"/>
            <a:ext cx="2830257" cy="276999"/>
          </a:xfrm>
          <a:prstGeom prst="rect">
            <a:avLst/>
          </a:prstGeom>
          <a:noFill/>
        </p:spPr>
        <p:txBody>
          <a:bodyPr wrap="square" rtlCol="0" anchor="ctr">
            <a:spAutoFit/>
          </a:bodyPr>
          <a:lstStyle/>
          <a:p>
            <a:r>
              <a:rPr lang="en-US" sz="1200" dirty="0" smtClean="0"/>
              <a:t>Resources </a:t>
            </a:r>
            <a:r>
              <a:rPr lang="en-US" sz="1200" dirty="0" smtClean="0"/>
              <a:t>Allocation and Forecasting</a:t>
            </a:r>
            <a:endParaRPr lang="en-US" sz="1200" dirty="0"/>
          </a:p>
        </p:txBody>
      </p:sp>
      <p:sp>
        <p:nvSpPr>
          <p:cNvPr id="33" name="TextBox 32"/>
          <p:cNvSpPr txBox="1"/>
          <p:nvPr/>
        </p:nvSpPr>
        <p:spPr>
          <a:xfrm>
            <a:off x="5724128" y="2715766"/>
            <a:ext cx="2830257" cy="276999"/>
          </a:xfrm>
          <a:prstGeom prst="rect">
            <a:avLst/>
          </a:prstGeom>
          <a:noFill/>
        </p:spPr>
        <p:txBody>
          <a:bodyPr wrap="square" rtlCol="0" anchor="ctr">
            <a:spAutoFit/>
          </a:bodyPr>
          <a:lstStyle/>
          <a:p>
            <a:r>
              <a:rPr lang="en-US" sz="1200" dirty="0" smtClean="0"/>
              <a:t>Create </a:t>
            </a:r>
            <a:r>
              <a:rPr lang="en-US" sz="1200" dirty="0" smtClean="0"/>
              <a:t>Teams/Groups, Forums</a:t>
            </a:r>
            <a:endParaRPr lang="en-US" sz="1200" dirty="0" smtClean="0"/>
          </a:p>
        </p:txBody>
      </p:sp>
      <p:sp>
        <p:nvSpPr>
          <p:cNvPr id="35" name="TextBox 34"/>
          <p:cNvSpPr txBox="1"/>
          <p:nvPr/>
        </p:nvSpPr>
        <p:spPr>
          <a:xfrm>
            <a:off x="5724128" y="3363838"/>
            <a:ext cx="2830257" cy="276999"/>
          </a:xfrm>
          <a:prstGeom prst="rect">
            <a:avLst/>
          </a:prstGeom>
          <a:noFill/>
        </p:spPr>
        <p:txBody>
          <a:bodyPr wrap="square" rtlCol="0" anchor="ctr">
            <a:spAutoFit/>
          </a:bodyPr>
          <a:lstStyle/>
          <a:p>
            <a:r>
              <a:rPr lang="en-US" sz="1200" dirty="0" smtClean="0"/>
              <a:t>Messaging or Instant Messaging</a:t>
            </a:r>
          </a:p>
        </p:txBody>
      </p:sp>
      <p:sp>
        <p:nvSpPr>
          <p:cNvPr id="36" name="TextBox 35"/>
          <p:cNvSpPr txBox="1"/>
          <p:nvPr/>
        </p:nvSpPr>
        <p:spPr>
          <a:xfrm>
            <a:off x="1547664" y="4094951"/>
            <a:ext cx="2830257" cy="276999"/>
          </a:xfrm>
          <a:prstGeom prst="rect">
            <a:avLst/>
          </a:prstGeom>
          <a:noFill/>
        </p:spPr>
        <p:txBody>
          <a:bodyPr wrap="square" rtlCol="0" anchor="ctr">
            <a:spAutoFit/>
          </a:bodyPr>
          <a:lstStyle/>
          <a:p>
            <a:r>
              <a:rPr lang="en-US" sz="1200" dirty="0" smtClean="0"/>
              <a:t>Document </a:t>
            </a:r>
            <a:r>
              <a:rPr lang="en-US" sz="1200" dirty="0" smtClean="0"/>
              <a:t>Management</a:t>
            </a:r>
            <a:endParaRPr lang="en-US" sz="1200" dirty="0" smtClean="0"/>
          </a:p>
        </p:txBody>
      </p:sp>
      <p:grpSp>
        <p:nvGrpSpPr>
          <p:cNvPr id="37" name="Group 60"/>
          <p:cNvGrpSpPr/>
          <p:nvPr/>
        </p:nvGrpSpPr>
        <p:grpSpPr>
          <a:xfrm>
            <a:off x="5148064" y="2643758"/>
            <a:ext cx="465206" cy="446982"/>
            <a:chOff x="794426" y="1404688"/>
            <a:chExt cx="557704" cy="557704"/>
          </a:xfrm>
        </p:grpSpPr>
        <p:sp>
          <p:nvSpPr>
            <p:cNvPr id="38" name="Oval 37"/>
            <p:cNvSpPr/>
            <p:nvPr/>
          </p:nvSpPr>
          <p:spPr>
            <a:xfrm>
              <a:off x="794426"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9" name="Oval 21"/>
            <p:cNvSpPr>
              <a:spLocks noChangeAspect="1"/>
            </p:cNvSpPr>
            <p:nvPr/>
          </p:nvSpPr>
          <p:spPr>
            <a:xfrm>
              <a:off x="924390" y="1533409"/>
              <a:ext cx="297776" cy="300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40" name="Group 60"/>
          <p:cNvGrpSpPr/>
          <p:nvPr/>
        </p:nvGrpSpPr>
        <p:grpSpPr>
          <a:xfrm>
            <a:off x="5148064" y="3276896"/>
            <a:ext cx="465206" cy="446982"/>
            <a:chOff x="794426" y="1404688"/>
            <a:chExt cx="557704" cy="557704"/>
          </a:xfrm>
        </p:grpSpPr>
        <p:sp>
          <p:nvSpPr>
            <p:cNvPr id="41" name="Oval 40"/>
            <p:cNvSpPr/>
            <p:nvPr/>
          </p:nvSpPr>
          <p:spPr>
            <a:xfrm>
              <a:off x="794426"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2" name="Oval 21"/>
            <p:cNvSpPr>
              <a:spLocks noChangeAspect="1"/>
            </p:cNvSpPr>
            <p:nvPr/>
          </p:nvSpPr>
          <p:spPr>
            <a:xfrm>
              <a:off x="924390" y="1533409"/>
              <a:ext cx="297776" cy="300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43" name="Group 60"/>
          <p:cNvGrpSpPr/>
          <p:nvPr/>
        </p:nvGrpSpPr>
        <p:grpSpPr>
          <a:xfrm>
            <a:off x="794426" y="3939902"/>
            <a:ext cx="465206" cy="446982"/>
            <a:chOff x="794426" y="1404688"/>
            <a:chExt cx="557704" cy="557704"/>
          </a:xfrm>
        </p:grpSpPr>
        <p:sp>
          <p:nvSpPr>
            <p:cNvPr id="44" name="Oval 43"/>
            <p:cNvSpPr/>
            <p:nvPr/>
          </p:nvSpPr>
          <p:spPr>
            <a:xfrm>
              <a:off x="794426"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5" name="Oval 21"/>
            <p:cNvSpPr>
              <a:spLocks noChangeAspect="1"/>
            </p:cNvSpPr>
            <p:nvPr/>
          </p:nvSpPr>
          <p:spPr>
            <a:xfrm>
              <a:off x="924390" y="1533409"/>
              <a:ext cx="297776" cy="300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spTree>
    <p:extLst>
      <p:ext uri="{BB962C8B-B14F-4D97-AF65-F5344CB8AC3E}">
        <p14:creationId xmlns:p14="http://schemas.microsoft.com/office/powerpoint/2010/main" xmlns="" val="3239406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67744" y="103108"/>
            <a:ext cx="6516216" cy="884466"/>
          </a:xfrm>
        </p:spPr>
        <p:txBody>
          <a:bodyPr/>
          <a:lstStyle/>
          <a:p>
            <a:r>
              <a:rPr lang="en-US" altLang="ko-KR" sz="3600" dirty="0" smtClean="0"/>
              <a:t>Pros</a:t>
            </a:r>
            <a:endParaRPr lang="ko-KR" altLang="en-US" sz="3600" dirty="0"/>
          </a:p>
        </p:txBody>
      </p:sp>
      <p:graphicFrame>
        <p:nvGraphicFramePr>
          <p:cNvPr id="44" name="Content Placeholder 43"/>
          <p:cNvGraphicFramePr>
            <a:graphicFrameLocks noGrp="1"/>
          </p:cNvGraphicFramePr>
          <p:nvPr>
            <p:ph idx="1"/>
          </p:nvPr>
        </p:nvGraphicFramePr>
        <p:xfrm>
          <a:off x="1979613" y="987425"/>
          <a:ext cx="6913562" cy="370840"/>
        </p:xfrm>
        <a:graphic>
          <a:graphicData uri="http://schemas.openxmlformats.org/drawingml/2006/table">
            <a:tbl>
              <a:tblPr firstRow="1" bandRow="1">
                <a:tableStyleId>{073A0DAA-6AF3-43AB-8588-CEC1D06C72B9}</a:tableStyleId>
              </a:tblPr>
              <a:tblGrid>
                <a:gridCol w="6913562"/>
              </a:tblGrid>
              <a:tr h="370840">
                <a:tc>
                  <a:txBody>
                    <a:bodyPr/>
                    <a:lstStyle/>
                    <a:p>
                      <a:endParaRPr lang="en-US" dirty="0"/>
                    </a:p>
                  </a:txBody>
                  <a:tcPr>
                    <a:solidFill>
                      <a:schemeClr val="bg1"/>
                    </a:solidFill>
                  </a:tcPr>
                </a:tc>
              </a:tr>
            </a:tbl>
          </a:graphicData>
        </a:graphic>
      </p:graphicFrame>
      <p:graphicFrame>
        <p:nvGraphicFramePr>
          <p:cNvPr id="41" name="Content Placeholder 40"/>
          <p:cNvGraphicFramePr>
            <a:graphicFrameLocks noGrp="1"/>
          </p:cNvGraphicFramePr>
          <p:nvPr>
            <p:ph idx="10"/>
          </p:nvPr>
        </p:nvGraphicFramePr>
        <p:xfrm>
          <a:off x="1979712" y="1275606"/>
          <a:ext cx="6685731" cy="3312368"/>
        </p:xfrm>
        <a:graphic>
          <a:graphicData uri="http://schemas.openxmlformats.org/drawingml/2006/table">
            <a:tbl>
              <a:tblPr firstRow="1" bandRow="1">
                <a:tableStyleId>{073A0DAA-6AF3-43AB-8588-CEC1D06C72B9}</a:tableStyleId>
              </a:tblPr>
              <a:tblGrid>
                <a:gridCol w="6685731"/>
              </a:tblGrid>
              <a:tr h="3312368">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bl>
          </a:graphicData>
        </a:graphic>
      </p:graphicFrame>
      <p:sp>
        <p:nvSpPr>
          <p:cNvPr id="25" name="TextBox 24"/>
          <p:cNvSpPr txBox="1"/>
          <p:nvPr/>
        </p:nvSpPr>
        <p:spPr>
          <a:xfrm>
            <a:off x="3059832" y="1563636"/>
            <a:ext cx="2952328" cy="276999"/>
          </a:xfrm>
          <a:prstGeom prst="rect">
            <a:avLst/>
          </a:prstGeom>
          <a:noFill/>
        </p:spPr>
        <p:txBody>
          <a:bodyPr wrap="square" rtlCol="0" anchor="ctr">
            <a:spAutoFit/>
          </a:bodyPr>
          <a:lstStyle/>
          <a:p>
            <a:r>
              <a:rPr lang="en-US" sz="1200" dirty="0" smtClean="0"/>
              <a:t>Has both website and mobile application</a:t>
            </a:r>
            <a:endParaRPr lang="en-US" sz="1200" dirty="0" smtClean="0"/>
          </a:p>
        </p:txBody>
      </p:sp>
      <p:sp>
        <p:nvSpPr>
          <p:cNvPr id="26" name="TextBox 25"/>
          <p:cNvSpPr txBox="1"/>
          <p:nvPr/>
        </p:nvSpPr>
        <p:spPr>
          <a:xfrm>
            <a:off x="3059832" y="2211710"/>
            <a:ext cx="3312368" cy="276999"/>
          </a:xfrm>
          <a:prstGeom prst="rect">
            <a:avLst/>
          </a:prstGeom>
          <a:noFill/>
        </p:spPr>
        <p:txBody>
          <a:bodyPr wrap="square" rtlCol="0" anchor="ctr">
            <a:spAutoFit/>
          </a:bodyPr>
          <a:lstStyle/>
          <a:p>
            <a:r>
              <a:rPr lang="en-US" sz="1200" dirty="0" smtClean="0"/>
              <a:t>Storage of files and documents in one </a:t>
            </a:r>
            <a:r>
              <a:rPr lang="en-US" sz="1200" dirty="0" smtClean="0"/>
              <a:t>place</a:t>
            </a:r>
            <a:endParaRPr lang="en-US" sz="1200" dirty="0" smtClean="0"/>
          </a:p>
        </p:txBody>
      </p:sp>
      <p:sp>
        <p:nvSpPr>
          <p:cNvPr id="27" name="TextBox 26"/>
          <p:cNvSpPr txBox="1"/>
          <p:nvPr/>
        </p:nvSpPr>
        <p:spPr>
          <a:xfrm>
            <a:off x="3059832" y="2808099"/>
            <a:ext cx="3600400" cy="461665"/>
          </a:xfrm>
          <a:prstGeom prst="rect">
            <a:avLst/>
          </a:prstGeom>
          <a:noFill/>
        </p:spPr>
        <p:txBody>
          <a:bodyPr wrap="square" rtlCol="0" anchor="ctr">
            <a:spAutoFit/>
          </a:bodyPr>
          <a:lstStyle/>
          <a:p>
            <a:pPr fontAlgn="base"/>
            <a:r>
              <a:rPr lang="en-US" sz="1200" dirty="0" smtClean="0"/>
              <a:t>Great communication system. Basecamp provides its users with various ways to </a:t>
            </a:r>
            <a:r>
              <a:rPr lang="en-US" sz="1200" dirty="0" smtClean="0"/>
              <a:t>communicate</a:t>
            </a:r>
            <a:endParaRPr lang="en-US" sz="1200" dirty="0"/>
          </a:p>
        </p:txBody>
      </p:sp>
      <p:sp>
        <p:nvSpPr>
          <p:cNvPr id="28" name="TextBox 27"/>
          <p:cNvSpPr txBox="1"/>
          <p:nvPr/>
        </p:nvSpPr>
        <p:spPr>
          <a:xfrm>
            <a:off x="3059832" y="3415521"/>
            <a:ext cx="3888432" cy="461665"/>
          </a:xfrm>
          <a:prstGeom prst="rect">
            <a:avLst/>
          </a:prstGeom>
          <a:noFill/>
        </p:spPr>
        <p:txBody>
          <a:bodyPr wrap="square" rtlCol="0" anchor="ctr">
            <a:spAutoFit/>
          </a:bodyPr>
          <a:lstStyle/>
          <a:p>
            <a:r>
              <a:rPr lang="en-US" sz="1200" dirty="0" smtClean="0"/>
              <a:t> Basecamp can be integrated with other </a:t>
            </a:r>
            <a:r>
              <a:rPr lang="en-US" sz="1200" dirty="0" smtClean="0"/>
              <a:t>software </a:t>
            </a:r>
          </a:p>
          <a:p>
            <a:r>
              <a:rPr lang="en-US" sz="1200" dirty="0" smtClean="0"/>
              <a:t>and </a:t>
            </a:r>
            <a:r>
              <a:rPr lang="en-US" sz="1200" dirty="0" smtClean="0"/>
              <a:t>apps.</a:t>
            </a:r>
            <a:endParaRPr lang="en-US" sz="1200" dirty="0"/>
          </a:p>
        </p:txBody>
      </p:sp>
      <p:grpSp>
        <p:nvGrpSpPr>
          <p:cNvPr id="2" name="Group 26"/>
          <p:cNvGrpSpPr/>
          <p:nvPr/>
        </p:nvGrpSpPr>
        <p:grpSpPr>
          <a:xfrm>
            <a:off x="2339752" y="1491630"/>
            <a:ext cx="432048" cy="432048"/>
            <a:chOff x="4864934" y="1404688"/>
            <a:chExt cx="557704" cy="557704"/>
          </a:xfrm>
        </p:grpSpPr>
        <p:sp>
          <p:nvSpPr>
            <p:cNvPr id="39" name="Oval 38"/>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0"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4" name="Group 31"/>
          <p:cNvGrpSpPr/>
          <p:nvPr/>
        </p:nvGrpSpPr>
        <p:grpSpPr>
          <a:xfrm>
            <a:off x="2339752" y="2139702"/>
            <a:ext cx="432048" cy="432048"/>
            <a:chOff x="4864934" y="1404688"/>
            <a:chExt cx="557704" cy="557704"/>
          </a:xfrm>
        </p:grpSpPr>
        <p:sp>
          <p:nvSpPr>
            <p:cNvPr id="37" name="Oval 36"/>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8"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5" name="Group 35"/>
          <p:cNvGrpSpPr/>
          <p:nvPr/>
        </p:nvGrpSpPr>
        <p:grpSpPr>
          <a:xfrm>
            <a:off x="2339752" y="2787774"/>
            <a:ext cx="432048" cy="432048"/>
            <a:chOff x="4864934" y="1404688"/>
            <a:chExt cx="557704" cy="557704"/>
          </a:xfrm>
        </p:grpSpPr>
        <p:sp>
          <p:nvSpPr>
            <p:cNvPr id="35" name="Oval 34"/>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6"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6" name="Group 38"/>
          <p:cNvGrpSpPr/>
          <p:nvPr/>
        </p:nvGrpSpPr>
        <p:grpSpPr>
          <a:xfrm>
            <a:off x="2339752" y="3435846"/>
            <a:ext cx="432048" cy="432048"/>
            <a:chOff x="4864934" y="1404688"/>
            <a:chExt cx="557704" cy="557704"/>
          </a:xfrm>
        </p:grpSpPr>
        <p:sp>
          <p:nvSpPr>
            <p:cNvPr id="33" name="Oval 32"/>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4"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spTree>
    <p:extLst>
      <p:ext uri="{BB962C8B-B14F-4D97-AF65-F5344CB8AC3E}">
        <p14:creationId xmlns:p14="http://schemas.microsoft.com/office/powerpoint/2010/main" xmlns="" val="979107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67744" y="123478"/>
            <a:ext cx="6516216" cy="884466"/>
          </a:xfrm>
        </p:spPr>
        <p:txBody>
          <a:bodyPr/>
          <a:lstStyle/>
          <a:p>
            <a:r>
              <a:rPr lang="en-US" altLang="ko-KR" sz="3600" dirty="0" smtClean="0"/>
              <a:t>Cons</a:t>
            </a:r>
            <a:endParaRPr lang="ko-KR" altLang="en-US" sz="3600" dirty="0"/>
          </a:p>
        </p:txBody>
      </p:sp>
      <p:graphicFrame>
        <p:nvGraphicFramePr>
          <p:cNvPr id="44" name="Content Placeholder 43"/>
          <p:cNvGraphicFramePr>
            <a:graphicFrameLocks noGrp="1"/>
          </p:cNvGraphicFramePr>
          <p:nvPr>
            <p:ph idx="1"/>
          </p:nvPr>
        </p:nvGraphicFramePr>
        <p:xfrm>
          <a:off x="1979613" y="987425"/>
          <a:ext cx="6913562" cy="370840"/>
        </p:xfrm>
        <a:graphic>
          <a:graphicData uri="http://schemas.openxmlformats.org/drawingml/2006/table">
            <a:tbl>
              <a:tblPr firstRow="1" bandRow="1">
                <a:tableStyleId>{073A0DAA-6AF3-43AB-8588-CEC1D06C72B9}</a:tableStyleId>
              </a:tblPr>
              <a:tblGrid>
                <a:gridCol w="6913562"/>
              </a:tblGrid>
              <a:tr h="370840">
                <a:tc>
                  <a:txBody>
                    <a:bodyPr/>
                    <a:lstStyle/>
                    <a:p>
                      <a:endParaRPr lang="en-US" dirty="0"/>
                    </a:p>
                  </a:txBody>
                  <a:tcPr>
                    <a:solidFill>
                      <a:schemeClr val="bg1"/>
                    </a:solidFill>
                  </a:tcPr>
                </a:tc>
              </a:tr>
            </a:tbl>
          </a:graphicData>
        </a:graphic>
      </p:graphicFrame>
      <p:graphicFrame>
        <p:nvGraphicFramePr>
          <p:cNvPr id="41" name="Content Placeholder 40"/>
          <p:cNvGraphicFramePr>
            <a:graphicFrameLocks noGrp="1"/>
          </p:cNvGraphicFramePr>
          <p:nvPr>
            <p:ph idx="10"/>
          </p:nvPr>
        </p:nvGraphicFramePr>
        <p:xfrm>
          <a:off x="1979712" y="1275606"/>
          <a:ext cx="6685731" cy="2924274"/>
        </p:xfrm>
        <a:graphic>
          <a:graphicData uri="http://schemas.openxmlformats.org/drawingml/2006/table">
            <a:tbl>
              <a:tblPr firstRow="1" bandRow="1">
                <a:tableStyleId>{073A0DAA-6AF3-43AB-8588-CEC1D06C72B9}</a:tableStyleId>
              </a:tblPr>
              <a:tblGrid>
                <a:gridCol w="6685731"/>
              </a:tblGrid>
              <a:tr h="2924274">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bl>
          </a:graphicData>
        </a:graphic>
      </p:graphicFrame>
      <p:grpSp>
        <p:nvGrpSpPr>
          <p:cNvPr id="2" name="Group 23"/>
          <p:cNvGrpSpPr/>
          <p:nvPr/>
        </p:nvGrpSpPr>
        <p:grpSpPr>
          <a:xfrm>
            <a:off x="2339752" y="1491630"/>
            <a:ext cx="4680520" cy="2385556"/>
            <a:chOff x="827584" y="1419622"/>
            <a:chExt cx="4680520" cy="2385556"/>
          </a:xfrm>
        </p:grpSpPr>
        <p:sp>
          <p:nvSpPr>
            <p:cNvPr id="25" name="TextBox 24"/>
            <p:cNvSpPr txBox="1"/>
            <p:nvPr/>
          </p:nvSpPr>
          <p:spPr>
            <a:xfrm>
              <a:off x="1547664" y="1491628"/>
              <a:ext cx="2830257" cy="276999"/>
            </a:xfrm>
            <a:prstGeom prst="rect">
              <a:avLst/>
            </a:prstGeom>
            <a:noFill/>
          </p:spPr>
          <p:txBody>
            <a:bodyPr wrap="square" rtlCol="0" anchor="ctr">
              <a:spAutoFit/>
            </a:bodyPr>
            <a:lstStyle/>
            <a:p>
              <a:r>
                <a:rPr lang="en-US" altLang="ko-KR" sz="1200" dirty="0" smtClean="0"/>
                <a:t>The UI is not very attractive</a:t>
              </a:r>
              <a:endParaRPr lang="ko-KR" altLang="en-US" sz="1200" b="1" dirty="0">
                <a:solidFill>
                  <a:schemeClr val="tx1">
                    <a:lumMod val="75000"/>
                    <a:lumOff val="25000"/>
                  </a:schemeClr>
                </a:solidFill>
                <a:cs typeface="Arial" pitchFamily="34" charset="0"/>
              </a:endParaRPr>
            </a:p>
          </p:txBody>
        </p:sp>
        <p:sp>
          <p:nvSpPr>
            <p:cNvPr id="26" name="TextBox 25"/>
            <p:cNvSpPr txBox="1"/>
            <p:nvPr/>
          </p:nvSpPr>
          <p:spPr>
            <a:xfrm>
              <a:off x="1547664" y="2047369"/>
              <a:ext cx="3960440" cy="461665"/>
            </a:xfrm>
            <a:prstGeom prst="rect">
              <a:avLst/>
            </a:prstGeom>
            <a:noFill/>
          </p:spPr>
          <p:txBody>
            <a:bodyPr wrap="square" rtlCol="0" anchor="ctr">
              <a:spAutoFit/>
            </a:bodyPr>
            <a:lstStyle/>
            <a:p>
              <a:r>
                <a:rPr lang="en-US" sz="1200" dirty="0" smtClean="0"/>
                <a:t>Compared to other tools, it doesn’t have all of the basic features necessary for businesses and teams.</a:t>
              </a:r>
            </a:p>
          </p:txBody>
        </p:sp>
        <p:sp>
          <p:nvSpPr>
            <p:cNvPr id="27" name="TextBox 26"/>
            <p:cNvSpPr txBox="1"/>
            <p:nvPr/>
          </p:nvSpPr>
          <p:spPr>
            <a:xfrm>
              <a:off x="1547665" y="2787774"/>
              <a:ext cx="2736303" cy="276999"/>
            </a:xfrm>
            <a:prstGeom prst="rect">
              <a:avLst/>
            </a:prstGeom>
            <a:noFill/>
          </p:spPr>
          <p:txBody>
            <a:bodyPr wrap="square" rtlCol="0" anchor="ctr">
              <a:spAutoFit/>
            </a:bodyPr>
            <a:lstStyle/>
            <a:p>
              <a:r>
                <a:rPr lang="en-US" sz="1200" dirty="0" smtClean="0"/>
                <a:t>No time tracking as of now. </a:t>
              </a:r>
            </a:p>
          </p:txBody>
        </p:sp>
        <p:sp>
          <p:nvSpPr>
            <p:cNvPr id="28" name="TextBox 27"/>
            <p:cNvSpPr txBox="1"/>
            <p:nvPr/>
          </p:nvSpPr>
          <p:spPr>
            <a:xfrm>
              <a:off x="1547664" y="3343513"/>
              <a:ext cx="3024336" cy="461665"/>
            </a:xfrm>
            <a:prstGeom prst="rect">
              <a:avLst/>
            </a:prstGeom>
            <a:noFill/>
          </p:spPr>
          <p:txBody>
            <a:bodyPr wrap="square" rtlCol="0" anchor="ctr">
              <a:spAutoFit/>
            </a:bodyPr>
            <a:lstStyle/>
            <a:p>
              <a:r>
                <a:rPr lang="en-US" sz="1200" dirty="0" smtClean="0"/>
                <a:t>Its only available for free as trial version of 30 days</a:t>
              </a:r>
              <a:endParaRPr lang="en-US" sz="1200" dirty="0" smtClean="0"/>
            </a:p>
          </p:txBody>
        </p:sp>
        <p:grpSp>
          <p:nvGrpSpPr>
            <p:cNvPr id="4" name="Group 26"/>
            <p:cNvGrpSpPr/>
            <p:nvPr/>
          </p:nvGrpSpPr>
          <p:grpSpPr>
            <a:xfrm>
              <a:off x="827584" y="1419622"/>
              <a:ext cx="432048" cy="432048"/>
              <a:chOff x="4864934" y="1404688"/>
              <a:chExt cx="557704" cy="557704"/>
            </a:xfrm>
          </p:grpSpPr>
          <p:sp>
            <p:nvSpPr>
              <p:cNvPr id="39" name="Oval 38"/>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0"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5" name="Group 31"/>
            <p:cNvGrpSpPr/>
            <p:nvPr/>
          </p:nvGrpSpPr>
          <p:grpSpPr>
            <a:xfrm>
              <a:off x="827584" y="2067694"/>
              <a:ext cx="432048" cy="432048"/>
              <a:chOff x="4864934" y="1404688"/>
              <a:chExt cx="557704" cy="557704"/>
            </a:xfrm>
          </p:grpSpPr>
          <p:sp>
            <p:nvSpPr>
              <p:cNvPr id="37" name="Oval 36"/>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8"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6" name="Group 35"/>
            <p:cNvGrpSpPr/>
            <p:nvPr/>
          </p:nvGrpSpPr>
          <p:grpSpPr>
            <a:xfrm>
              <a:off x="827584" y="2715766"/>
              <a:ext cx="432048" cy="432048"/>
              <a:chOff x="4864934" y="1404688"/>
              <a:chExt cx="557704" cy="557704"/>
            </a:xfrm>
          </p:grpSpPr>
          <p:sp>
            <p:nvSpPr>
              <p:cNvPr id="35" name="Oval 34"/>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6"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7" name="Group 38"/>
            <p:cNvGrpSpPr/>
            <p:nvPr/>
          </p:nvGrpSpPr>
          <p:grpSpPr>
            <a:xfrm>
              <a:off x="827584" y="3363838"/>
              <a:ext cx="432048" cy="432048"/>
              <a:chOff x="4864934" y="1404688"/>
              <a:chExt cx="557704" cy="557704"/>
            </a:xfrm>
          </p:grpSpPr>
          <p:sp>
            <p:nvSpPr>
              <p:cNvPr id="33" name="Oval 32"/>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4"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spTree>
    <p:extLst>
      <p:ext uri="{BB962C8B-B14F-4D97-AF65-F5344CB8AC3E}">
        <p14:creationId xmlns:p14="http://schemas.microsoft.com/office/powerpoint/2010/main" xmlns="" val="979107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7494"/>
            <a:ext cx="9144000" cy="576064"/>
          </a:xfrm>
        </p:spPr>
        <p:txBody>
          <a:bodyPr/>
          <a:lstStyle/>
          <a:p>
            <a:r>
              <a:rPr lang="en-US" altLang="ko-KR" dirty="0" smtClean="0"/>
              <a:t>Steps to log in to the software</a:t>
            </a:r>
            <a:endParaRPr lang="ko-KR" altLang="en-US" dirty="0"/>
          </a:p>
        </p:txBody>
      </p:sp>
      <p:sp>
        <p:nvSpPr>
          <p:cNvPr id="24" name="TextBox 23"/>
          <p:cNvSpPr txBox="1"/>
          <p:nvPr/>
        </p:nvSpPr>
        <p:spPr>
          <a:xfrm>
            <a:off x="827584" y="1059582"/>
            <a:ext cx="7848872" cy="954107"/>
          </a:xfrm>
          <a:prstGeom prst="rect">
            <a:avLst/>
          </a:prstGeom>
          <a:noFill/>
        </p:spPr>
        <p:txBody>
          <a:bodyPr wrap="square" rtlCol="0">
            <a:spAutoFit/>
          </a:bodyPr>
          <a:lstStyle/>
          <a:p>
            <a:r>
              <a:rPr lang="en-US" sz="1400" dirty="0" smtClean="0"/>
              <a:t>The software can be used from basecamp website </a:t>
            </a:r>
            <a:r>
              <a:rPr lang="en-US" sz="1400" dirty="0" smtClean="0">
                <a:solidFill>
                  <a:schemeClr val="tx2"/>
                </a:solidFill>
              </a:rPr>
              <a:t>https://basecamp.com</a:t>
            </a:r>
            <a:r>
              <a:rPr lang="en-US" sz="1400" dirty="0" smtClean="0"/>
              <a:t> </a:t>
            </a:r>
            <a:r>
              <a:rPr lang="en-US" sz="1400" dirty="0" smtClean="0"/>
              <a:t>then navigate to upper right corner and click on “Try it FREE” to try basecamp</a:t>
            </a:r>
          </a:p>
          <a:p>
            <a:endParaRPr lang="en-US" sz="1400" dirty="0" smtClean="0">
              <a:solidFill>
                <a:schemeClr val="tx2"/>
              </a:solidFill>
            </a:endParaRPr>
          </a:p>
          <a:p>
            <a:endParaRPr lang="en-US" sz="1400" dirty="0"/>
          </a:p>
        </p:txBody>
      </p:sp>
      <p:pic>
        <p:nvPicPr>
          <p:cNvPr id="26" name="Picture 25" descr="Screenshot (205)_LI.jpg"/>
          <p:cNvPicPr>
            <a:picLocks noChangeAspect="1"/>
          </p:cNvPicPr>
          <p:nvPr/>
        </p:nvPicPr>
        <p:blipFill>
          <a:blip r:embed="rId3" cstate="print"/>
          <a:stretch>
            <a:fillRect/>
          </a:stretch>
        </p:blipFill>
        <p:spPr>
          <a:xfrm>
            <a:off x="1979712" y="1946697"/>
            <a:ext cx="5149266" cy="2569269"/>
          </a:xfrm>
          <a:prstGeom prst="rect">
            <a:avLst/>
          </a:prstGeom>
        </p:spPr>
      </p:pic>
    </p:spTree>
    <p:extLst>
      <p:ext uri="{BB962C8B-B14F-4D97-AF65-F5344CB8AC3E}">
        <p14:creationId xmlns:p14="http://schemas.microsoft.com/office/powerpoint/2010/main" xmlns="" val="3239406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7494"/>
            <a:ext cx="9144000" cy="576064"/>
          </a:xfrm>
        </p:spPr>
        <p:txBody>
          <a:bodyPr/>
          <a:lstStyle/>
          <a:p>
            <a:r>
              <a:rPr lang="en-US" altLang="ko-KR" dirty="0" smtClean="0"/>
              <a:t>Steps to log in to the software</a:t>
            </a:r>
            <a:endParaRPr lang="ko-KR" altLang="en-US" dirty="0"/>
          </a:p>
        </p:txBody>
      </p:sp>
      <p:sp>
        <p:nvSpPr>
          <p:cNvPr id="24" name="TextBox 23"/>
          <p:cNvSpPr txBox="1"/>
          <p:nvPr/>
        </p:nvSpPr>
        <p:spPr>
          <a:xfrm>
            <a:off x="1043608" y="1059582"/>
            <a:ext cx="7344816" cy="738664"/>
          </a:xfrm>
          <a:prstGeom prst="rect">
            <a:avLst/>
          </a:prstGeom>
          <a:noFill/>
        </p:spPr>
        <p:txBody>
          <a:bodyPr wrap="square" rtlCol="0">
            <a:spAutoFit/>
          </a:bodyPr>
          <a:lstStyle/>
          <a:p>
            <a:r>
              <a:rPr lang="en-US" sz="1400" dirty="0" smtClean="0"/>
              <a:t>After following all the steps of creating a free account we can log in to basecamp using our credentials</a:t>
            </a:r>
          </a:p>
          <a:p>
            <a:endParaRPr lang="en-US" sz="1400" dirty="0"/>
          </a:p>
        </p:txBody>
      </p:sp>
      <p:pic>
        <p:nvPicPr>
          <p:cNvPr id="5" name="Picture 4"/>
          <p:cNvPicPr>
            <a:picLocks noChangeAspect="1"/>
          </p:cNvPicPr>
          <p:nvPr/>
        </p:nvPicPr>
        <p:blipFill>
          <a:blip r:embed="rId3" cstate="print"/>
          <a:stretch>
            <a:fillRect/>
          </a:stretch>
        </p:blipFill>
        <p:spPr>
          <a:xfrm>
            <a:off x="3131840" y="1635646"/>
            <a:ext cx="2952328" cy="3136881"/>
          </a:xfrm>
          <a:prstGeom prst="rect">
            <a:avLst/>
          </a:prstGeom>
        </p:spPr>
      </p:pic>
    </p:spTree>
    <p:extLst>
      <p:ext uri="{BB962C8B-B14F-4D97-AF65-F5344CB8AC3E}">
        <p14:creationId xmlns:p14="http://schemas.microsoft.com/office/powerpoint/2010/main" xmlns="" val="3239406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7494"/>
            <a:ext cx="9144000" cy="576064"/>
          </a:xfrm>
        </p:spPr>
        <p:txBody>
          <a:bodyPr/>
          <a:lstStyle/>
          <a:p>
            <a:r>
              <a:rPr lang="en-US" altLang="ko-KR" dirty="0" smtClean="0"/>
              <a:t>Steps to log in to the software</a:t>
            </a:r>
            <a:endParaRPr lang="ko-KR" altLang="en-US" dirty="0"/>
          </a:p>
        </p:txBody>
      </p:sp>
      <p:sp>
        <p:nvSpPr>
          <p:cNvPr id="24" name="TextBox 23"/>
          <p:cNvSpPr txBox="1"/>
          <p:nvPr/>
        </p:nvSpPr>
        <p:spPr>
          <a:xfrm>
            <a:off x="827584" y="1059582"/>
            <a:ext cx="7848872" cy="738664"/>
          </a:xfrm>
          <a:prstGeom prst="rect">
            <a:avLst/>
          </a:prstGeom>
          <a:noFill/>
        </p:spPr>
        <p:txBody>
          <a:bodyPr wrap="square" rtlCol="0">
            <a:spAutoFit/>
          </a:bodyPr>
          <a:lstStyle/>
          <a:p>
            <a:r>
              <a:rPr lang="en-US" sz="1400" dirty="0" smtClean="0"/>
              <a:t>After logging in the basecamp homepage looks something like this. Here we can start exploring various options for managing our projects</a:t>
            </a:r>
          </a:p>
          <a:p>
            <a:endParaRPr lang="en-US" sz="1400" dirty="0"/>
          </a:p>
        </p:txBody>
      </p:sp>
      <p:pic>
        <p:nvPicPr>
          <p:cNvPr id="6" name="Content Placeholder 3"/>
          <p:cNvPicPr>
            <a:picLocks noChangeAspect="1"/>
          </p:cNvPicPr>
          <p:nvPr/>
        </p:nvPicPr>
        <p:blipFill>
          <a:blip r:embed="rId3" cstate="print"/>
          <a:stretch>
            <a:fillRect/>
          </a:stretch>
        </p:blipFill>
        <p:spPr>
          <a:xfrm>
            <a:off x="1907704" y="1710899"/>
            <a:ext cx="5760640" cy="3165107"/>
          </a:xfrm>
          <a:prstGeom prst="rect">
            <a:avLst/>
          </a:prstGeom>
        </p:spPr>
      </p:pic>
    </p:spTree>
    <p:extLst>
      <p:ext uri="{BB962C8B-B14F-4D97-AF65-F5344CB8AC3E}">
        <p14:creationId xmlns:p14="http://schemas.microsoft.com/office/powerpoint/2010/main" xmlns="" val="3239406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7494"/>
            <a:ext cx="9144000" cy="576064"/>
          </a:xfrm>
        </p:spPr>
        <p:txBody>
          <a:bodyPr/>
          <a:lstStyle/>
          <a:p>
            <a:r>
              <a:rPr lang="en-US" altLang="ko-KR" dirty="0" smtClean="0"/>
              <a:t>Resources</a:t>
            </a:r>
            <a:endParaRPr lang="ko-KR" altLang="en-US" dirty="0"/>
          </a:p>
        </p:txBody>
      </p:sp>
      <p:sp>
        <p:nvSpPr>
          <p:cNvPr id="24" name="TextBox 23"/>
          <p:cNvSpPr txBox="1"/>
          <p:nvPr/>
        </p:nvSpPr>
        <p:spPr>
          <a:xfrm>
            <a:off x="827584" y="1059582"/>
            <a:ext cx="7848872" cy="3539430"/>
          </a:xfrm>
          <a:prstGeom prst="rect">
            <a:avLst/>
          </a:prstGeom>
          <a:noFill/>
        </p:spPr>
        <p:txBody>
          <a:bodyPr wrap="square" rtlCol="0">
            <a:spAutoFit/>
          </a:bodyPr>
          <a:lstStyle/>
          <a:p>
            <a:r>
              <a:rPr lang="en-US" sz="1400" b="1" dirty="0" smtClean="0">
                <a:hlinkClick r:id="rId3"/>
              </a:rPr>
              <a:t>Official Websites:</a:t>
            </a:r>
          </a:p>
          <a:p>
            <a:endParaRPr lang="en-US" sz="1400" dirty="0" smtClean="0">
              <a:hlinkClick r:id="rId3"/>
            </a:endParaRPr>
          </a:p>
          <a:p>
            <a:pPr>
              <a:buFont typeface="Wingdings" pitchFamily="2" charset="2"/>
              <a:buChar char="Ø"/>
            </a:pPr>
            <a:r>
              <a:rPr lang="en-US" sz="1400" dirty="0" smtClean="0">
                <a:hlinkClick r:id="rId4"/>
              </a:rPr>
              <a:t>https://www.projectlibre.com/</a:t>
            </a:r>
            <a:endParaRPr lang="en-US" sz="1400" dirty="0" smtClean="0"/>
          </a:p>
          <a:p>
            <a:endParaRPr lang="en-US" sz="1400" dirty="0" smtClean="0"/>
          </a:p>
          <a:p>
            <a:pPr>
              <a:buFont typeface="Wingdings" pitchFamily="2" charset="2"/>
              <a:buChar char="Ø"/>
            </a:pPr>
            <a:r>
              <a:rPr lang="en-US" sz="1400" dirty="0" smtClean="0">
                <a:hlinkClick r:id="rId5"/>
              </a:rPr>
              <a:t>https://www.orangescrum.org/</a:t>
            </a:r>
            <a:endParaRPr lang="en-US" sz="1400" dirty="0" smtClean="0"/>
          </a:p>
          <a:p>
            <a:endParaRPr lang="en-US" sz="1400" dirty="0" smtClean="0"/>
          </a:p>
          <a:p>
            <a:pPr>
              <a:buFont typeface="Wingdings" pitchFamily="2" charset="2"/>
              <a:buChar char="Ø"/>
            </a:pPr>
            <a:r>
              <a:rPr lang="en-US" sz="1400" dirty="0" smtClean="0">
                <a:hlinkClick r:id="rId6"/>
              </a:rPr>
              <a:t>https://www.basecamp.com/</a:t>
            </a:r>
            <a:endParaRPr lang="en-US" sz="1400" dirty="0" smtClean="0"/>
          </a:p>
          <a:p>
            <a:pPr>
              <a:buFont typeface="Wingdings" pitchFamily="2" charset="2"/>
              <a:buChar char="Ø"/>
            </a:pPr>
            <a:endParaRPr lang="en-US" sz="1400" u="sng" dirty="0" smtClean="0"/>
          </a:p>
          <a:p>
            <a:r>
              <a:rPr lang="en-US" sz="1400" b="1" u="sng" dirty="0" smtClean="0"/>
              <a:t>Tutorials:</a:t>
            </a:r>
          </a:p>
          <a:p>
            <a:endParaRPr lang="en-US" sz="1400" dirty="0" smtClean="0"/>
          </a:p>
          <a:p>
            <a:pPr>
              <a:buFont typeface="Wingdings" pitchFamily="2" charset="2"/>
              <a:buChar char="Ø"/>
            </a:pPr>
            <a:r>
              <a:rPr lang="en-US" sz="1400" dirty="0" smtClean="0">
                <a:hlinkClick r:id="rId7"/>
              </a:rPr>
              <a:t>https</a:t>
            </a:r>
            <a:r>
              <a:rPr lang="en-US" sz="1400" dirty="0" smtClean="0">
                <a:hlinkClick r:id="rId7"/>
              </a:rPr>
              <a:t>://</a:t>
            </a:r>
            <a:r>
              <a:rPr lang="en-US" sz="1400" dirty="0" smtClean="0">
                <a:hlinkClick r:id="rId7"/>
              </a:rPr>
              <a:t>www.youtube.com/watch?v=bTyAakCMrnY&amp;feature=share</a:t>
            </a:r>
            <a:endParaRPr lang="en-US" sz="1400" dirty="0" smtClean="0"/>
          </a:p>
          <a:p>
            <a:endParaRPr lang="en-US" sz="1400" dirty="0" smtClean="0"/>
          </a:p>
          <a:p>
            <a:pPr>
              <a:buFont typeface="Wingdings" pitchFamily="2" charset="2"/>
              <a:buChar char="Ø"/>
            </a:pPr>
            <a:r>
              <a:rPr lang="en-US" sz="1400" dirty="0" smtClean="0">
                <a:hlinkClick r:id="rId8"/>
              </a:rPr>
              <a:t>https://www.youtube.com/watch?v=wQT-QIrk-BA</a:t>
            </a:r>
            <a:endParaRPr lang="en-US" sz="1400" dirty="0" smtClean="0"/>
          </a:p>
          <a:p>
            <a:endParaRPr lang="en-US" sz="1400" dirty="0" smtClean="0"/>
          </a:p>
          <a:p>
            <a:pPr>
              <a:buFont typeface="Wingdings" pitchFamily="2" charset="2"/>
              <a:buChar char="Ø"/>
            </a:pPr>
            <a:r>
              <a:rPr lang="en-US" sz="1400" dirty="0" smtClean="0">
                <a:hlinkClick r:id="rId3"/>
              </a:rPr>
              <a:t>https://www.youtube.com/watch?v=oiVnWX-J5Mo&amp;t=434s</a:t>
            </a:r>
          </a:p>
          <a:p>
            <a:endParaRPr lang="en-US" sz="1400" dirty="0" smtClean="0"/>
          </a:p>
        </p:txBody>
      </p:sp>
    </p:spTree>
    <p:extLst>
      <p:ext uri="{BB962C8B-B14F-4D97-AF65-F5344CB8AC3E}">
        <p14:creationId xmlns:p14="http://schemas.microsoft.com/office/powerpoint/2010/main" xmlns="" val="3239406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283719"/>
            <a:ext cx="9144000" cy="576063"/>
          </a:xfrm>
        </p:spPr>
        <p:txBody>
          <a:bodyPr/>
          <a:lstStyle/>
          <a:p>
            <a:r>
              <a:rPr lang="en-US" altLang="ko-KR" dirty="0" smtClean="0">
                <a:solidFill>
                  <a:schemeClr val="tx1">
                    <a:lumMod val="75000"/>
                    <a:lumOff val="25000"/>
                  </a:schemeClr>
                </a:solidFill>
              </a:rPr>
              <a:t>Thank You</a:t>
            </a:r>
            <a:endParaRPr lang="ko-KR" altLang="en-US" dirty="0">
              <a:solidFill>
                <a:schemeClr val="tx1">
                  <a:lumMod val="75000"/>
                  <a:lumOff val="25000"/>
                </a:schemeClr>
              </a:solidFill>
            </a:endParaRPr>
          </a:p>
        </p:txBody>
      </p:sp>
    </p:spTree>
    <p:extLst>
      <p:ext uri="{BB962C8B-B14F-4D97-AF65-F5344CB8AC3E}">
        <p14:creationId xmlns:p14="http://schemas.microsoft.com/office/powerpoint/2010/main" xmlns="" val="6145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008112" y="339502"/>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smtClean="0">
                <a:solidFill>
                  <a:schemeClr val="tx1">
                    <a:lumMod val="75000"/>
                    <a:lumOff val="25000"/>
                  </a:schemeClr>
                </a:solidFill>
                <a:cs typeface="Arial" pitchFamily="34" charset="0"/>
              </a:rPr>
              <a:t>Project Management software</a:t>
            </a:r>
            <a:endParaRPr lang="en-US" sz="3600" dirty="0">
              <a:solidFill>
                <a:schemeClr val="tx1">
                  <a:lumMod val="75000"/>
                  <a:lumOff val="25000"/>
                </a:schemeClr>
              </a:solidFill>
              <a:cs typeface="Arial" pitchFamily="34" charset="0"/>
            </a:endParaRPr>
          </a:p>
        </p:txBody>
      </p:sp>
      <p:sp>
        <p:nvSpPr>
          <p:cNvPr id="4" name="Rectangle 3"/>
          <p:cNvSpPr/>
          <p:nvPr/>
        </p:nvSpPr>
        <p:spPr>
          <a:xfrm>
            <a:off x="1457754" y="1426511"/>
            <a:ext cx="6570630" cy="615921"/>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5" name="Oval 4"/>
          <p:cNvSpPr/>
          <p:nvPr/>
        </p:nvSpPr>
        <p:spPr>
          <a:xfrm>
            <a:off x="1115576" y="1392293"/>
            <a:ext cx="684357" cy="684357"/>
          </a:xfrm>
          <a:prstGeom prst="ellipse">
            <a:avLst/>
          </a:prstGeom>
          <a:solidFill>
            <a:schemeClr val="bg1"/>
          </a:solidFill>
          <a:ln w="12700">
            <a:solidFill>
              <a:schemeClr val="accent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TextBox 5"/>
          <p:cNvSpPr txBox="1"/>
          <p:nvPr/>
        </p:nvSpPr>
        <p:spPr>
          <a:xfrm>
            <a:off x="1243454" y="1482387"/>
            <a:ext cx="428602" cy="523220"/>
          </a:xfrm>
          <a:prstGeom prst="rect">
            <a:avLst/>
          </a:prstGeom>
          <a:noFill/>
        </p:spPr>
        <p:txBody>
          <a:bodyPr wrap="square" rtlCol="0" anchor="ctr">
            <a:spAutoFit/>
          </a:bodyPr>
          <a:lstStyle/>
          <a:p>
            <a:pPr algn="ctr"/>
            <a:r>
              <a:rPr lang="en-US" altLang="ko-KR" sz="2800" b="1" dirty="0">
                <a:solidFill>
                  <a:schemeClr val="accent1"/>
                </a:solidFill>
                <a:cs typeface="Arial" pitchFamily="34" charset="0"/>
              </a:rPr>
              <a:t>1</a:t>
            </a:r>
            <a:endParaRPr lang="ko-KR" altLang="en-US" sz="2800" b="1" dirty="0">
              <a:solidFill>
                <a:schemeClr val="accent1"/>
              </a:solidFill>
              <a:cs typeface="Arial" pitchFamily="34" charset="0"/>
            </a:endParaRPr>
          </a:p>
        </p:txBody>
      </p:sp>
      <p:sp>
        <p:nvSpPr>
          <p:cNvPr id="32" name="Rectangle 31"/>
          <p:cNvSpPr/>
          <p:nvPr/>
        </p:nvSpPr>
        <p:spPr>
          <a:xfrm>
            <a:off x="1457754" y="2263268"/>
            <a:ext cx="6570630" cy="615921"/>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34" name="Oval 33"/>
          <p:cNvSpPr/>
          <p:nvPr/>
        </p:nvSpPr>
        <p:spPr>
          <a:xfrm>
            <a:off x="1115576" y="2229050"/>
            <a:ext cx="684357" cy="684357"/>
          </a:xfrm>
          <a:prstGeom prst="ellipse">
            <a:avLst/>
          </a:prstGeom>
          <a:solidFill>
            <a:schemeClr val="bg1"/>
          </a:solidFill>
          <a:ln w="12700">
            <a:solidFill>
              <a:schemeClr val="accent2"/>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p:cNvSpPr txBox="1"/>
          <p:nvPr/>
        </p:nvSpPr>
        <p:spPr>
          <a:xfrm>
            <a:off x="1243454" y="2319144"/>
            <a:ext cx="428602" cy="523220"/>
          </a:xfrm>
          <a:prstGeom prst="rect">
            <a:avLst/>
          </a:prstGeom>
          <a:noFill/>
        </p:spPr>
        <p:txBody>
          <a:bodyPr wrap="square" rtlCol="0" anchor="ctr">
            <a:spAutoFit/>
          </a:bodyPr>
          <a:lstStyle/>
          <a:p>
            <a:pPr algn="ctr"/>
            <a:r>
              <a:rPr lang="en-US" altLang="ko-KR" sz="2800" b="1" dirty="0">
                <a:solidFill>
                  <a:schemeClr val="accent2"/>
                </a:solidFill>
                <a:cs typeface="Arial" pitchFamily="34" charset="0"/>
              </a:rPr>
              <a:t>2</a:t>
            </a:r>
            <a:endParaRPr lang="ko-KR" altLang="en-US" sz="2800" b="1" dirty="0">
              <a:solidFill>
                <a:schemeClr val="accent2"/>
              </a:solidFill>
              <a:cs typeface="Arial" pitchFamily="34" charset="0"/>
            </a:endParaRPr>
          </a:p>
        </p:txBody>
      </p:sp>
      <p:sp>
        <p:nvSpPr>
          <p:cNvPr id="37" name="Rectangle 36"/>
          <p:cNvSpPr/>
          <p:nvPr/>
        </p:nvSpPr>
        <p:spPr>
          <a:xfrm>
            <a:off x="1475656" y="3075806"/>
            <a:ext cx="6570630" cy="615921"/>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cs typeface="Arial" pitchFamily="34" charset="0"/>
            </a:endParaRPr>
          </a:p>
        </p:txBody>
      </p:sp>
      <p:sp>
        <p:nvSpPr>
          <p:cNvPr id="39" name="Oval 38"/>
          <p:cNvSpPr/>
          <p:nvPr/>
        </p:nvSpPr>
        <p:spPr>
          <a:xfrm>
            <a:off x="1115576" y="3065807"/>
            <a:ext cx="684357" cy="684357"/>
          </a:xfrm>
          <a:prstGeom prst="ellipse">
            <a:avLst/>
          </a:prstGeom>
          <a:solidFill>
            <a:schemeClr val="bg1"/>
          </a:solidFill>
          <a:ln w="12700">
            <a:solidFill>
              <a:schemeClr val="accent3"/>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TextBox 39"/>
          <p:cNvSpPr txBox="1"/>
          <p:nvPr/>
        </p:nvSpPr>
        <p:spPr>
          <a:xfrm>
            <a:off x="1243454" y="3155901"/>
            <a:ext cx="428602" cy="523220"/>
          </a:xfrm>
          <a:prstGeom prst="rect">
            <a:avLst/>
          </a:prstGeom>
          <a:noFill/>
        </p:spPr>
        <p:txBody>
          <a:bodyPr wrap="square" rtlCol="0" anchor="ctr">
            <a:spAutoFit/>
          </a:bodyPr>
          <a:lstStyle/>
          <a:p>
            <a:pPr algn="ctr"/>
            <a:r>
              <a:rPr lang="en-US" altLang="ko-KR" sz="2800" b="1" dirty="0">
                <a:solidFill>
                  <a:schemeClr val="accent3"/>
                </a:solidFill>
                <a:cs typeface="Arial" pitchFamily="34" charset="0"/>
              </a:rPr>
              <a:t>3</a:t>
            </a:r>
            <a:endParaRPr lang="ko-KR" altLang="en-US" sz="2800" b="1" dirty="0">
              <a:solidFill>
                <a:schemeClr val="accent3"/>
              </a:solidFill>
              <a:cs typeface="Arial" pitchFamily="34" charset="0"/>
            </a:endParaRPr>
          </a:p>
        </p:txBody>
      </p:sp>
      <p:pic>
        <p:nvPicPr>
          <p:cNvPr id="19" name="Picture 18" descr="ProjectLibre_logo.png"/>
          <p:cNvPicPr>
            <a:picLocks noChangeAspect="1"/>
          </p:cNvPicPr>
          <p:nvPr/>
        </p:nvPicPr>
        <p:blipFill>
          <a:blip r:embed="rId2" cstate="print"/>
          <a:stretch>
            <a:fillRect/>
          </a:stretch>
        </p:blipFill>
        <p:spPr>
          <a:xfrm>
            <a:off x="2267744" y="1563638"/>
            <a:ext cx="1945094" cy="360040"/>
          </a:xfrm>
          <a:prstGeom prst="rect">
            <a:avLst/>
          </a:prstGeom>
        </p:spPr>
      </p:pic>
      <p:pic>
        <p:nvPicPr>
          <p:cNvPr id="20" name="Picture 19" descr="orangescrum-logo-2019-300x101.png"/>
          <p:cNvPicPr>
            <a:picLocks noChangeAspect="1"/>
          </p:cNvPicPr>
          <p:nvPr/>
        </p:nvPicPr>
        <p:blipFill>
          <a:blip r:embed="rId3" cstate="print"/>
          <a:srcRect t="7486" r="4230" b="35028"/>
          <a:stretch>
            <a:fillRect/>
          </a:stretch>
        </p:blipFill>
        <p:spPr>
          <a:xfrm>
            <a:off x="2195736" y="2355726"/>
            <a:ext cx="1944216" cy="392893"/>
          </a:xfrm>
          <a:prstGeom prst="rect">
            <a:avLst/>
          </a:prstGeom>
        </p:spPr>
      </p:pic>
      <p:pic>
        <p:nvPicPr>
          <p:cNvPr id="21" name="Picture 20" descr="PikPng.com_basecamp-logo-png_5344249.png"/>
          <p:cNvPicPr>
            <a:picLocks noChangeAspect="1"/>
          </p:cNvPicPr>
          <p:nvPr/>
        </p:nvPicPr>
        <p:blipFill>
          <a:blip r:embed="rId4" cstate="print"/>
          <a:stretch>
            <a:fillRect/>
          </a:stretch>
        </p:blipFill>
        <p:spPr>
          <a:xfrm>
            <a:off x="2195736" y="3147814"/>
            <a:ext cx="1944216" cy="444920"/>
          </a:xfrm>
          <a:prstGeom prst="rect">
            <a:avLst/>
          </a:prstGeom>
        </p:spPr>
      </p:pic>
    </p:spTree>
    <p:extLst>
      <p:ext uri="{BB962C8B-B14F-4D97-AF65-F5344CB8AC3E}">
        <p14:creationId xmlns:p14="http://schemas.microsoft.com/office/powerpoint/2010/main" xmlns="" val="109505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pPr lvl="0"/>
            <a:r>
              <a:rPr lang="en-US" altLang="ko-KR" dirty="0" smtClean="0">
                <a:solidFill>
                  <a:schemeClr val="tx1">
                    <a:lumMod val="75000"/>
                    <a:lumOff val="25000"/>
                  </a:schemeClr>
                </a:solidFill>
              </a:rPr>
              <a:t>Alternative to Microsoft Projects Open source</a:t>
            </a:r>
            <a:endParaRPr lang="en-US" altLang="ko-KR" dirty="0">
              <a:solidFill>
                <a:schemeClr val="tx1">
                  <a:lumMod val="75000"/>
                  <a:lumOff val="25000"/>
                </a:schemeClr>
              </a:solidFill>
            </a:endParaRPr>
          </a:p>
        </p:txBody>
      </p:sp>
      <p:sp>
        <p:nvSpPr>
          <p:cNvPr id="4" name="Freeform 3"/>
          <p:cNvSpPr/>
          <p:nvPr/>
        </p:nvSpPr>
        <p:spPr>
          <a:xfrm>
            <a:off x="1926754" y="2283718"/>
            <a:ext cx="713769" cy="576064"/>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5" name="Picture 4" descr="ProjectLibre_logo.png"/>
          <p:cNvPicPr>
            <a:picLocks noChangeAspect="1"/>
          </p:cNvPicPr>
          <p:nvPr/>
        </p:nvPicPr>
        <p:blipFill>
          <a:blip r:embed="rId2" cstate="print"/>
          <a:stretch>
            <a:fillRect/>
          </a:stretch>
        </p:blipFill>
        <p:spPr>
          <a:xfrm>
            <a:off x="4067944" y="2139702"/>
            <a:ext cx="2723132" cy="504056"/>
          </a:xfrm>
          <a:prstGeom prst="rect">
            <a:avLst/>
          </a:prstGeom>
        </p:spPr>
      </p:pic>
    </p:spTree>
    <p:extLst>
      <p:ext uri="{BB962C8B-B14F-4D97-AF65-F5344CB8AC3E}">
        <p14:creationId xmlns:p14="http://schemas.microsoft.com/office/powerpoint/2010/main" xmlns="" val="310123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539552" y="1131590"/>
            <a:ext cx="2376264" cy="400110"/>
          </a:xfrm>
          <a:prstGeom prst="rect">
            <a:avLst/>
          </a:prstGeom>
          <a:noFill/>
        </p:spPr>
        <p:txBody>
          <a:bodyPr wrap="square" rtlCol="0" anchor="ctr">
            <a:spAutoFit/>
          </a:bodyPr>
          <a:lstStyle/>
          <a:p>
            <a:r>
              <a:rPr lang="en-US" altLang="ko-KR" sz="2000" b="1" dirty="0" smtClean="0">
                <a:solidFill>
                  <a:srgbClr val="FF0000"/>
                </a:solidFill>
                <a:cs typeface="Arial" pitchFamily="34" charset="0"/>
              </a:rPr>
              <a:t>Project</a:t>
            </a:r>
            <a:r>
              <a:rPr lang="en-US" altLang="ko-KR" sz="2000" b="1" i="1" dirty="0" smtClean="0">
                <a:cs typeface="Arial" pitchFamily="34" charset="0"/>
              </a:rPr>
              <a:t>Libre</a:t>
            </a:r>
            <a:endParaRPr lang="ko-KR" altLang="en-US" sz="2000" b="1" i="1" dirty="0">
              <a:cs typeface="Arial" pitchFamily="34" charset="0"/>
            </a:endParaRPr>
          </a:p>
        </p:txBody>
      </p:sp>
      <p:sp>
        <p:nvSpPr>
          <p:cNvPr id="14" name="TextBox 13"/>
          <p:cNvSpPr txBox="1"/>
          <p:nvPr/>
        </p:nvSpPr>
        <p:spPr>
          <a:xfrm>
            <a:off x="539552" y="1776323"/>
            <a:ext cx="4248472" cy="2292935"/>
          </a:xfrm>
          <a:prstGeom prst="rect">
            <a:avLst/>
          </a:prstGeom>
          <a:noFill/>
        </p:spPr>
        <p:txBody>
          <a:bodyPr wrap="square" rtlCol="0" anchor="ctr">
            <a:spAutoFit/>
          </a:bodyPr>
          <a:lstStyle/>
          <a:p>
            <a:r>
              <a:rPr lang="en-US" sz="1100" dirty="0" smtClean="0"/>
              <a:t>ProjectLibre is a </a:t>
            </a:r>
            <a:r>
              <a:rPr lang="en-US" sz="1100" dirty="0" smtClean="0"/>
              <a:t>project-management software</a:t>
            </a:r>
            <a:r>
              <a:rPr lang="en-US" sz="1100" dirty="0" smtClean="0"/>
              <a:t> company with both a free open-source desktop and an upcoming Cloud version.</a:t>
            </a:r>
          </a:p>
          <a:p>
            <a:r>
              <a:rPr lang="en-US" sz="1100" dirty="0" smtClean="0"/>
              <a:t>ProjectLibre desktop is a </a:t>
            </a:r>
            <a:r>
              <a:rPr lang="en-US" sz="1100" dirty="0" smtClean="0"/>
              <a:t>free and open source project </a:t>
            </a:r>
          </a:p>
          <a:p>
            <a:r>
              <a:rPr lang="en-US" sz="1100" dirty="0" smtClean="0"/>
              <a:t>management software system </a:t>
            </a:r>
            <a:r>
              <a:rPr lang="en-US" sz="1100" dirty="0" smtClean="0"/>
              <a:t>intended ultimately as a </a:t>
            </a:r>
            <a:endParaRPr lang="en-US" sz="1100" dirty="0" smtClean="0"/>
          </a:p>
          <a:p>
            <a:r>
              <a:rPr lang="en-US" sz="1100" dirty="0" smtClean="0"/>
              <a:t>standalone replacement </a:t>
            </a:r>
            <a:r>
              <a:rPr lang="en-US" sz="1100" dirty="0" smtClean="0"/>
              <a:t>for </a:t>
            </a:r>
            <a:r>
              <a:rPr lang="en-US" sz="1100" dirty="0" smtClean="0"/>
              <a:t>Microsoft Project. </a:t>
            </a:r>
          </a:p>
          <a:p>
            <a:r>
              <a:rPr lang="en-US" sz="1100" dirty="0" smtClean="0"/>
              <a:t>ProjectLibre </a:t>
            </a:r>
            <a:r>
              <a:rPr lang="en-US" sz="1100" dirty="0" smtClean="0"/>
              <a:t>has </a:t>
            </a:r>
            <a:r>
              <a:rPr lang="en-US" sz="1100" dirty="0" smtClean="0"/>
              <a:t>been downloaded </a:t>
            </a:r>
            <a:r>
              <a:rPr lang="en-US" sz="1100" dirty="0" smtClean="0"/>
              <a:t>5,000,000 times in 200 </a:t>
            </a:r>
            <a:endParaRPr lang="en-US" sz="1100" dirty="0" smtClean="0"/>
          </a:p>
          <a:p>
            <a:r>
              <a:rPr lang="en-US" sz="1100" dirty="0" smtClean="0"/>
              <a:t>countries </a:t>
            </a:r>
            <a:r>
              <a:rPr lang="en-US" sz="1100" dirty="0" smtClean="0"/>
              <a:t>and translated into 29 </a:t>
            </a:r>
            <a:r>
              <a:rPr lang="en-US" sz="1100" dirty="0" smtClean="0"/>
              <a:t>languages</a:t>
            </a:r>
          </a:p>
          <a:p>
            <a:endParaRPr lang="en-US" sz="1100" dirty="0" smtClean="0"/>
          </a:p>
          <a:p>
            <a:r>
              <a:rPr lang="en-US" sz="1100" dirty="0" smtClean="0"/>
              <a:t>ProjectLibre is perfectly suitable for planning and executing small or midsized projects. However, it's missing some advanced </a:t>
            </a:r>
            <a:endParaRPr lang="en-US" sz="1100" dirty="0" smtClean="0"/>
          </a:p>
          <a:p>
            <a:r>
              <a:rPr lang="en-US" sz="1100" dirty="0" smtClean="0"/>
              <a:t>features </a:t>
            </a:r>
            <a:r>
              <a:rPr lang="en-US" sz="1100" dirty="0" smtClean="0"/>
              <a:t>in MS-Project, and its GUI is not the prettiest.</a:t>
            </a:r>
          </a:p>
          <a:p>
            <a:r>
              <a:rPr lang="en-US" sz="1100" dirty="0" smtClean="0"/>
              <a:t> </a:t>
            </a:r>
          </a:p>
          <a:p>
            <a:endParaRPr lang="en-US" sz="1100" dirty="0"/>
          </a:p>
        </p:txBody>
      </p:sp>
      <p:sp>
        <p:nvSpPr>
          <p:cNvPr id="11" name="Rectangle 10"/>
          <p:cNvSpPr/>
          <p:nvPr/>
        </p:nvSpPr>
        <p:spPr>
          <a:xfrm>
            <a:off x="6012160" y="771550"/>
            <a:ext cx="2520280" cy="381642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pic>
        <p:nvPicPr>
          <p:cNvPr id="10" name="Picture 9" descr="projectlibre.png"/>
          <p:cNvPicPr>
            <a:picLocks noChangeAspect="1"/>
          </p:cNvPicPr>
          <p:nvPr/>
        </p:nvPicPr>
        <p:blipFill>
          <a:blip r:embed="rId3" cstate="print"/>
          <a:stretch>
            <a:fillRect/>
          </a:stretch>
        </p:blipFill>
        <p:spPr>
          <a:xfrm>
            <a:off x="4788024" y="1635646"/>
            <a:ext cx="4061368" cy="2232248"/>
          </a:xfrm>
          <a:prstGeom prst="rect">
            <a:avLst/>
          </a:prstGeom>
          <a:ln>
            <a:solidFill>
              <a:schemeClr val="tx1"/>
            </a:solidFill>
          </a:ln>
        </p:spPr>
      </p:pic>
      <p:sp>
        <p:nvSpPr>
          <p:cNvPr id="8" name="Text Placeholder 7"/>
          <p:cNvSpPr>
            <a:spLocks noGrp="1"/>
          </p:cNvSpPr>
          <p:nvPr>
            <p:ph type="body" sz="quarter" idx="10"/>
          </p:nvPr>
        </p:nvSpPr>
        <p:spPr>
          <a:xfrm>
            <a:off x="467544" y="339502"/>
            <a:ext cx="8424936" cy="576064"/>
          </a:xfrm>
        </p:spPr>
        <p:txBody>
          <a:bodyPr/>
          <a:lstStyle/>
          <a:p>
            <a:r>
              <a:rPr lang="en-US" altLang="ko-KR" dirty="0" smtClean="0"/>
              <a:t> About The Software</a:t>
            </a:r>
            <a:endParaRPr lang="ko-KR" altLang="en-US" dirty="0"/>
          </a:p>
        </p:txBody>
      </p:sp>
    </p:spTree>
    <p:extLst>
      <p:ext uri="{BB962C8B-B14F-4D97-AF65-F5344CB8AC3E}">
        <p14:creationId xmlns:p14="http://schemas.microsoft.com/office/powerpoint/2010/main" xmlns="" val="3611631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7494"/>
            <a:ext cx="9144000" cy="576064"/>
          </a:xfrm>
        </p:spPr>
        <p:txBody>
          <a:bodyPr/>
          <a:lstStyle/>
          <a:p>
            <a:r>
              <a:rPr lang="en-US" altLang="ko-KR" dirty="0" smtClean="0"/>
              <a:t>Features</a:t>
            </a:r>
            <a:endParaRPr lang="ko-KR" altLang="en-US" dirty="0"/>
          </a:p>
        </p:txBody>
      </p:sp>
      <p:grpSp>
        <p:nvGrpSpPr>
          <p:cNvPr id="44" name="Group 43"/>
          <p:cNvGrpSpPr/>
          <p:nvPr/>
        </p:nvGrpSpPr>
        <p:grpSpPr>
          <a:xfrm>
            <a:off x="794426" y="1404688"/>
            <a:ext cx="465206" cy="446982"/>
            <a:chOff x="794426" y="1404688"/>
            <a:chExt cx="557704" cy="557704"/>
          </a:xfrm>
        </p:grpSpPr>
        <p:sp>
          <p:nvSpPr>
            <p:cNvPr id="4" name="Oval 3"/>
            <p:cNvSpPr/>
            <p:nvPr/>
          </p:nvSpPr>
          <p:spPr>
            <a:xfrm>
              <a:off x="794426"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8" name="Oval 21"/>
            <p:cNvSpPr>
              <a:spLocks noChangeAspect="1"/>
            </p:cNvSpPr>
            <p:nvPr/>
          </p:nvSpPr>
          <p:spPr>
            <a:xfrm>
              <a:off x="924390" y="1533409"/>
              <a:ext cx="297776" cy="300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sp>
        <p:nvSpPr>
          <p:cNvPr id="22" name="TextBox 21"/>
          <p:cNvSpPr txBox="1"/>
          <p:nvPr/>
        </p:nvSpPr>
        <p:spPr>
          <a:xfrm>
            <a:off x="1547664" y="1491630"/>
            <a:ext cx="2830257" cy="276999"/>
          </a:xfrm>
          <a:prstGeom prst="rect">
            <a:avLst/>
          </a:prstGeom>
          <a:noFill/>
        </p:spPr>
        <p:txBody>
          <a:bodyPr wrap="square" rtlCol="0" anchor="ctr">
            <a:spAutoFit/>
          </a:bodyPr>
          <a:lstStyle/>
          <a:p>
            <a:r>
              <a:rPr lang="en-US" sz="1200" dirty="0" smtClean="0"/>
              <a:t>Compatibility with Microsoft Project </a:t>
            </a:r>
            <a:endParaRPr lang="ko-KR" altLang="en-US" sz="1200" b="1" dirty="0">
              <a:solidFill>
                <a:schemeClr val="tx1">
                  <a:lumMod val="75000"/>
                  <a:lumOff val="25000"/>
                </a:schemeClr>
              </a:solidFill>
              <a:cs typeface="Arial" pitchFamily="34" charset="0"/>
            </a:endParaRPr>
          </a:p>
        </p:txBody>
      </p:sp>
      <p:sp>
        <p:nvSpPr>
          <p:cNvPr id="25" name="TextBox 24"/>
          <p:cNvSpPr txBox="1"/>
          <p:nvPr/>
        </p:nvSpPr>
        <p:spPr>
          <a:xfrm>
            <a:off x="1547664" y="2139702"/>
            <a:ext cx="2830257" cy="276999"/>
          </a:xfrm>
          <a:prstGeom prst="rect">
            <a:avLst/>
          </a:prstGeom>
          <a:noFill/>
        </p:spPr>
        <p:txBody>
          <a:bodyPr wrap="square" rtlCol="0" anchor="ctr">
            <a:spAutoFit/>
          </a:bodyPr>
          <a:lstStyle/>
          <a:p>
            <a:r>
              <a:rPr lang="en-US" sz="1200" dirty="0" smtClean="0"/>
              <a:t>Gantt Chart</a:t>
            </a:r>
            <a:endParaRPr lang="ko-KR" altLang="en-US" sz="1200" b="1" dirty="0">
              <a:solidFill>
                <a:schemeClr val="tx1">
                  <a:lumMod val="75000"/>
                  <a:lumOff val="25000"/>
                </a:schemeClr>
              </a:solidFill>
              <a:cs typeface="Arial" pitchFamily="34" charset="0"/>
            </a:endParaRPr>
          </a:p>
        </p:txBody>
      </p:sp>
      <p:sp>
        <p:nvSpPr>
          <p:cNvPr id="28" name="TextBox 27"/>
          <p:cNvSpPr txBox="1"/>
          <p:nvPr/>
        </p:nvSpPr>
        <p:spPr>
          <a:xfrm>
            <a:off x="1547664" y="2787774"/>
            <a:ext cx="2830257" cy="276999"/>
          </a:xfrm>
          <a:prstGeom prst="rect">
            <a:avLst/>
          </a:prstGeom>
          <a:noFill/>
        </p:spPr>
        <p:txBody>
          <a:bodyPr wrap="square" rtlCol="0" anchor="ctr">
            <a:spAutoFit/>
          </a:bodyPr>
          <a:lstStyle/>
          <a:p>
            <a:r>
              <a:rPr lang="en-US" sz="1200" dirty="0" smtClean="0"/>
              <a:t> WBS/RBS charts</a:t>
            </a:r>
            <a:endParaRPr lang="ko-KR" altLang="en-US" sz="1200" b="1" dirty="0">
              <a:solidFill>
                <a:schemeClr val="tx1">
                  <a:lumMod val="75000"/>
                  <a:lumOff val="25000"/>
                </a:schemeClr>
              </a:solidFill>
              <a:cs typeface="Arial" pitchFamily="34" charset="0"/>
            </a:endParaRPr>
          </a:p>
        </p:txBody>
      </p:sp>
      <p:sp>
        <p:nvSpPr>
          <p:cNvPr id="31" name="TextBox 30"/>
          <p:cNvSpPr txBox="1"/>
          <p:nvPr/>
        </p:nvSpPr>
        <p:spPr>
          <a:xfrm>
            <a:off x="1547664" y="3435846"/>
            <a:ext cx="2830257" cy="276999"/>
          </a:xfrm>
          <a:prstGeom prst="rect">
            <a:avLst/>
          </a:prstGeom>
          <a:noFill/>
        </p:spPr>
        <p:txBody>
          <a:bodyPr wrap="square" rtlCol="0" anchor="ctr">
            <a:spAutoFit/>
          </a:bodyPr>
          <a:lstStyle/>
          <a:p>
            <a:r>
              <a:rPr lang="en-US" sz="1200" dirty="0" smtClean="0"/>
              <a:t>Earned Value Costing</a:t>
            </a:r>
            <a:endParaRPr lang="ko-KR" altLang="en-US" sz="1200" b="1" dirty="0">
              <a:solidFill>
                <a:schemeClr val="tx1">
                  <a:lumMod val="75000"/>
                  <a:lumOff val="25000"/>
                </a:schemeClr>
              </a:solidFill>
              <a:cs typeface="Arial" pitchFamily="34" charset="0"/>
            </a:endParaRPr>
          </a:p>
        </p:txBody>
      </p:sp>
      <p:sp>
        <p:nvSpPr>
          <p:cNvPr id="34" name="TextBox 33"/>
          <p:cNvSpPr txBox="1"/>
          <p:nvPr/>
        </p:nvSpPr>
        <p:spPr>
          <a:xfrm>
            <a:off x="5774191" y="1491630"/>
            <a:ext cx="2830257" cy="276999"/>
          </a:xfrm>
          <a:prstGeom prst="rect">
            <a:avLst/>
          </a:prstGeom>
          <a:noFill/>
        </p:spPr>
        <p:txBody>
          <a:bodyPr wrap="square" rtlCol="0" anchor="ctr">
            <a:spAutoFit/>
          </a:bodyPr>
          <a:lstStyle/>
          <a:p>
            <a:r>
              <a:rPr lang="en-US" sz="1200" dirty="0" smtClean="0"/>
              <a:t> Resource Histograms</a:t>
            </a:r>
            <a:endParaRPr lang="ko-KR" altLang="en-US" sz="1200" b="1" dirty="0">
              <a:solidFill>
                <a:schemeClr val="tx1">
                  <a:lumMod val="75000"/>
                  <a:lumOff val="25000"/>
                </a:schemeClr>
              </a:solidFill>
              <a:cs typeface="Arial" pitchFamily="34" charset="0"/>
            </a:endParaRPr>
          </a:p>
        </p:txBody>
      </p:sp>
      <p:grpSp>
        <p:nvGrpSpPr>
          <p:cNvPr id="48" name="Group 47"/>
          <p:cNvGrpSpPr/>
          <p:nvPr/>
        </p:nvGrpSpPr>
        <p:grpSpPr>
          <a:xfrm>
            <a:off x="794426" y="2067694"/>
            <a:ext cx="465206" cy="446982"/>
            <a:chOff x="794426" y="1404688"/>
            <a:chExt cx="557704" cy="557704"/>
          </a:xfrm>
        </p:grpSpPr>
        <p:sp>
          <p:nvSpPr>
            <p:cNvPr id="49" name="Oval 48"/>
            <p:cNvSpPr/>
            <p:nvPr/>
          </p:nvSpPr>
          <p:spPr>
            <a:xfrm>
              <a:off x="794426"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0" name="Oval 21"/>
            <p:cNvSpPr>
              <a:spLocks noChangeAspect="1"/>
            </p:cNvSpPr>
            <p:nvPr/>
          </p:nvSpPr>
          <p:spPr>
            <a:xfrm>
              <a:off x="924390" y="1533409"/>
              <a:ext cx="297776" cy="300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51" name="Group 50"/>
          <p:cNvGrpSpPr/>
          <p:nvPr/>
        </p:nvGrpSpPr>
        <p:grpSpPr>
          <a:xfrm>
            <a:off x="827584" y="2715766"/>
            <a:ext cx="465206" cy="446982"/>
            <a:chOff x="794426" y="1404688"/>
            <a:chExt cx="557704" cy="557704"/>
          </a:xfrm>
        </p:grpSpPr>
        <p:sp>
          <p:nvSpPr>
            <p:cNvPr id="52" name="Oval 51"/>
            <p:cNvSpPr/>
            <p:nvPr/>
          </p:nvSpPr>
          <p:spPr>
            <a:xfrm>
              <a:off x="794426"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3" name="Oval 21"/>
            <p:cNvSpPr>
              <a:spLocks noChangeAspect="1"/>
            </p:cNvSpPr>
            <p:nvPr/>
          </p:nvSpPr>
          <p:spPr>
            <a:xfrm>
              <a:off x="924390" y="1533409"/>
              <a:ext cx="297776" cy="300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54" name="Group 53"/>
          <p:cNvGrpSpPr/>
          <p:nvPr/>
        </p:nvGrpSpPr>
        <p:grpSpPr>
          <a:xfrm>
            <a:off x="827584" y="3363838"/>
            <a:ext cx="465206" cy="446982"/>
            <a:chOff x="794426" y="1404688"/>
            <a:chExt cx="557704" cy="557704"/>
          </a:xfrm>
        </p:grpSpPr>
        <p:sp>
          <p:nvSpPr>
            <p:cNvPr id="55" name="Oval 54"/>
            <p:cNvSpPr/>
            <p:nvPr/>
          </p:nvSpPr>
          <p:spPr>
            <a:xfrm>
              <a:off x="794426"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6" name="Oval 21"/>
            <p:cNvSpPr>
              <a:spLocks noChangeAspect="1"/>
            </p:cNvSpPr>
            <p:nvPr/>
          </p:nvSpPr>
          <p:spPr>
            <a:xfrm>
              <a:off x="924390" y="1533409"/>
              <a:ext cx="297776" cy="300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grpSp>
        <p:nvGrpSpPr>
          <p:cNvPr id="57" name="Group 56"/>
          <p:cNvGrpSpPr/>
          <p:nvPr/>
        </p:nvGrpSpPr>
        <p:grpSpPr>
          <a:xfrm>
            <a:off x="5148064" y="1419622"/>
            <a:ext cx="465206" cy="446982"/>
            <a:chOff x="794426" y="1404688"/>
            <a:chExt cx="557704" cy="557704"/>
          </a:xfrm>
        </p:grpSpPr>
        <p:sp>
          <p:nvSpPr>
            <p:cNvPr id="58" name="Oval 57"/>
            <p:cNvSpPr/>
            <p:nvPr/>
          </p:nvSpPr>
          <p:spPr>
            <a:xfrm>
              <a:off x="794426"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59" name="Oval 21"/>
            <p:cNvSpPr>
              <a:spLocks noChangeAspect="1"/>
            </p:cNvSpPr>
            <p:nvPr/>
          </p:nvSpPr>
          <p:spPr>
            <a:xfrm>
              <a:off x="924390" y="1533409"/>
              <a:ext cx="297776" cy="300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sp>
        <p:nvSpPr>
          <p:cNvPr id="60" name="TextBox 59"/>
          <p:cNvSpPr txBox="1"/>
          <p:nvPr/>
        </p:nvSpPr>
        <p:spPr>
          <a:xfrm>
            <a:off x="5846199" y="2078727"/>
            <a:ext cx="2830257" cy="276999"/>
          </a:xfrm>
          <a:prstGeom prst="rect">
            <a:avLst/>
          </a:prstGeom>
          <a:noFill/>
        </p:spPr>
        <p:txBody>
          <a:bodyPr wrap="square" rtlCol="0" anchor="ctr">
            <a:spAutoFit/>
          </a:bodyPr>
          <a:lstStyle/>
          <a:p>
            <a:r>
              <a:rPr lang="en-US" sz="1200" dirty="0" smtClean="0"/>
              <a:t>Task usage reports</a:t>
            </a:r>
            <a:endParaRPr lang="en-US" sz="1200" dirty="0"/>
          </a:p>
        </p:txBody>
      </p:sp>
      <p:grpSp>
        <p:nvGrpSpPr>
          <p:cNvPr id="61" name="Group 60"/>
          <p:cNvGrpSpPr/>
          <p:nvPr/>
        </p:nvGrpSpPr>
        <p:grpSpPr>
          <a:xfrm>
            <a:off x="5148064" y="1995686"/>
            <a:ext cx="465206" cy="446982"/>
            <a:chOff x="794426" y="1404688"/>
            <a:chExt cx="557704" cy="557704"/>
          </a:xfrm>
        </p:grpSpPr>
        <p:sp>
          <p:nvSpPr>
            <p:cNvPr id="62" name="Oval 61"/>
            <p:cNvSpPr/>
            <p:nvPr/>
          </p:nvSpPr>
          <p:spPr>
            <a:xfrm>
              <a:off x="794426"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63" name="Oval 21"/>
            <p:cNvSpPr>
              <a:spLocks noChangeAspect="1"/>
            </p:cNvSpPr>
            <p:nvPr/>
          </p:nvSpPr>
          <p:spPr>
            <a:xfrm>
              <a:off x="924390" y="1533409"/>
              <a:ext cx="297776" cy="300263"/>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lumMod val="75000"/>
                    <a:lumOff val="25000"/>
                  </a:schemeClr>
                </a:solidFill>
              </a:endParaRPr>
            </a:p>
          </p:txBody>
        </p:sp>
      </p:grpSp>
    </p:spTree>
    <p:extLst>
      <p:ext uri="{BB962C8B-B14F-4D97-AF65-F5344CB8AC3E}">
        <p14:creationId xmlns:p14="http://schemas.microsoft.com/office/powerpoint/2010/main" xmlns="" val="3239406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67744" y="103108"/>
            <a:ext cx="6516216" cy="884466"/>
          </a:xfrm>
        </p:spPr>
        <p:txBody>
          <a:bodyPr/>
          <a:lstStyle/>
          <a:p>
            <a:r>
              <a:rPr lang="en-US" altLang="ko-KR" sz="3600" dirty="0" smtClean="0"/>
              <a:t>Pros</a:t>
            </a:r>
            <a:endParaRPr lang="ko-KR" altLang="en-US" sz="3600" dirty="0"/>
          </a:p>
        </p:txBody>
      </p:sp>
      <p:graphicFrame>
        <p:nvGraphicFramePr>
          <p:cNvPr id="44" name="Content Placeholder 43"/>
          <p:cNvGraphicFramePr>
            <a:graphicFrameLocks noGrp="1"/>
          </p:cNvGraphicFramePr>
          <p:nvPr>
            <p:ph idx="1"/>
          </p:nvPr>
        </p:nvGraphicFramePr>
        <p:xfrm>
          <a:off x="1979613" y="987425"/>
          <a:ext cx="6913562" cy="370840"/>
        </p:xfrm>
        <a:graphic>
          <a:graphicData uri="http://schemas.openxmlformats.org/drawingml/2006/table">
            <a:tbl>
              <a:tblPr firstRow="1" bandRow="1">
                <a:tableStyleId>{073A0DAA-6AF3-43AB-8588-CEC1D06C72B9}</a:tableStyleId>
              </a:tblPr>
              <a:tblGrid>
                <a:gridCol w="6913562"/>
              </a:tblGrid>
              <a:tr h="370840">
                <a:tc>
                  <a:txBody>
                    <a:bodyPr/>
                    <a:lstStyle/>
                    <a:p>
                      <a:endParaRPr lang="en-US" dirty="0"/>
                    </a:p>
                  </a:txBody>
                  <a:tcPr>
                    <a:solidFill>
                      <a:schemeClr val="bg1"/>
                    </a:solidFill>
                  </a:tcPr>
                </a:tc>
              </a:tr>
            </a:tbl>
          </a:graphicData>
        </a:graphic>
      </p:graphicFrame>
      <p:graphicFrame>
        <p:nvGraphicFramePr>
          <p:cNvPr id="41" name="Content Placeholder 40"/>
          <p:cNvGraphicFramePr>
            <a:graphicFrameLocks noGrp="1"/>
          </p:cNvGraphicFramePr>
          <p:nvPr>
            <p:ph idx="10"/>
          </p:nvPr>
        </p:nvGraphicFramePr>
        <p:xfrm>
          <a:off x="2051720" y="1419622"/>
          <a:ext cx="6685731" cy="3168352"/>
        </p:xfrm>
        <a:graphic>
          <a:graphicData uri="http://schemas.openxmlformats.org/drawingml/2006/table">
            <a:tbl>
              <a:tblPr firstRow="1" bandRow="1">
                <a:tableStyleId>{073A0DAA-6AF3-43AB-8588-CEC1D06C72B9}</a:tableStyleId>
              </a:tblPr>
              <a:tblGrid>
                <a:gridCol w="6685731"/>
              </a:tblGrid>
              <a:tr h="3168352">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bl>
          </a:graphicData>
        </a:graphic>
      </p:graphicFrame>
      <p:sp>
        <p:nvSpPr>
          <p:cNvPr id="25" name="TextBox 24"/>
          <p:cNvSpPr txBox="1"/>
          <p:nvPr/>
        </p:nvSpPr>
        <p:spPr>
          <a:xfrm>
            <a:off x="3059832" y="1563637"/>
            <a:ext cx="2830257" cy="276999"/>
          </a:xfrm>
          <a:prstGeom prst="rect">
            <a:avLst/>
          </a:prstGeom>
          <a:noFill/>
        </p:spPr>
        <p:txBody>
          <a:bodyPr wrap="square" rtlCol="0" anchor="ctr">
            <a:spAutoFit/>
          </a:bodyPr>
          <a:lstStyle/>
          <a:p>
            <a:r>
              <a:rPr lang="en-US" sz="1200" dirty="0" smtClean="0"/>
              <a:t>Its open source and has a free version</a:t>
            </a:r>
            <a:r>
              <a:rPr lang="en-US" sz="1200" dirty="0" smtClean="0"/>
              <a:t> </a:t>
            </a:r>
            <a:endParaRPr lang="ko-KR" altLang="en-US" sz="1200" b="1" dirty="0">
              <a:solidFill>
                <a:schemeClr val="tx1">
                  <a:lumMod val="75000"/>
                  <a:lumOff val="25000"/>
                </a:schemeClr>
              </a:solidFill>
              <a:cs typeface="Arial" pitchFamily="34" charset="0"/>
            </a:endParaRPr>
          </a:p>
        </p:txBody>
      </p:sp>
      <p:sp>
        <p:nvSpPr>
          <p:cNvPr id="26" name="TextBox 25"/>
          <p:cNvSpPr txBox="1"/>
          <p:nvPr/>
        </p:nvSpPr>
        <p:spPr>
          <a:xfrm>
            <a:off x="3059832" y="2119377"/>
            <a:ext cx="3024336" cy="461665"/>
          </a:xfrm>
          <a:prstGeom prst="rect">
            <a:avLst/>
          </a:prstGeom>
          <a:noFill/>
        </p:spPr>
        <p:txBody>
          <a:bodyPr wrap="square" rtlCol="0" anchor="ctr">
            <a:spAutoFit/>
          </a:bodyPr>
          <a:lstStyle/>
          <a:p>
            <a:r>
              <a:rPr lang="en-US" sz="1200" dirty="0" smtClean="0"/>
              <a:t>It is easy to use and cost-effective project management tool</a:t>
            </a:r>
          </a:p>
        </p:txBody>
      </p:sp>
      <p:sp>
        <p:nvSpPr>
          <p:cNvPr id="27" name="TextBox 26"/>
          <p:cNvSpPr txBox="1"/>
          <p:nvPr/>
        </p:nvSpPr>
        <p:spPr>
          <a:xfrm>
            <a:off x="3059833" y="2767449"/>
            <a:ext cx="2664295" cy="461665"/>
          </a:xfrm>
          <a:prstGeom prst="rect">
            <a:avLst/>
          </a:prstGeom>
          <a:noFill/>
        </p:spPr>
        <p:txBody>
          <a:bodyPr wrap="square" rtlCol="0" anchor="ctr">
            <a:spAutoFit/>
          </a:bodyPr>
          <a:lstStyle/>
          <a:p>
            <a:r>
              <a:rPr lang="en-US" sz="1200" dirty="0" smtClean="0"/>
              <a:t>Handles task assignments and task scheduling with the utmost ease</a:t>
            </a:r>
          </a:p>
        </p:txBody>
      </p:sp>
      <p:sp>
        <p:nvSpPr>
          <p:cNvPr id="28" name="TextBox 27"/>
          <p:cNvSpPr txBox="1"/>
          <p:nvPr/>
        </p:nvSpPr>
        <p:spPr>
          <a:xfrm>
            <a:off x="3059832" y="3415521"/>
            <a:ext cx="2664296" cy="461665"/>
          </a:xfrm>
          <a:prstGeom prst="rect">
            <a:avLst/>
          </a:prstGeom>
          <a:noFill/>
        </p:spPr>
        <p:txBody>
          <a:bodyPr wrap="square" rtlCol="0" anchor="ctr">
            <a:spAutoFit/>
          </a:bodyPr>
          <a:lstStyle/>
          <a:p>
            <a:r>
              <a:rPr lang="en-US" sz="1200" dirty="0" smtClean="0"/>
              <a:t>Helps its customers with videos and articles available online</a:t>
            </a:r>
          </a:p>
        </p:txBody>
      </p:sp>
      <p:grpSp>
        <p:nvGrpSpPr>
          <p:cNvPr id="29" name="Group 26"/>
          <p:cNvGrpSpPr/>
          <p:nvPr/>
        </p:nvGrpSpPr>
        <p:grpSpPr>
          <a:xfrm>
            <a:off x="2339752" y="1491630"/>
            <a:ext cx="432048" cy="432048"/>
            <a:chOff x="4864934" y="1404688"/>
            <a:chExt cx="557704" cy="557704"/>
          </a:xfrm>
        </p:grpSpPr>
        <p:sp>
          <p:nvSpPr>
            <p:cNvPr id="39" name="Oval 38"/>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0"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30" name="Group 31"/>
          <p:cNvGrpSpPr/>
          <p:nvPr/>
        </p:nvGrpSpPr>
        <p:grpSpPr>
          <a:xfrm>
            <a:off x="2339752" y="2139702"/>
            <a:ext cx="432048" cy="432048"/>
            <a:chOff x="4864934" y="1404688"/>
            <a:chExt cx="557704" cy="557704"/>
          </a:xfrm>
        </p:grpSpPr>
        <p:sp>
          <p:nvSpPr>
            <p:cNvPr id="37" name="Oval 36"/>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8"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31" name="Group 35"/>
          <p:cNvGrpSpPr/>
          <p:nvPr/>
        </p:nvGrpSpPr>
        <p:grpSpPr>
          <a:xfrm>
            <a:off x="2339752" y="2787774"/>
            <a:ext cx="432048" cy="432048"/>
            <a:chOff x="4864934" y="1404688"/>
            <a:chExt cx="557704" cy="557704"/>
          </a:xfrm>
        </p:grpSpPr>
        <p:sp>
          <p:nvSpPr>
            <p:cNvPr id="35" name="Oval 34"/>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6"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32" name="Group 38"/>
          <p:cNvGrpSpPr/>
          <p:nvPr/>
        </p:nvGrpSpPr>
        <p:grpSpPr>
          <a:xfrm>
            <a:off x="2339752" y="3435846"/>
            <a:ext cx="432048" cy="432048"/>
            <a:chOff x="4864934" y="1404688"/>
            <a:chExt cx="557704" cy="557704"/>
          </a:xfrm>
        </p:grpSpPr>
        <p:sp>
          <p:nvSpPr>
            <p:cNvPr id="33" name="Oval 32"/>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4"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45" name="Group 38"/>
          <p:cNvGrpSpPr/>
          <p:nvPr/>
        </p:nvGrpSpPr>
        <p:grpSpPr>
          <a:xfrm>
            <a:off x="2339752" y="4011910"/>
            <a:ext cx="432048" cy="432048"/>
            <a:chOff x="4864934" y="1404688"/>
            <a:chExt cx="557704" cy="557704"/>
          </a:xfrm>
        </p:grpSpPr>
        <p:sp>
          <p:nvSpPr>
            <p:cNvPr id="46" name="Oval 45"/>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7"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sp>
        <p:nvSpPr>
          <p:cNvPr id="48" name="TextBox 47"/>
          <p:cNvSpPr txBox="1"/>
          <p:nvPr/>
        </p:nvSpPr>
        <p:spPr>
          <a:xfrm>
            <a:off x="3059832" y="4094951"/>
            <a:ext cx="2664296" cy="276999"/>
          </a:xfrm>
          <a:prstGeom prst="rect">
            <a:avLst/>
          </a:prstGeom>
          <a:noFill/>
        </p:spPr>
        <p:txBody>
          <a:bodyPr wrap="square" rtlCol="0" anchor="ctr">
            <a:spAutoFit/>
          </a:bodyPr>
          <a:lstStyle/>
          <a:p>
            <a:r>
              <a:rPr lang="en-US" sz="1200" dirty="0" smtClean="0"/>
              <a:t>Has both desktop and cloud version</a:t>
            </a:r>
            <a:endParaRPr lang="en-US" sz="1200" dirty="0" smtClean="0"/>
          </a:p>
        </p:txBody>
      </p:sp>
    </p:spTree>
    <p:extLst>
      <p:ext uri="{BB962C8B-B14F-4D97-AF65-F5344CB8AC3E}">
        <p14:creationId xmlns:p14="http://schemas.microsoft.com/office/powerpoint/2010/main" xmlns="" val="979107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67744" y="123478"/>
            <a:ext cx="6516216" cy="884466"/>
          </a:xfrm>
        </p:spPr>
        <p:txBody>
          <a:bodyPr/>
          <a:lstStyle/>
          <a:p>
            <a:r>
              <a:rPr lang="en-US" altLang="ko-KR" sz="3600" dirty="0" smtClean="0"/>
              <a:t>Cons</a:t>
            </a:r>
            <a:endParaRPr lang="ko-KR" altLang="en-US" sz="3600" dirty="0"/>
          </a:p>
        </p:txBody>
      </p:sp>
      <p:graphicFrame>
        <p:nvGraphicFramePr>
          <p:cNvPr id="44" name="Content Placeholder 43"/>
          <p:cNvGraphicFramePr>
            <a:graphicFrameLocks noGrp="1"/>
          </p:cNvGraphicFramePr>
          <p:nvPr>
            <p:ph idx="1"/>
          </p:nvPr>
        </p:nvGraphicFramePr>
        <p:xfrm>
          <a:off x="1979613" y="987425"/>
          <a:ext cx="6913562" cy="370840"/>
        </p:xfrm>
        <a:graphic>
          <a:graphicData uri="http://schemas.openxmlformats.org/drawingml/2006/table">
            <a:tbl>
              <a:tblPr firstRow="1" bandRow="1">
                <a:tableStyleId>{073A0DAA-6AF3-43AB-8588-CEC1D06C72B9}</a:tableStyleId>
              </a:tblPr>
              <a:tblGrid>
                <a:gridCol w="6913562"/>
              </a:tblGrid>
              <a:tr h="370840">
                <a:tc>
                  <a:txBody>
                    <a:bodyPr/>
                    <a:lstStyle/>
                    <a:p>
                      <a:endParaRPr lang="en-US" dirty="0"/>
                    </a:p>
                  </a:txBody>
                  <a:tcPr>
                    <a:solidFill>
                      <a:schemeClr val="bg1"/>
                    </a:solidFill>
                  </a:tcPr>
                </a:tc>
              </a:tr>
            </a:tbl>
          </a:graphicData>
        </a:graphic>
      </p:graphicFrame>
      <p:graphicFrame>
        <p:nvGraphicFramePr>
          <p:cNvPr id="41" name="Content Placeholder 40"/>
          <p:cNvGraphicFramePr>
            <a:graphicFrameLocks noGrp="1"/>
          </p:cNvGraphicFramePr>
          <p:nvPr>
            <p:ph idx="10"/>
          </p:nvPr>
        </p:nvGraphicFramePr>
        <p:xfrm>
          <a:off x="1979712" y="1275606"/>
          <a:ext cx="6685731" cy="2924274"/>
        </p:xfrm>
        <a:graphic>
          <a:graphicData uri="http://schemas.openxmlformats.org/drawingml/2006/table">
            <a:tbl>
              <a:tblPr firstRow="1" bandRow="1">
                <a:tableStyleId>{073A0DAA-6AF3-43AB-8588-CEC1D06C72B9}</a:tableStyleId>
              </a:tblPr>
              <a:tblGrid>
                <a:gridCol w="6685731"/>
              </a:tblGrid>
              <a:tr h="2924274">
                <a:tc>
                  <a:txBody>
                    <a:bodyPr/>
                    <a:lstStyle/>
                    <a:p>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bl>
          </a:graphicData>
        </a:graphic>
      </p:graphicFrame>
      <p:grpSp>
        <p:nvGrpSpPr>
          <p:cNvPr id="2" name="Group 23"/>
          <p:cNvGrpSpPr/>
          <p:nvPr/>
        </p:nvGrpSpPr>
        <p:grpSpPr>
          <a:xfrm>
            <a:off x="2339752" y="1491630"/>
            <a:ext cx="3888432" cy="1728192"/>
            <a:chOff x="827584" y="1419622"/>
            <a:chExt cx="3888432" cy="1728192"/>
          </a:xfrm>
        </p:grpSpPr>
        <p:sp>
          <p:nvSpPr>
            <p:cNvPr id="25" name="TextBox 24"/>
            <p:cNvSpPr txBox="1"/>
            <p:nvPr/>
          </p:nvSpPr>
          <p:spPr>
            <a:xfrm>
              <a:off x="1547664" y="1491629"/>
              <a:ext cx="2830257" cy="276999"/>
            </a:xfrm>
            <a:prstGeom prst="rect">
              <a:avLst/>
            </a:prstGeom>
            <a:noFill/>
          </p:spPr>
          <p:txBody>
            <a:bodyPr wrap="square" rtlCol="0" anchor="ctr">
              <a:spAutoFit/>
            </a:bodyPr>
            <a:lstStyle/>
            <a:p>
              <a:r>
                <a:rPr lang="en-US" sz="1200" dirty="0" smtClean="0"/>
                <a:t>It is not made for </a:t>
              </a:r>
              <a:r>
                <a:rPr lang="en-US" sz="1200" dirty="0" smtClean="0"/>
                <a:t>newcomers</a:t>
              </a:r>
              <a:r>
                <a:rPr lang="en-US" sz="1200" dirty="0" smtClean="0"/>
                <a:t> </a:t>
              </a:r>
              <a:endParaRPr lang="ko-KR" altLang="en-US" sz="1200" b="1" dirty="0">
                <a:solidFill>
                  <a:schemeClr val="tx1">
                    <a:lumMod val="75000"/>
                    <a:lumOff val="25000"/>
                  </a:schemeClr>
                </a:solidFill>
                <a:cs typeface="Arial" pitchFamily="34" charset="0"/>
              </a:endParaRPr>
            </a:p>
          </p:txBody>
        </p:sp>
        <p:sp>
          <p:nvSpPr>
            <p:cNvPr id="26" name="TextBox 25"/>
            <p:cNvSpPr txBox="1"/>
            <p:nvPr/>
          </p:nvSpPr>
          <p:spPr>
            <a:xfrm>
              <a:off x="1547664" y="2139702"/>
              <a:ext cx="3168352" cy="276999"/>
            </a:xfrm>
            <a:prstGeom prst="rect">
              <a:avLst/>
            </a:prstGeom>
            <a:noFill/>
          </p:spPr>
          <p:txBody>
            <a:bodyPr wrap="square" rtlCol="0" anchor="ctr">
              <a:spAutoFit/>
            </a:bodyPr>
            <a:lstStyle/>
            <a:p>
              <a:r>
                <a:rPr lang="en-US" sz="1200" dirty="0" smtClean="0"/>
                <a:t>The free version comes with minor glitches</a:t>
              </a:r>
            </a:p>
          </p:txBody>
        </p:sp>
        <p:sp>
          <p:nvSpPr>
            <p:cNvPr id="27" name="TextBox 26"/>
            <p:cNvSpPr txBox="1"/>
            <p:nvPr/>
          </p:nvSpPr>
          <p:spPr>
            <a:xfrm>
              <a:off x="1547665" y="2787774"/>
              <a:ext cx="2664295" cy="276999"/>
            </a:xfrm>
            <a:prstGeom prst="rect">
              <a:avLst/>
            </a:prstGeom>
            <a:noFill/>
          </p:spPr>
          <p:txBody>
            <a:bodyPr wrap="square" rtlCol="0" anchor="ctr">
              <a:spAutoFit/>
            </a:bodyPr>
            <a:lstStyle/>
            <a:p>
              <a:r>
                <a:rPr lang="en-US" sz="1200" dirty="0" smtClean="0"/>
                <a:t>The user interface is outdated</a:t>
              </a:r>
            </a:p>
          </p:txBody>
        </p:sp>
        <p:grpSp>
          <p:nvGrpSpPr>
            <p:cNvPr id="4" name="Group 26"/>
            <p:cNvGrpSpPr/>
            <p:nvPr/>
          </p:nvGrpSpPr>
          <p:grpSpPr>
            <a:xfrm>
              <a:off x="827584" y="1419622"/>
              <a:ext cx="432048" cy="432048"/>
              <a:chOff x="4864934" y="1404688"/>
              <a:chExt cx="557704" cy="557704"/>
            </a:xfrm>
          </p:grpSpPr>
          <p:sp>
            <p:nvSpPr>
              <p:cNvPr id="39" name="Oval 38"/>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40"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5" name="Group 31"/>
            <p:cNvGrpSpPr/>
            <p:nvPr/>
          </p:nvGrpSpPr>
          <p:grpSpPr>
            <a:xfrm>
              <a:off x="827584" y="2067694"/>
              <a:ext cx="432048" cy="432048"/>
              <a:chOff x="4864934" y="1404688"/>
              <a:chExt cx="557704" cy="557704"/>
            </a:xfrm>
          </p:grpSpPr>
          <p:sp>
            <p:nvSpPr>
              <p:cNvPr id="37" name="Oval 36"/>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8"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nvGrpSpPr>
            <p:cNvPr id="6" name="Group 35"/>
            <p:cNvGrpSpPr/>
            <p:nvPr/>
          </p:nvGrpSpPr>
          <p:grpSpPr>
            <a:xfrm>
              <a:off x="827584" y="2715766"/>
              <a:ext cx="432048" cy="432048"/>
              <a:chOff x="4864934" y="1404688"/>
              <a:chExt cx="557704" cy="557704"/>
            </a:xfrm>
          </p:grpSpPr>
          <p:sp>
            <p:nvSpPr>
              <p:cNvPr id="35" name="Oval 34"/>
              <p:cNvSpPr/>
              <p:nvPr/>
            </p:nvSpPr>
            <p:spPr>
              <a:xfrm>
                <a:off x="4864934" y="1404688"/>
                <a:ext cx="557704" cy="557704"/>
              </a:xfrm>
              <a:prstGeom prst="ellipse">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36" name="Donut 24"/>
              <p:cNvSpPr/>
              <p:nvPr/>
            </p:nvSpPr>
            <p:spPr>
              <a:xfrm>
                <a:off x="4986630" y="1525104"/>
                <a:ext cx="314313" cy="316872"/>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grpSp>
      </p:grpSp>
    </p:spTree>
    <p:extLst>
      <p:ext uri="{BB962C8B-B14F-4D97-AF65-F5344CB8AC3E}">
        <p14:creationId xmlns:p14="http://schemas.microsoft.com/office/powerpoint/2010/main" xmlns="" val="979107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267494"/>
            <a:ext cx="9144000" cy="576064"/>
          </a:xfrm>
        </p:spPr>
        <p:txBody>
          <a:bodyPr/>
          <a:lstStyle/>
          <a:p>
            <a:r>
              <a:rPr lang="en-US" altLang="ko-KR" dirty="0" smtClean="0"/>
              <a:t>Steps to log in to the software</a:t>
            </a:r>
            <a:endParaRPr lang="ko-KR" altLang="en-US" dirty="0"/>
          </a:p>
        </p:txBody>
      </p:sp>
      <p:sp>
        <p:nvSpPr>
          <p:cNvPr id="24" name="TextBox 23"/>
          <p:cNvSpPr txBox="1"/>
          <p:nvPr/>
        </p:nvSpPr>
        <p:spPr>
          <a:xfrm>
            <a:off x="827584" y="1059582"/>
            <a:ext cx="7992888" cy="1384995"/>
          </a:xfrm>
          <a:prstGeom prst="rect">
            <a:avLst/>
          </a:prstGeom>
          <a:noFill/>
        </p:spPr>
        <p:txBody>
          <a:bodyPr wrap="square" rtlCol="0">
            <a:spAutoFit/>
          </a:bodyPr>
          <a:lstStyle/>
          <a:p>
            <a:r>
              <a:rPr lang="en-US" sz="1400" dirty="0" smtClean="0"/>
              <a:t>The projectLibre software can be downloaded from projectLibre’s website at </a:t>
            </a:r>
            <a:r>
              <a:rPr lang="en-US" sz="1400" dirty="0" smtClean="0">
                <a:solidFill>
                  <a:schemeClr val="tx2"/>
                </a:solidFill>
              </a:rPr>
              <a:t>https://projectlibre.com </a:t>
            </a:r>
            <a:r>
              <a:rPr lang="en-US" sz="1400" dirty="0" smtClean="0"/>
              <a:t>there is option for both desktop version downloading and for using the desktop version. In the homepage we will click on products-&gt; Projectlibre open source. From the next page we can download the software.</a:t>
            </a:r>
          </a:p>
          <a:p>
            <a:endParaRPr lang="en-US" sz="1400" dirty="0" smtClean="0">
              <a:solidFill>
                <a:schemeClr val="tx2"/>
              </a:solidFill>
            </a:endParaRPr>
          </a:p>
          <a:p>
            <a:endParaRPr lang="en-US" sz="1400" dirty="0"/>
          </a:p>
        </p:txBody>
      </p:sp>
      <p:pic>
        <p:nvPicPr>
          <p:cNvPr id="6" name="Picture 5" descr="Screenshot (214).png"/>
          <p:cNvPicPr>
            <a:picLocks noChangeAspect="1"/>
          </p:cNvPicPr>
          <p:nvPr/>
        </p:nvPicPr>
        <p:blipFill>
          <a:blip r:embed="rId3" cstate="print"/>
          <a:stretch>
            <a:fillRect/>
          </a:stretch>
        </p:blipFill>
        <p:spPr>
          <a:xfrm>
            <a:off x="1835696" y="2067694"/>
            <a:ext cx="5760640" cy="2863775"/>
          </a:xfrm>
          <a:prstGeom prst="rect">
            <a:avLst/>
          </a:prstGeom>
        </p:spPr>
      </p:pic>
    </p:spTree>
    <p:extLst>
      <p:ext uri="{BB962C8B-B14F-4D97-AF65-F5344CB8AC3E}">
        <p14:creationId xmlns:p14="http://schemas.microsoft.com/office/powerpoint/2010/main" xmlns="" val="3239406661"/>
      </p:ext>
    </p:extLst>
  </p:cSld>
  <p:clrMapOvr>
    <a:masterClrMapping/>
  </p:clrMapOvr>
</p:sld>
</file>

<file path=ppt/theme/theme1.xml><?xml version="1.0" encoding="utf-8"?>
<a:theme xmlns:a="http://schemas.openxmlformats.org/drawingml/2006/main" name="Cover and End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02">
      <a:dk1>
        <a:sysClr val="windowText" lastClr="000000"/>
      </a:dk1>
      <a:lt1>
        <a:sysClr val="window" lastClr="FFFFFF"/>
      </a:lt1>
      <a:dk2>
        <a:srgbClr val="1F497D"/>
      </a:dk2>
      <a:lt2>
        <a:srgbClr val="EEECE1"/>
      </a:lt2>
      <a:accent1>
        <a:srgbClr val="0DD2D9"/>
      </a:accent1>
      <a:accent2>
        <a:srgbClr val="0DD2D9"/>
      </a:accent2>
      <a:accent3>
        <a:srgbClr val="0DD2D9"/>
      </a:accent3>
      <a:accent4>
        <a:srgbClr val="0DD2D9"/>
      </a:accent4>
      <a:accent5>
        <a:srgbClr val="0DD2D9"/>
      </a:accent5>
      <a:accent6>
        <a:srgbClr val="0DD2D9"/>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1448</TotalTime>
  <Words>823</Words>
  <Application>Microsoft Office PowerPoint</Application>
  <PresentationFormat>On-screen Show (16:9)</PresentationFormat>
  <Paragraphs>154</Paragraphs>
  <Slides>28</Slides>
  <Notes>15</Notes>
  <HiddenSlides>0</HiddenSlides>
  <MMClips>0</MMClips>
  <ScaleCrop>false</ScaleCrop>
  <HeadingPairs>
    <vt:vector size="4" baseType="variant">
      <vt:variant>
        <vt:lpstr>Theme</vt:lpstr>
      </vt:variant>
      <vt:variant>
        <vt:i4>3</vt:i4>
      </vt:variant>
      <vt:variant>
        <vt:lpstr>Slide Titles</vt:lpstr>
      </vt:variant>
      <vt:variant>
        <vt:i4>28</vt:i4>
      </vt:variant>
    </vt:vector>
  </HeadingPairs>
  <TitlesOfParts>
    <vt:vector size="31" baseType="lpstr">
      <vt:lpstr>Cover and End Slide Master</vt:lpstr>
      <vt:lpstr>Contents Slide Master</vt:lpstr>
      <vt:lpstr>Section Break Slide Master</vt:lpstr>
      <vt:lpstr>Slide 1</vt:lpstr>
      <vt:lpstr>Slide 2</vt:lpstr>
      <vt:lpstr>Slide 3</vt:lpstr>
      <vt:lpstr>Slide 4</vt:lpstr>
      <vt:lpstr>Slide 5</vt:lpstr>
      <vt:lpstr>Slide 6</vt:lpstr>
      <vt:lpstr>Pros</vt:lpstr>
      <vt:lpstr>Cons</vt:lpstr>
      <vt:lpstr>Slide 9</vt:lpstr>
      <vt:lpstr>Slide 10</vt:lpstr>
      <vt:lpstr>Slide 11</vt:lpstr>
      <vt:lpstr>Slide 12</vt:lpstr>
      <vt:lpstr>Slide 13</vt:lpstr>
      <vt:lpstr>Pros</vt:lpstr>
      <vt:lpstr>Cons</vt:lpstr>
      <vt:lpstr>Slide 16</vt:lpstr>
      <vt:lpstr>Slide 17</vt:lpstr>
      <vt:lpstr>Slide 18</vt:lpstr>
      <vt:lpstr>Slide 19</vt:lpstr>
      <vt:lpstr>Slide 20</vt:lpstr>
      <vt:lpstr>Slide 21</vt:lpstr>
      <vt:lpstr>Pros</vt:lpstr>
      <vt:lpstr>Cons</vt:lpstr>
      <vt:lpstr>Slide 24</vt:lpstr>
      <vt:lpstr>Slide 25</vt:lpstr>
      <vt:lpstr>Slide 26</vt:lpstr>
      <vt:lpstr>Slide 27</vt:lpstr>
      <vt:lpstr>Slide 28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Windows User</cp:lastModifiedBy>
  <cp:revision>132</cp:revision>
  <dcterms:created xsi:type="dcterms:W3CDTF">2016-12-05T23:26:54Z</dcterms:created>
  <dcterms:modified xsi:type="dcterms:W3CDTF">2021-07-10T18:28:18Z</dcterms:modified>
</cp:coreProperties>
</file>