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5" r:id="rId3"/>
    <p:sldId id="257" r:id="rId4"/>
    <p:sldId id="266" r:id="rId5"/>
    <p:sldId id="277" r:id="rId6"/>
    <p:sldId id="278" r:id="rId7"/>
    <p:sldId id="267" r:id="rId8"/>
    <p:sldId id="268" r:id="rId9"/>
    <p:sldId id="281" r:id="rId10"/>
    <p:sldId id="282" r:id="rId11"/>
    <p:sldId id="283" r:id="rId12"/>
    <p:sldId id="284" r:id="rId13"/>
    <p:sldId id="270" r:id="rId14"/>
    <p:sldId id="272" r:id="rId15"/>
    <p:sldId id="273" r:id="rId16"/>
    <p:sldId id="275" r:id="rId17"/>
    <p:sldId id="276" r:id="rId18"/>
    <p:sldId id="269" r:id="rId19"/>
    <p:sldId id="271" r:id="rId20"/>
    <p:sldId id="26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1" clrIdx="0">
    <p:extLst>
      <p:ext uri="{19B8F6BF-5375-455C-9EA6-DF929625EA0E}">
        <p15:presenceInfo xmlns:p15="http://schemas.microsoft.com/office/powerpoint/2012/main" xmlns="" userId="dd1404dff28ed7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60" autoAdjust="0"/>
    <p:restoredTop sz="94724"/>
  </p:normalViewPr>
  <p:slideViewPr>
    <p:cSldViewPr snapToGrid="0" snapToObjects="1">
      <p:cViewPr>
        <p:scale>
          <a:sx n="90" d="100"/>
          <a:sy n="90" d="100"/>
        </p:scale>
        <p:origin x="-1637" y="-5"/>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2/9/2022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2/9/2022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693" y="2030180"/>
            <a:ext cx="9024614" cy="461665"/>
          </a:xfrm>
          <a:prstGeom prst="rect">
            <a:avLst/>
          </a:prstGeom>
          <a:noFill/>
        </p:spPr>
        <p:txBody>
          <a:bodyPr wrap="square" rtlCol="0">
            <a:spAutoFit/>
          </a:bodyPr>
          <a:lstStyle/>
          <a:p>
            <a:pPr algn="ctr"/>
            <a:r>
              <a:rPr lang="en-US" sz="2400" dirty="0"/>
              <a:t>American International University-Bangladesh</a:t>
            </a:r>
            <a:endParaRPr lang="en-US" sz="24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
        <p:nvSpPr>
          <p:cNvPr id="6" name="TextBox 5"/>
          <p:cNvSpPr txBox="1"/>
          <p:nvPr/>
        </p:nvSpPr>
        <p:spPr>
          <a:xfrm>
            <a:off x="1084551" y="4950652"/>
            <a:ext cx="6974898" cy="784830"/>
          </a:xfrm>
          <a:prstGeom prst="rect">
            <a:avLst/>
          </a:prstGeom>
          <a:noFill/>
        </p:spPr>
        <p:txBody>
          <a:bodyPr wrap="square" rtlCol="0">
            <a:spAutoFit/>
          </a:bodyPr>
          <a:lstStyle/>
          <a:p>
            <a:pPr algn="ctr"/>
            <a:r>
              <a:rPr lang="en-US" sz="1500" dirty="0">
                <a:latin typeface="Palatino Linotype" pitchFamily="18" charset="0"/>
              </a:rPr>
              <a:t>Official Thesis </a:t>
            </a:r>
          </a:p>
          <a:p>
            <a:pPr algn="ctr"/>
            <a:r>
              <a:rPr lang="en-US" sz="1500" dirty="0" smtClean="0">
                <a:latin typeface="Palatino Linotype" pitchFamily="18" charset="0"/>
              </a:rPr>
              <a:t>Fall 2021-2022</a:t>
            </a:r>
            <a:endParaRPr lang="en-US" sz="1500" dirty="0">
              <a:latin typeface="Palatino Linotype" pitchFamily="18" charset="0"/>
            </a:endParaRPr>
          </a:p>
          <a:p>
            <a:pPr algn="ctr"/>
            <a:r>
              <a:rPr lang="en-US" sz="1500" dirty="0">
                <a:latin typeface="Palatino Linotype" pitchFamily="18" charset="0"/>
              </a:rPr>
              <a:t>Department of Computer Science</a:t>
            </a:r>
          </a:p>
        </p:txBody>
      </p:sp>
      <p:sp>
        <p:nvSpPr>
          <p:cNvPr id="7" name="TextBox 6"/>
          <p:cNvSpPr txBox="1"/>
          <p:nvPr/>
        </p:nvSpPr>
        <p:spPr>
          <a:xfrm>
            <a:off x="0" y="3120703"/>
            <a:ext cx="9024614" cy="584775"/>
          </a:xfrm>
          <a:prstGeom prst="rect">
            <a:avLst/>
          </a:prstGeom>
          <a:noFill/>
        </p:spPr>
        <p:txBody>
          <a:bodyPr wrap="square" rtlCol="0">
            <a:spAutoFit/>
          </a:bodyPr>
          <a:lstStyle/>
          <a:p>
            <a:pPr algn="ctr"/>
            <a:r>
              <a:rPr lang="en-US" sz="3200" b="1" dirty="0" smtClean="0">
                <a:ln w="0"/>
                <a:effectLst>
                  <a:outerShdw blurRad="38100" dist="25400" dir="5400000" algn="ctr" rotWithShape="0">
                    <a:srgbClr val="6E747A">
                      <a:alpha val="43000"/>
                    </a:srgbClr>
                  </a:outerShdw>
                </a:effectLst>
              </a:rPr>
              <a:t>Learning through e-Learning in Pandemic</a:t>
            </a:r>
            <a:endParaRPr lang="en-US" sz="3200" b="1" dirty="0">
              <a:ln w="0"/>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pic>
        <p:nvPicPr>
          <p:cNvPr id="8" name="Picture 7" descr="AIUB_whole_logo.png"/>
          <p:cNvPicPr>
            <a:picLocks/>
          </p:cNvPicPr>
          <p:nvPr/>
        </p:nvPicPr>
        <p:blipFill>
          <a:blip r:embed="rId2" cstate="print"/>
          <a:stretch>
            <a:fillRect/>
          </a:stretch>
        </p:blipFill>
        <p:spPr>
          <a:xfrm>
            <a:off x="3997957" y="876657"/>
            <a:ext cx="1028700" cy="1028700"/>
          </a:xfrm>
          <a:prstGeom prst="rect">
            <a:avLst/>
          </a:prstGeom>
        </p:spPr>
      </p:pic>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Methodology</a:t>
            </a:r>
          </a:p>
        </p:txBody>
      </p:sp>
      <p:sp>
        <p:nvSpPr>
          <p:cNvPr id="4" name="TextBox 3">
            <a:extLst>
              <a:ext uri="{FF2B5EF4-FFF2-40B4-BE49-F238E27FC236}">
                <a16:creationId xmlns="" xmlns:a16="http://schemas.microsoft.com/office/drawing/2014/main" id="{E00A471B-FCB5-3949-B014-0D06C67E41B3}"/>
              </a:ext>
            </a:extLst>
          </p:cNvPr>
          <p:cNvSpPr txBox="1"/>
          <p:nvPr/>
        </p:nvSpPr>
        <p:spPr>
          <a:xfrm>
            <a:off x="421341" y="2150533"/>
            <a:ext cx="6996266" cy="1162113"/>
          </a:xfrm>
          <a:prstGeom prst="rect">
            <a:avLst/>
          </a:prstGeom>
          <a:noFill/>
        </p:spPr>
        <p:txBody>
          <a:bodyPr wrap="square" rtlCol="0">
            <a:spAutoFit/>
          </a:bodyPr>
          <a:lstStyle/>
          <a:p>
            <a:pPr marL="285750" indent="-285750">
              <a:lnSpc>
                <a:spcPct val="150000"/>
              </a:lnSpc>
              <a:buFont typeface="Wingdings" pitchFamily="2" charset="2"/>
              <a:buChar char="§"/>
            </a:pPr>
            <a:r>
              <a:rPr lang="en-US" sz="1600" dirty="0" smtClean="0">
                <a:latin typeface="Calibri" panose="020F0502020204030204" pitchFamily="34" charset="0"/>
                <a:cs typeface="Calibri" panose="020F0502020204030204" pitchFamily="34" charset="0"/>
              </a:rPr>
              <a:t>Interpret </a:t>
            </a:r>
            <a:r>
              <a:rPr lang="en-US" sz="1600" dirty="0">
                <a:latin typeface="Calibri" panose="020F0502020204030204" pitchFamily="34" charset="0"/>
                <a:cs typeface="Calibri" panose="020F0502020204030204" pitchFamily="34" charset="0"/>
              </a:rPr>
              <a:t>The Result:</a:t>
            </a:r>
          </a:p>
          <a:p>
            <a:pPr marL="1714500" lvl="3" indent="-342900">
              <a:lnSpc>
                <a:spcPct val="150000"/>
              </a:lnSpc>
              <a:buFont typeface="+mj-lt"/>
              <a:buAutoNum type="arabicPeriod"/>
            </a:pPr>
            <a:r>
              <a:rPr lang="en-US" sz="1600" dirty="0" smtClean="0">
                <a:latin typeface="Calibri" panose="020F0502020204030204" pitchFamily="34" charset="0"/>
                <a:cs typeface="Calibri" panose="020F0502020204030204" pitchFamily="34" charset="0"/>
              </a:rPr>
              <a:t>In this survey the using of E-learning was taken positively</a:t>
            </a:r>
            <a:endParaRPr lang="en-US" sz="1600" dirty="0">
              <a:latin typeface="Calibri" panose="020F0502020204030204" pitchFamily="34" charset="0"/>
              <a:cs typeface="Calibri" panose="020F0502020204030204" pitchFamily="34" charset="0"/>
            </a:endParaRPr>
          </a:p>
          <a:p>
            <a:pPr marL="1714500" lvl="3" indent="-342900">
              <a:lnSpc>
                <a:spcPct val="150000"/>
              </a:lnSpc>
              <a:buFont typeface="+mj-lt"/>
              <a:buAutoNum type="arabicPeriod"/>
            </a:pPr>
            <a:r>
              <a:rPr lang="en-US" sz="1600" dirty="0" smtClean="0">
                <a:latin typeface="Calibri" panose="020F0502020204030204" pitchFamily="34" charset="0"/>
                <a:cs typeface="Calibri" panose="020F0502020204030204" pitchFamily="34" charset="0"/>
              </a:rPr>
              <a:t>The result is given below</a:t>
            </a:r>
            <a:r>
              <a:rPr lang="en-US" sz="1600" dirty="0" smtClean="0">
                <a:latin typeface="Calibri" panose="020F0502020204030204" pitchFamily="34" charset="0"/>
                <a:cs typeface="Calibri" panose="020F0502020204030204" pitchFamily="34" charset="0"/>
              </a:rPr>
              <a:t>:-</a:t>
            </a:r>
            <a:endParaRPr lang="en-US" sz="1600" dirty="0" smtClean="0">
              <a:latin typeface="Calibri" panose="020F0502020204030204" pitchFamily="34" charset="0"/>
              <a:cs typeface="Calibri" panose="020F0502020204030204" pitchFamily="34" charset="0"/>
            </a:endParaRPr>
          </a:p>
        </p:txBody>
      </p:sp>
      <p:pic>
        <p:nvPicPr>
          <p:cNvPr id="5" name="Picture 4"/>
          <p:cNvPicPr/>
          <p:nvPr/>
        </p:nvPicPr>
        <p:blipFill>
          <a:blip r:embed="rId2" cstate="email">
            <a:extLst>
              <a:ext uri="{28A0092B-C50C-407E-A947-70E740481C1C}">
                <a14:useLocalDpi xmlns:a14="http://schemas.microsoft.com/office/drawing/2010/main" val="0"/>
              </a:ext>
            </a:extLst>
          </a:blip>
          <a:stretch>
            <a:fillRect/>
          </a:stretch>
        </p:blipFill>
        <p:spPr>
          <a:xfrm>
            <a:off x="1714174" y="3426486"/>
            <a:ext cx="5550225" cy="2644114"/>
          </a:xfrm>
          <a:prstGeom prst="rect">
            <a:avLst/>
          </a:prstGeom>
        </p:spPr>
      </p:pic>
    </p:spTree>
    <p:extLst>
      <p:ext uri="{BB962C8B-B14F-4D97-AF65-F5344CB8AC3E}">
        <p14:creationId xmlns:p14="http://schemas.microsoft.com/office/powerpoint/2010/main" val="26364771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Methodology</a:t>
            </a:r>
          </a:p>
        </p:txBody>
      </p:sp>
      <p:pic>
        <p:nvPicPr>
          <p:cNvPr id="6" name="Picture 5"/>
          <p:cNvPicPr/>
          <p:nvPr/>
        </p:nvPicPr>
        <p:blipFill>
          <a:blip r:embed="rId2" cstate="email">
            <a:extLst>
              <a:ext uri="{28A0092B-C50C-407E-A947-70E740481C1C}">
                <a14:useLocalDpi xmlns:a14="http://schemas.microsoft.com/office/drawing/2010/main" val="0"/>
              </a:ext>
            </a:extLst>
          </a:blip>
          <a:stretch>
            <a:fillRect/>
          </a:stretch>
        </p:blipFill>
        <p:spPr>
          <a:xfrm>
            <a:off x="1400257" y="2201334"/>
            <a:ext cx="6160476" cy="3953933"/>
          </a:xfrm>
          <a:prstGeom prst="rect">
            <a:avLst/>
          </a:prstGeom>
        </p:spPr>
      </p:pic>
    </p:spTree>
    <p:extLst>
      <p:ext uri="{BB962C8B-B14F-4D97-AF65-F5344CB8AC3E}">
        <p14:creationId xmlns:p14="http://schemas.microsoft.com/office/powerpoint/2010/main" val="26008261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Methodology</a:t>
            </a:r>
          </a:p>
        </p:txBody>
      </p:sp>
      <p:sp>
        <p:nvSpPr>
          <p:cNvPr id="4" name="TextBox 3">
            <a:extLst>
              <a:ext uri="{FF2B5EF4-FFF2-40B4-BE49-F238E27FC236}">
                <a16:creationId xmlns="" xmlns:a16="http://schemas.microsoft.com/office/drawing/2014/main" id="{E00A471B-FCB5-3949-B014-0D06C67E41B3}"/>
              </a:ext>
            </a:extLst>
          </p:cNvPr>
          <p:cNvSpPr txBox="1"/>
          <p:nvPr/>
        </p:nvSpPr>
        <p:spPr>
          <a:xfrm>
            <a:off x="352801" y="1622961"/>
            <a:ext cx="8201006" cy="830997"/>
          </a:xfrm>
          <a:prstGeom prst="rect">
            <a:avLst/>
          </a:prstGeom>
          <a:noFill/>
        </p:spPr>
        <p:txBody>
          <a:bodyPr wrap="square" rtlCol="0">
            <a:spAutoFit/>
          </a:bodyPr>
          <a:lstStyle/>
          <a:p>
            <a:pPr lvl="3">
              <a:lnSpc>
                <a:spcPct val="150000"/>
              </a:lnSpc>
            </a:pPr>
            <a:endParaRPr lang="en-US" sz="1600" dirty="0" smtClean="0">
              <a:latin typeface="Calibri" panose="020F0502020204030204" pitchFamily="34" charset="0"/>
              <a:cs typeface="Calibri" panose="020F0502020204030204" pitchFamily="34" charset="0"/>
            </a:endParaRPr>
          </a:p>
          <a:p>
            <a:pPr marL="1714500" lvl="3" indent="-342900">
              <a:lnSpc>
                <a:spcPct val="150000"/>
              </a:lnSpc>
              <a:buFont typeface="+mj-lt"/>
              <a:buAutoNum type="arabicPeriod"/>
            </a:pPr>
            <a:endParaRPr lang="en-US" sz="1600" dirty="0">
              <a:latin typeface="Calibri" panose="020F0502020204030204" pitchFamily="34" charset="0"/>
              <a:cs typeface="Calibri" panose="020F0502020204030204" pitchFamily="34" charset="0"/>
            </a:endParaRPr>
          </a:p>
        </p:txBody>
      </p:sp>
      <p:pic>
        <p:nvPicPr>
          <p:cNvPr id="5" name="Picture 4"/>
          <p:cNvPicPr/>
          <p:nvPr/>
        </p:nvPicPr>
        <p:blipFill>
          <a:blip r:embed="rId2" cstate="email">
            <a:extLst>
              <a:ext uri="{28A0092B-C50C-407E-A947-70E740481C1C}">
                <a14:useLocalDpi xmlns:a14="http://schemas.microsoft.com/office/drawing/2010/main" val="0"/>
              </a:ext>
            </a:extLst>
          </a:blip>
          <a:stretch>
            <a:fillRect/>
          </a:stretch>
        </p:blipFill>
        <p:spPr>
          <a:xfrm>
            <a:off x="813616" y="2184400"/>
            <a:ext cx="7492901" cy="3810164"/>
          </a:xfrm>
          <a:prstGeom prst="rect">
            <a:avLst/>
          </a:prstGeom>
        </p:spPr>
      </p:pic>
    </p:spTree>
    <p:extLst>
      <p:ext uri="{BB962C8B-B14F-4D97-AF65-F5344CB8AC3E}">
        <p14:creationId xmlns:p14="http://schemas.microsoft.com/office/powerpoint/2010/main" val="16997749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Impact on Environment</a:t>
            </a:r>
            <a:endParaRPr lang="en-US"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421341" y="2204797"/>
            <a:ext cx="4116658" cy="3539430"/>
          </a:xfrm>
          <a:prstGeom prst="rect">
            <a:avLst/>
          </a:prstGeom>
          <a:noFill/>
        </p:spPr>
        <p:txBody>
          <a:bodyPr wrap="square" rtlCol="0">
            <a:spAutoFit/>
          </a:bodyPr>
          <a:lstStyle/>
          <a:p>
            <a:pPr marL="285750" indent="-285750">
              <a:lnSpc>
                <a:spcPct val="200000"/>
              </a:lnSpc>
              <a:buFont typeface="Wingdings" pitchFamily="2" charset="2"/>
              <a:buChar char="q"/>
            </a:pPr>
            <a:r>
              <a:rPr lang="en-US" sz="1600" dirty="0"/>
              <a:t>Lockdown due to COVID-19 </a:t>
            </a:r>
            <a:r>
              <a:rPr lang="en-GB" sz="1600" dirty="0"/>
              <a:t>severely impacted around 80% of the world student </a:t>
            </a:r>
            <a:r>
              <a:rPr lang="en-GB" sz="1600" dirty="0" smtClean="0"/>
              <a:t>population</a:t>
            </a:r>
            <a:endParaRPr lang="en-US" sz="1600" dirty="0" smtClean="0">
              <a:latin typeface="Calibri" panose="020F0502020204030204" pitchFamily="34" charset="0"/>
              <a:cs typeface="Calibri" panose="020F0502020204030204" pitchFamily="34" charset="0"/>
            </a:endParaRPr>
          </a:p>
          <a:p>
            <a:pPr marL="285750" indent="-285750">
              <a:lnSpc>
                <a:spcPct val="200000"/>
              </a:lnSpc>
              <a:buFont typeface="Wingdings" pitchFamily="2" charset="2"/>
              <a:buChar char="q"/>
            </a:pPr>
            <a:r>
              <a:rPr lang="en-US" sz="1600" dirty="0" smtClean="0">
                <a:latin typeface="Calibri" panose="020F0502020204030204" pitchFamily="34" charset="0"/>
                <a:cs typeface="Calibri" panose="020F0502020204030204" pitchFamily="34" charset="0"/>
              </a:rPr>
              <a:t>Currently </a:t>
            </a:r>
            <a:r>
              <a:rPr lang="en-US" sz="1600" dirty="0"/>
              <a:t>desired </a:t>
            </a:r>
            <a:r>
              <a:rPr lang="en-US" sz="1600" dirty="0" smtClean="0"/>
              <a:t>worldwide due to its various advantages</a:t>
            </a:r>
          </a:p>
          <a:p>
            <a:pPr marL="285750" indent="-285750">
              <a:lnSpc>
                <a:spcPct val="200000"/>
              </a:lnSpc>
              <a:buFont typeface="Wingdings" pitchFamily="2" charset="2"/>
              <a:buChar char="q"/>
            </a:pPr>
            <a:r>
              <a:rPr lang="en-GB" sz="1600" dirty="0" smtClean="0"/>
              <a:t>The </a:t>
            </a:r>
            <a:r>
              <a:rPr lang="en-GB" sz="1600" dirty="0"/>
              <a:t>education industry </a:t>
            </a:r>
            <a:r>
              <a:rPr lang="en-GB" sz="1600" dirty="0" smtClean="0"/>
              <a:t>has switched </a:t>
            </a:r>
            <a:r>
              <a:rPr lang="en-GB" sz="1600" dirty="0"/>
              <a:t>to </a:t>
            </a:r>
            <a:r>
              <a:rPr lang="en-US" sz="1600" dirty="0" smtClean="0"/>
              <a:t>e-learning through multiple apps</a:t>
            </a:r>
          </a:p>
        </p:txBody>
      </p:sp>
      <p:pic>
        <p:nvPicPr>
          <p:cNvPr id="5" name="Picture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713514" y="2115590"/>
            <a:ext cx="3969983" cy="3964066"/>
          </a:xfrm>
          <a:prstGeom prst="rect">
            <a:avLst/>
          </a:prstGeom>
        </p:spPr>
      </p:pic>
    </p:spTree>
    <p:extLst>
      <p:ext uri="{BB962C8B-B14F-4D97-AF65-F5344CB8AC3E}">
        <p14:creationId xmlns:p14="http://schemas.microsoft.com/office/powerpoint/2010/main" val="1559140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Impact on Environment</a:t>
            </a:r>
          </a:p>
        </p:txBody>
      </p:sp>
      <p:sp>
        <p:nvSpPr>
          <p:cNvPr id="4" name="TextBox 3">
            <a:extLst>
              <a:ext uri="{FF2B5EF4-FFF2-40B4-BE49-F238E27FC236}">
                <a16:creationId xmlns="" xmlns:a16="http://schemas.microsoft.com/office/drawing/2014/main" id="{E00A471B-FCB5-3949-B014-0D06C67E41B3}"/>
              </a:ext>
            </a:extLst>
          </p:cNvPr>
          <p:cNvSpPr txBox="1"/>
          <p:nvPr/>
        </p:nvSpPr>
        <p:spPr>
          <a:xfrm>
            <a:off x="705714" y="2204797"/>
            <a:ext cx="7687172" cy="3539430"/>
          </a:xfrm>
          <a:prstGeom prst="rect">
            <a:avLst/>
          </a:prstGeom>
          <a:noFill/>
        </p:spPr>
        <p:txBody>
          <a:bodyPr wrap="square" rtlCol="0">
            <a:spAutoFit/>
          </a:bodyPr>
          <a:lstStyle/>
          <a:p>
            <a:pPr marL="285750" indent="-285750">
              <a:lnSpc>
                <a:spcPct val="200000"/>
              </a:lnSpc>
              <a:buFont typeface="Wingdings" pitchFamily="2" charset="2"/>
              <a:buChar char="q"/>
            </a:pPr>
            <a:r>
              <a:rPr lang="en-US" sz="1600" dirty="0"/>
              <a:t>Apps </a:t>
            </a:r>
            <a:r>
              <a:rPr lang="en-GB" sz="1600" dirty="0"/>
              <a:t>increased their capacity for academic institutions</a:t>
            </a:r>
            <a:endParaRPr lang="en-US" sz="1600" dirty="0"/>
          </a:p>
          <a:p>
            <a:pPr marL="285750" indent="-285750">
              <a:lnSpc>
                <a:spcPct val="200000"/>
              </a:lnSpc>
              <a:buFont typeface="Wingdings" pitchFamily="2" charset="2"/>
              <a:buChar char="q"/>
            </a:pPr>
            <a:r>
              <a:rPr lang="en-GB" sz="1600" dirty="0"/>
              <a:t>E-learning is yet to become the enormous scope strategy for preparing academic teachers</a:t>
            </a:r>
          </a:p>
          <a:p>
            <a:pPr marL="285750" indent="-285750">
              <a:lnSpc>
                <a:spcPct val="200000"/>
              </a:lnSpc>
              <a:buFont typeface="Wingdings" pitchFamily="2" charset="2"/>
              <a:buChar char="q"/>
            </a:pPr>
            <a:r>
              <a:rPr lang="en-GB" sz="1600" dirty="0" smtClean="0"/>
              <a:t>E-learning </a:t>
            </a:r>
            <a:r>
              <a:rPr lang="en-GB" sz="1600" dirty="0"/>
              <a:t>is considered more </a:t>
            </a:r>
            <a:r>
              <a:rPr lang="en-GB" sz="1600" dirty="0" smtClean="0"/>
              <a:t>flexible</a:t>
            </a:r>
          </a:p>
          <a:p>
            <a:pPr marL="285750" indent="-285750">
              <a:lnSpc>
                <a:spcPct val="200000"/>
              </a:lnSpc>
              <a:buFont typeface="Wingdings" pitchFamily="2" charset="2"/>
              <a:buChar char="q"/>
            </a:pPr>
            <a:r>
              <a:rPr lang="en-GB" sz="1600" dirty="0"/>
              <a:t>E- learning had a significant presence in the academic industry even before this </a:t>
            </a:r>
            <a:r>
              <a:rPr lang="en-GB" sz="1600" dirty="0" smtClean="0"/>
              <a:t>pandemic</a:t>
            </a:r>
          </a:p>
          <a:p>
            <a:pPr marL="285750" indent="-285750">
              <a:lnSpc>
                <a:spcPct val="200000"/>
              </a:lnSpc>
              <a:buFont typeface="Wingdings" pitchFamily="2" charset="2"/>
              <a:buChar char="q"/>
            </a:pPr>
            <a:r>
              <a:rPr lang="en-GB" sz="1600" dirty="0" smtClean="0">
                <a:cs typeface="Calibri" panose="020F0502020204030204" pitchFamily="34" charset="0"/>
              </a:rPr>
              <a:t>Technology has changed and become more advanced</a:t>
            </a:r>
            <a:endParaRPr lang="en-US" sz="1600" dirty="0">
              <a:cs typeface="Calibri" panose="020F0502020204030204" pitchFamily="34" charset="0"/>
            </a:endParaRPr>
          </a:p>
        </p:txBody>
      </p:sp>
    </p:spTree>
    <p:extLst>
      <p:ext uri="{BB962C8B-B14F-4D97-AF65-F5344CB8AC3E}">
        <p14:creationId xmlns:p14="http://schemas.microsoft.com/office/powerpoint/2010/main" val="29772592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8147" y="2023534"/>
            <a:ext cx="4120854" cy="3992563"/>
          </a:xfrm>
        </p:spPr>
        <p:txBody>
          <a:bodyPr/>
          <a:lstStyle/>
          <a:p>
            <a:r>
              <a:rPr lang="en-US" b="1" dirty="0"/>
              <a:t>Gadgets shortage &amp; crashing </a:t>
            </a:r>
          </a:p>
          <a:p>
            <a:r>
              <a:rPr lang="en-US" b="1" dirty="0" smtClean="0"/>
              <a:t>Connectivity</a:t>
            </a:r>
            <a:endParaRPr lang="en-US" b="1" dirty="0"/>
          </a:p>
          <a:p>
            <a:r>
              <a:rPr lang="en-US" b="1" dirty="0"/>
              <a:t>Computer </a:t>
            </a:r>
            <a:r>
              <a:rPr lang="en-US" b="1" dirty="0" smtClean="0"/>
              <a:t>literacy</a:t>
            </a:r>
          </a:p>
          <a:p>
            <a:r>
              <a:rPr lang="en-US" b="1" dirty="0" smtClean="0"/>
              <a:t>Lack </a:t>
            </a:r>
            <a:r>
              <a:rPr lang="en-US" b="1" dirty="0"/>
              <a:t>of </a:t>
            </a:r>
            <a:r>
              <a:rPr lang="en-US" b="1" dirty="0" smtClean="0"/>
              <a:t>awareness</a:t>
            </a:r>
          </a:p>
          <a:p>
            <a:r>
              <a:rPr lang="en-US" b="1" dirty="0"/>
              <a:t>Motivating Learners</a:t>
            </a:r>
            <a:endParaRPr lang="en-US" dirty="0"/>
          </a:p>
          <a:p>
            <a:endParaRPr lang="en-US" b="1" dirty="0"/>
          </a:p>
        </p:txBody>
      </p:sp>
      <p:pic>
        <p:nvPicPr>
          <p:cNvPr id="4" name="Picture 3"/>
          <p:cNvPicPr/>
          <p:nvPr/>
        </p:nvPicPr>
        <p:blipFill>
          <a:blip r:embed="rId2" cstate="email">
            <a:extLst>
              <a:ext uri="{28A0092B-C50C-407E-A947-70E740481C1C}">
                <a14:useLocalDpi xmlns:a14="http://schemas.microsoft.com/office/drawing/2010/main" val="0"/>
              </a:ext>
            </a:extLst>
          </a:blip>
          <a:stretch>
            <a:fillRect/>
          </a:stretch>
        </p:blipFill>
        <p:spPr>
          <a:xfrm>
            <a:off x="4597541" y="2167826"/>
            <a:ext cx="3742545" cy="3418161"/>
          </a:xfrm>
          <a:prstGeom prst="rect">
            <a:avLst/>
          </a:prstGeom>
        </p:spPr>
      </p:pic>
      <p:sp>
        <p:nvSpPr>
          <p:cNvPr id="7" name="Title 1"/>
          <p:cNvSpPr>
            <a:spLocks noGrp="1"/>
          </p:cNvSpPr>
          <p:nvPr>
            <p:ph type="title"/>
          </p:nvPr>
        </p:nvSpPr>
        <p:spPr>
          <a:xfrm>
            <a:off x="284163" y="465667"/>
            <a:ext cx="8574087" cy="1132555"/>
          </a:xfrm>
        </p:spPr>
        <p:txBody>
          <a:bodyPr/>
          <a:lstStyle/>
          <a:p>
            <a:pPr algn="l"/>
            <a:r>
              <a:rPr lang="en-US" dirty="0"/>
              <a:t> </a:t>
            </a:r>
            <a:r>
              <a:rPr lang="en-US" dirty="0" smtClean="0"/>
              <a:t>Problem Statement</a:t>
            </a:r>
            <a:endParaRPr lang="en-US" dirty="0"/>
          </a:p>
        </p:txBody>
      </p:sp>
    </p:spTree>
    <p:extLst>
      <p:ext uri="{BB962C8B-B14F-4D97-AF65-F5344CB8AC3E}">
        <p14:creationId xmlns:p14="http://schemas.microsoft.com/office/powerpoint/2010/main" val="11880648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1586984" y="2133600"/>
            <a:ext cx="5968444" cy="3992563"/>
          </a:xfrm>
          <a:prstGeom prst="rect">
            <a:avLst/>
          </a:prstGeom>
        </p:spPr>
      </p:pic>
      <p:sp>
        <p:nvSpPr>
          <p:cNvPr id="7" name="Title 1"/>
          <p:cNvSpPr>
            <a:spLocks noGrp="1"/>
          </p:cNvSpPr>
          <p:nvPr>
            <p:ph type="title"/>
          </p:nvPr>
        </p:nvSpPr>
        <p:spPr>
          <a:xfrm>
            <a:off x="284163" y="465667"/>
            <a:ext cx="8574087" cy="1132555"/>
          </a:xfrm>
        </p:spPr>
        <p:txBody>
          <a:bodyPr/>
          <a:lstStyle/>
          <a:p>
            <a:pPr algn="l"/>
            <a:r>
              <a:rPr lang="en-US" dirty="0"/>
              <a:t> </a:t>
            </a:r>
            <a:r>
              <a:rPr lang="en-US" dirty="0" smtClean="0"/>
              <a:t>Problem Statement</a:t>
            </a:r>
            <a:endParaRPr lang="en-US" dirty="0"/>
          </a:p>
        </p:txBody>
      </p:sp>
    </p:spTree>
    <p:extLst>
      <p:ext uri="{BB962C8B-B14F-4D97-AF65-F5344CB8AC3E}">
        <p14:creationId xmlns:p14="http://schemas.microsoft.com/office/powerpoint/2010/main" val="10774999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63" y="465667"/>
            <a:ext cx="8574087" cy="1132555"/>
          </a:xfrm>
        </p:spPr>
        <p:txBody>
          <a:bodyPr/>
          <a:lstStyle/>
          <a:p>
            <a:pPr algn="l"/>
            <a:r>
              <a:rPr lang="en-US" dirty="0"/>
              <a:t> </a:t>
            </a:r>
            <a:r>
              <a:rPr lang="en-US" dirty="0" smtClean="0"/>
              <a:t>Solution</a:t>
            </a:r>
            <a:endParaRPr lang="en-US" dirty="0"/>
          </a:p>
        </p:txBody>
      </p:sp>
      <p:sp>
        <p:nvSpPr>
          <p:cNvPr id="3" name="Content Placeholder 2"/>
          <p:cNvSpPr>
            <a:spLocks noGrp="1"/>
          </p:cNvSpPr>
          <p:nvPr>
            <p:ph idx="1"/>
          </p:nvPr>
        </p:nvSpPr>
        <p:spPr>
          <a:xfrm>
            <a:off x="441591" y="2006851"/>
            <a:ext cx="8340270" cy="4611232"/>
          </a:xfrm>
        </p:spPr>
        <p:txBody>
          <a:bodyPr/>
          <a:lstStyle/>
          <a:p>
            <a:r>
              <a:rPr lang="en-US" dirty="0"/>
              <a:t>Promote </a:t>
            </a:r>
            <a:r>
              <a:rPr lang="en-US" dirty="0" smtClean="0"/>
              <a:t>e-Learning</a:t>
            </a:r>
            <a:r>
              <a:rPr lang="en-US" dirty="0"/>
              <a:t>: Getting an E-Learning program off the ground may be as simple as promoting eLearning. </a:t>
            </a:r>
            <a:endParaRPr lang="en-US" dirty="0" smtClean="0"/>
          </a:p>
          <a:p>
            <a:r>
              <a:rPr lang="en-US" dirty="0"/>
              <a:t>Throughout the quarantine period, teachers and pupils have generally been given laptop computers to use, and there are no defined deadlines for completing work during this time </a:t>
            </a:r>
            <a:r>
              <a:rPr lang="en-US" dirty="0" smtClean="0"/>
              <a:t>.</a:t>
            </a:r>
          </a:p>
          <a:p>
            <a:r>
              <a:rPr lang="en-US" dirty="0"/>
              <a:t>Unfortunately, when everyone gets online, there is nothing that can be done to remedy the connection issue. In certain circumstances, calling your provider for guidance, as well as increasing your existing Internet package or hoping for 5G coverage, might be beneficial. </a:t>
            </a:r>
          </a:p>
        </p:txBody>
      </p:sp>
    </p:spTree>
    <p:extLst>
      <p:ext uri="{BB962C8B-B14F-4D97-AF65-F5344CB8AC3E}">
        <p14:creationId xmlns:p14="http://schemas.microsoft.com/office/powerpoint/2010/main" val="28883848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Conclusion</a:t>
            </a:r>
            <a:endParaRPr lang="en-US" dirty="0"/>
          </a:p>
        </p:txBody>
      </p:sp>
      <p:sp>
        <p:nvSpPr>
          <p:cNvPr id="6" name="TextBox 5">
            <a:extLst>
              <a:ext uri="{FF2B5EF4-FFF2-40B4-BE49-F238E27FC236}">
                <a16:creationId xmlns="" xmlns:a16="http://schemas.microsoft.com/office/drawing/2014/main" id="{E00A471B-FCB5-3949-B014-0D06C67E41B3}"/>
              </a:ext>
            </a:extLst>
          </p:cNvPr>
          <p:cNvSpPr txBox="1"/>
          <p:nvPr/>
        </p:nvSpPr>
        <p:spPr>
          <a:xfrm>
            <a:off x="705713" y="2435897"/>
            <a:ext cx="7813818" cy="2554545"/>
          </a:xfrm>
          <a:prstGeom prst="rect">
            <a:avLst/>
          </a:prstGeom>
          <a:noFill/>
        </p:spPr>
        <p:txBody>
          <a:bodyPr wrap="square" rtlCol="0">
            <a:spAutoFit/>
          </a:bodyPr>
          <a:lstStyle/>
          <a:p>
            <a:pPr marL="285750" indent="-285750">
              <a:lnSpc>
                <a:spcPct val="200000"/>
              </a:lnSpc>
              <a:buFont typeface="Arial" pitchFamily="34" charset="0"/>
              <a:buChar char="•"/>
            </a:pPr>
            <a:r>
              <a:rPr lang="en-US" sz="1600" dirty="0" smtClean="0"/>
              <a:t>Tried </a:t>
            </a:r>
            <a:r>
              <a:rPr lang="en-US" sz="1600" dirty="0"/>
              <a:t>to discuss about the effectiveness of e-learning</a:t>
            </a:r>
          </a:p>
          <a:p>
            <a:pPr marL="285750" indent="-285750">
              <a:lnSpc>
                <a:spcPct val="200000"/>
              </a:lnSpc>
              <a:buFont typeface="Arial" pitchFamily="34" charset="0"/>
              <a:buChar char="•"/>
            </a:pPr>
            <a:r>
              <a:rPr lang="en-US" sz="1600" dirty="0"/>
              <a:t>Main objective </a:t>
            </a:r>
            <a:r>
              <a:rPr lang="en-GB" sz="1600" dirty="0"/>
              <a:t>was to utilize the efficient way to learn through e-learning in pandemic</a:t>
            </a:r>
          </a:p>
          <a:p>
            <a:pPr marL="285750" indent="-285750">
              <a:lnSpc>
                <a:spcPct val="200000"/>
              </a:lnSpc>
              <a:buFont typeface="Arial" pitchFamily="34" charset="0"/>
              <a:buChar char="•"/>
            </a:pPr>
            <a:r>
              <a:rPr lang="en-GB" sz="1600" dirty="0"/>
              <a:t>Researched on the challenges teachers and students face in e-learning</a:t>
            </a:r>
          </a:p>
          <a:p>
            <a:pPr marL="285750" indent="-285750">
              <a:lnSpc>
                <a:spcPct val="200000"/>
              </a:lnSpc>
              <a:buFont typeface="Arial" pitchFamily="34" charset="0"/>
              <a:buChar char="•"/>
            </a:pPr>
            <a:r>
              <a:rPr lang="en-GB" sz="1600" dirty="0"/>
              <a:t>Provided solutions to make it more effective than before</a:t>
            </a:r>
          </a:p>
          <a:p>
            <a:pPr>
              <a:lnSpc>
                <a:spcPct val="200000"/>
              </a:lnSpc>
              <a:buFont typeface="Wingdings" panose="05000000000000000000" pitchFamily="2" charset="2"/>
              <a:buChar char="§"/>
            </a:pPr>
            <a:endParaRPr lang="en-US" sz="1600" dirty="0">
              <a:cs typeface="Calibri" panose="020F0502020204030204" pitchFamily="34" charset="0"/>
            </a:endParaRPr>
          </a:p>
        </p:txBody>
      </p:sp>
    </p:spTree>
    <p:extLst>
      <p:ext uri="{BB962C8B-B14F-4D97-AF65-F5344CB8AC3E}">
        <p14:creationId xmlns:p14="http://schemas.microsoft.com/office/powerpoint/2010/main" val="37464120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Future work</a:t>
            </a:r>
            <a:endParaRPr lang="en-US"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05713" y="2435897"/>
            <a:ext cx="7813818" cy="1754326"/>
          </a:xfrm>
          <a:prstGeom prst="rect">
            <a:avLst/>
          </a:prstGeom>
          <a:noFill/>
        </p:spPr>
        <p:txBody>
          <a:bodyPr wrap="square" rtlCol="0">
            <a:spAutoFit/>
          </a:bodyPr>
          <a:lstStyle/>
          <a:p>
            <a:pPr>
              <a:lnSpc>
                <a:spcPct val="200000"/>
              </a:lnSpc>
              <a:buFont typeface="Wingdings" panose="05000000000000000000" pitchFamily="2" charset="2"/>
              <a:buChar char="§"/>
            </a:pPr>
            <a:r>
              <a:rPr lang="en-US" sz="1600" dirty="0">
                <a:latin typeface="Calibri" panose="020F0502020204030204" pitchFamily="34" charset="0"/>
                <a:cs typeface="Calibri" panose="020F0502020204030204" pitchFamily="34" charset="0"/>
              </a:rPr>
              <a:t> </a:t>
            </a:r>
            <a:r>
              <a:rPr lang="en-GB" dirty="0" smtClean="0"/>
              <a:t>Extending </a:t>
            </a:r>
            <a:r>
              <a:rPr lang="en-GB" dirty="0"/>
              <a:t>the study by further </a:t>
            </a:r>
            <a:r>
              <a:rPr lang="en-GB" dirty="0" smtClean="0"/>
              <a:t>research</a:t>
            </a:r>
          </a:p>
          <a:p>
            <a:pPr>
              <a:lnSpc>
                <a:spcPct val="200000"/>
              </a:lnSpc>
              <a:buFont typeface="Wingdings" panose="05000000000000000000" pitchFamily="2" charset="2"/>
              <a:buChar char="§"/>
            </a:pPr>
            <a:r>
              <a:rPr lang="en-GB" dirty="0" smtClean="0"/>
              <a:t> Providing </a:t>
            </a:r>
            <a:r>
              <a:rPr lang="en-GB" dirty="0"/>
              <a:t>alternate solutions to what </a:t>
            </a:r>
            <a:r>
              <a:rPr lang="en-GB" dirty="0" smtClean="0"/>
              <a:t>already exists</a:t>
            </a:r>
          </a:p>
          <a:p>
            <a:pPr>
              <a:lnSpc>
                <a:spcPct val="200000"/>
              </a:lnSpc>
              <a:buFont typeface="Wingdings" panose="05000000000000000000" pitchFamily="2" charset="2"/>
              <a:buChar char="§"/>
            </a:pPr>
            <a:r>
              <a:rPr lang="en-US" dirty="0" smtClean="0">
                <a:cs typeface="Calibri" panose="020F0502020204030204" pitchFamily="34" charset="0"/>
              </a:rPr>
              <a:t> Use of latest tools and resources</a:t>
            </a:r>
          </a:p>
        </p:txBody>
      </p:sp>
    </p:spTree>
    <p:extLst>
      <p:ext uri="{BB962C8B-B14F-4D97-AF65-F5344CB8AC3E}">
        <p14:creationId xmlns:p14="http://schemas.microsoft.com/office/powerpoint/2010/main" val="18961089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505" y="1983546"/>
            <a:ext cx="8173329" cy="4378008"/>
          </a:xfrm>
        </p:spPr>
        <p:txBody>
          <a:bodyPr/>
          <a:lstStyle/>
          <a:p>
            <a:r>
              <a:rPr lang="en-US" dirty="0" smtClean="0"/>
              <a:t>Submitted By:</a:t>
            </a:r>
          </a:p>
          <a:p>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652923652"/>
              </p:ext>
            </p:extLst>
          </p:nvPr>
        </p:nvGraphicFramePr>
        <p:xfrm>
          <a:off x="717451" y="2620890"/>
          <a:ext cx="7863840" cy="2141235"/>
        </p:xfrm>
        <a:graphic>
          <a:graphicData uri="http://schemas.openxmlformats.org/drawingml/2006/table">
            <a:tbl>
              <a:tblPr firstRow="1" bandRow="1">
                <a:tableStyleId>{5C22544A-7EE6-4342-B048-85BDC9FD1C3A}</a:tableStyleId>
              </a:tblPr>
              <a:tblGrid>
                <a:gridCol w="2621280"/>
                <a:gridCol w="2621280"/>
                <a:gridCol w="2621280"/>
              </a:tblGrid>
              <a:tr h="428247">
                <a:tc>
                  <a:txBody>
                    <a:bodyPr/>
                    <a:lstStyle/>
                    <a:p>
                      <a:r>
                        <a:rPr lang="en-US" dirty="0" smtClean="0"/>
                        <a:t>NAME</a:t>
                      </a:r>
                      <a:endParaRPr lang="en-US" dirty="0"/>
                    </a:p>
                  </a:txBody>
                  <a:tcPr/>
                </a:tc>
                <a:tc>
                  <a:txBody>
                    <a:bodyPr/>
                    <a:lstStyle/>
                    <a:p>
                      <a:r>
                        <a:rPr lang="en-US" dirty="0" smtClean="0"/>
                        <a:t>ID </a:t>
                      </a:r>
                      <a:endParaRPr lang="en-US" dirty="0"/>
                    </a:p>
                  </a:txBody>
                  <a:tcPr/>
                </a:tc>
                <a:tc>
                  <a:txBody>
                    <a:bodyPr/>
                    <a:lstStyle/>
                    <a:p>
                      <a:r>
                        <a:rPr lang="en-US" dirty="0" smtClean="0"/>
                        <a:t>DEPT</a:t>
                      </a:r>
                      <a:endParaRPr lang="en-US" dirty="0"/>
                    </a:p>
                  </a:txBody>
                  <a:tcPr/>
                </a:tc>
              </a:tr>
              <a:tr h="428247">
                <a:tc>
                  <a:txBody>
                    <a:bodyPr/>
                    <a:lstStyle/>
                    <a:p>
                      <a:r>
                        <a:rPr lang="en-US" dirty="0" err="1" smtClean="0"/>
                        <a:t>Nafia</a:t>
                      </a:r>
                      <a:r>
                        <a:rPr lang="en-US" dirty="0" smtClean="0"/>
                        <a:t> </a:t>
                      </a:r>
                      <a:r>
                        <a:rPr lang="en-US" dirty="0" err="1" smtClean="0"/>
                        <a:t>Alam</a:t>
                      </a:r>
                      <a:r>
                        <a:rPr lang="en-US" dirty="0" smtClean="0"/>
                        <a:t> </a:t>
                      </a:r>
                      <a:endParaRPr lang="en-US" dirty="0"/>
                    </a:p>
                  </a:txBody>
                  <a:tcPr/>
                </a:tc>
                <a:tc>
                  <a:txBody>
                    <a:bodyPr/>
                    <a:lstStyle/>
                    <a:p>
                      <a:r>
                        <a:rPr lang="en-US" dirty="0" smtClean="0"/>
                        <a:t>18-36552-1</a:t>
                      </a:r>
                      <a:endParaRPr lang="en-US" dirty="0"/>
                    </a:p>
                  </a:txBody>
                  <a:tcPr/>
                </a:tc>
                <a:tc>
                  <a:txBody>
                    <a:bodyPr/>
                    <a:lstStyle/>
                    <a:p>
                      <a:r>
                        <a:rPr lang="en-US" dirty="0" smtClean="0"/>
                        <a:t>CS</a:t>
                      </a:r>
                      <a:endParaRPr lang="en-US" dirty="0"/>
                    </a:p>
                  </a:txBody>
                  <a:tcPr/>
                </a:tc>
              </a:tr>
              <a:tr h="428247">
                <a:tc>
                  <a:txBody>
                    <a:bodyPr/>
                    <a:lstStyle/>
                    <a:p>
                      <a:r>
                        <a:rPr lang="en-US" dirty="0" err="1" smtClean="0"/>
                        <a:t>Arindam</a:t>
                      </a:r>
                      <a:r>
                        <a:rPr lang="en-US" dirty="0" smtClean="0"/>
                        <a:t> </a:t>
                      </a:r>
                      <a:r>
                        <a:rPr lang="en-US" dirty="0" err="1" smtClean="0"/>
                        <a:t>Dey</a:t>
                      </a:r>
                      <a:endParaRPr lang="en-US" dirty="0"/>
                    </a:p>
                  </a:txBody>
                  <a:tcPr/>
                </a:tc>
                <a:tc>
                  <a:txBody>
                    <a:bodyPr/>
                    <a:lstStyle/>
                    <a:p>
                      <a:r>
                        <a:rPr lang="en-US" dirty="0" smtClean="0"/>
                        <a:t>18-38458-2</a:t>
                      </a:r>
                      <a:endParaRPr lang="en-US" dirty="0"/>
                    </a:p>
                  </a:txBody>
                  <a:tcPr/>
                </a:tc>
                <a:tc>
                  <a:txBody>
                    <a:bodyPr/>
                    <a:lstStyle/>
                    <a:p>
                      <a:r>
                        <a:rPr lang="en-US" dirty="0" smtClean="0"/>
                        <a:t>CSE</a:t>
                      </a:r>
                      <a:endParaRPr lang="en-US" dirty="0"/>
                    </a:p>
                  </a:txBody>
                  <a:tcPr/>
                </a:tc>
              </a:tr>
              <a:tr h="428247">
                <a:tc>
                  <a:txBody>
                    <a:bodyPr/>
                    <a:lstStyle/>
                    <a:p>
                      <a:r>
                        <a:rPr lang="en-US" dirty="0" smtClean="0"/>
                        <a:t>MD </a:t>
                      </a:r>
                      <a:r>
                        <a:rPr lang="en-US" dirty="0" err="1" smtClean="0"/>
                        <a:t>Sazzad</a:t>
                      </a:r>
                      <a:r>
                        <a:rPr lang="en-US" dirty="0" smtClean="0"/>
                        <a:t> Hossain</a:t>
                      </a:r>
                      <a:endParaRPr lang="en-US" dirty="0"/>
                    </a:p>
                  </a:txBody>
                  <a:tcPr/>
                </a:tc>
                <a:tc>
                  <a:txBody>
                    <a:bodyPr/>
                    <a:lstStyle/>
                    <a:p>
                      <a:r>
                        <a:rPr lang="en-US" dirty="0" smtClean="0"/>
                        <a:t>18-38401-2</a:t>
                      </a:r>
                      <a:endParaRPr lang="en-US" dirty="0"/>
                    </a:p>
                  </a:txBody>
                  <a:tcPr/>
                </a:tc>
                <a:tc>
                  <a:txBody>
                    <a:bodyPr/>
                    <a:lstStyle/>
                    <a:p>
                      <a:r>
                        <a:rPr lang="en-US" dirty="0" smtClean="0"/>
                        <a:t>CSE</a:t>
                      </a:r>
                      <a:endParaRPr lang="en-US" dirty="0"/>
                    </a:p>
                  </a:txBody>
                  <a:tcPr/>
                </a:tc>
              </a:tr>
              <a:tr h="428247">
                <a:tc>
                  <a:txBody>
                    <a:bodyPr/>
                    <a:lstStyle/>
                    <a:p>
                      <a:r>
                        <a:rPr lang="en-US" dirty="0" err="1" smtClean="0"/>
                        <a:t>Umma</a:t>
                      </a:r>
                      <a:r>
                        <a:rPr lang="en-US" dirty="0" smtClean="0"/>
                        <a:t> </a:t>
                      </a:r>
                      <a:r>
                        <a:rPr lang="en-US" dirty="0" err="1" smtClean="0"/>
                        <a:t>Khadiza</a:t>
                      </a:r>
                      <a:endParaRPr lang="en-US" dirty="0"/>
                    </a:p>
                  </a:txBody>
                  <a:tcPr/>
                </a:tc>
                <a:tc>
                  <a:txBody>
                    <a:bodyPr/>
                    <a:lstStyle/>
                    <a:p>
                      <a:r>
                        <a:rPr lang="en-US" dirty="0" smtClean="0"/>
                        <a:t>18-38311-2</a:t>
                      </a:r>
                      <a:endParaRPr lang="en-US" dirty="0"/>
                    </a:p>
                  </a:txBody>
                  <a:tcPr/>
                </a:tc>
                <a:tc>
                  <a:txBody>
                    <a:bodyPr/>
                    <a:lstStyle/>
                    <a:p>
                      <a:r>
                        <a:rPr lang="en-US" dirty="0" smtClean="0"/>
                        <a:t>CSE</a:t>
                      </a:r>
                      <a:endParaRPr lang="en-US" dirty="0"/>
                    </a:p>
                  </a:txBody>
                  <a:tcPr/>
                </a:tc>
              </a:tr>
            </a:tbl>
          </a:graphicData>
        </a:graphic>
      </p:graphicFrame>
      <p:sp>
        <p:nvSpPr>
          <p:cNvPr id="12" name="TextBox 11"/>
          <p:cNvSpPr txBox="1"/>
          <p:nvPr/>
        </p:nvSpPr>
        <p:spPr>
          <a:xfrm>
            <a:off x="520505" y="5103674"/>
            <a:ext cx="4049057" cy="1600438"/>
          </a:xfrm>
          <a:prstGeom prst="rect">
            <a:avLst/>
          </a:prstGeom>
          <a:noFill/>
        </p:spPr>
        <p:txBody>
          <a:bodyPr wrap="none" rtlCol="0">
            <a:spAutoFit/>
          </a:bodyPr>
          <a:lstStyle/>
          <a:p>
            <a:r>
              <a:rPr lang="en-US" sz="1600" dirty="0" smtClean="0"/>
              <a:t>Supervised By:</a:t>
            </a:r>
          </a:p>
          <a:p>
            <a:r>
              <a:rPr lang="en-US" sz="1600" dirty="0" err="1" smtClean="0"/>
              <a:t>M.Mahmudul</a:t>
            </a:r>
            <a:r>
              <a:rPr lang="en-US" sz="1600" dirty="0" smtClean="0"/>
              <a:t> </a:t>
            </a:r>
            <a:r>
              <a:rPr lang="en-US" sz="1600" dirty="0" err="1" smtClean="0"/>
              <a:t>Hasan</a:t>
            </a:r>
            <a:r>
              <a:rPr lang="en-US" sz="1600" dirty="0" smtClean="0"/>
              <a:t> </a:t>
            </a:r>
          </a:p>
          <a:p>
            <a:r>
              <a:rPr lang="en-US" sz="1600" dirty="0" smtClean="0"/>
              <a:t>Assistant Professor and( Supervisor)</a:t>
            </a:r>
          </a:p>
          <a:p>
            <a:r>
              <a:rPr lang="en-US" sz="1600" dirty="0" smtClean="0"/>
              <a:t>Department Of Computer Science</a:t>
            </a:r>
          </a:p>
          <a:p>
            <a:r>
              <a:rPr lang="en-US" sz="1600" dirty="0" smtClean="0"/>
              <a:t>American International University -Bangladesh</a:t>
            </a:r>
          </a:p>
          <a:p>
            <a:endParaRPr lang="en-US" dirty="0"/>
          </a:p>
        </p:txBody>
      </p:sp>
      <p:sp>
        <p:nvSpPr>
          <p:cNvPr id="13" name="TextBox 12"/>
          <p:cNvSpPr txBox="1"/>
          <p:nvPr/>
        </p:nvSpPr>
        <p:spPr>
          <a:xfrm>
            <a:off x="4766604" y="4932395"/>
            <a:ext cx="4049057" cy="1600438"/>
          </a:xfrm>
          <a:prstGeom prst="rect">
            <a:avLst/>
          </a:prstGeom>
          <a:noFill/>
        </p:spPr>
        <p:txBody>
          <a:bodyPr wrap="none" rtlCol="0">
            <a:spAutoFit/>
          </a:bodyPr>
          <a:lstStyle/>
          <a:p>
            <a:endParaRPr lang="en-US" sz="1600" dirty="0" smtClean="0"/>
          </a:p>
          <a:p>
            <a:r>
              <a:rPr lang="en-US" sz="1600" dirty="0" err="1" smtClean="0"/>
              <a:t>Sajib</a:t>
            </a:r>
            <a:r>
              <a:rPr lang="en-US" sz="1600" dirty="0" smtClean="0"/>
              <a:t> </a:t>
            </a:r>
            <a:r>
              <a:rPr lang="en-US" sz="1600" dirty="0" err="1" smtClean="0"/>
              <a:t>Hasan</a:t>
            </a:r>
            <a:endParaRPr lang="en-US" sz="1600" dirty="0" smtClean="0"/>
          </a:p>
          <a:p>
            <a:r>
              <a:rPr lang="en-US" sz="1600" dirty="0" smtClean="0"/>
              <a:t>Assistant Professor and( External)</a:t>
            </a:r>
          </a:p>
          <a:p>
            <a:r>
              <a:rPr lang="en-US" sz="1600" dirty="0" smtClean="0"/>
              <a:t>Department Of Computer Science</a:t>
            </a:r>
          </a:p>
          <a:p>
            <a:r>
              <a:rPr lang="en-US" sz="1600" dirty="0" smtClean="0"/>
              <a:t>American International University -Bangladesh</a:t>
            </a:r>
          </a:p>
          <a:p>
            <a:endParaRPr lang="en-US" dirty="0"/>
          </a:p>
        </p:txBody>
      </p:sp>
      <p:pic>
        <p:nvPicPr>
          <p:cNvPr id="7" name="Picture 6" descr="AIUB_whole_logo.png"/>
          <p:cNvPicPr>
            <a:picLocks/>
          </p:cNvPicPr>
          <p:nvPr/>
        </p:nvPicPr>
        <p:blipFill>
          <a:blip r:embed="rId2" cstate="print"/>
          <a:stretch>
            <a:fillRect/>
          </a:stretch>
        </p:blipFill>
        <p:spPr>
          <a:xfrm>
            <a:off x="7552591" y="504124"/>
            <a:ext cx="1028700" cy="1028700"/>
          </a:xfrm>
          <a:prstGeom prst="rect">
            <a:avLst/>
          </a:prstGeom>
        </p:spPr>
      </p:pic>
    </p:spTree>
    <p:extLst>
      <p:ext uri="{BB962C8B-B14F-4D97-AF65-F5344CB8AC3E}">
        <p14:creationId xmlns:p14="http://schemas.microsoft.com/office/powerpoint/2010/main" val="5322805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3" y="595099"/>
            <a:ext cx="8683816" cy="520995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References</a:t>
            </a:r>
          </a:p>
          <a:p>
            <a:pPr>
              <a:buFont typeface="Arial" panose="020B0604020202020204" pitchFamily="34" charset="0"/>
              <a:buChar char="•"/>
            </a:pPr>
            <a:r>
              <a:rPr lang="en-US" sz="1800" dirty="0">
                <a:solidFill>
                  <a:schemeClr val="tx1"/>
                </a:solidFill>
              </a:rPr>
              <a:t>https://www.weforum.org/agenda/2020/04/coronavirus-education-global-covid19-online-digital-learning/ </a:t>
            </a:r>
          </a:p>
          <a:p>
            <a:pPr>
              <a:buFont typeface="Arial" panose="020B0604020202020204" pitchFamily="34" charset="0"/>
              <a:buChar char="•"/>
            </a:pPr>
            <a:r>
              <a:rPr lang="en-US" sz="1800" dirty="0" smtClean="0">
                <a:solidFill>
                  <a:schemeClr val="tx1"/>
                </a:solidFill>
              </a:rPr>
              <a:t>(</a:t>
            </a:r>
            <a:r>
              <a:rPr lang="en-US" sz="1800" dirty="0" err="1">
                <a:solidFill>
                  <a:schemeClr val="tx1"/>
                </a:solidFill>
              </a:rPr>
              <a:t>Dhawan</a:t>
            </a:r>
            <a:r>
              <a:rPr lang="en-US" sz="1800" dirty="0">
                <a:solidFill>
                  <a:schemeClr val="tx1"/>
                </a:solidFill>
              </a:rPr>
              <a:t> S. Online learning: A panacea in the time of COVID-19 crisis. J </a:t>
            </a:r>
            <a:r>
              <a:rPr lang="en-US" sz="1800" dirty="0" err="1">
                <a:solidFill>
                  <a:schemeClr val="tx1"/>
                </a:solidFill>
              </a:rPr>
              <a:t>Educ</a:t>
            </a:r>
            <a:r>
              <a:rPr lang="en-US" sz="1800" dirty="0">
                <a:solidFill>
                  <a:schemeClr val="tx1"/>
                </a:solidFill>
              </a:rPr>
              <a:t> </a:t>
            </a:r>
            <a:r>
              <a:rPr lang="en-US" sz="1800" dirty="0" err="1">
                <a:solidFill>
                  <a:schemeClr val="tx1"/>
                </a:solidFill>
              </a:rPr>
              <a:t>Technol</a:t>
            </a:r>
            <a:r>
              <a:rPr lang="en-US" sz="1800" dirty="0">
                <a:solidFill>
                  <a:schemeClr val="tx1"/>
                </a:solidFill>
              </a:rPr>
              <a:t> Syst. , 2020</a:t>
            </a:r>
            <a:r>
              <a:rPr lang="en-US" sz="1800" dirty="0" smtClean="0">
                <a:solidFill>
                  <a:schemeClr val="tx1"/>
                </a:solidFill>
              </a:rPr>
              <a:t>;).</a:t>
            </a:r>
          </a:p>
          <a:p>
            <a:pPr>
              <a:buFont typeface="Arial" panose="020B0604020202020204" pitchFamily="34" charset="0"/>
              <a:buChar char="•"/>
            </a:pPr>
            <a:r>
              <a:rPr lang="en-US" sz="1800" dirty="0">
                <a:solidFill>
                  <a:schemeClr val="tx1"/>
                </a:solidFill>
              </a:rPr>
              <a:t> (Basilica &amp;</a:t>
            </a:r>
            <a:r>
              <a:rPr lang="en-US" sz="1800" dirty="0" err="1">
                <a:solidFill>
                  <a:schemeClr val="tx1"/>
                </a:solidFill>
              </a:rPr>
              <a:t>Kvavadze</a:t>
            </a:r>
            <a:r>
              <a:rPr lang="en-US" sz="1800" dirty="0">
                <a:solidFill>
                  <a:schemeClr val="tx1"/>
                </a:solidFill>
              </a:rPr>
              <a:t>, 2020) (Basilica &amp;</a:t>
            </a:r>
            <a:r>
              <a:rPr lang="en-US" sz="1800" dirty="0" err="1">
                <a:solidFill>
                  <a:schemeClr val="tx1"/>
                </a:solidFill>
              </a:rPr>
              <a:t>Kvavadze</a:t>
            </a:r>
            <a:r>
              <a:rPr lang="en-US" sz="1800" dirty="0">
                <a:solidFill>
                  <a:schemeClr val="tx1"/>
                </a:solidFill>
              </a:rPr>
              <a:t>, 2020).</a:t>
            </a:r>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CONTENTS</a:t>
            </a:r>
            <a:endParaRPr lang="en-US" dirty="0"/>
          </a:p>
        </p:txBody>
      </p:sp>
      <p:sp>
        <p:nvSpPr>
          <p:cNvPr id="3" name="Subtitle 2"/>
          <p:cNvSpPr>
            <a:spLocks noGrp="1"/>
          </p:cNvSpPr>
          <p:nvPr>
            <p:ph type="subTitle" idx="1"/>
          </p:nvPr>
        </p:nvSpPr>
        <p:spPr>
          <a:xfrm>
            <a:off x="486697" y="2363928"/>
            <a:ext cx="7754112" cy="3009930"/>
          </a:xfrm>
        </p:spPr>
        <p:txBody>
          <a:bodyPr>
            <a:normAutofit fontScale="92500" lnSpcReduction="10000"/>
          </a:bodyPr>
          <a:lstStyle/>
          <a:p>
            <a:pPr marL="457200" indent="-457200">
              <a:lnSpc>
                <a:spcPct val="110000"/>
              </a:lnSpc>
              <a:buFont typeface="+mj-lt"/>
              <a:buAutoNum type="arabicPeriod"/>
            </a:pPr>
            <a:r>
              <a:rPr lang="en-US" sz="2200" dirty="0" smtClean="0">
                <a:solidFill>
                  <a:schemeClr val="tx1"/>
                </a:solidFill>
              </a:rPr>
              <a:t>Introduction</a:t>
            </a:r>
          </a:p>
          <a:p>
            <a:pPr marL="457200" indent="-457200">
              <a:lnSpc>
                <a:spcPct val="110000"/>
              </a:lnSpc>
              <a:buFont typeface="+mj-lt"/>
              <a:buAutoNum type="arabicPeriod"/>
            </a:pPr>
            <a:r>
              <a:rPr lang="en-US" sz="2200" dirty="0" smtClean="0">
                <a:solidFill>
                  <a:schemeClr val="tx1"/>
                </a:solidFill>
              </a:rPr>
              <a:t>Previous work</a:t>
            </a:r>
          </a:p>
          <a:p>
            <a:pPr marL="457200" indent="-457200">
              <a:lnSpc>
                <a:spcPct val="110000"/>
              </a:lnSpc>
              <a:buFont typeface="+mj-lt"/>
              <a:buAutoNum type="arabicPeriod"/>
            </a:pPr>
            <a:r>
              <a:rPr lang="en-US" sz="2200" dirty="0" smtClean="0">
                <a:solidFill>
                  <a:schemeClr val="tx1"/>
                </a:solidFill>
              </a:rPr>
              <a:t>Methodology</a:t>
            </a:r>
          </a:p>
          <a:p>
            <a:pPr marL="457200" indent="-457200">
              <a:lnSpc>
                <a:spcPct val="110000"/>
              </a:lnSpc>
              <a:buFont typeface="+mj-lt"/>
              <a:buAutoNum type="arabicPeriod"/>
            </a:pPr>
            <a:r>
              <a:rPr lang="en-US" sz="2200" dirty="0" smtClean="0">
                <a:solidFill>
                  <a:schemeClr val="tx1"/>
                </a:solidFill>
              </a:rPr>
              <a:t>Impact </a:t>
            </a:r>
            <a:r>
              <a:rPr lang="en-US" sz="2200" dirty="0">
                <a:solidFill>
                  <a:schemeClr val="tx1"/>
                </a:solidFill>
              </a:rPr>
              <a:t>on </a:t>
            </a:r>
            <a:r>
              <a:rPr lang="en-US" sz="2200" dirty="0" smtClean="0">
                <a:solidFill>
                  <a:schemeClr val="tx1"/>
                </a:solidFill>
              </a:rPr>
              <a:t>environment</a:t>
            </a:r>
          </a:p>
          <a:p>
            <a:pPr marL="457200" indent="-457200">
              <a:lnSpc>
                <a:spcPct val="110000"/>
              </a:lnSpc>
              <a:buFont typeface="+mj-lt"/>
              <a:buAutoNum type="arabicPeriod"/>
            </a:pPr>
            <a:r>
              <a:rPr lang="en-US" sz="2200" dirty="0" smtClean="0">
                <a:solidFill>
                  <a:schemeClr val="tx1"/>
                </a:solidFill>
              </a:rPr>
              <a:t>Problem Statement</a:t>
            </a:r>
          </a:p>
          <a:p>
            <a:pPr marL="457200" indent="-457200">
              <a:lnSpc>
                <a:spcPct val="110000"/>
              </a:lnSpc>
              <a:buFont typeface="+mj-lt"/>
              <a:buAutoNum type="arabicPeriod"/>
            </a:pPr>
            <a:r>
              <a:rPr lang="en-US" sz="2200" dirty="0" smtClean="0">
                <a:solidFill>
                  <a:schemeClr val="tx1"/>
                </a:solidFill>
              </a:rPr>
              <a:t>Solution</a:t>
            </a:r>
          </a:p>
          <a:p>
            <a:pPr marL="457200" indent="-457200">
              <a:lnSpc>
                <a:spcPct val="110000"/>
              </a:lnSpc>
              <a:buFont typeface="+mj-lt"/>
              <a:buAutoNum type="arabicPeriod"/>
            </a:pPr>
            <a:r>
              <a:rPr lang="en-US" sz="2200" dirty="0" smtClean="0">
                <a:solidFill>
                  <a:schemeClr val="tx1"/>
                </a:solidFill>
              </a:rPr>
              <a:t>Conclusion</a:t>
            </a:r>
          </a:p>
          <a:p>
            <a:pPr marL="457200" indent="-457200">
              <a:lnSpc>
                <a:spcPct val="110000"/>
              </a:lnSpc>
              <a:buFont typeface="+mj-lt"/>
              <a:buAutoNum type="arabicPeriod"/>
            </a:pPr>
            <a:r>
              <a:rPr lang="en-US" sz="2200" dirty="0" smtClean="0">
                <a:solidFill>
                  <a:schemeClr val="tx1"/>
                </a:solidFill>
              </a:rPr>
              <a:t>Future work</a:t>
            </a:r>
          </a:p>
          <a:p>
            <a:pPr marL="457200" indent="-457200">
              <a:lnSpc>
                <a:spcPct val="110000"/>
              </a:lnSpc>
              <a:buFont typeface="+mj-lt"/>
              <a:buAutoNum type="arabicPeriod"/>
            </a:pPr>
            <a:r>
              <a:rPr lang="en-US" sz="2200" dirty="0" smtClean="0">
                <a:solidFill>
                  <a:schemeClr val="tx1"/>
                </a:solidFill>
              </a:rPr>
              <a:t>References</a:t>
            </a:r>
            <a:endParaRPr lang="en-US" sz="2200" dirty="0">
              <a:solidFill>
                <a:schemeClr val="tx1"/>
              </a:solidFill>
            </a:endParaRP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a:t>
            </a:r>
            <a:endParaRPr lang="en-US"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783772" y="2291962"/>
            <a:ext cx="7758062" cy="3416320"/>
          </a:xfrm>
          <a:prstGeom prst="rect">
            <a:avLst/>
          </a:prstGeom>
          <a:noFill/>
        </p:spPr>
        <p:txBody>
          <a:bodyPr wrap="square" rtlCol="0">
            <a:spAutoFit/>
          </a:bodyPr>
          <a:lstStyle/>
          <a:p>
            <a:pPr marL="285750" indent="-285750">
              <a:lnSpc>
                <a:spcPct val="150000"/>
              </a:lnSpc>
              <a:buFont typeface="Wingdings" pitchFamily="2" charset="2"/>
              <a:buChar char="§"/>
            </a:pPr>
            <a:r>
              <a:rPr lang="en-GB" dirty="0"/>
              <a:t>Learning through </a:t>
            </a:r>
            <a:r>
              <a:rPr lang="en-GB" dirty="0" smtClean="0"/>
              <a:t>e-Learning </a:t>
            </a:r>
            <a:r>
              <a:rPr lang="en-GB" dirty="0"/>
              <a:t>in </a:t>
            </a:r>
            <a:r>
              <a:rPr lang="en-GB" dirty="0" smtClean="0"/>
              <a:t>Pandemic</a:t>
            </a:r>
          </a:p>
          <a:p>
            <a:pPr marL="285750" indent="-285750">
              <a:lnSpc>
                <a:spcPct val="150000"/>
              </a:lnSpc>
              <a:buFont typeface="Wingdings" pitchFamily="2" charset="2"/>
              <a:buChar char="§"/>
            </a:pPr>
            <a:r>
              <a:rPr lang="en-GB" dirty="0" smtClean="0"/>
              <a:t>e-Learning Background</a:t>
            </a:r>
          </a:p>
          <a:p>
            <a:pPr marL="285750" indent="-285750">
              <a:lnSpc>
                <a:spcPct val="150000"/>
              </a:lnSpc>
              <a:buFont typeface="Wingdings" pitchFamily="2" charset="2"/>
              <a:buChar char="§"/>
            </a:pPr>
            <a:r>
              <a:rPr lang="en-US" dirty="0" smtClean="0"/>
              <a:t>Conceptual Framework- DSRM</a:t>
            </a:r>
          </a:p>
          <a:p>
            <a:pPr marL="285750" indent="-285750">
              <a:lnSpc>
                <a:spcPct val="150000"/>
              </a:lnSpc>
              <a:buFont typeface="Wingdings" pitchFamily="2" charset="2"/>
              <a:buChar char="§"/>
            </a:pPr>
            <a:r>
              <a:rPr lang="en-US" dirty="0"/>
              <a:t>Data Collection </a:t>
            </a:r>
            <a:r>
              <a:rPr lang="en-US" dirty="0" smtClean="0"/>
              <a:t>Method- Survey Analysis</a:t>
            </a:r>
          </a:p>
          <a:p>
            <a:pPr marL="285750" indent="-285750">
              <a:lnSpc>
                <a:spcPct val="150000"/>
              </a:lnSpc>
              <a:buFont typeface="Wingdings" pitchFamily="2" charset="2"/>
              <a:buChar char="§"/>
            </a:pPr>
            <a:r>
              <a:rPr lang="en-US" dirty="0"/>
              <a:t>Ethical i</a:t>
            </a:r>
            <a:r>
              <a:rPr lang="en-US" dirty="0" smtClean="0"/>
              <a:t>ssues of e-learning</a:t>
            </a:r>
          </a:p>
          <a:p>
            <a:pPr marL="285750" indent="-285750">
              <a:lnSpc>
                <a:spcPct val="150000"/>
              </a:lnSpc>
              <a:buFont typeface="Wingdings" pitchFamily="2" charset="2"/>
              <a:buChar char="§"/>
            </a:pPr>
            <a:r>
              <a:rPr lang="en-US" dirty="0" smtClean="0"/>
              <a:t>Problems faced in e-Learning</a:t>
            </a:r>
          </a:p>
          <a:p>
            <a:pPr marL="285750" indent="-285750">
              <a:lnSpc>
                <a:spcPct val="150000"/>
              </a:lnSpc>
              <a:buFont typeface="Wingdings" pitchFamily="2" charset="2"/>
              <a:buChar char="§"/>
            </a:pPr>
            <a:r>
              <a:rPr lang="en-US" dirty="0" smtClean="0"/>
              <a:t>Solution to the problems based on survey results</a:t>
            </a:r>
          </a:p>
          <a:p>
            <a:pPr marL="285750" indent="-285750">
              <a:lnSpc>
                <a:spcPct val="150000"/>
              </a:lnSpc>
              <a:buFont typeface="Wingdings" pitchFamily="2" charset="2"/>
              <a:buChar char="§"/>
            </a:pPr>
            <a:r>
              <a:rPr lang="en-US" dirty="0"/>
              <a:t>Impact </a:t>
            </a:r>
            <a:r>
              <a:rPr lang="en-US" dirty="0" smtClean="0"/>
              <a:t>of e-Learning on </a:t>
            </a:r>
            <a:r>
              <a:rPr lang="en-US" dirty="0" smtClean="0"/>
              <a:t>Environment</a:t>
            </a:r>
            <a:endParaRPr lang="en-US" dirty="0" smtClean="0"/>
          </a:p>
        </p:txBody>
      </p:sp>
    </p:spTree>
    <p:extLst>
      <p:ext uri="{BB962C8B-B14F-4D97-AF65-F5344CB8AC3E}">
        <p14:creationId xmlns:p14="http://schemas.microsoft.com/office/powerpoint/2010/main" val="2134390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0" y="457199"/>
            <a:ext cx="8362441" cy="1079941"/>
          </a:xfrm>
        </p:spPr>
        <p:txBody>
          <a:bodyPr>
            <a:normAutofit fontScale="90000"/>
          </a:bodyPr>
          <a:lstStyle/>
          <a:p>
            <a:r>
              <a:rPr lang="en-US" sz="4700" dirty="0" smtClean="0"/>
              <a:t/>
            </a:r>
            <a:br>
              <a:rPr lang="en-US" sz="4700" dirty="0" smtClean="0"/>
            </a:br>
            <a:r>
              <a:rPr lang="en-US" sz="4700" dirty="0"/>
              <a:t/>
            </a:r>
            <a:br>
              <a:rPr lang="en-US" sz="4700" dirty="0"/>
            </a:br>
            <a:r>
              <a:rPr lang="en-US" sz="4700" dirty="0" smtClean="0"/>
              <a:t/>
            </a:r>
            <a:br>
              <a:rPr lang="en-US" sz="4700" dirty="0" smtClean="0"/>
            </a:br>
            <a:r>
              <a:rPr lang="en-US" sz="4700" dirty="0"/>
              <a:t/>
            </a:r>
            <a:br>
              <a:rPr lang="en-US" sz="4700" dirty="0"/>
            </a:br>
            <a:r>
              <a:rPr lang="en-US" sz="4700" dirty="0" smtClean="0"/>
              <a:t/>
            </a:r>
            <a:br>
              <a:rPr lang="en-US" sz="4700" dirty="0" smtClean="0"/>
            </a:br>
            <a:r>
              <a:rPr lang="en-US" dirty="0"/>
              <a:t/>
            </a:r>
            <a:br>
              <a:rPr lang="en-US" dirty="0"/>
            </a:br>
            <a:r>
              <a:rPr lang="en-US" sz="4700" dirty="0"/>
              <a:t>Previous work</a:t>
            </a:r>
          </a:p>
        </p:txBody>
      </p:sp>
      <p:sp>
        <p:nvSpPr>
          <p:cNvPr id="3" name="Subtitle 2"/>
          <p:cNvSpPr>
            <a:spLocks noGrp="1"/>
          </p:cNvSpPr>
          <p:nvPr>
            <p:ph type="subTitle" idx="1"/>
          </p:nvPr>
        </p:nvSpPr>
        <p:spPr>
          <a:xfrm>
            <a:off x="476205" y="2362200"/>
            <a:ext cx="8307576" cy="3484418"/>
          </a:xfrm>
        </p:spPr>
        <p:txBody>
          <a:bodyPr>
            <a:normAutofit/>
          </a:bodyPr>
          <a:lstStyle/>
          <a:p>
            <a:pPr marL="285750" indent="-285750">
              <a:buFont typeface="Arial" panose="020B0604020202020204" pitchFamily="34" charset="0"/>
              <a:buChar char="•"/>
            </a:pPr>
            <a:r>
              <a:rPr lang="en-US" dirty="0" smtClean="0">
                <a:solidFill>
                  <a:srgbClr val="333333"/>
                </a:solidFill>
              </a:rPr>
              <a:t>The </a:t>
            </a:r>
            <a:r>
              <a:rPr lang="en-US" dirty="0" smtClean="0">
                <a:solidFill>
                  <a:schemeClr val="tx1"/>
                </a:solidFill>
              </a:rPr>
              <a:t>COVID-19 </a:t>
            </a:r>
            <a:r>
              <a:rPr lang="en-US" dirty="0">
                <a:solidFill>
                  <a:schemeClr val="tx1"/>
                </a:solidFill>
              </a:rPr>
              <a:t>has ended in faculties close all throughout the world. Globally, over 1.2 billion youngsters are out of the classroom</a:t>
            </a:r>
            <a:r>
              <a:rPr lang="en-US" dirty="0" smtClean="0">
                <a:solidFill>
                  <a:schemeClr val="tx1"/>
                </a:solidFill>
              </a:rPr>
              <a:t>.</a:t>
            </a:r>
          </a:p>
          <a:p>
            <a:pPr marL="285750" indent="-285750">
              <a:buFont typeface="Arial" panose="020B0604020202020204" pitchFamily="34" charset="0"/>
              <a:buChar char="•"/>
            </a:pPr>
            <a:endParaRPr lang="en-US" dirty="0" smtClean="0">
              <a:solidFill>
                <a:schemeClr val="tx1"/>
              </a:solidFill>
            </a:endParaRPr>
          </a:p>
          <a:p>
            <a:pPr marL="285750" indent="-285750">
              <a:buFont typeface="Arial" panose="020B0604020202020204" pitchFamily="34" charset="0"/>
              <a:buChar char="•"/>
            </a:pPr>
            <a:r>
              <a:rPr lang="en-US" dirty="0" smtClean="0">
                <a:solidFill>
                  <a:schemeClr val="tx1"/>
                </a:solidFill>
              </a:rPr>
              <a:t> </a:t>
            </a:r>
            <a:r>
              <a:rPr lang="en-US" dirty="0">
                <a:solidFill>
                  <a:schemeClr val="tx1"/>
                </a:solidFill>
              </a:rPr>
              <a:t>As a result, schooling has modified </a:t>
            </a:r>
            <a:r>
              <a:rPr lang="en-US" dirty="0" smtClean="0">
                <a:solidFill>
                  <a:schemeClr val="tx1"/>
                </a:solidFill>
              </a:rPr>
              <a:t>dramatically, where in </a:t>
            </a:r>
            <a:r>
              <a:rPr lang="en-US" dirty="0">
                <a:solidFill>
                  <a:schemeClr val="tx1"/>
                </a:solidFill>
              </a:rPr>
              <a:t>coaching is undertaken remotely and on virtual platforms</a:t>
            </a:r>
            <a:r>
              <a:rPr lang="en-US" dirty="0" smtClean="0">
                <a:solidFill>
                  <a:schemeClr val="tx1"/>
                </a:solidFill>
              </a:rPr>
              <a:t>.</a:t>
            </a:r>
          </a:p>
          <a:p>
            <a:pPr marL="285750" indent="-285750">
              <a:buFont typeface="Arial" panose="020B0604020202020204" pitchFamily="34" charset="0"/>
              <a:buChar char="•"/>
            </a:pPr>
            <a:endParaRPr lang="en-US" dirty="0" smtClean="0">
              <a:solidFill>
                <a:schemeClr val="tx1"/>
              </a:solidFill>
            </a:endParaRPr>
          </a:p>
          <a:p>
            <a:pPr marL="285750" indent="-285750">
              <a:buFont typeface="Arial" panose="020B0604020202020204" pitchFamily="34" charset="0"/>
              <a:buChar char="•"/>
            </a:pPr>
            <a:r>
              <a:rPr lang="en-US" dirty="0" smtClean="0">
                <a:solidFill>
                  <a:schemeClr val="tx1"/>
                </a:solidFill>
              </a:rPr>
              <a:t> </a:t>
            </a:r>
            <a:r>
              <a:rPr lang="en-US" dirty="0">
                <a:solidFill>
                  <a:schemeClr val="tx1"/>
                </a:solidFill>
              </a:rPr>
              <a:t>Research shows that on-line studying has been proven to growth retention of information, and take much less </a:t>
            </a:r>
            <a:r>
              <a:rPr lang="en-US" dirty="0" smtClean="0">
                <a:solidFill>
                  <a:schemeClr val="tx1"/>
                </a:solidFill>
              </a:rPr>
              <a:t>time .</a:t>
            </a:r>
            <a:r>
              <a:rPr lang="en-US" dirty="0" smtClean="0"/>
              <a:t> y</a:t>
            </a:r>
            <a:endParaRPr lang="en-US" dirty="0"/>
          </a:p>
        </p:txBody>
      </p:sp>
    </p:spTree>
    <p:extLst>
      <p:ext uri="{BB962C8B-B14F-4D97-AF65-F5344CB8AC3E}">
        <p14:creationId xmlns:p14="http://schemas.microsoft.com/office/powerpoint/2010/main" val="2115955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Previous work</a:t>
            </a:r>
          </a:p>
        </p:txBody>
      </p:sp>
      <p:sp>
        <p:nvSpPr>
          <p:cNvPr id="3" name="Subtitle 2"/>
          <p:cNvSpPr>
            <a:spLocks noGrp="1"/>
          </p:cNvSpPr>
          <p:nvPr>
            <p:ph type="subTitle" idx="1"/>
          </p:nvPr>
        </p:nvSpPr>
        <p:spPr>
          <a:xfrm>
            <a:off x="576942" y="2242457"/>
            <a:ext cx="8001001" cy="3603172"/>
          </a:xfrm>
        </p:spPr>
        <p:txBody>
          <a:bodyPr>
            <a:normAutofit/>
          </a:bodyPr>
          <a:lstStyle/>
          <a:p>
            <a:pPr marL="285750" indent="-285750">
              <a:lnSpc>
                <a:spcPct val="150000"/>
              </a:lnSpc>
              <a:buFont typeface="Arial" panose="020B0604020202020204" pitchFamily="34" charset="0"/>
              <a:buChar char="•"/>
            </a:pPr>
            <a:r>
              <a:rPr lang="en-US" dirty="0">
                <a:solidFill>
                  <a:schemeClr val="tx1"/>
                </a:solidFill>
              </a:rPr>
              <a:t>E-learning tools have contended a crucial role throughout this Pandemic, serving </a:t>
            </a:r>
            <a:r>
              <a:rPr lang="en-US" dirty="0" smtClean="0">
                <a:solidFill>
                  <a:schemeClr val="tx1"/>
                </a:solidFill>
              </a:rPr>
              <a:t>student </a:t>
            </a:r>
            <a:r>
              <a:rPr lang="en-US" dirty="0">
                <a:solidFill>
                  <a:schemeClr val="tx1"/>
                </a:solidFill>
              </a:rPr>
              <a:t>learning during the closure </a:t>
            </a:r>
            <a:r>
              <a:rPr lang="en-US" dirty="0" smtClean="0">
                <a:solidFill>
                  <a:schemeClr val="tx1"/>
                </a:solidFill>
              </a:rPr>
              <a:t>and </a:t>
            </a:r>
            <a:r>
              <a:rPr lang="en-US" dirty="0">
                <a:solidFill>
                  <a:schemeClr val="tx1"/>
                </a:solidFill>
              </a:rPr>
              <a:t>supported accordingly. </a:t>
            </a:r>
            <a:endParaRPr lang="en-US" dirty="0" smtClean="0">
              <a:solidFill>
                <a:schemeClr val="tx1"/>
              </a:solidFill>
            </a:endParaRPr>
          </a:p>
          <a:p>
            <a:pPr marL="285750" indent="-285750">
              <a:lnSpc>
                <a:spcPct val="150000"/>
              </a:lnSpc>
              <a:buFont typeface="Arial" panose="020B0604020202020204" pitchFamily="34" charset="0"/>
              <a:buChar char="•"/>
            </a:pPr>
            <a:r>
              <a:rPr lang="en-US" dirty="0">
                <a:solidFill>
                  <a:schemeClr val="tx1"/>
                </a:solidFill>
              </a:rPr>
              <a:t>E</a:t>
            </a:r>
            <a:r>
              <a:rPr lang="en-US" dirty="0" smtClean="0">
                <a:solidFill>
                  <a:schemeClr val="tx1"/>
                </a:solidFill>
              </a:rPr>
              <a:t>-learning </a:t>
            </a:r>
            <a:r>
              <a:rPr lang="en-US" dirty="0">
                <a:solidFill>
                  <a:schemeClr val="tx1"/>
                </a:solidFill>
              </a:rPr>
              <a:t>throughout the COVID-19 Pandemic, </a:t>
            </a:r>
            <a:r>
              <a:rPr lang="en-US" dirty="0" smtClean="0">
                <a:solidFill>
                  <a:schemeClr val="tx1"/>
                </a:solidFill>
              </a:rPr>
              <a:t> </a:t>
            </a:r>
            <a:r>
              <a:rPr lang="en-US" dirty="0">
                <a:solidFill>
                  <a:schemeClr val="tx1"/>
                </a:solidFill>
              </a:rPr>
              <a:t>investigate factors </a:t>
            </a:r>
            <a:r>
              <a:rPr lang="en-US" dirty="0" smtClean="0">
                <a:solidFill>
                  <a:schemeClr val="tx1"/>
                </a:solidFill>
              </a:rPr>
              <a:t>influencing  </a:t>
            </a:r>
            <a:r>
              <a:rPr lang="en-US" dirty="0">
                <a:solidFill>
                  <a:schemeClr val="tx1"/>
                </a:solidFill>
              </a:rPr>
              <a:t>and use of e-learning as a tool teaching among higher education</a:t>
            </a:r>
            <a:r>
              <a:rPr lang="en-US" dirty="0" smtClean="0">
                <a:solidFill>
                  <a:schemeClr val="tx1"/>
                </a:solidFill>
              </a:rPr>
              <a:t>.</a:t>
            </a:r>
            <a:endParaRPr lang="en-US" dirty="0">
              <a:solidFill>
                <a:schemeClr val="tx1"/>
              </a:solidFill>
            </a:endParaRPr>
          </a:p>
          <a:p>
            <a:pPr marL="285750" indent="-285750">
              <a:lnSpc>
                <a:spcPct val="150000"/>
              </a:lnSpc>
              <a:buFont typeface="Arial" panose="020B0604020202020204" pitchFamily="34" charset="0"/>
              <a:buChar char="•"/>
            </a:pPr>
            <a:r>
              <a:rPr lang="en-US" dirty="0">
                <a:solidFill>
                  <a:schemeClr val="tx1"/>
                </a:solidFill>
              </a:rPr>
              <a:t>E-learning gadgets, college students want necessary hardware like laptops or phones. E-learning is turning into a crucial device for academic purposes. </a:t>
            </a:r>
          </a:p>
        </p:txBody>
      </p:sp>
    </p:spTree>
    <p:extLst>
      <p:ext uri="{BB962C8B-B14F-4D97-AF65-F5344CB8AC3E}">
        <p14:creationId xmlns:p14="http://schemas.microsoft.com/office/powerpoint/2010/main" val="3136221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Methodology</a:t>
            </a:r>
            <a:endParaRPr lang="en-US"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514350" y="2388903"/>
            <a:ext cx="8273562" cy="2677656"/>
          </a:xfrm>
          <a:prstGeom prst="rect">
            <a:avLst/>
          </a:prstGeom>
          <a:noFill/>
        </p:spPr>
        <p:txBody>
          <a:bodyPr wrap="square" rtlCol="0">
            <a:spAutoFit/>
          </a:bodyPr>
          <a:lstStyle/>
          <a:p>
            <a:pPr>
              <a:lnSpc>
                <a:spcPct val="150000"/>
              </a:lnSpc>
              <a:buFont typeface="Wingdings" panose="05000000000000000000" pitchFamily="2" charset="2"/>
              <a:buChar char="§"/>
            </a:pPr>
            <a:r>
              <a:rPr lang="en-US" sz="1600" dirty="0">
                <a:latin typeface="Calibri" panose="020F0502020204030204" pitchFamily="34" charset="0"/>
                <a:cs typeface="Calibri" panose="020F0502020204030204" pitchFamily="34" charset="0"/>
              </a:rPr>
              <a:t>Define Research Problem:</a:t>
            </a:r>
          </a:p>
          <a:p>
            <a:pPr marL="1714500" lvl="3" indent="-342900">
              <a:lnSpc>
                <a:spcPct val="150000"/>
              </a:lnSpc>
              <a:buFont typeface="+mj-lt"/>
              <a:buAutoNum type="arabicPeriod"/>
            </a:pPr>
            <a:r>
              <a:rPr lang="en-US" sz="1600" dirty="0">
                <a:latin typeface="Calibri" panose="020F0502020204030204" pitchFamily="34" charset="0"/>
                <a:cs typeface="Calibri" panose="020F0502020204030204" pitchFamily="34" charset="0"/>
              </a:rPr>
              <a:t>The </a:t>
            </a:r>
            <a:r>
              <a:rPr lang="en-US" sz="1600" dirty="0" smtClean="0">
                <a:latin typeface="Calibri" panose="020F0502020204030204" pitchFamily="34" charset="0"/>
                <a:cs typeface="Calibri" panose="020F0502020204030204" pitchFamily="34" charset="0"/>
              </a:rPr>
              <a:t>research problem is identified</a:t>
            </a:r>
            <a:r>
              <a:rPr lang="en-US" sz="1600" dirty="0">
                <a:latin typeface="Calibri" panose="020F0502020204030204" pitchFamily="34" charset="0"/>
                <a:cs typeface="Calibri" panose="020F0502020204030204" pitchFamily="34" charset="0"/>
              </a:rPr>
              <a:t>.</a:t>
            </a:r>
          </a:p>
          <a:p>
            <a:pPr marL="1714500" lvl="3" indent="-342900">
              <a:lnSpc>
                <a:spcPct val="150000"/>
              </a:lnSpc>
              <a:buFont typeface="+mj-lt"/>
              <a:buAutoNum type="arabicPeriod"/>
            </a:pPr>
            <a:r>
              <a:rPr lang="en-US" sz="1600" dirty="0" smtClean="0">
                <a:latin typeface="Calibri" panose="020F0502020204030204" pitchFamily="34" charset="0"/>
                <a:cs typeface="Calibri" panose="020F0502020204030204" pitchFamily="34" charset="0"/>
              </a:rPr>
              <a:t>A short plan is discussed to solve the problem</a:t>
            </a:r>
            <a:r>
              <a:rPr lang="en-US" sz="1600" dirty="0">
                <a:latin typeface="Calibri" panose="020F0502020204030204" pitchFamily="34" charset="0"/>
                <a:cs typeface="Calibri" panose="020F0502020204030204" pitchFamily="34" charset="0"/>
              </a:rPr>
              <a:t>.</a:t>
            </a:r>
          </a:p>
          <a:p>
            <a:pPr>
              <a:lnSpc>
                <a:spcPct val="150000"/>
              </a:lnSpc>
              <a:buFont typeface="Wingdings" panose="05000000000000000000" pitchFamily="2" charset="2"/>
              <a:buChar char="§"/>
            </a:pPr>
            <a:r>
              <a:rPr lang="en-US" sz="1600" dirty="0">
                <a:latin typeface="Calibri" panose="020F0502020204030204" pitchFamily="34" charset="0"/>
                <a:cs typeface="Calibri" panose="020F0502020204030204" pitchFamily="34" charset="0"/>
              </a:rPr>
              <a:t>Review The Literature:</a:t>
            </a:r>
          </a:p>
          <a:p>
            <a:pPr marL="1714500" lvl="3" indent="-342900">
              <a:lnSpc>
                <a:spcPct val="150000"/>
              </a:lnSpc>
              <a:buFont typeface="+mj-lt"/>
              <a:buAutoNum type="arabicPeriod"/>
            </a:pPr>
            <a:r>
              <a:rPr lang="en-US" sz="1600" dirty="0">
                <a:latin typeface="Calibri" panose="020F0502020204030204" pitchFamily="34" charset="0"/>
                <a:cs typeface="Calibri" panose="020F0502020204030204" pitchFamily="34" charset="0"/>
              </a:rPr>
              <a:t> Previous </a:t>
            </a:r>
            <a:r>
              <a:rPr lang="en-US" sz="1600" dirty="0" smtClean="0">
                <a:latin typeface="Calibri" panose="020F0502020204030204" pitchFamily="34" charset="0"/>
                <a:cs typeface="Calibri" panose="020F0502020204030204" pitchFamily="34" charset="0"/>
              </a:rPr>
              <a:t>studies has been highlighted here</a:t>
            </a:r>
            <a:r>
              <a:rPr lang="en-US" sz="1600" dirty="0">
                <a:latin typeface="Calibri" panose="020F0502020204030204" pitchFamily="34" charset="0"/>
                <a:cs typeface="Calibri" panose="020F0502020204030204" pitchFamily="34" charset="0"/>
              </a:rPr>
              <a:t>.</a:t>
            </a:r>
          </a:p>
          <a:p>
            <a:pPr marL="1714500" lvl="3" indent="-342900">
              <a:lnSpc>
                <a:spcPct val="150000"/>
              </a:lnSpc>
              <a:buFont typeface="+mj-lt"/>
              <a:buAutoNum type="arabicPeriod"/>
            </a:pPr>
            <a:r>
              <a:rPr lang="en-US" sz="1600" dirty="0">
                <a:latin typeface="Calibri" panose="020F0502020204030204" pitchFamily="34" charset="0"/>
                <a:cs typeface="Calibri" panose="020F0502020204030204" pitchFamily="34" charset="0"/>
              </a:rPr>
              <a:t> Impacts </a:t>
            </a:r>
            <a:r>
              <a:rPr lang="en-US" sz="1600" dirty="0" smtClean="0">
                <a:latin typeface="Calibri" panose="020F0502020204030204" pitchFamily="34" charset="0"/>
                <a:cs typeface="Calibri" panose="020F0502020204030204" pitchFamily="34" charset="0"/>
              </a:rPr>
              <a:t>of e-learning on the environment are discussed.</a:t>
            </a:r>
            <a:endParaRPr lang="en-US" sz="1600" dirty="0">
              <a:latin typeface="Calibri" panose="020F0502020204030204" pitchFamily="34" charset="0"/>
              <a:cs typeface="Calibri" panose="020F0502020204030204" pitchFamily="34" charset="0"/>
            </a:endParaRPr>
          </a:p>
          <a:p>
            <a:pPr marL="1714500" lvl="3" indent="-342900">
              <a:lnSpc>
                <a:spcPct val="150000"/>
              </a:lnSpc>
              <a:buFont typeface="+mj-lt"/>
              <a:buAutoNum type="arabicPeriod"/>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21545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Methodology</a:t>
            </a:r>
          </a:p>
        </p:txBody>
      </p:sp>
      <p:sp>
        <p:nvSpPr>
          <p:cNvPr id="4" name="TextBox 3">
            <a:extLst>
              <a:ext uri="{FF2B5EF4-FFF2-40B4-BE49-F238E27FC236}">
                <a16:creationId xmlns="" xmlns:a16="http://schemas.microsoft.com/office/drawing/2014/main" id="{E00A471B-FCB5-3949-B014-0D06C67E41B3}"/>
              </a:ext>
            </a:extLst>
          </p:cNvPr>
          <p:cNvSpPr txBox="1"/>
          <p:nvPr/>
        </p:nvSpPr>
        <p:spPr>
          <a:xfrm>
            <a:off x="705713" y="2198831"/>
            <a:ext cx="7813818" cy="4247317"/>
          </a:xfrm>
          <a:prstGeom prst="rect">
            <a:avLst/>
          </a:prstGeom>
          <a:noFill/>
        </p:spPr>
        <p:txBody>
          <a:bodyPr wrap="square" rtlCol="0">
            <a:spAutoFit/>
          </a:bodyPr>
          <a:lstStyle/>
          <a:p>
            <a:pPr>
              <a:lnSpc>
                <a:spcPct val="150000"/>
              </a:lnSpc>
              <a:buFont typeface="Wingdings" panose="05000000000000000000" pitchFamily="2" charset="2"/>
              <a:buChar char="§"/>
            </a:pPr>
            <a:r>
              <a:rPr lang="en-US" sz="1600" dirty="0">
                <a:latin typeface="Calibri" panose="020F0502020204030204" pitchFamily="34" charset="0"/>
                <a:cs typeface="Calibri" panose="020F0502020204030204" pitchFamily="34" charset="0"/>
              </a:rPr>
              <a:t>Formulation Of Survey:</a:t>
            </a:r>
          </a:p>
          <a:p>
            <a:pPr marL="800100" lvl="1" indent="-342900">
              <a:lnSpc>
                <a:spcPct val="150000"/>
              </a:lnSpc>
              <a:buFont typeface="+mj-lt"/>
              <a:buAutoNum type="arabicPeriod"/>
            </a:pPr>
            <a:r>
              <a:rPr lang="en-US" sz="1600" dirty="0">
                <a:cs typeface="Calibri" panose="020F0502020204030204" pitchFamily="34" charset="0"/>
              </a:rPr>
              <a:t>Survey had been generated using Google Forms</a:t>
            </a:r>
          </a:p>
          <a:p>
            <a:pPr marL="800100" lvl="1" indent="-342900">
              <a:lnSpc>
                <a:spcPct val="150000"/>
              </a:lnSpc>
              <a:buFont typeface="+mj-lt"/>
              <a:buAutoNum type="arabicPeriod"/>
            </a:pPr>
            <a:r>
              <a:rPr lang="en-US" sz="1600" dirty="0">
                <a:cs typeface="Calibri" panose="020F0502020204030204" pitchFamily="34" charset="0"/>
              </a:rPr>
              <a:t>Only university students participated in this survey</a:t>
            </a:r>
          </a:p>
          <a:p>
            <a:pPr marL="800100" lvl="1" indent="-342900">
              <a:lnSpc>
                <a:spcPct val="150000"/>
              </a:lnSpc>
              <a:buFont typeface="+mj-lt"/>
              <a:buAutoNum type="arabicPeriod"/>
            </a:pPr>
            <a:r>
              <a:rPr lang="en-US" sz="1600" dirty="0">
                <a:cs typeface="Calibri" panose="020F0502020204030204" pitchFamily="34" charset="0"/>
              </a:rPr>
              <a:t>The survey questions are given </a:t>
            </a:r>
            <a:r>
              <a:rPr lang="en-US" sz="1600" dirty="0" smtClean="0">
                <a:cs typeface="Calibri" panose="020F0502020204030204" pitchFamily="34" charset="0"/>
              </a:rPr>
              <a:t>below:</a:t>
            </a:r>
            <a:endParaRPr lang="en-US" sz="1600" dirty="0">
              <a:cs typeface="Calibri" panose="020F0502020204030204" pitchFamily="34" charset="0"/>
            </a:endParaRPr>
          </a:p>
          <a:p>
            <a:pPr marL="1314450" lvl="2" indent="-400050">
              <a:lnSpc>
                <a:spcPct val="150000"/>
              </a:lnSpc>
              <a:buFont typeface="+mj-lt"/>
              <a:buAutoNum type="romanUcPeriod"/>
            </a:pPr>
            <a:r>
              <a:rPr lang="en-US" sz="1400" dirty="0">
                <a:cs typeface="Calibri" panose="020F0502020204030204" pitchFamily="34" charset="0"/>
              </a:rPr>
              <a:t> </a:t>
            </a:r>
            <a:r>
              <a:rPr lang="en-US" sz="1400" dirty="0"/>
              <a:t>I've learned a lot from my experience with the e-learning system.</a:t>
            </a:r>
          </a:p>
          <a:p>
            <a:pPr marL="1314450" lvl="2" indent="-400050">
              <a:lnSpc>
                <a:spcPct val="150000"/>
              </a:lnSpc>
              <a:buFont typeface="+mj-lt"/>
              <a:buAutoNum type="romanUcPeriod"/>
            </a:pPr>
            <a:r>
              <a:rPr lang="en-US" sz="1400" dirty="0"/>
              <a:t> The e-learning system heightens my understanding of the necessities of educational procedures.</a:t>
            </a:r>
          </a:p>
          <a:p>
            <a:pPr marL="1314450" lvl="2" indent="-400050">
              <a:lnSpc>
                <a:spcPct val="150000"/>
              </a:lnSpc>
              <a:buFont typeface="+mj-lt"/>
              <a:buAutoNum type="romanUcPeriod"/>
            </a:pPr>
            <a:r>
              <a:rPr lang="en-US" sz="1400" dirty="0"/>
              <a:t> Using the e-learning system improves my learning abilities.</a:t>
            </a:r>
          </a:p>
          <a:p>
            <a:pPr marL="1314450" lvl="2" indent="-400050">
              <a:lnSpc>
                <a:spcPct val="150000"/>
              </a:lnSpc>
              <a:buFont typeface="+mj-lt"/>
              <a:buAutoNum type="romanUcPeriod"/>
            </a:pPr>
            <a:r>
              <a:rPr lang="en-US" sz="1400" dirty="0"/>
              <a:t> I am pleased with my experience with the e-learning system.</a:t>
            </a:r>
          </a:p>
          <a:p>
            <a:pPr marL="1314450" lvl="2" indent="-400050">
              <a:lnSpc>
                <a:spcPct val="150000"/>
              </a:lnSpc>
              <a:buFont typeface="+mj-lt"/>
              <a:buAutoNum type="romanUcPeriod"/>
            </a:pPr>
            <a:r>
              <a:rPr lang="en-US" sz="1400" dirty="0"/>
              <a:t>The majority of users have a favorable opinion of or appraisal of the functionality of e-learning systems.</a:t>
            </a:r>
          </a:p>
          <a:p>
            <a:pPr>
              <a:lnSpc>
                <a:spcPct val="150000"/>
              </a:lnSpc>
              <a:buFont typeface="Wingdings" panose="05000000000000000000" pitchFamily="2" charset="2"/>
              <a:buChar char="§"/>
            </a:pPr>
            <a:endParaRPr lang="en-US" sz="1600" dirty="0" smtClean="0">
              <a:latin typeface="Calibri" panose="020F0502020204030204" pitchFamily="34" charset="0"/>
              <a:cs typeface="Calibri" panose="020F0502020204030204" pitchFamily="34" charset="0"/>
            </a:endParaRPr>
          </a:p>
        </p:txBody>
      </p:sp>
      <p:sp>
        <p:nvSpPr>
          <p:cNvPr id="5" name="Title 1"/>
          <p:cNvSpPr txBox="1">
            <a:spLocks/>
          </p:cNvSpPr>
          <p:nvPr/>
        </p:nvSpPr>
        <p:spPr>
          <a:xfrm>
            <a:off x="573741" y="601405"/>
            <a:ext cx="7808976" cy="1088136"/>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endParaRPr lang="en-US" dirty="0"/>
          </a:p>
        </p:txBody>
      </p:sp>
    </p:spTree>
    <p:extLst>
      <p:ext uri="{BB962C8B-B14F-4D97-AF65-F5344CB8AC3E}">
        <p14:creationId xmlns:p14="http://schemas.microsoft.com/office/powerpoint/2010/main" val="425349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Methodology</a:t>
            </a:r>
          </a:p>
        </p:txBody>
      </p:sp>
      <p:sp>
        <p:nvSpPr>
          <p:cNvPr id="4" name="TextBox 3">
            <a:extLst>
              <a:ext uri="{FF2B5EF4-FFF2-40B4-BE49-F238E27FC236}">
                <a16:creationId xmlns="" xmlns:a16="http://schemas.microsoft.com/office/drawing/2014/main" id="{E00A471B-FCB5-3949-B014-0D06C67E41B3}"/>
              </a:ext>
            </a:extLst>
          </p:cNvPr>
          <p:cNvSpPr txBox="1"/>
          <p:nvPr/>
        </p:nvSpPr>
        <p:spPr>
          <a:xfrm>
            <a:off x="728135" y="2125132"/>
            <a:ext cx="7671516" cy="3785652"/>
          </a:xfrm>
          <a:prstGeom prst="rect">
            <a:avLst/>
          </a:prstGeom>
          <a:noFill/>
        </p:spPr>
        <p:txBody>
          <a:bodyPr wrap="square" rtlCol="0">
            <a:spAutoFit/>
          </a:bodyPr>
          <a:lstStyle/>
          <a:p>
            <a:pPr>
              <a:lnSpc>
                <a:spcPct val="150000"/>
              </a:lnSpc>
              <a:buFont typeface="Wingdings" panose="05000000000000000000" pitchFamily="2" charset="2"/>
              <a:buChar char="§"/>
            </a:pPr>
            <a:r>
              <a:rPr lang="en-US" sz="1600" dirty="0">
                <a:latin typeface="Calibri" panose="020F0502020204030204" pitchFamily="34" charset="0"/>
                <a:cs typeface="Calibri" panose="020F0502020204030204" pitchFamily="34" charset="0"/>
              </a:rPr>
              <a:t>Data </a:t>
            </a:r>
            <a:r>
              <a:rPr lang="en-US" sz="1600" dirty="0" smtClean="0">
                <a:latin typeface="Calibri" panose="020F0502020204030204" pitchFamily="34" charset="0"/>
                <a:cs typeface="Calibri" panose="020F0502020204030204" pitchFamily="34" charset="0"/>
              </a:rPr>
              <a:t>Collection &amp; </a:t>
            </a:r>
            <a:r>
              <a:rPr lang="en-US" sz="1600" dirty="0">
                <a:latin typeface="Calibri" panose="020F0502020204030204" pitchFamily="34" charset="0"/>
                <a:cs typeface="Calibri" panose="020F0502020204030204" pitchFamily="34" charset="0"/>
              </a:rPr>
              <a:t>Data </a:t>
            </a:r>
            <a:r>
              <a:rPr lang="en-US" sz="1600" dirty="0" smtClean="0">
                <a:latin typeface="Calibri" panose="020F0502020204030204" pitchFamily="34" charset="0"/>
                <a:cs typeface="Calibri" panose="020F0502020204030204" pitchFamily="34" charset="0"/>
              </a:rPr>
              <a:t>Analysis</a:t>
            </a:r>
          </a:p>
          <a:p>
            <a:pPr>
              <a:lnSpc>
                <a:spcPct val="150000"/>
              </a:lnSpc>
            </a:pPr>
            <a:endParaRPr lang="en-US" sz="1600" dirty="0">
              <a:latin typeface="Calibri" panose="020F0502020204030204" pitchFamily="34" charset="0"/>
              <a:cs typeface="Calibri" panose="020F0502020204030204" pitchFamily="34" charset="0"/>
            </a:endParaRPr>
          </a:p>
          <a:p>
            <a:pPr>
              <a:lnSpc>
                <a:spcPct val="150000"/>
              </a:lnSpc>
            </a:pPr>
            <a:endParaRPr lang="en-US" sz="1600" dirty="0" smtClean="0">
              <a:latin typeface="Calibri" panose="020F0502020204030204" pitchFamily="34" charset="0"/>
              <a:cs typeface="Calibri" panose="020F0502020204030204" pitchFamily="34" charset="0"/>
            </a:endParaRPr>
          </a:p>
          <a:p>
            <a:pPr>
              <a:lnSpc>
                <a:spcPct val="150000"/>
              </a:lnSpc>
            </a:pPr>
            <a:endParaRPr lang="en-US" sz="1600" dirty="0">
              <a:latin typeface="Calibri" panose="020F0502020204030204" pitchFamily="34" charset="0"/>
              <a:cs typeface="Calibri" panose="020F0502020204030204" pitchFamily="34" charset="0"/>
            </a:endParaRPr>
          </a:p>
          <a:p>
            <a:pPr>
              <a:lnSpc>
                <a:spcPct val="150000"/>
              </a:lnSpc>
            </a:pPr>
            <a:endParaRPr lang="en-US" sz="1600" dirty="0" smtClean="0">
              <a:latin typeface="Calibri" panose="020F0502020204030204" pitchFamily="34" charset="0"/>
              <a:cs typeface="Calibri" panose="020F0502020204030204" pitchFamily="34" charset="0"/>
            </a:endParaRPr>
          </a:p>
          <a:p>
            <a:pPr>
              <a:lnSpc>
                <a:spcPct val="150000"/>
              </a:lnSpc>
            </a:pPr>
            <a:endParaRPr lang="en-US" sz="1600" dirty="0">
              <a:latin typeface="Calibri" panose="020F0502020204030204" pitchFamily="34" charset="0"/>
              <a:cs typeface="Calibri" panose="020F0502020204030204" pitchFamily="34" charset="0"/>
            </a:endParaRPr>
          </a:p>
          <a:p>
            <a:pPr>
              <a:lnSpc>
                <a:spcPct val="150000"/>
              </a:lnSpc>
            </a:pPr>
            <a:endParaRPr lang="en-US" sz="1600" dirty="0"/>
          </a:p>
          <a:p>
            <a:pPr>
              <a:lnSpc>
                <a:spcPct val="150000"/>
              </a:lnSpc>
            </a:pPr>
            <a:endParaRPr lang="en-US" sz="1600" dirty="0">
              <a:latin typeface="Calibri" panose="020F0502020204030204" pitchFamily="34" charset="0"/>
              <a:cs typeface="Calibri" panose="020F0502020204030204" pitchFamily="34" charset="0"/>
            </a:endParaRPr>
          </a:p>
          <a:p>
            <a:pPr>
              <a:lnSpc>
                <a:spcPct val="150000"/>
              </a:lnSpc>
            </a:pPr>
            <a:endParaRPr lang="en-US" sz="1600" dirty="0">
              <a:latin typeface="Calibri" panose="020F0502020204030204" pitchFamily="34" charset="0"/>
              <a:cs typeface="Calibri" panose="020F0502020204030204" pitchFamily="34" charset="0"/>
            </a:endParaRPr>
          </a:p>
          <a:p>
            <a:pPr marL="0" lvl="3" algn="ctr">
              <a:lnSpc>
                <a:spcPct val="150000"/>
              </a:lnSpc>
            </a:pPr>
            <a:r>
              <a:rPr lang="en-US" sz="1600" dirty="0"/>
              <a:t>Table 1: Numerical distribution and fundamental criteria (individual impact</a:t>
            </a:r>
            <a:r>
              <a:rPr lang="en-US" sz="1600" dirty="0" smtClean="0"/>
              <a:t>)</a:t>
            </a:r>
            <a:endParaRPr lang="en-US" sz="1600" dirty="0"/>
          </a:p>
        </p:txBody>
      </p:sp>
      <p:graphicFrame>
        <p:nvGraphicFramePr>
          <p:cNvPr id="6" name="Table 5"/>
          <p:cNvGraphicFramePr>
            <a:graphicFrameLocks noGrp="1"/>
          </p:cNvGraphicFramePr>
          <p:nvPr>
            <p:extLst>
              <p:ext uri="{D42A27DB-BD31-4B8C-83A1-F6EECF244321}">
                <p14:modId xmlns:p14="http://schemas.microsoft.com/office/powerpoint/2010/main" val="1127083749"/>
              </p:ext>
            </p:extLst>
          </p:nvPr>
        </p:nvGraphicFramePr>
        <p:xfrm>
          <a:off x="1737615" y="2739116"/>
          <a:ext cx="5652555" cy="2557684"/>
        </p:xfrm>
        <a:graphic>
          <a:graphicData uri="http://schemas.openxmlformats.org/drawingml/2006/table">
            <a:tbl>
              <a:tblPr firstRow="1" firstCol="1" bandRow="1">
                <a:tableStyleId>{5C22544A-7EE6-4342-B048-85BDC9FD1C3A}</a:tableStyleId>
              </a:tblPr>
              <a:tblGrid>
                <a:gridCol w="414867"/>
                <a:gridCol w="643256"/>
                <a:gridCol w="475548"/>
                <a:gridCol w="453357"/>
                <a:gridCol w="391217"/>
                <a:gridCol w="511056"/>
                <a:gridCol w="410874"/>
                <a:gridCol w="544661"/>
                <a:gridCol w="354631"/>
                <a:gridCol w="596466"/>
                <a:gridCol w="410874"/>
                <a:gridCol w="445748"/>
              </a:tblGrid>
              <a:tr h="604019">
                <a:tc>
                  <a:txBody>
                    <a:bodyPr/>
                    <a:lstStyle/>
                    <a:p>
                      <a:pPr marL="228600" marR="71755" algn="ctr">
                        <a:spcBef>
                          <a:spcPts val="0"/>
                        </a:spcBef>
                        <a:spcAft>
                          <a:spcPts val="0"/>
                        </a:spcAft>
                      </a:pPr>
                      <a:r>
                        <a:rPr lang="en-US" sz="800" kern="150" dirty="0">
                          <a:effectLst/>
                        </a:rPr>
                        <a:t>Item</a:t>
                      </a:r>
                      <a:endParaRPr lang="en-US" sz="1100" kern="150" dirty="0">
                        <a:effectLst/>
                        <a:latin typeface="Liberation Serif"/>
                        <a:ea typeface="Droid Sans Fallback"/>
                        <a:cs typeface="Mangal"/>
                      </a:endParaRPr>
                    </a:p>
                  </a:txBody>
                  <a:tcPr marL="60358" marR="60358" marT="0" marB="0" vert="vert"/>
                </a:tc>
                <a:tc>
                  <a:txBody>
                    <a:bodyPr/>
                    <a:lstStyle/>
                    <a:p>
                      <a:pPr marL="228600" marR="71755" algn="ctr">
                        <a:spcBef>
                          <a:spcPts val="0"/>
                        </a:spcBef>
                        <a:spcAft>
                          <a:spcPts val="0"/>
                        </a:spcAft>
                      </a:pPr>
                      <a:r>
                        <a:rPr lang="en-US" sz="800" kern="150">
                          <a:effectLst/>
                        </a:rPr>
                        <a:t>Strongly agree</a:t>
                      </a:r>
                      <a:endParaRPr lang="en-US" sz="1100" kern="150">
                        <a:effectLst/>
                        <a:latin typeface="Liberation Serif"/>
                        <a:ea typeface="Droid Sans Fallback"/>
                        <a:cs typeface="Mangal"/>
                      </a:endParaRPr>
                    </a:p>
                  </a:txBody>
                  <a:tcPr marL="60358" marR="60358" marT="0" marB="0" vert="vert"/>
                </a:tc>
                <a:tc>
                  <a:txBody>
                    <a:bodyPr/>
                    <a:lstStyle/>
                    <a:p>
                      <a:pPr marL="228600" marR="71755" algn="ctr">
                        <a:spcBef>
                          <a:spcPts val="0"/>
                        </a:spcBef>
                        <a:spcAft>
                          <a:spcPts val="0"/>
                        </a:spcAft>
                      </a:pPr>
                      <a:r>
                        <a:rPr lang="en-US" sz="800" kern="150">
                          <a:effectLst/>
                        </a:rPr>
                        <a:t> </a:t>
                      </a:r>
                      <a:endParaRPr lang="en-US" sz="1100" kern="150">
                        <a:effectLst/>
                      </a:endParaRPr>
                    </a:p>
                    <a:p>
                      <a:pPr marL="228600" marR="71755" algn="ctr">
                        <a:lnSpc>
                          <a:spcPct val="115000"/>
                        </a:lnSpc>
                        <a:spcBef>
                          <a:spcPts val="0"/>
                        </a:spcBef>
                        <a:spcAft>
                          <a:spcPts val="0"/>
                        </a:spcAft>
                      </a:pPr>
                      <a:r>
                        <a:rPr lang="en-US" sz="800" kern="150">
                          <a:effectLst/>
                        </a:rPr>
                        <a:t>%</a:t>
                      </a:r>
                      <a:endParaRPr lang="en-US" sz="1100" kern="150">
                        <a:effectLst/>
                        <a:latin typeface="Liberation Serif"/>
                        <a:ea typeface="Droid Sans Fallback"/>
                        <a:cs typeface="Mangal"/>
                      </a:endParaRPr>
                    </a:p>
                  </a:txBody>
                  <a:tcPr marL="60358" marR="60358" marT="0" marB="0" vert="vert"/>
                </a:tc>
                <a:tc>
                  <a:txBody>
                    <a:bodyPr/>
                    <a:lstStyle/>
                    <a:p>
                      <a:pPr marL="228600" marR="71755" algn="ctr">
                        <a:spcBef>
                          <a:spcPts val="0"/>
                        </a:spcBef>
                        <a:spcAft>
                          <a:spcPts val="0"/>
                        </a:spcAft>
                      </a:pPr>
                      <a:r>
                        <a:rPr lang="en-US" sz="800" kern="150">
                          <a:effectLst/>
                        </a:rPr>
                        <a:t>Agree</a:t>
                      </a:r>
                      <a:endParaRPr lang="en-US" sz="1100" kern="150">
                        <a:effectLst/>
                      </a:endParaRPr>
                    </a:p>
                    <a:p>
                      <a:pPr marL="228600" marR="71755" algn="ctr">
                        <a:spcBef>
                          <a:spcPts val="0"/>
                        </a:spcBef>
                        <a:spcAft>
                          <a:spcPts val="0"/>
                        </a:spcAft>
                      </a:pPr>
                      <a:r>
                        <a:rPr lang="en-US" sz="800" kern="150">
                          <a:effectLst/>
                        </a:rPr>
                        <a:t> </a:t>
                      </a:r>
                      <a:endParaRPr lang="en-US" sz="1100" kern="150">
                        <a:effectLst/>
                        <a:latin typeface="Liberation Serif"/>
                        <a:ea typeface="Droid Sans Fallback"/>
                        <a:cs typeface="Mangal"/>
                      </a:endParaRPr>
                    </a:p>
                  </a:txBody>
                  <a:tcPr marL="60358" marR="60358" marT="0" marB="0" vert="vert"/>
                </a:tc>
                <a:tc>
                  <a:txBody>
                    <a:bodyPr/>
                    <a:lstStyle/>
                    <a:p>
                      <a:pPr marL="71755" marR="71755" algn="ctr">
                        <a:spcBef>
                          <a:spcPts val="0"/>
                        </a:spcBef>
                        <a:spcAft>
                          <a:spcPts val="0"/>
                        </a:spcAft>
                      </a:pPr>
                      <a:r>
                        <a:rPr lang="en-US" sz="800" kern="150">
                          <a:effectLst/>
                        </a:rPr>
                        <a:t>    %</a:t>
                      </a:r>
                      <a:endParaRPr lang="en-US" sz="1100" kern="150">
                        <a:effectLst/>
                        <a:latin typeface="Liberation Serif"/>
                        <a:ea typeface="Droid Sans Fallback"/>
                        <a:cs typeface="FreeSans"/>
                      </a:endParaRPr>
                    </a:p>
                  </a:txBody>
                  <a:tcPr marL="60358" marR="60358" marT="0" marB="0" vert="vert"/>
                </a:tc>
                <a:tc>
                  <a:txBody>
                    <a:bodyPr/>
                    <a:lstStyle/>
                    <a:p>
                      <a:pPr marL="228600" marR="71755" algn="ctr">
                        <a:spcBef>
                          <a:spcPts val="0"/>
                        </a:spcBef>
                        <a:spcAft>
                          <a:spcPts val="0"/>
                        </a:spcAft>
                      </a:pPr>
                      <a:r>
                        <a:rPr lang="en-US" sz="800" kern="150">
                          <a:effectLst/>
                        </a:rPr>
                        <a:t>Neutral</a:t>
                      </a:r>
                      <a:endParaRPr lang="en-US" sz="1100" kern="150">
                        <a:effectLst/>
                      </a:endParaRPr>
                    </a:p>
                    <a:p>
                      <a:pPr marL="228600" marR="71755" algn="ctr">
                        <a:spcBef>
                          <a:spcPts val="0"/>
                        </a:spcBef>
                        <a:spcAft>
                          <a:spcPts val="0"/>
                        </a:spcAft>
                      </a:pPr>
                      <a:r>
                        <a:rPr lang="en-US" sz="800" kern="150">
                          <a:effectLst/>
                        </a:rPr>
                        <a:t> </a:t>
                      </a:r>
                      <a:endParaRPr lang="en-US" sz="1100" kern="150">
                        <a:effectLst/>
                        <a:latin typeface="Liberation Serif"/>
                        <a:ea typeface="Droid Sans Fallback"/>
                        <a:cs typeface="Mangal"/>
                      </a:endParaRPr>
                    </a:p>
                  </a:txBody>
                  <a:tcPr marL="60358" marR="60358" marT="0" marB="0" vert="vert"/>
                </a:tc>
                <a:tc>
                  <a:txBody>
                    <a:bodyPr/>
                    <a:lstStyle/>
                    <a:p>
                      <a:pPr marL="228600" marR="71755" algn="ctr">
                        <a:spcBef>
                          <a:spcPts val="0"/>
                        </a:spcBef>
                        <a:spcAft>
                          <a:spcPts val="0"/>
                        </a:spcAft>
                      </a:pPr>
                      <a:r>
                        <a:rPr lang="en-US" sz="800" kern="150">
                          <a:effectLst/>
                        </a:rPr>
                        <a:t> </a:t>
                      </a:r>
                      <a:endParaRPr lang="en-US" sz="1100" kern="150">
                        <a:effectLst/>
                      </a:endParaRPr>
                    </a:p>
                    <a:p>
                      <a:pPr marL="228600" marR="71755" algn="ctr">
                        <a:spcBef>
                          <a:spcPts val="0"/>
                        </a:spcBef>
                        <a:spcAft>
                          <a:spcPts val="0"/>
                        </a:spcAft>
                      </a:pPr>
                      <a:r>
                        <a:rPr lang="en-US" sz="800" kern="150">
                          <a:effectLst/>
                        </a:rPr>
                        <a:t>%</a:t>
                      </a:r>
                      <a:endParaRPr lang="en-US" sz="1100" kern="150">
                        <a:effectLst/>
                        <a:latin typeface="Liberation Serif"/>
                        <a:ea typeface="Droid Sans Fallback"/>
                        <a:cs typeface="Mangal"/>
                      </a:endParaRPr>
                    </a:p>
                  </a:txBody>
                  <a:tcPr marL="60358" marR="60358" marT="0" marB="0" vert="vert"/>
                </a:tc>
                <a:tc>
                  <a:txBody>
                    <a:bodyPr/>
                    <a:lstStyle/>
                    <a:p>
                      <a:pPr marL="228600" marR="71755" algn="ctr">
                        <a:spcBef>
                          <a:spcPts val="0"/>
                        </a:spcBef>
                        <a:spcAft>
                          <a:spcPts val="0"/>
                        </a:spcAft>
                      </a:pPr>
                      <a:r>
                        <a:rPr lang="en-US" sz="800" kern="150">
                          <a:effectLst/>
                        </a:rPr>
                        <a:t>Disagree</a:t>
                      </a:r>
                      <a:endParaRPr lang="en-US" sz="1100" kern="150">
                        <a:effectLst/>
                      </a:endParaRPr>
                    </a:p>
                    <a:p>
                      <a:pPr marL="228600" marR="71755" algn="ctr">
                        <a:spcBef>
                          <a:spcPts val="0"/>
                        </a:spcBef>
                        <a:spcAft>
                          <a:spcPts val="0"/>
                        </a:spcAft>
                      </a:pPr>
                      <a:r>
                        <a:rPr lang="en-US" sz="800" kern="150">
                          <a:effectLst/>
                        </a:rPr>
                        <a:t> </a:t>
                      </a:r>
                      <a:endParaRPr lang="en-US" sz="1100" kern="150">
                        <a:effectLst/>
                        <a:latin typeface="Liberation Serif"/>
                        <a:ea typeface="Droid Sans Fallback"/>
                        <a:cs typeface="Mangal"/>
                      </a:endParaRPr>
                    </a:p>
                  </a:txBody>
                  <a:tcPr marL="60358" marR="60358" marT="0" marB="0" vert="vert"/>
                </a:tc>
                <a:tc>
                  <a:txBody>
                    <a:bodyPr/>
                    <a:lstStyle/>
                    <a:p>
                      <a:pPr marL="228600" marR="71755" algn="ctr">
                        <a:spcBef>
                          <a:spcPts val="0"/>
                        </a:spcBef>
                        <a:spcAft>
                          <a:spcPts val="0"/>
                        </a:spcAft>
                      </a:pPr>
                      <a:r>
                        <a:rPr lang="en-US" sz="800" kern="150">
                          <a:effectLst/>
                        </a:rPr>
                        <a:t> </a:t>
                      </a:r>
                      <a:endParaRPr lang="en-US" sz="1100" kern="150">
                        <a:effectLst/>
                      </a:endParaRPr>
                    </a:p>
                    <a:p>
                      <a:pPr marL="228600" marR="71755" algn="ctr">
                        <a:spcBef>
                          <a:spcPts val="0"/>
                        </a:spcBef>
                        <a:spcAft>
                          <a:spcPts val="0"/>
                        </a:spcAft>
                      </a:pPr>
                      <a:r>
                        <a:rPr lang="en-US" sz="800" kern="150">
                          <a:effectLst/>
                        </a:rPr>
                        <a:t>%</a:t>
                      </a:r>
                      <a:endParaRPr lang="en-US" sz="1100" kern="150">
                        <a:effectLst/>
                        <a:latin typeface="Liberation Serif"/>
                        <a:ea typeface="Droid Sans Fallback"/>
                        <a:cs typeface="Mangal"/>
                      </a:endParaRPr>
                    </a:p>
                  </a:txBody>
                  <a:tcPr marL="60358" marR="60358" marT="0" marB="0" vert="vert"/>
                </a:tc>
                <a:tc>
                  <a:txBody>
                    <a:bodyPr/>
                    <a:lstStyle/>
                    <a:p>
                      <a:pPr marL="228600" marR="71755" algn="ctr">
                        <a:spcBef>
                          <a:spcPts val="0"/>
                        </a:spcBef>
                        <a:spcAft>
                          <a:spcPts val="0"/>
                        </a:spcAft>
                      </a:pPr>
                      <a:r>
                        <a:rPr lang="en-US" sz="800" kern="150">
                          <a:effectLst/>
                        </a:rPr>
                        <a:t>Strongly disagree</a:t>
                      </a:r>
                      <a:endParaRPr lang="en-US" sz="1100" kern="150">
                        <a:effectLst/>
                      </a:endParaRPr>
                    </a:p>
                    <a:p>
                      <a:pPr marL="228600" marR="71755" algn="ctr">
                        <a:spcBef>
                          <a:spcPts val="0"/>
                        </a:spcBef>
                        <a:spcAft>
                          <a:spcPts val="0"/>
                        </a:spcAft>
                      </a:pPr>
                      <a:r>
                        <a:rPr lang="en-US" sz="800" kern="150">
                          <a:effectLst/>
                        </a:rPr>
                        <a:t> </a:t>
                      </a:r>
                      <a:endParaRPr lang="en-US" sz="1100" kern="150">
                        <a:effectLst/>
                      </a:endParaRPr>
                    </a:p>
                    <a:p>
                      <a:pPr marL="228600" marR="71755" algn="ctr">
                        <a:spcBef>
                          <a:spcPts val="0"/>
                        </a:spcBef>
                        <a:spcAft>
                          <a:spcPts val="0"/>
                        </a:spcAft>
                      </a:pPr>
                      <a:r>
                        <a:rPr lang="en-US" sz="800" kern="150">
                          <a:effectLst/>
                        </a:rPr>
                        <a:t> </a:t>
                      </a:r>
                      <a:endParaRPr lang="en-US" sz="1100" kern="150">
                        <a:effectLst/>
                        <a:latin typeface="Liberation Serif"/>
                        <a:ea typeface="Droid Sans Fallback"/>
                        <a:cs typeface="Mangal"/>
                      </a:endParaRPr>
                    </a:p>
                  </a:txBody>
                  <a:tcPr marL="60358" marR="60358" marT="0" marB="0" vert="vert"/>
                </a:tc>
                <a:tc>
                  <a:txBody>
                    <a:bodyPr/>
                    <a:lstStyle/>
                    <a:p>
                      <a:pPr marL="228600" marR="71755" algn="ctr">
                        <a:spcBef>
                          <a:spcPts val="0"/>
                        </a:spcBef>
                        <a:spcAft>
                          <a:spcPts val="0"/>
                        </a:spcAft>
                      </a:pPr>
                      <a:r>
                        <a:rPr lang="en-US" sz="800" kern="150">
                          <a:effectLst/>
                        </a:rPr>
                        <a:t> </a:t>
                      </a:r>
                      <a:endParaRPr lang="en-US" sz="1100" kern="150">
                        <a:effectLst/>
                      </a:endParaRPr>
                    </a:p>
                    <a:p>
                      <a:pPr marL="228600" marR="71755" algn="ctr">
                        <a:spcBef>
                          <a:spcPts val="0"/>
                        </a:spcBef>
                        <a:spcAft>
                          <a:spcPts val="0"/>
                        </a:spcAft>
                      </a:pPr>
                      <a:r>
                        <a:rPr lang="en-US" sz="800" kern="150">
                          <a:effectLst/>
                        </a:rPr>
                        <a:t>%</a:t>
                      </a:r>
                      <a:endParaRPr lang="en-US" sz="1100" kern="150">
                        <a:effectLst/>
                        <a:latin typeface="Liberation Serif"/>
                        <a:ea typeface="Droid Sans Fallback"/>
                        <a:cs typeface="Mangal"/>
                      </a:endParaRPr>
                    </a:p>
                  </a:txBody>
                  <a:tcPr marL="60358" marR="60358" marT="0" marB="0" vert="vert"/>
                </a:tc>
                <a:tc>
                  <a:txBody>
                    <a:bodyPr/>
                    <a:lstStyle/>
                    <a:p>
                      <a:pPr marL="228600" marR="71755" algn="ctr">
                        <a:spcBef>
                          <a:spcPts val="0"/>
                        </a:spcBef>
                        <a:spcAft>
                          <a:spcPts val="0"/>
                        </a:spcAft>
                      </a:pPr>
                      <a:r>
                        <a:rPr lang="en-US" sz="800" kern="150">
                          <a:effectLst/>
                        </a:rPr>
                        <a:t>Mean</a:t>
                      </a:r>
                      <a:endParaRPr lang="en-US" sz="1100" kern="150">
                        <a:effectLst/>
                        <a:latin typeface="Liberation Serif"/>
                        <a:ea typeface="Droid Sans Fallback"/>
                        <a:cs typeface="Mangal"/>
                      </a:endParaRPr>
                    </a:p>
                  </a:txBody>
                  <a:tcPr marL="60358" marR="60358" marT="0" marB="0" vert="vert"/>
                </a:tc>
              </a:tr>
              <a:tr h="390733">
                <a:tc>
                  <a:txBody>
                    <a:bodyPr/>
                    <a:lstStyle/>
                    <a:p>
                      <a:pPr marL="228600" marR="0" algn="ctr">
                        <a:spcBef>
                          <a:spcPts val="0"/>
                        </a:spcBef>
                        <a:spcAft>
                          <a:spcPts val="0"/>
                        </a:spcAft>
                      </a:pPr>
                      <a:r>
                        <a:rPr lang="en-US" sz="800" kern="150">
                          <a:effectLst/>
                        </a:rPr>
                        <a:t>1</a:t>
                      </a:r>
                      <a:endParaRPr lang="en-US" sz="1100" kern="150">
                        <a:effectLst/>
                        <a:latin typeface="Liberation Serif"/>
                        <a:ea typeface="Droid Sans Fallback"/>
                        <a:cs typeface="Mangal"/>
                      </a:endParaRPr>
                    </a:p>
                  </a:txBody>
                  <a:tcPr marL="60358" marR="60358" marT="0" marB="0"/>
                </a:tc>
                <a:tc>
                  <a:txBody>
                    <a:bodyPr/>
                    <a:lstStyle/>
                    <a:p>
                      <a:pPr marL="0" marR="0">
                        <a:spcBef>
                          <a:spcPts val="0"/>
                        </a:spcBef>
                        <a:spcAft>
                          <a:spcPts val="0"/>
                        </a:spcAft>
                      </a:pPr>
                      <a:r>
                        <a:rPr lang="en-US" sz="800" kern="150">
                          <a:effectLst/>
                        </a:rPr>
                        <a:t>143</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26.5</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205</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40.6</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117</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23.2</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dirty="0">
                          <a:effectLst/>
                        </a:rPr>
                        <a:t>30</a:t>
                      </a:r>
                      <a:endParaRPr lang="en-US" sz="1100" kern="150" dirty="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5.94</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19</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3.76</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3.8</a:t>
                      </a:r>
                      <a:endParaRPr lang="en-US" sz="1100" kern="150">
                        <a:effectLst/>
                        <a:latin typeface="Liberation Serif"/>
                        <a:ea typeface="Droid Sans Fallback"/>
                        <a:cs typeface="FreeSans"/>
                      </a:endParaRPr>
                    </a:p>
                  </a:txBody>
                  <a:tcPr marL="60358" marR="60358" marT="0" marB="0"/>
                </a:tc>
              </a:tr>
              <a:tr h="390733">
                <a:tc>
                  <a:txBody>
                    <a:bodyPr/>
                    <a:lstStyle/>
                    <a:p>
                      <a:pPr marL="228600" marR="0" algn="ctr">
                        <a:spcBef>
                          <a:spcPts val="0"/>
                        </a:spcBef>
                        <a:spcAft>
                          <a:spcPts val="0"/>
                        </a:spcAft>
                      </a:pPr>
                      <a:r>
                        <a:rPr lang="en-US" sz="800" kern="150" dirty="0">
                          <a:effectLst/>
                        </a:rPr>
                        <a:t>2</a:t>
                      </a:r>
                      <a:endParaRPr lang="en-US" sz="1100" kern="150" dirty="0">
                        <a:effectLst/>
                        <a:latin typeface="Liberation Serif"/>
                        <a:ea typeface="Droid Sans Fallback"/>
                        <a:cs typeface="Mangal"/>
                      </a:endParaRPr>
                    </a:p>
                  </a:txBody>
                  <a:tcPr marL="60358" marR="60358" marT="0" marB="0"/>
                </a:tc>
                <a:tc>
                  <a:txBody>
                    <a:bodyPr/>
                    <a:lstStyle/>
                    <a:p>
                      <a:pPr marL="0" marR="0">
                        <a:spcBef>
                          <a:spcPts val="0"/>
                        </a:spcBef>
                        <a:spcAft>
                          <a:spcPts val="0"/>
                        </a:spcAft>
                      </a:pPr>
                      <a:r>
                        <a:rPr lang="en-US" sz="800" kern="150">
                          <a:effectLst/>
                        </a:rPr>
                        <a:t>144</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28.5</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220</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43.6</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103</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20.4</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27</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5.35</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11</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2.18</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3.91</a:t>
                      </a:r>
                      <a:endParaRPr lang="en-US" sz="1100" kern="150">
                        <a:effectLst/>
                        <a:latin typeface="Liberation Serif"/>
                        <a:ea typeface="Droid Sans Fallback"/>
                        <a:cs typeface="FreeSans"/>
                      </a:endParaRPr>
                    </a:p>
                  </a:txBody>
                  <a:tcPr marL="60358" marR="60358" marT="0" marB="0"/>
                </a:tc>
              </a:tr>
              <a:tr h="390733">
                <a:tc>
                  <a:txBody>
                    <a:bodyPr/>
                    <a:lstStyle/>
                    <a:p>
                      <a:pPr marL="228600" marR="0" algn="ctr">
                        <a:spcBef>
                          <a:spcPts val="0"/>
                        </a:spcBef>
                        <a:spcAft>
                          <a:spcPts val="0"/>
                        </a:spcAft>
                      </a:pPr>
                      <a:r>
                        <a:rPr lang="en-US" sz="800" kern="150">
                          <a:effectLst/>
                        </a:rPr>
                        <a:t>3</a:t>
                      </a:r>
                      <a:endParaRPr lang="en-US" sz="1100" kern="150">
                        <a:effectLst/>
                        <a:latin typeface="Liberation Serif"/>
                        <a:ea typeface="Droid Sans Fallback"/>
                        <a:cs typeface="Mangal"/>
                      </a:endParaRPr>
                    </a:p>
                  </a:txBody>
                  <a:tcPr marL="60358" marR="60358" marT="0" marB="0"/>
                </a:tc>
                <a:tc>
                  <a:txBody>
                    <a:bodyPr/>
                    <a:lstStyle/>
                    <a:p>
                      <a:pPr marL="0" marR="0">
                        <a:spcBef>
                          <a:spcPts val="0"/>
                        </a:spcBef>
                        <a:spcAft>
                          <a:spcPts val="0"/>
                        </a:spcAft>
                      </a:pPr>
                      <a:r>
                        <a:rPr lang="en-US" sz="800" kern="150">
                          <a:effectLst/>
                        </a:rPr>
                        <a:t>157</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31.1</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199</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39.4</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92</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18.2</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43</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8.51</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14</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2.77</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3.88</a:t>
                      </a:r>
                      <a:endParaRPr lang="en-US" sz="1100" kern="150">
                        <a:effectLst/>
                        <a:latin typeface="Liberation Serif"/>
                        <a:ea typeface="Droid Sans Fallback"/>
                        <a:cs typeface="FreeSans"/>
                      </a:endParaRPr>
                    </a:p>
                  </a:txBody>
                  <a:tcPr marL="60358" marR="60358" marT="0" marB="0"/>
                </a:tc>
              </a:tr>
              <a:tr h="390733">
                <a:tc>
                  <a:txBody>
                    <a:bodyPr/>
                    <a:lstStyle/>
                    <a:p>
                      <a:pPr marL="228600" marR="0" algn="ctr">
                        <a:spcBef>
                          <a:spcPts val="0"/>
                        </a:spcBef>
                        <a:spcAft>
                          <a:spcPts val="0"/>
                        </a:spcAft>
                      </a:pPr>
                      <a:r>
                        <a:rPr lang="en-US" sz="800" kern="150">
                          <a:effectLst/>
                        </a:rPr>
                        <a:t>4</a:t>
                      </a:r>
                      <a:endParaRPr lang="en-US" sz="1100" kern="150">
                        <a:effectLst/>
                        <a:latin typeface="Liberation Serif"/>
                        <a:ea typeface="Droid Sans Fallback"/>
                        <a:cs typeface="Mangal"/>
                      </a:endParaRPr>
                    </a:p>
                  </a:txBody>
                  <a:tcPr marL="60358" marR="60358" marT="0" marB="0"/>
                </a:tc>
                <a:tc>
                  <a:txBody>
                    <a:bodyPr/>
                    <a:lstStyle/>
                    <a:p>
                      <a:pPr marL="0" marR="0">
                        <a:spcBef>
                          <a:spcPts val="0"/>
                        </a:spcBef>
                        <a:spcAft>
                          <a:spcPts val="0"/>
                        </a:spcAft>
                      </a:pPr>
                      <a:r>
                        <a:rPr lang="en-US" sz="800" kern="150">
                          <a:effectLst/>
                        </a:rPr>
                        <a:t>132</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26.3</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169</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33.7</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87</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17.4</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81</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16.2</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32</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6.39</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3.57</a:t>
                      </a:r>
                      <a:endParaRPr lang="en-US" sz="1100" kern="150">
                        <a:effectLst/>
                        <a:latin typeface="Liberation Serif"/>
                        <a:ea typeface="Droid Sans Fallback"/>
                        <a:cs typeface="FreeSans"/>
                      </a:endParaRPr>
                    </a:p>
                  </a:txBody>
                  <a:tcPr marL="60358" marR="60358" marT="0" marB="0"/>
                </a:tc>
              </a:tr>
              <a:tr h="390733">
                <a:tc>
                  <a:txBody>
                    <a:bodyPr/>
                    <a:lstStyle/>
                    <a:p>
                      <a:pPr marL="228600" marR="0" algn="ctr">
                        <a:spcBef>
                          <a:spcPts val="0"/>
                        </a:spcBef>
                        <a:spcAft>
                          <a:spcPts val="0"/>
                        </a:spcAft>
                      </a:pPr>
                      <a:r>
                        <a:rPr lang="en-US" sz="800" kern="150">
                          <a:effectLst/>
                        </a:rPr>
                        <a:t>5</a:t>
                      </a:r>
                      <a:endParaRPr lang="en-US" sz="1100" kern="150">
                        <a:effectLst/>
                        <a:latin typeface="Liberation Serif"/>
                        <a:ea typeface="Droid Sans Fallback"/>
                        <a:cs typeface="Mangal"/>
                      </a:endParaRPr>
                    </a:p>
                  </a:txBody>
                  <a:tcPr marL="60358" marR="60358" marT="0" marB="0"/>
                </a:tc>
                <a:tc>
                  <a:txBody>
                    <a:bodyPr/>
                    <a:lstStyle/>
                    <a:p>
                      <a:pPr marL="0" marR="0">
                        <a:spcBef>
                          <a:spcPts val="0"/>
                        </a:spcBef>
                        <a:spcAft>
                          <a:spcPts val="0"/>
                        </a:spcAft>
                      </a:pPr>
                      <a:r>
                        <a:rPr lang="en-US" sz="800" kern="150">
                          <a:effectLst/>
                        </a:rPr>
                        <a:t>77</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15.5</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202</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dirty="0">
                          <a:effectLst/>
                        </a:rPr>
                        <a:t>40.6</a:t>
                      </a:r>
                      <a:endParaRPr lang="en-US" sz="1100" kern="150" dirty="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138</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27.7</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dirty="0">
                          <a:effectLst/>
                        </a:rPr>
                        <a:t>62</a:t>
                      </a:r>
                      <a:endParaRPr lang="en-US" sz="1100" kern="150" dirty="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dirty="0">
                          <a:effectLst/>
                        </a:rPr>
                        <a:t>12.4</a:t>
                      </a:r>
                      <a:endParaRPr lang="en-US" sz="1100" kern="150" dirty="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19</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a:effectLst/>
                        </a:rPr>
                        <a:t>3.82</a:t>
                      </a:r>
                      <a:endParaRPr lang="en-US" sz="1100" kern="150">
                        <a:effectLst/>
                        <a:latin typeface="Liberation Serif"/>
                        <a:ea typeface="Droid Sans Fallback"/>
                        <a:cs typeface="FreeSans"/>
                      </a:endParaRPr>
                    </a:p>
                  </a:txBody>
                  <a:tcPr marL="60358" marR="60358" marT="0" marB="0"/>
                </a:tc>
                <a:tc>
                  <a:txBody>
                    <a:bodyPr/>
                    <a:lstStyle/>
                    <a:p>
                      <a:pPr marL="0" marR="0">
                        <a:spcBef>
                          <a:spcPts val="0"/>
                        </a:spcBef>
                        <a:spcAft>
                          <a:spcPts val="0"/>
                        </a:spcAft>
                      </a:pPr>
                      <a:r>
                        <a:rPr lang="en-US" sz="800" kern="150" dirty="0">
                          <a:effectLst/>
                        </a:rPr>
                        <a:t>3.51</a:t>
                      </a:r>
                      <a:endParaRPr lang="en-US" sz="1100" kern="150" dirty="0">
                        <a:effectLst/>
                        <a:latin typeface="Liberation Serif"/>
                        <a:ea typeface="Droid Sans Fallback"/>
                        <a:cs typeface="FreeSans"/>
                      </a:endParaRPr>
                    </a:p>
                  </a:txBody>
                  <a:tcPr marL="60358" marR="60358" marT="0" marB="0"/>
                </a:tc>
              </a:tr>
            </a:tbl>
          </a:graphicData>
        </a:graphic>
      </p:graphicFrame>
    </p:spTree>
    <p:extLst>
      <p:ext uri="{BB962C8B-B14F-4D97-AF65-F5344CB8AC3E}">
        <p14:creationId xmlns:p14="http://schemas.microsoft.com/office/powerpoint/2010/main" val="1915615356"/>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1422</TotalTime>
  <Words>821</Words>
  <Application>Microsoft Office PowerPoint</Application>
  <PresentationFormat>On-screen Show (4:3)</PresentationFormat>
  <Paragraphs>209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Spectrum</vt:lpstr>
      <vt:lpstr>PowerPoint Presentation</vt:lpstr>
      <vt:lpstr>PowerPoint Presentation</vt:lpstr>
      <vt:lpstr>CONTENTS</vt:lpstr>
      <vt:lpstr>Introduction</vt:lpstr>
      <vt:lpstr>      Previous work</vt:lpstr>
      <vt:lpstr>Previous work</vt:lpstr>
      <vt:lpstr>Methodology</vt:lpstr>
      <vt:lpstr>Methodology</vt:lpstr>
      <vt:lpstr>Methodology</vt:lpstr>
      <vt:lpstr>Methodology</vt:lpstr>
      <vt:lpstr>Methodology</vt:lpstr>
      <vt:lpstr>Methodology</vt:lpstr>
      <vt:lpstr>Impact on Environment</vt:lpstr>
      <vt:lpstr>Impact on Environment</vt:lpstr>
      <vt:lpstr> Problem Statement</vt:lpstr>
      <vt:lpstr> Problem Statement</vt:lpstr>
      <vt:lpstr> Solution</vt:lpstr>
      <vt:lpstr>Conclusion</vt:lpstr>
      <vt:lpstr>Future work</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Zane Alam</cp:lastModifiedBy>
  <cp:revision>124</cp:revision>
  <dcterms:created xsi:type="dcterms:W3CDTF">2018-12-10T17:20:29Z</dcterms:created>
  <dcterms:modified xsi:type="dcterms:W3CDTF">2022-02-09T17:16:42Z</dcterms:modified>
</cp:coreProperties>
</file>