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6E3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516" y="698256"/>
            <a:ext cx="7772400" cy="1470025"/>
          </a:xfrm>
        </p:spPr>
        <p:txBody>
          <a:bodyPr/>
          <a:lstStyle/>
          <a:p>
            <a:r>
              <a:rPr dirty="0"/>
              <a:t>Wireless Metropolitan-Area Network (WMAN)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2760785"/>
            <a:ext cx="6383216" cy="2373922"/>
          </a:xfrm>
        </p:spPr>
        <p:txBody>
          <a:bodyPr>
            <a:normAutofit fontScale="55000" lnSpcReduction="20000"/>
          </a:bodyPr>
          <a:lstStyle/>
          <a:p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Presented by:</a:t>
            </a: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Umma Kulsum </a:t>
            </a: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Ashamoni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ID: IT-21050</a:t>
            </a: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Supervised by:</a:t>
            </a: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Dr. Nazrul Islam</a:t>
            </a: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Associate Professor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Dept. of ICT, MBSTU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6E3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🌐 WiMAX in Seoul, South Korea:</a:t>
            </a:r>
          </a:p>
          <a:p>
            <a:pPr>
              <a:defRPr sz="2000"/>
            </a:pPr>
            <a:r>
              <a:t>• City-wide broadband service</a:t>
            </a:r>
          </a:p>
          <a:p>
            <a:pPr>
              <a:defRPr sz="2000"/>
            </a:pPr>
            <a:r>
              <a:t>• Residential and commercial coverage</a:t>
            </a:r>
          </a:p>
          <a:p>
            <a:pPr>
              <a:defRPr sz="2000"/>
            </a:pPr>
            <a:r>
              <a:t>• High mobility, low latency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6E3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WMAN vs Other Networks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26F0C1-4730-9C30-513B-4B3707521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077"/>
          <a:stretch>
            <a:fillRect/>
          </a:stretch>
        </p:blipFill>
        <p:spPr>
          <a:xfrm>
            <a:off x="457200" y="1538654"/>
            <a:ext cx="8229600" cy="31031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6E3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dirty="0"/>
              <a:t>• WMAN provides city-wide broadband wireless coverage.</a:t>
            </a:r>
          </a:p>
          <a:p>
            <a:pPr marL="0" indent="0">
              <a:buNone/>
              <a:defRPr sz="2000"/>
            </a:pPr>
            <a:r>
              <a:rPr dirty="0"/>
              <a:t>• Based on IEEE 802.16 (WiMAX) technology.</a:t>
            </a:r>
          </a:p>
          <a:p>
            <a:pPr marL="0" indent="0">
              <a:buNone/>
              <a:defRPr sz="2000"/>
            </a:pPr>
            <a:r>
              <a:rPr dirty="0"/>
              <a:t>• Bridges LAN and WAN.</a:t>
            </a:r>
          </a:p>
          <a:p>
            <a:pPr marL="0" indent="0">
              <a:buNone/>
              <a:defRPr sz="2000"/>
            </a:pPr>
            <a:r>
              <a:rPr dirty="0"/>
              <a:t>• Important for smart cities and urban connectivity.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6E3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dirty="0"/>
              <a:t>• IEEE 802.16 Standard Documentation</a:t>
            </a:r>
          </a:p>
          <a:p>
            <a:pPr marL="0" indent="0">
              <a:buNone/>
              <a:defRPr sz="2000"/>
            </a:pPr>
            <a:r>
              <a:rPr dirty="0"/>
              <a:t>• WiMAX Forum Official Website</a:t>
            </a:r>
          </a:p>
          <a:p>
            <a:pPr marL="0" indent="0">
              <a:buNone/>
              <a:defRPr sz="2000"/>
            </a:pPr>
            <a:r>
              <a:rPr dirty="0"/>
              <a:t>• Networking textbooks (Tanenbaum, Stallings)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6E3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/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Thank you for your attention!</a:t>
            </a:r>
          </a:p>
          <a:p>
            <a:pPr>
              <a:defRPr sz="2000"/>
            </a:pPr>
            <a:r>
              <a:t>Any Questions?</a:t>
            </a:r>
          </a:p>
          <a:p>
            <a:pPr>
              <a:defRPr sz="2000"/>
            </a:pPr>
            <a:endParaRPr/>
          </a:p>
          <a:p>
            <a:pPr>
              <a:defRPr sz="2000"/>
            </a:pPr>
            <a:r>
              <a:t>🌆 WMAN – Connecting Cities Wirelessly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6E3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WMAN?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dirty="0"/>
              <a:t>• WMAN stands for Wireless Metropolitan-Area Network.</a:t>
            </a:r>
          </a:p>
          <a:p>
            <a:pPr marL="0" indent="0">
              <a:buNone/>
              <a:defRPr sz="2000"/>
            </a:pPr>
            <a:r>
              <a:rPr dirty="0"/>
              <a:t>• Connects multiple LANs within a metropolitan area.</a:t>
            </a:r>
          </a:p>
          <a:p>
            <a:pPr marL="0" indent="0">
              <a:buNone/>
              <a:defRPr sz="2000"/>
            </a:pPr>
            <a:r>
              <a:rPr dirty="0"/>
              <a:t>• Provides broadband wireless connectivity over several kilometers.</a:t>
            </a:r>
          </a:p>
          <a:p>
            <a:pPr marL="0" indent="0">
              <a:buNone/>
              <a:defRPr sz="2000"/>
            </a:pPr>
            <a:r>
              <a:rPr dirty="0"/>
              <a:t>• Example: WiMAX (IEEE 802.16 standard).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6E3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dirty="0"/>
              <a:t>• Coverage range: 5 to 50 km.</a:t>
            </a:r>
          </a:p>
          <a:p>
            <a:pPr marL="0" indent="0">
              <a:buNone/>
              <a:defRPr sz="2000"/>
            </a:pPr>
            <a:r>
              <a:rPr dirty="0"/>
              <a:t>• Supports high-speed data, voice, and video transmission.</a:t>
            </a:r>
          </a:p>
          <a:p>
            <a:pPr marL="0" indent="0">
              <a:buNone/>
              <a:defRPr sz="2000"/>
            </a:pPr>
            <a:r>
              <a:rPr dirty="0"/>
              <a:t>• Uses microwave or RF signals.</a:t>
            </a:r>
          </a:p>
          <a:p>
            <a:pPr marL="0" indent="0">
              <a:buNone/>
              <a:defRPr sz="2000"/>
            </a:pPr>
            <a:r>
              <a:rPr dirty="0"/>
              <a:t>• Connects homes, offices, or public hotspots.</a:t>
            </a:r>
          </a:p>
          <a:p>
            <a:pPr marL="0" indent="0">
              <a:buNone/>
              <a:defRPr sz="2000"/>
            </a:pPr>
            <a:r>
              <a:rPr dirty="0"/>
              <a:t>• Acts as a bridge between LANs and WANs.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6E3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WMAN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sz="2000" b="1" dirty="0"/>
              <a:t>Components:</a:t>
            </a:r>
          </a:p>
          <a:p>
            <a:pPr marL="0" indent="0">
              <a:buNone/>
              <a:defRPr sz="2000"/>
            </a:pPr>
            <a:r>
              <a:rPr dirty="0"/>
              <a:t>1. Base Station (BS): Central point transmitting/receiving signals.</a:t>
            </a:r>
          </a:p>
          <a:p>
            <a:pPr marL="0" indent="0">
              <a:buNone/>
              <a:defRPr sz="2000"/>
            </a:pPr>
            <a:r>
              <a:rPr dirty="0"/>
              <a:t>2. Subscriber Station (SS): Device used by end users.</a:t>
            </a:r>
          </a:p>
          <a:p>
            <a:pPr marL="0" indent="0">
              <a:buNone/>
              <a:defRPr sz="2000"/>
            </a:pPr>
            <a:r>
              <a:rPr dirty="0"/>
              <a:t>3. Backhaul Connection: Links BS to internet backbone.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6E3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How WMAN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dirty="0"/>
              <a:t>• Users connect to</a:t>
            </a:r>
            <a:r>
              <a:rPr lang="en-US" dirty="0"/>
              <a:t> </a:t>
            </a:r>
            <a:r>
              <a:rPr dirty="0"/>
              <a:t>nearest</a:t>
            </a:r>
            <a:endParaRPr lang="en-US" dirty="0"/>
          </a:p>
          <a:p>
            <a:pPr marL="0" indent="0">
              <a:buNone/>
              <a:defRPr sz="2000"/>
            </a:pPr>
            <a:r>
              <a:rPr dirty="0"/>
              <a:t> </a:t>
            </a:r>
            <a:r>
              <a:rPr lang="en-US" dirty="0"/>
              <a:t>  </a:t>
            </a:r>
            <a:r>
              <a:rPr dirty="0"/>
              <a:t>base station.</a:t>
            </a:r>
          </a:p>
          <a:p>
            <a:pPr marL="0" indent="0">
              <a:buNone/>
              <a:defRPr sz="2000"/>
            </a:pPr>
            <a:r>
              <a:rPr dirty="0"/>
              <a:t>• BS relays data</a:t>
            </a:r>
            <a:r>
              <a:rPr lang="en-US" dirty="0"/>
              <a:t> </a:t>
            </a:r>
            <a:r>
              <a:rPr dirty="0"/>
              <a:t>to metropolitan</a:t>
            </a:r>
            <a:endParaRPr lang="en-US" dirty="0"/>
          </a:p>
          <a:p>
            <a:pPr marL="0" indent="0">
              <a:buNone/>
              <a:defRPr sz="2000"/>
            </a:pPr>
            <a:r>
              <a:rPr lang="en-SG" dirty="0"/>
              <a:t>  </a:t>
            </a:r>
            <a:r>
              <a:rPr dirty="0"/>
              <a:t> network backbone.</a:t>
            </a:r>
          </a:p>
          <a:p>
            <a:pPr marL="0" indent="0">
              <a:buNone/>
              <a:defRPr sz="2000"/>
            </a:pPr>
            <a:r>
              <a:rPr dirty="0"/>
              <a:t>• Data travels to other BS or</a:t>
            </a:r>
            <a:endParaRPr lang="en-US" dirty="0"/>
          </a:p>
          <a:p>
            <a:pPr marL="0" indent="0">
              <a:buNone/>
              <a:defRPr sz="2000"/>
            </a:pPr>
            <a:r>
              <a:rPr lang="en-SG" dirty="0"/>
              <a:t>  </a:t>
            </a:r>
            <a:r>
              <a:rPr dirty="0"/>
              <a:t> the Internet.</a:t>
            </a:r>
          </a:p>
          <a:p>
            <a:pPr marL="0" indent="0">
              <a:buNone/>
              <a:defRPr sz="2000"/>
            </a:pPr>
            <a:r>
              <a:rPr dirty="0"/>
              <a:t>• Provides continuous</a:t>
            </a:r>
            <a:r>
              <a:rPr lang="en-US" dirty="0"/>
              <a:t> </a:t>
            </a:r>
            <a:r>
              <a:rPr dirty="0"/>
              <a:t>city-wide </a:t>
            </a:r>
            <a:endParaRPr lang="en-US" dirty="0"/>
          </a:p>
          <a:p>
            <a:pPr marL="0" indent="0">
              <a:buNone/>
              <a:defRPr sz="2000"/>
            </a:pPr>
            <a:r>
              <a:rPr lang="en-SG" dirty="0"/>
              <a:t>   </a:t>
            </a:r>
            <a:r>
              <a:rPr dirty="0"/>
              <a:t>connectivity.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28F7E-3AFF-9DFE-3E97-E50F6AE59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831" y="1600200"/>
            <a:ext cx="4149969" cy="40180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6E3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dirty="0"/>
              <a:t>• WiMAX (IEEE 802.16)</a:t>
            </a:r>
          </a:p>
          <a:p>
            <a:pPr marL="0" indent="0">
              <a:buNone/>
              <a:defRPr sz="2000"/>
            </a:pPr>
            <a:r>
              <a:rPr dirty="0"/>
              <a:t>• LMDS</a:t>
            </a:r>
          </a:p>
          <a:p>
            <a:pPr marL="0" indent="0">
              <a:buNone/>
              <a:defRPr sz="2000"/>
            </a:pPr>
            <a:r>
              <a:rPr dirty="0"/>
              <a:t>• MMDS</a:t>
            </a:r>
          </a:p>
          <a:p>
            <a:pPr marL="0" indent="0">
              <a:buNone/>
              <a:defRPr sz="2000"/>
            </a:pPr>
            <a:r>
              <a:rPr dirty="0"/>
              <a:t>• 5G Fixed Wireless Access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6E3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dirty="0"/>
              <a:t>✅ Wide coverage (city-wide)</a:t>
            </a:r>
          </a:p>
          <a:p>
            <a:pPr marL="0" indent="0">
              <a:buNone/>
              <a:defRPr sz="2000"/>
            </a:pPr>
            <a:r>
              <a:rPr dirty="0"/>
              <a:t>✅ High-speed broadband</a:t>
            </a:r>
          </a:p>
          <a:p>
            <a:pPr marL="0" indent="0">
              <a:buNone/>
              <a:defRPr sz="2000"/>
            </a:pPr>
            <a:r>
              <a:rPr dirty="0"/>
              <a:t>✅ Cost-effective</a:t>
            </a:r>
          </a:p>
          <a:p>
            <a:pPr marL="0" indent="0">
              <a:buNone/>
              <a:defRPr sz="2000"/>
            </a:pPr>
            <a:r>
              <a:rPr dirty="0"/>
              <a:t>✅ Easy deployment</a:t>
            </a:r>
          </a:p>
          <a:p>
            <a:pPr marL="0" indent="0">
              <a:buNone/>
              <a:defRPr sz="2000"/>
            </a:pPr>
            <a:r>
              <a:rPr dirty="0"/>
              <a:t>✅ Supports mobile users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6E3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/>
              <a:t>Affected by weather/interference</a:t>
            </a:r>
          </a:p>
          <a:p>
            <a:pPr>
              <a:defRPr sz="2000"/>
            </a:pPr>
            <a:r>
              <a:rPr dirty="0"/>
              <a:t>High initial setup cost</a:t>
            </a:r>
          </a:p>
          <a:p>
            <a:pPr>
              <a:defRPr sz="2000"/>
            </a:pPr>
            <a:r>
              <a:rPr dirty="0"/>
              <a:t>LOS issues in some systems</a:t>
            </a:r>
          </a:p>
          <a:p>
            <a:pPr>
              <a:defRPr sz="2000"/>
            </a:pPr>
            <a:r>
              <a:rPr dirty="0"/>
              <a:t>Security risks if weak encryption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6E3FF"/>
            </a:gs>
            <a:gs pos="100000">
              <a:srgbClr val="FFFF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🏙️ City-wide Internet</a:t>
            </a:r>
          </a:p>
          <a:p>
            <a:pPr>
              <a:defRPr sz="2000"/>
            </a:pPr>
            <a:r>
              <a:t>🏫 University campuses</a:t>
            </a:r>
          </a:p>
          <a:p>
            <a:pPr>
              <a:defRPr sz="2000"/>
            </a:pPr>
            <a:r>
              <a:t>🏥 Hospital networks</a:t>
            </a:r>
          </a:p>
          <a:p>
            <a:pPr>
              <a:defRPr sz="2000"/>
            </a:pPr>
            <a:r>
              <a:t>🏢 Business organizations</a:t>
            </a:r>
          </a:p>
          <a:p>
            <a:pPr>
              <a:defRPr sz="2000"/>
            </a:pPr>
            <a:r>
              <a:t>🚉 Public Wi-Fi zones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377</Words>
  <Application>Microsoft Office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Wireless Metropolitan-Area Network (WMAN)</vt:lpstr>
      <vt:lpstr>What is WMAN?</vt:lpstr>
      <vt:lpstr>Key Characteristics</vt:lpstr>
      <vt:lpstr>WMAN Architecture</vt:lpstr>
      <vt:lpstr>How WMAN Works</vt:lpstr>
      <vt:lpstr>Technologies Used</vt:lpstr>
      <vt:lpstr>Advantages</vt:lpstr>
      <vt:lpstr>Disadvantages</vt:lpstr>
      <vt:lpstr>Applications</vt:lpstr>
      <vt:lpstr>Real-World Example</vt:lpstr>
      <vt:lpstr>WMAN vs Other Networks</vt:lpstr>
      <vt:lpstr>Summary</vt:lpstr>
      <vt:lpstr>References</vt:lpstr>
      <vt:lpstr>Thank You /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umma kulsum</cp:lastModifiedBy>
  <cp:revision>2</cp:revision>
  <dcterms:created xsi:type="dcterms:W3CDTF">2013-01-27T09:14:16Z</dcterms:created>
  <dcterms:modified xsi:type="dcterms:W3CDTF">2025-10-28T18:30:43Z</dcterms:modified>
  <cp:category/>
</cp:coreProperties>
</file>