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91" r:id="rId3"/>
    <p:sldId id="258" r:id="rId4"/>
    <p:sldId id="261" r:id="rId5"/>
    <p:sldId id="268" r:id="rId6"/>
    <p:sldId id="271" r:id="rId7"/>
    <p:sldId id="262" r:id="rId8"/>
    <p:sldId id="270" r:id="rId9"/>
    <p:sldId id="269" r:id="rId10"/>
    <p:sldId id="272" r:id="rId11"/>
    <p:sldId id="274" r:id="rId12"/>
    <p:sldId id="276" r:id="rId13"/>
    <p:sldId id="275" r:id="rId14"/>
    <p:sldId id="282" r:id="rId15"/>
    <p:sldId id="283" r:id="rId16"/>
    <p:sldId id="278" r:id="rId17"/>
    <p:sldId id="289" r:id="rId18"/>
    <p:sldId id="281" r:id="rId19"/>
    <p:sldId id="293" r:id="rId20"/>
    <p:sldId id="285" r:id="rId21"/>
    <p:sldId id="294" r:id="rId22"/>
    <p:sldId id="297" r:id="rId23"/>
    <p:sldId id="295" r:id="rId24"/>
    <p:sldId id="296" r:id="rId25"/>
    <p:sldId id="292" r:id="rId26"/>
    <p:sldId id="267" r:id="rId27"/>
    <p:sldId id="284" r:id="rId28"/>
    <p:sldId id="286"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454AB-3A48-9F55-1212-4045517127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4D29DD-C714-9DED-9E26-6497890157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34FF92-34A7-9768-8636-7F0CB7C40A1C}"/>
              </a:ext>
            </a:extLst>
          </p:cNvPr>
          <p:cNvSpPr>
            <a:spLocks noGrp="1"/>
          </p:cNvSpPr>
          <p:nvPr>
            <p:ph type="dt" sz="half" idx="10"/>
          </p:nvPr>
        </p:nvSpPr>
        <p:spPr/>
        <p:txBody>
          <a:bodyPr/>
          <a:lstStyle/>
          <a:p>
            <a:fld id="{98B057D3-7ADA-496C-9604-79285A8CC424}" type="datetimeFigureOut">
              <a:rPr lang="en-US" smtClean="0"/>
              <a:t>11/16/2024</a:t>
            </a:fld>
            <a:endParaRPr lang="en-US"/>
          </a:p>
        </p:txBody>
      </p:sp>
      <p:sp>
        <p:nvSpPr>
          <p:cNvPr id="5" name="Footer Placeholder 4">
            <a:extLst>
              <a:ext uri="{FF2B5EF4-FFF2-40B4-BE49-F238E27FC236}">
                <a16:creationId xmlns:a16="http://schemas.microsoft.com/office/drawing/2014/main" id="{DFC2A57C-FEEF-CF3F-6DF0-1AFE1C21B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4E632B-CB23-8112-3A17-5AB1EE2F6BF5}"/>
              </a:ext>
            </a:extLst>
          </p:cNvPr>
          <p:cNvSpPr>
            <a:spLocks noGrp="1"/>
          </p:cNvSpPr>
          <p:nvPr>
            <p:ph type="sldNum" sz="quarter" idx="12"/>
          </p:nvPr>
        </p:nvSpPr>
        <p:spPr/>
        <p:txBody>
          <a:bodyPr/>
          <a:lstStyle/>
          <a:p>
            <a:fld id="{D7E086A9-3DF7-4AAB-8B18-9FDB7649A3DA}" type="slidenum">
              <a:rPr lang="en-US" smtClean="0"/>
              <a:t>‹#›</a:t>
            </a:fld>
            <a:endParaRPr lang="en-US"/>
          </a:p>
        </p:txBody>
      </p:sp>
    </p:spTree>
    <p:extLst>
      <p:ext uri="{BB962C8B-B14F-4D97-AF65-F5344CB8AC3E}">
        <p14:creationId xmlns:p14="http://schemas.microsoft.com/office/powerpoint/2010/main" val="3484541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2390-BA6B-31DC-2876-D2676DAB27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991F62-B403-A771-5168-165B23C48C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E8E3FF-6E39-508C-2227-38058D1650DB}"/>
              </a:ext>
            </a:extLst>
          </p:cNvPr>
          <p:cNvSpPr>
            <a:spLocks noGrp="1"/>
          </p:cNvSpPr>
          <p:nvPr>
            <p:ph type="dt" sz="half" idx="10"/>
          </p:nvPr>
        </p:nvSpPr>
        <p:spPr/>
        <p:txBody>
          <a:bodyPr/>
          <a:lstStyle/>
          <a:p>
            <a:fld id="{98B057D3-7ADA-496C-9604-79285A8CC424}" type="datetimeFigureOut">
              <a:rPr lang="en-US" smtClean="0"/>
              <a:t>11/16/2024</a:t>
            </a:fld>
            <a:endParaRPr lang="en-US"/>
          </a:p>
        </p:txBody>
      </p:sp>
      <p:sp>
        <p:nvSpPr>
          <p:cNvPr id="5" name="Footer Placeholder 4">
            <a:extLst>
              <a:ext uri="{FF2B5EF4-FFF2-40B4-BE49-F238E27FC236}">
                <a16:creationId xmlns:a16="http://schemas.microsoft.com/office/drawing/2014/main" id="{653A1A61-E15B-2F43-7488-74F67B7F3C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68F0FC-3DAC-5986-6018-205B60B66F16}"/>
              </a:ext>
            </a:extLst>
          </p:cNvPr>
          <p:cNvSpPr>
            <a:spLocks noGrp="1"/>
          </p:cNvSpPr>
          <p:nvPr>
            <p:ph type="sldNum" sz="quarter" idx="12"/>
          </p:nvPr>
        </p:nvSpPr>
        <p:spPr/>
        <p:txBody>
          <a:bodyPr/>
          <a:lstStyle/>
          <a:p>
            <a:fld id="{D7E086A9-3DF7-4AAB-8B18-9FDB7649A3DA}" type="slidenum">
              <a:rPr lang="en-US" smtClean="0"/>
              <a:t>‹#›</a:t>
            </a:fld>
            <a:endParaRPr lang="en-US"/>
          </a:p>
        </p:txBody>
      </p:sp>
    </p:spTree>
    <p:extLst>
      <p:ext uri="{BB962C8B-B14F-4D97-AF65-F5344CB8AC3E}">
        <p14:creationId xmlns:p14="http://schemas.microsoft.com/office/powerpoint/2010/main" val="1180469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81C16-4C1E-6AC8-656A-C2F7561F42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3C37FE-C655-2BAA-27DA-6F65BB80A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1FB624-2BD7-3BDE-AB01-D3A28E3549B4}"/>
              </a:ext>
            </a:extLst>
          </p:cNvPr>
          <p:cNvSpPr>
            <a:spLocks noGrp="1"/>
          </p:cNvSpPr>
          <p:nvPr>
            <p:ph type="dt" sz="half" idx="10"/>
          </p:nvPr>
        </p:nvSpPr>
        <p:spPr/>
        <p:txBody>
          <a:bodyPr/>
          <a:lstStyle/>
          <a:p>
            <a:fld id="{98B057D3-7ADA-496C-9604-79285A8CC424}" type="datetimeFigureOut">
              <a:rPr lang="en-US" smtClean="0"/>
              <a:t>11/16/2024</a:t>
            </a:fld>
            <a:endParaRPr lang="en-US"/>
          </a:p>
        </p:txBody>
      </p:sp>
      <p:sp>
        <p:nvSpPr>
          <p:cNvPr id="5" name="Footer Placeholder 4">
            <a:extLst>
              <a:ext uri="{FF2B5EF4-FFF2-40B4-BE49-F238E27FC236}">
                <a16:creationId xmlns:a16="http://schemas.microsoft.com/office/drawing/2014/main" id="{8C577EDB-1B6B-2412-6124-24BAFA2008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B9323E-1644-A332-A12E-F2F1E8E1C726}"/>
              </a:ext>
            </a:extLst>
          </p:cNvPr>
          <p:cNvSpPr>
            <a:spLocks noGrp="1"/>
          </p:cNvSpPr>
          <p:nvPr>
            <p:ph type="sldNum" sz="quarter" idx="12"/>
          </p:nvPr>
        </p:nvSpPr>
        <p:spPr/>
        <p:txBody>
          <a:bodyPr/>
          <a:lstStyle/>
          <a:p>
            <a:fld id="{D7E086A9-3DF7-4AAB-8B18-9FDB7649A3DA}" type="slidenum">
              <a:rPr lang="en-US" smtClean="0"/>
              <a:t>‹#›</a:t>
            </a:fld>
            <a:endParaRPr lang="en-US"/>
          </a:p>
        </p:txBody>
      </p:sp>
    </p:spTree>
    <p:extLst>
      <p:ext uri="{BB962C8B-B14F-4D97-AF65-F5344CB8AC3E}">
        <p14:creationId xmlns:p14="http://schemas.microsoft.com/office/powerpoint/2010/main" val="954076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BC18-EFE4-21C9-EA12-C63E0DDDA2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977D2E-AA17-50D3-9683-B2BDA4E166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5BF0F-5165-0071-F40F-6065C806A5C1}"/>
              </a:ext>
            </a:extLst>
          </p:cNvPr>
          <p:cNvSpPr>
            <a:spLocks noGrp="1"/>
          </p:cNvSpPr>
          <p:nvPr>
            <p:ph type="dt" sz="half" idx="10"/>
          </p:nvPr>
        </p:nvSpPr>
        <p:spPr/>
        <p:txBody>
          <a:bodyPr/>
          <a:lstStyle/>
          <a:p>
            <a:fld id="{98B057D3-7ADA-496C-9604-79285A8CC424}" type="datetimeFigureOut">
              <a:rPr lang="en-US" smtClean="0"/>
              <a:t>11/16/2024</a:t>
            </a:fld>
            <a:endParaRPr lang="en-US"/>
          </a:p>
        </p:txBody>
      </p:sp>
      <p:sp>
        <p:nvSpPr>
          <p:cNvPr id="5" name="Footer Placeholder 4">
            <a:extLst>
              <a:ext uri="{FF2B5EF4-FFF2-40B4-BE49-F238E27FC236}">
                <a16:creationId xmlns:a16="http://schemas.microsoft.com/office/drawing/2014/main" id="{29CE068D-94C1-2793-8C46-B9B58814C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AE5F6D-2C23-9EC4-267C-D3D4C4EC1F17}"/>
              </a:ext>
            </a:extLst>
          </p:cNvPr>
          <p:cNvSpPr>
            <a:spLocks noGrp="1"/>
          </p:cNvSpPr>
          <p:nvPr>
            <p:ph type="sldNum" sz="quarter" idx="12"/>
          </p:nvPr>
        </p:nvSpPr>
        <p:spPr/>
        <p:txBody>
          <a:bodyPr/>
          <a:lstStyle/>
          <a:p>
            <a:fld id="{D7E086A9-3DF7-4AAB-8B18-9FDB7649A3DA}" type="slidenum">
              <a:rPr lang="en-US" smtClean="0"/>
              <a:t>‹#›</a:t>
            </a:fld>
            <a:endParaRPr lang="en-US"/>
          </a:p>
        </p:txBody>
      </p:sp>
    </p:spTree>
    <p:extLst>
      <p:ext uri="{BB962C8B-B14F-4D97-AF65-F5344CB8AC3E}">
        <p14:creationId xmlns:p14="http://schemas.microsoft.com/office/powerpoint/2010/main" val="1924143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80A6-2483-4D0F-FACD-2D70745981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A39A5B-DBDE-06E8-1B03-CF97D23EF8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1D6C0B-F961-F84A-00E1-377AF6D25A44}"/>
              </a:ext>
            </a:extLst>
          </p:cNvPr>
          <p:cNvSpPr>
            <a:spLocks noGrp="1"/>
          </p:cNvSpPr>
          <p:nvPr>
            <p:ph type="dt" sz="half" idx="10"/>
          </p:nvPr>
        </p:nvSpPr>
        <p:spPr/>
        <p:txBody>
          <a:bodyPr/>
          <a:lstStyle/>
          <a:p>
            <a:fld id="{98B057D3-7ADA-496C-9604-79285A8CC424}" type="datetimeFigureOut">
              <a:rPr lang="en-US" smtClean="0"/>
              <a:t>11/16/2024</a:t>
            </a:fld>
            <a:endParaRPr lang="en-US"/>
          </a:p>
        </p:txBody>
      </p:sp>
      <p:sp>
        <p:nvSpPr>
          <p:cNvPr id="5" name="Footer Placeholder 4">
            <a:extLst>
              <a:ext uri="{FF2B5EF4-FFF2-40B4-BE49-F238E27FC236}">
                <a16:creationId xmlns:a16="http://schemas.microsoft.com/office/drawing/2014/main" id="{40142A08-AA59-F0D9-4ACF-773F865196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C667B-22CF-C018-307B-7742112E7647}"/>
              </a:ext>
            </a:extLst>
          </p:cNvPr>
          <p:cNvSpPr>
            <a:spLocks noGrp="1"/>
          </p:cNvSpPr>
          <p:nvPr>
            <p:ph type="sldNum" sz="quarter" idx="12"/>
          </p:nvPr>
        </p:nvSpPr>
        <p:spPr/>
        <p:txBody>
          <a:bodyPr/>
          <a:lstStyle/>
          <a:p>
            <a:fld id="{D7E086A9-3DF7-4AAB-8B18-9FDB7649A3DA}" type="slidenum">
              <a:rPr lang="en-US" smtClean="0"/>
              <a:t>‹#›</a:t>
            </a:fld>
            <a:endParaRPr lang="en-US"/>
          </a:p>
        </p:txBody>
      </p:sp>
    </p:spTree>
    <p:extLst>
      <p:ext uri="{BB962C8B-B14F-4D97-AF65-F5344CB8AC3E}">
        <p14:creationId xmlns:p14="http://schemas.microsoft.com/office/powerpoint/2010/main" val="786299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20B6-4E53-7A4B-1835-DF046218E0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62DED5-53DB-4D21-FEE6-E8AC5011EB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D75C18-8E80-618C-5A62-98B865A534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806B37-97EC-9FE1-4212-1AFECB049D97}"/>
              </a:ext>
            </a:extLst>
          </p:cNvPr>
          <p:cNvSpPr>
            <a:spLocks noGrp="1"/>
          </p:cNvSpPr>
          <p:nvPr>
            <p:ph type="dt" sz="half" idx="10"/>
          </p:nvPr>
        </p:nvSpPr>
        <p:spPr/>
        <p:txBody>
          <a:bodyPr/>
          <a:lstStyle/>
          <a:p>
            <a:fld id="{98B057D3-7ADA-496C-9604-79285A8CC424}" type="datetimeFigureOut">
              <a:rPr lang="en-US" smtClean="0"/>
              <a:t>11/16/2024</a:t>
            </a:fld>
            <a:endParaRPr lang="en-US"/>
          </a:p>
        </p:txBody>
      </p:sp>
      <p:sp>
        <p:nvSpPr>
          <p:cNvPr id="6" name="Footer Placeholder 5">
            <a:extLst>
              <a:ext uri="{FF2B5EF4-FFF2-40B4-BE49-F238E27FC236}">
                <a16:creationId xmlns:a16="http://schemas.microsoft.com/office/drawing/2014/main" id="{FA9ADE9C-F9ED-D7F0-FD3A-9EE2079DD5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0C8A3A-AB26-3D62-49F3-C82814125B4E}"/>
              </a:ext>
            </a:extLst>
          </p:cNvPr>
          <p:cNvSpPr>
            <a:spLocks noGrp="1"/>
          </p:cNvSpPr>
          <p:nvPr>
            <p:ph type="sldNum" sz="quarter" idx="12"/>
          </p:nvPr>
        </p:nvSpPr>
        <p:spPr/>
        <p:txBody>
          <a:bodyPr/>
          <a:lstStyle/>
          <a:p>
            <a:fld id="{D7E086A9-3DF7-4AAB-8B18-9FDB7649A3DA}" type="slidenum">
              <a:rPr lang="en-US" smtClean="0"/>
              <a:t>‹#›</a:t>
            </a:fld>
            <a:endParaRPr lang="en-US"/>
          </a:p>
        </p:txBody>
      </p:sp>
    </p:spTree>
    <p:extLst>
      <p:ext uri="{BB962C8B-B14F-4D97-AF65-F5344CB8AC3E}">
        <p14:creationId xmlns:p14="http://schemas.microsoft.com/office/powerpoint/2010/main" val="819518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D6D6A-B418-B7E0-B12A-C091A9B4EB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E6870D-E709-9454-11A5-A9B1A77AA7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8F2501-9494-56D3-FBA9-B18135F50B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A8660E-EB50-B386-9A2A-75F93F9E6D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E7B929-6D1B-BFD3-795D-B60B3AD47D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0C580D-6F5A-A0C6-4D53-08C621EE1D16}"/>
              </a:ext>
            </a:extLst>
          </p:cNvPr>
          <p:cNvSpPr>
            <a:spLocks noGrp="1"/>
          </p:cNvSpPr>
          <p:nvPr>
            <p:ph type="dt" sz="half" idx="10"/>
          </p:nvPr>
        </p:nvSpPr>
        <p:spPr/>
        <p:txBody>
          <a:bodyPr/>
          <a:lstStyle/>
          <a:p>
            <a:fld id="{98B057D3-7ADA-496C-9604-79285A8CC424}" type="datetimeFigureOut">
              <a:rPr lang="en-US" smtClean="0"/>
              <a:t>11/16/2024</a:t>
            </a:fld>
            <a:endParaRPr lang="en-US"/>
          </a:p>
        </p:txBody>
      </p:sp>
      <p:sp>
        <p:nvSpPr>
          <p:cNvPr id="8" name="Footer Placeholder 7">
            <a:extLst>
              <a:ext uri="{FF2B5EF4-FFF2-40B4-BE49-F238E27FC236}">
                <a16:creationId xmlns:a16="http://schemas.microsoft.com/office/drawing/2014/main" id="{CA75784A-D0FC-66D3-EF11-9348611FE4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E2B8E5-98CF-0012-96B4-DA365AE6A1AC}"/>
              </a:ext>
            </a:extLst>
          </p:cNvPr>
          <p:cNvSpPr>
            <a:spLocks noGrp="1"/>
          </p:cNvSpPr>
          <p:nvPr>
            <p:ph type="sldNum" sz="quarter" idx="12"/>
          </p:nvPr>
        </p:nvSpPr>
        <p:spPr/>
        <p:txBody>
          <a:bodyPr/>
          <a:lstStyle/>
          <a:p>
            <a:fld id="{D7E086A9-3DF7-4AAB-8B18-9FDB7649A3DA}" type="slidenum">
              <a:rPr lang="en-US" smtClean="0"/>
              <a:t>‹#›</a:t>
            </a:fld>
            <a:endParaRPr lang="en-US"/>
          </a:p>
        </p:txBody>
      </p:sp>
    </p:spTree>
    <p:extLst>
      <p:ext uri="{BB962C8B-B14F-4D97-AF65-F5344CB8AC3E}">
        <p14:creationId xmlns:p14="http://schemas.microsoft.com/office/powerpoint/2010/main" val="1718579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CE2E3-D4CE-4CB9-28B2-C03B200816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9219BA-59E9-F040-B6FF-4A69EFC476BD}"/>
              </a:ext>
            </a:extLst>
          </p:cNvPr>
          <p:cNvSpPr>
            <a:spLocks noGrp="1"/>
          </p:cNvSpPr>
          <p:nvPr>
            <p:ph type="dt" sz="half" idx="10"/>
          </p:nvPr>
        </p:nvSpPr>
        <p:spPr/>
        <p:txBody>
          <a:bodyPr/>
          <a:lstStyle/>
          <a:p>
            <a:fld id="{98B057D3-7ADA-496C-9604-79285A8CC424}" type="datetimeFigureOut">
              <a:rPr lang="en-US" smtClean="0"/>
              <a:t>11/16/2024</a:t>
            </a:fld>
            <a:endParaRPr lang="en-US"/>
          </a:p>
        </p:txBody>
      </p:sp>
      <p:sp>
        <p:nvSpPr>
          <p:cNvPr id="4" name="Footer Placeholder 3">
            <a:extLst>
              <a:ext uri="{FF2B5EF4-FFF2-40B4-BE49-F238E27FC236}">
                <a16:creationId xmlns:a16="http://schemas.microsoft.com/office/drawing/2014/main" id="{28E0BD52-6359-02D4-E897-B7AB5F0537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79E3D8-5C76-2704-7A00-A8DC8B44B678}"/>
              </a:ext>
            </a:extLst>
          </p:cNvPr>
          <p:cNvSpPr>
            <a:spLocks noGrp="1"/>
          </p:cNvSpPr>
          <p:nvPr>
            <p:ph type="sldNum" sz="quarter" idx="12"/>
          </p:nvPr>
        </p:nvSpPr>
        <p:spPr/>
        <p:txBody>
          <a:bodyPr/>
          <a:lstStyle/>
          <a:p>
            <a:fld id="{D7E086A9-3DF7-4AAB-8B18-9FDB7649A3DA}" type="slidenum">
              <a:rPr lang="en-US" smtClean="0"/>
              <a:t>‹#›</a:t>
            </a:fld>
            <a:endParaRPr lang="en-US"/>
          </a:p>
        </p:txBody>
      </p:sp>
    </p:spTree>
    <p:extLst>
      <p:ext uri="{BB962C8B-B14F-4D97-AF65-F5344CB8AC3E}">
        <p14:creationId xmlns:p14="http://schemas.microsoft.com/office/powerpoint/2010/main" val="57728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D78E15-6D20-3AB9-98BB-70CB5FAF8C5E}"/>
              </a:ext>
            </a:extLst>
          </p:cNvPr>
          <p:cNvSpPr>
            <a:spLocks noGrp="1"/>
          </p:cNvSpPr>
          <p:nvPr>
            <p:ph type="dt" sz="half" idx="10"/>
          </p:nvPr>
        </p:nvSpPr>
        <p:spPr/>
        <p:txBody>
          <a:bodyPr/>
          <a:lstStyle/>
          <a:p>
            <a:fld id="{98B057D3-7ADA-496C-9604-79285A8CC424}" type="datetimeFigureOut">
              <a:rPr lang="en-US" smtClean="0"/>
              <a:t>11/16/2024</a:t>
            </a:fld>
            <a:endParaRPr lang="en-US"/>
          </a:p>
        </p:txBody>
      </p:sp>
      <p:sp>
        <p:nvSpPr>
          <p:cNvPr id="3" name="Footer Placeholder 2">
            <a:extLst>
              <a:ext uri="{FF2B5EF4-FFF2-40B4-BE49-F238E27FC236}">
                <a16:creationId xmlns:a16="http://schemas.microsoft.com/office/drawing/2014/main" id="{CDB5D986-53E0-1358-BF74-7222371F3C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27BB51-E0EB-19B4-FEF6-122C9DC095FB}"/>
              </a:ext>
            </a:extLst>
          </p:cNvPr>
          <p:cNvSpPr>
            <a:spLocks noGrp="1"/>
          </p:cNvSpPr>
          <p:nvPr>
            <p:ph type="sldNum" sz="quarter" idx="12"/>
          </p:nvPr>
        </p:nvSpPr>
        <p:spPr/>
        <p:txBody>
          <a:bodyPr/>
          <a:lstStyle/>
          <a:p>
            <a:fld id="{D7E086A9-3DF7-4AAB-8B18-9FDB7649A3DA}" type="slidenum">
              <a:rPr lang="en-US" smtClean="0"/>
              <a:t>‹#›</a:t>
            </a:fld>
            <a:endParaRPr lang="en-US"/>
          </a:p>
        </p:txBody>
      </p:sp>
    </p:spTree>
    <p:extLst>
      <p:ext uri="{BB962C8B-B14F-4D97-AF65-F5344CB8AC3E}">
        <p14:creationId xmlns:p14="http://schemas.microsoft.com/office/powerpoint/2010/main" val="3763412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0368E-4C02-8FE5-1A9C-03253BB889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8D3548-1ECB-52A5-5FFD-0BD77E302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A6C64B-DE43-11AE-5756-BA30B79DE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619482-0957-B908-5DAE-2A856CF9CBD6}"/>
              </a:ext>
            </a:extLst>
          </p:cNvPr>
          <p:cNvSpPr>
            <a:spLocks noGrp="1"/>
          </p:cNvSpPr>
          <p:nvPr>
            <p:ph type="dt" sz="half" idx="10"/>
          </p:nvPr>
        </p:nvSpPr>
        <p:spPr/>
        <p:txBody>
          <a:bodyPr/>
          <a:lstStyle/>
          <a:p>
            <a:fld id="{98B057D3-7ADA-496C-9604-79285A8CC424}" type="datetimeFigureOut">
              <a:rPr lang="en-US" smtClean="0"/>
              <a:t>11/16/2024</a:t>
            </a:fld>
            <a:endParaRPr lang="en-US"/>
          </a:p>
        </p:txBody>
      </p:sp>
      <p:sp>
        <p:nvSpPr>
          <p:cNvPr id="6" name="Footer Placeholder 5">
            <a:extLst>
              <a:ext uri="{FF2B5EF4-FFF2-40B4-BE49-F238E27FC236}">
                <a16:creationId xmlns:a16="http://schemas.microsoft.com/office/drawing/2014/main" id="{AD9FC808-247E-CBA2-1C43-8609E12640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4D4BC7-5B62-38E8-F18A-7A39D16CD648}"/>
              </a:ext>
            </a:extLst>
          </p:cNvPr>
          <p:cNvSpPr>
            <a:spLocks noGrp="1"/>
          </p:cNvSpPr>
          <p:nvPr>
            <p:ph type="sldNum" sz="quarter" idx="12"/>
          </p:nvPr>
        </p:nvSpPr>
        <p:spPr/>
        <p:txBody>
          <a:bodyPr/>
          <a:lstStyle/>
          <a:p>
            <a:fld id="{D7E086A9-3DF7-4AAB-8B18-9FDB7649A3DA}" type="slidenum">
              <a:rPr lang="en-US" smtClean="0"/>
              <a:t>‹#›</a:t>
            </a:fld>
            <a:endParaRPr lang="en-US"/>
          </a:p>
        </p:txBody>
      </p:sp>
    </p:spTree>
    <p:extLst>
      <p:ext uri="{BB962C8B-B14F-4D97-AF65-F5344CB8AC3E}">
        <p14:creationId xmlns:p14="http://schemas.microsoft.com/office/powerpoint/2010/main" val="3038043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9D3F5-963F-35BC-E472-AB37F7FBB0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0B30DB-92D6-39EF-80A0-90C40CE524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E8BE66-1FB7-05E3-0523-812EC66C48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CFA429-B3E1-94DE-F066-D01F3990C621}"/>
              </a:ext>
            </a:extLst>
          </p:cNvPr>
          <p:cNvSpPr>
            <a:spLocks noGrp="1"/>
          </p:cNvSpPr>
          <p:nvPr>
            <p:ph type="dt" sz="half" idx="10"/>
          </p:nvPr>
        </p:nvSpPr>
        <p:spPr/>
        <p:txBody>
          <a:bodyPr/>
          <a:lstStyle/>
          <a:p>
            <a:fld id="{98B057D3-7ADA-496C-9604-79285A8CC424}" type="datetimeFigureOut">
              <a:rPr lang="en-US" smtClean="0"/>
              <a:t>11/16/2024</a:t>
            </a:fld>
            <a:endParaRPr lang="en-US"/>
          </a:p>
        </p:txBody>
      </p:sp>
      <p:sp>
        <p:nvSpPr>
          <p:cNvPr id="6" name="Footer Placeholder 5">
            <a:extLst>
              <a:ext uri="{FF2B5EF4-FFF2-40B4-BE49-F238E27FC236}">
                <a16:creationId xmlns:a16="http://schemas.microsoft.com/office/drawing/2014/main" id="{50C16CAF-60AD-8C8B-D14A-8C21DB409B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AB4960-D504-2271-0E6E-D6907117E0A7}"/>
              </a:ext>
            </a:extLst>
          </p:cNvPr>
          <p:cNvSpPr>
            <a:spLocks noGrp="1"/>
          </p:cNvSpPr>
          <p:nvPr>
            <p:ph type="sldNum" sz="quarter" idx="12"/>
          </p:nvPr>
        </p:nvSpPr>
        <p:spPr/>
        <p:txBody>
          <a:bodyPr/>
          <a:lstStyle/>
          <a:p>
            <a:fld id="{D7E086A9-3DF7-4AAB-8B18-9FDB7649A3DA}" type="slidenum">
              <a:rPr lang="en-US" smtClean="0"/>
              <a:t>‹#›</a:t>
            </a:fld>
            <a:endParaRPr lang="en-US"/>
          </a:p>
        </p:txBody>
      </p:sp>
    </p:spTree>
    <p:extLst>
      <p:ext uri="{BB962C8B-B14F-4D97-AF65-F5344CB8AC3E}">
        <p14:creationId xmlns:p14="http://schemas.microsoft.com/office/powerpoint/2010/main" val="4113204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2E9CF8-A852-EB92-0F33-E162E6041C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38A58D-D67E-BFF2-116C-C045FE6C0F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88F2D-6119-A4CA-089E-D8B88DB0A9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057D3-7ADA-496C-9604-79285A8CC424}" type="datetimeFigureOut">
              <a:rPr lang="en-US" smtClean="0"/>
              <a:t>11/16/2024</a:t>
            </a:fld>
            <a:endParaRPr lang="en-US"/>
          </a:p>
        </p:txBody>
      </p:sp>
      <p:sp>
        <p:nvSpPr>
          <p:cNvPr id="5" name="Footer Placeholder 4">
            <a:extLst>
              <a:ext uri="{FF2B5EF4-FFF2-40B4-BE49-F238E27FC236}">
                <a16:creationId xmlns:a16="http://schemas.microsoft.com/office/drawing/2014/main" id="{A7E7010B-4069-927A-A533-68068D06F5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AA5C35-2D30-AD88-7A42-C48D55C2B8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086A9-3DF7-4AAB-8B18-9FDB7649A3DA}" type="slidenum">
              <a:rPr lang="en-US" smtClean="0"/>
              <a:t>‹#›</a:t>
            </a:fld>
            <a:endParaRPr lang="en-US"/>
          </a:p>
        </p:txBody>
      </p:sp>
    </p:spTree>
    <p:extLst>
      <p:ext uri="{BB962C8B-B14F-4D97-AF65-F5344CB8AC3E}">
        <p14:creationId xmlns:p14="http://schemas.microsoft.com/office/powerpoint/2010/main" val="2712904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145BDD2-DCBB-065F-0835-E76C85FF2C3C}"/>
              </a:ext>
            </a:extLst>
          </p:cNvPr>
          <p:cNvSpPr txBox="1"/>
          <p:nvPr/>
        </p:nvSpPr>
        <p:spPr>
          <a:xfrm>
            <a:off x="808383" y="1669774"/>
            <a:ext cx="8481391" cy="369332"/>
          </a:xfrm>
          <a:prstGeom prst="rect">
            <a:avLst/>
          </a:prstGeom>
          <a:noFill/>
        </p:spPr>
        <p:txBody>
          <a:bodyPr wrap="square" rtlCol="0">
            <a:spAutoFit/>
          </a:bodyPr>
          <a:lstStyle/>
          <a:p>
            <a:r>
              <a:rPr lang="en-US" dirty="0"/>
              <a:t> </a:t>
            </a:r>
          </a:p>
        </p:txBody>
      </p:sp>
      <p:sp>
        <p:nvSpPr>
          <p:cNvPr id="12" name="Rectangle: Rounded Corners 11">
            <a:extLst>
              <a:ext uri="{FF2B5EF4-FFF2-40B4-BE49-F238E27FC236}">
                <a16:creationId xmlns:a16="http://schemas.microsoft.com/office/drawing/2014/main" id="{19486390-573A-0C6C-555B-97308FEB4C2F}"/>
              </a:ext>
            </a:extLst>
          </p:cNvPr>
          <p:cNvSpPr/>
          <p:nvPr/>
        </p:nvSpPr>
        <p:spPr>
          <a:xfrm>
            <a:off x="337930" y="225287"/>
            <a:ext cx="11516139" cy="1444487"/>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2C6252AC-2055-8FFF-4933-0E44E6D57E4A}"/>
              </a:ext>
            </a:extLst>
          </p:cNvPr>
          <p:cNvSpPr txBox="1"/>
          <p:nvPr/>
        </p:nvSpPr>
        <p:spPr>
          <a:xfrm>
            <a:off x="689113" y="225287"/>
            <a:ext cx="10296939" cy="1133965"/>
          </a:xfrm>
          <a:prstGeom prst="rect">
            <a:avLst/>
          </a:prstGeom>
          <a:noFill/>
        </p:spPr>
        <p:txBody>
          <a:bodyPr wrap="square" rtlCol="0">
            <a:spAutoFit/>
          </a:bodyPr>
          <a:lstStyle/>
          <a:p>
            <a:pPr algn="ctr">
              <a:lnSpc>
                <a:spcPct val="150000"/>
              </a:lnSpc>
            </a:pPr>
            <a:r>
              <a:rPr lang="en-US" sz="2400" b="1" dirty="0">
                <a:latin typeface="Times New Roman" panose="02020603050405020304" pitchFamily="18" charset="0"/>
                <a:cs typeface="Times New Roman" panose="02020603050405020304" pitchFamily="18" charset="0"/>
              </a:rPr>
              <a:t>Prevalence and Factors associated with Depression and Anxiety among undergraduate students in </a:t>
            </a:r>
            <a:r>
              <a:rPr lang="en-US" sz="2400" b="1" dirty="0" err="1">
                <a:latin typeface="Times New Roman" panose="02020603050405020304" pitchFamily="18" charset="0"/>
                <a:cs typeface="Times New Roman" panose="02020603050405020304" pitchFamily="18" charset="0"/>
              </a:rPr>
              <a:t>Barishal</a:t>
            </a:r>
            <a:r>
              <a:rPr lang="en-US" sz="2400" b="1" dirty="0">
                <a:latin typeface="Times New Roman" panose="02020603050405020304" pitchFamily="18" charset="0"/>
                <a:cs typeface="Times New Roman" panose="02020603050405020304" pitchFamily="18" charset="0"/>
              </a:rPr>
              <a:t> University  : A Cross-Sectional study</a:t>
            </a:r>
            <a:r>
              <a:rPr lang="en-US" sz="2400" dirty="0">
                <a:latin typeface="Times New Roman" panose="02020603050405020304" pitchFamily="18" charset="0"/>
                <a:cs typeface="Times New Roman" panose="02020603050405020304" pitchFamily="18" charset="0"/>
              </a:rPr>
              <a:t>.</a:t>
            </a:r>
          </a:p>
        </p:txBody>
      </p:sp>
      <p:sp>
        <p:nvSpPr>
          <p:cNvPr id="14" name="TextBox 13">
            <a:extLst>
              <a:ext uri="{FF2B5EF4-FFF2-40B4-BE49-F238E27FC236}">
                <a16:creationId xmlns:a16="http://schemas.microsoft.com/office/drawing/2014/main" id="{6274F73F-7A44-1DB0-5371-96A8BA2F99AD}"/>
              </a:ext>
            </a:extLst>
          </p:cNvPr>
          <p:cNvSpPr txBox="1"/>
          <p:nvPr/>
        </p:nvSpPr>
        <p:spPr>
          <a:xfrm>
            <a:off x="5039138" y="1966219"/>
            <a:ext cx="7023652" cy="1200329"/>
          </a:xfrm>
          <a:prstGeom prst="rect">
            <a:avLst/>
          </a:prstGeom>
          <a:noFill/>
        </p:spPr>
        <p:txBody>
          <a:bodyPr wrap="square" rtlCol="0">
            <a:spAutoFit/>
          </a:bodyPr>
          <a:lstStyle/>
          <a:p>
            <a:r>
              <a:rPr lang="en-US" b="1" dirty="0">
                <a:solidFill>
                  <a:srgbClr val="7030A0"/>
                </a:solidFill>
              </a:rPr>
              <a:t>Presented By</a:t>
            </a:r>
          </a:p>
          <a:p>
            <a:r>
              <a:rPr lang="en-US" dirty="0"/>
              <a:t> </a:t>
            </a:r>
            <a:r>
              <a:rPr lang="en-US" b="1" dirty="0"/>
              <a:t>UMME KULSUM</a:t>
            </a:r>
          </a:p>
          <a:p>
            <a:r>
              <a:rPr lang="en-US" dirty="0">
                <a:latin typeface="Times New Roman" panose="02020603050405020304" pitchFamily="18" charset="0"/>
                <a:cs typeface="Times New Roman" panose="02020603050405020304" pitchFamily="18" charset="0"/>
              </a:rPr>
              <a:t>Class Roll : 19 STA 002</a:t>
            </a:r>
          </a:p>
          <a:p>
            <a:r>
              <a:rPr lang="en-US" dirty="0">
                <a:latin typeface="Times New Roman" panose="02020603050405020304" pitchFamily="18" charset="0"/>
                <a:cs typeface="Times New Roman" panose="02020603050405020304" pitchFamily="18" charset="0"/>
              </a:rPr>
              <a:t>Session : 2018-19</a:t>
            </a:r>
          </a:p>
        </p:txBody>
      </p:sp>
      <p:sp>
        <p:nvSpPr>
          <p:cNvPr id="15" name="TextBox 14">
            <a:extLst>
              <a:ext uri="{FF2B5EF4-FFF2-40B4-BE49-F238E27FC236}">
                <a16:creationId xmlns:a16="http://schemas.microsoft.com/office/drawing/2014/main" id="{399B5C3E-E424-8854-939C-43922A2FE305}"/>
              </a:ext>
            </a:extLst>
          </p:cNvPr>
          <p:cNvSpPr txBox="1"/>
          <p:nvPr/>
        </p:nvSpPr>
        <p:spPr>
          <a:xfrm>
            <a:off x="1464365" y="3611550"/>
            <a:ext cx="4373217" cy="1725985"/>
          </a:xfrm>
          <a:prstGeom prst="rect">
            <a:avLst/>
          </a:prstGeom>
          <a:noFill/>
        </p:spPr>
        <p:txBody>
          <a:bodyPr wrap="square" rtlCol="0">
            <a:spAutoFit/>
          </a:bodyPr>
          <a:lstStyle/>
          <a:p>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Presented for:</a:t>
            </a:r>
          </a:p>
          <a:p>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Dr. Tania Islam</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Assistant Professor,</a:t>
            </a:r>
          </a:p>
          <a:p>
            <a:pPr marL="0" marR="0">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Computer science &amp; Engineering</a:t>
            </a:r>
          </a:p>
          <a:p>
            <a:pPr marL="0" marR="0">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University of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Barishal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p>
        </p:txBody>
      </p:sp>
      <p:sp>
        <p:nvSpPr>
          <p:cNvPr id="16" name="TextBox 15">
            <a:extLst>
              <a:ext uri="{FF2B5EF4-FFF2-40B4-BE49-F238E27FC236}">
                <a16:creationId xmlns:a16="http://schemas.microsoft.com/office/drawing/2014/main" id="{EE76160A-B56A-0A4A-40D0-7E299E5FA04A}"/>
              </a:ext>
            </a:extLst>
          </p:cNvPr>
          <p:cNvSpPr txBox="1"/>
          <p:nvPr/>
        </p:nvSpPr>
        <p:spPr>
          <a:xfrm>
            <a:off x="3641033" y="5432384"/>
            <a:ext cx="4909931" cy="1200329"/>
          </a:xfrm>
          <a:prstGeom prst="rect">
            <a:avLst/>
          </a:prstGeom>
          <a:noFill/>
        </p:spPr>
        <p:txBody>
          <a:bodyPr wrap="square" rtlCol="0">
            <a:spAutoFit/>
          </a:bodyPr>
          <a:lstStyle/>
          <a:p>
            <a:r>
              <a:rPr lang="en-US" b="1" dirty="0">
                <a:solidFill>
                  <a:srgbClr val="00B050"/>
                </a:solidFill>
                <a:latin typeface="Times New Roman" panose="02020603050405020304" pitchFamily="18" charset="0"/>
                <a:cs typeface="Times New Roman" panose="02020603050405020304" pitchFamily="18" charset="0"/>
              </a:rPr>
              <a:t>Department of statistics, University of </a:t>
            </a:r>
            <a:r>
              <a:rPr lang="en-US" b="1" dirty="0" err="1">
                <a:solidFill>
                  <a:srgbClr val="00B050"/>
                </a:solidFill>
                <a:latin typeface="Times New Roman" panose="02020603050405020304" pitchFamily="18" charset="0"/>
                <a:cs typeface="Times New Roman" panose="02020603050405020304" pitchFamily="18" charset="0"/>
              </a:rPr>
              <a:t>Barishal</a:t>
            </a:r>
            <a:endParaRPr lang="en-US" b="1" dirty="0">
              <a:solidFill>
                <a:srgbClr val="00B050"/>
              </a:solidFill>
              <a:latin typeface="Times New Roman" panose="02020603050405020304" pitchFamily="18" charset="0"/>
              <a:cs typeface="Times New Roman" panose="02020603050405020304" pitchFamily="18" charset="0"/>
            </a:endParaRPr>
          </a:p>
          <a:p>
            <a:pPr algn="ctr"/>
            <a:r>
              <a:rPr lang="en-US" b="1" dirty="0">
                <a:solidFill>
                  <a:srgbClr val="00B050"/>
                </a:solidFill>
                <a:latin typeface="Times New Roman" panose="02020603050405020304" pitchFamily="18" charset="0"/>
                <a:cs typeface="Times New Roman" panose="02020603050405020304" pitchFamily="18" charset="0"/>
              </a:rPr>
              <a:t>Barishal-8254, </a:t>
            </a:r>
            <a:r>
              <a:rPr lang="en-US" b="1" dirty="0" err="1">
                <a:solidFill>
                  <a:srgbClr val="00B050"/>
                </a:solidFill>
                <a:latin typeface="Times New Roman" panose="02020603050405020304" pitchFamily="18" charset="0"/>
                <a:cs typeface="Times New Roman" panose="02020603050405020304" pitchFamily="18" charset="0"/>
              </a:rPr>
              <a:t>Banglaesh</a:t>
            </a:r>
            <a:endParaRPr lang="en-US" b="1" dirty="0">
              <a:solidFill>
                <a:srgbClr val="00B050"/>
              </a:solidFill>
              <a:latin typeface="Times New Roman" panose="02020603050405020304" pitchFamily="18" charset="0"/>
              <a:cs typeface="Times New Roman" panose="02020603050405020304" pitchFamily="18" charset="0"/>
            </a:endParaRPr>
          </a:p>
          <a:p>
            <a:pPr algn="ctr"/>
            <a:r>
              <a:rPr lang="en-US" b="1" dirty="0">
                <a:solidFill>
                  <a:srgbClr val="00B050"/>
                </a:solidFill>
                <a:latin typeface="Times New Roman" panose="02020603050405020304" pitchFamily="18" charset="0"/>
                <a:cs typeface="Times New Roman" panose="02020603050405020304" pitchFamily="18" charset="0"/>
              </a:rPr>
              <a:t>15 November,2024</a:t>
            </a:r>
          </a:p>
          <a:p>
            <a:endParaRPr lang="en-US" dirty="0"/>
          </a:p>
        </p:txBody>
      </p:sp>
      <p:pic>
        <p:nvPicPr>
          <p:cNvPr id="18" name="Picture 17">
            <a:extLst>
              <a:ext uri="{FF2B5EF4-FFF2-40B4-BE49-F238E27FC236}">
                <a16:creationId xmlns:a16="http://schemas.microsoft.com/office/drawing/2014/main" id="{EBB7A23E-7F2B-51A9-DBDE-57D7A306E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416" y="3429000"/>
            <a:ext cx="1828800" cy="1495425"/>
          </a:xfrm>
          <a:prstGeom prst="rect">
            <a:avLst/>
          </a:prstGeom>
        </p:spPr>
      </p:pic>
    </p:spTree>
    <p:extLst>
      <p:ext uri="{BB962C8B-B14F-4D97-AF65-F5344CB8AC3E}">
        <p14:creationId xmlns:p14="http://schemas.microsoft.com/office/powerpoint/2010/main" val="213722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8F474E-44A6-F54C-59C8-10A6C0F66816}"/>
              </a:ext>
            </a:extLst>
          </p:cNvPr>
          <p:cNvSpPr/>
          <p:nvPr/>
        </p:nvSpPr>
        <p:spPr>
          <a:xfrm>
            <a:off x="0" y="0"/>
            <a:ext cx="12192000" cy="993913"/>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49EDF03-5B4B-1EE6-56FB-0A2E5358C85B}"/>
              </a:ext>
            </a:extLst>
          </p:cNvPr>
          <p:cNvSpPr/>
          <p:nvPr/>
        </p:nvSpPr>
        <p:spPr>
          <a:xfrm>
            <a:off x="0" y="0"/>
            <a:ext cx="6096000" cy="437322"/>
          </a:xfrm>
          <a:prstGeom prst="rect">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2EEF283-879C-2382-914B-5F55FDC52AD8}"/>
              </a:ext>
            </a:extLst>
          </p:cNvPr>
          <p:cNvSpPr/>
          <p:nvPr/>
        </p:nvSpPr>
        <p:spPr>
          <a:xfrm>
            <a:off x="0" y="6427304"/>
            <a:ext cx="4691270" cy="4306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A4D1A85-6CE1-4177-AB04-C028628D196D}"/>
              </a:ext>
            </a:extLst>
          </p:cNvPr>
          <p:cNvSpPr/>
          <p:nvPr/>
        </p:nvSpPr>
        <p:spPr>
          <a:xfrm>
            <a:off x="4678017" y="6414052"/>
            <a:ext cx="3207026" cy="443948"/>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45763BA-3EEB-690A-EA5E-76ADA2B7FA15}"/>
              </a:ext>
            </a:extLst>
          </p:cNvPr>
          <p:cNvSpPr/>
          <p:nvPr/>
        </p:nvSpPr>
        <p:spPr>
          <a:xfrm>
            <a:off x="7885043" y="6414052"/>
            <a:ext cx="4306957" cy="443948"/>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2BD3497-48D8-E418-38F0-253F01392EC4}"/>
              </a:ext>
            </a:extLst>
          </p:cNvPr>
          <p:cNvSpPr txBox="1"/>
          <p:nvPr/>
        </p:nvSpPr>
        <p:spPr>
          <a:xfrm>
            <a:off x="3352800" y="-23937"/>
            <a:ext cx="3101009"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Results and Discussion</a:t>
            </a:r>
          </a:p>
          <a:p>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5EA06CE-421B-74D9-F0FC-048114779B2F}"/>
              </a:ext>
            </a:extLst>
          </p:cNvPr>
          <p:cNvSpPr txBox="1"/>
          <p:nvPr/>
        </p:nvSpPr>
        <p:spPr>
          <a:xfrm>
            <a:off x="470452" y="484785"/>
            <a:ext cx="3750365"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Descriptive statistics</a:t>
            </a:r>
            <a:endParaRPr lang="en-US"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B981F88-A01B-7CD0-88CF-6C4FD4A1FC60}"/>
              </a:ext>
            </a:extLst>
          </p:cNvPr>
          <p:cNvSpPr txBox="1"/>
          <p:nvPr/>
        </p:nvSpPr>
        <p:spPr>
          <a:xfrm>
            <a:off x="1219200" y="6478608"/>
            <a:ext cx="3207026"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UMME  KULSUM</a:t>
            </a:r>
          </a:p>
        </p:txBody>
      </p:sp>
      <p:sp>
        <p:nvSpPr>
          <p:cNvPr id="10" name="TextBox 9">
            <a:extLst>
              <a:ext uri="{FF2B5EF4-FFF2-40B4-BE49-F238E27FC236}">
                <a16:creationId xmlns:a16="http://schemas.microsoft.com/office/drawing/2014/main" id="{14DC9041-621D-FF3D-6AEA-917DEBF8B5B5}"/>
              </a:ext>
            </a:extLst>
          </p:cNvPr>
          <p:cNvSpPr txBox="1"/>
          <p:nvPr/>
        </p:nvSpPr>
        <p:spPr>
          <a:xfrm>
            <a:off x="8030817" y="6414052"/>
            <a:ext cx="40154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15 November,2024                         10/28</a:t>
            </a:r>
          </a:p>
        </p:txBody>
      </p:sp>
      <p:pic>
        <p:nvPicPr>
          <p:cNvPr id="12" name="Picture 11">
            <a:extLst>
              <a:ext uri="{FF2B5EF4-FFF2-40B4-BE49-F238E27FC236}">
                <a16:creationId xmlns:a16="http://schemas.microsoft.com/office/drawing/2014/main" id="{01911F76-7CFC-9244-EE3B-B8E0E3ABC8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2279" y="1507895"/>
            <a:ext cx="7076662" cy="4095463"/>
          </a:xfrm>
          <a:prstGeom prst="rect">
            <a:avLst/>
          </a:prstGeom>
          <a:noFill/>
          <a:ln>
            <a:noFill/>
          </a:ln>
        </p:spPr>
      </p:pic>
      <p:pic>
        <p:nvPicPr>
          <p:cNvPr id="14" name="Picture 13">
            <a:extLst>
              <a:ext uri="{FF2B5EF4-FFF2-40B4-BE49-F238E27FC236}">
                <a16:creationId xmlns:a16="http://schemas.microsoft.com/office/drawing/2014/main" id="{E7149D95-B077-FB4A-5AFB-CEAB7700E38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77948" y="1200171"/>
            <a:ext cx="6427304" cy="4376070"/>
          </a:xfrm>
          <a:prstGeom prst="rect">
            <a:avLst/>
          </a:prstGeom>
          <a:noFill/>
          <a:ln>
            <a:noFill/>
          </a:ln>
        </p:spPr>
      </p:pic>
      <p:sp>
        <p:nvSpPr>
          <p:cNvPr id="11" name="TextBox 10">
            <a:extLst>
              <a:ext uri="{FF2B5EF4-FFF2-40B4-BE49-F238E27FC236}">
                <a16:creationId xmlns:a16="http://schemas.microsoft.com/office/drawing/2014/main" id="{CC4D557C-8823-F4B9-FB1D-A9B68B1E7F2B}"/>
              </a:ext>
            </a:extLst>
          </p:cNvPr>
          <p:cNvSpPr txBox="1"/>
          <p:nvPr/>
        </p:nvSpPr>
        <p:spPr>
          <a:xfrm>
            <a:off x="291548" y="5748008"/>
            <a:ext cx="5075582" cy="369332"/>
          </a:xfrm>
          <a:prstGeom prst="rect">
            <a:avLst/>
          </a:prstGeom>
          <a:noFill/>
        </p:spPr>
        <p:txBody>
          <a:bodyPr wrap="square" rtlCol="0">
            <a:spAutoFit/>
          </a:bodyPr>
          <a:lstStyle/>
          <a:p>
            <a:r>
              <a:rPr lang="en-US" sz="1800" kern="0" dirty="0">
                <a:effectLst/>
                <a:latin typeface="Times New Roman" panose="02020603050405020304" pitchFamily="18" charset="0"/>
                <a:ea typeface="Calibri" panose="020F0502020204030204" pitchFamily="34" charset="0"/>
              </a:rPr>
              <a:t>Figure 1: pie chart of the respondents by their sex</a:t>
            </a:r>
            <a:endParaRPr lang="en-US" dirty="0"/>
          </a:p>
        </p:txBody>
      </p:sp>
      <p:sp>
        <p:nvSpPr>
          <p:cNvPr id="13" name="TextBox 12">
            <a:extLst>
              <a:ext uri="{FF2B5EF4-FFF2-40B4-BE49-F238E27FC236}">
                <a16:creationId xmlns:a16="http://schemas.microsoft.com/office/drawing/2014/main" id="{03C403D0-5FB9-A27D-F7AA-F16EE89813AB}"/>
              </a:ext>
            </a:extLst>
          </p:cNvPr>
          <p:cNvSpPr txBox="1"/>
          <p:nvPr/>
        </p:nvSpPr>
        <p:spPr>
          <a:xfrm>
            <a:off x="5618921" y="5603358"/>
            <a:ext cx="6175514" cy="646331"/>
          </a:xfrm>
          <a:prstGeom prst="rect">
            <a:avLst/>
          </a:prstGeom>
          <a:noFill/>
        </p:spPr>
        <p:txBody>
          <a:bodyPr wrap="square" rtlCol="0">
            <a:spAutoFit/>
          </a:bodyPr>
          <a:lstStyle/>
          <a:p>
            <a:pPr algn="ctr"/>
            <a:r>
              <a:rPr lang="en-US" sz="1800" kern="0" dirty="0">
                <a:effectLst/>
                <a:latin typeface="Times New Roman" panose="02020603050405020304" pitchFamily="18" charset="0"/>
                <a:ea typeface="Calibri" panose="020F0502020204030204" pitchFamily="34" charset="0"/>
              </a:rPr>
              <a:t>Figure 2: pie chart of the respondents by their father’s occupation.</a:t>
            </a:r>
            <a:endParaRPr lang="en-US" dirty="0"/>
          </a:p>
        </p:txBody>
      </p:sp>
    </p:spTree>
    <p:extLst>
      <p:ext uri="{BB962C8B-B14F-4D97-AF65-F5344CB8AC3E}">
        <p14:creationId xmlns:p14="http://schemas.microsoft.com/office/powerpoint/2010/main" val="3995650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8F474E-44A6-F54C-59C8-10A6C0F66816}"/>
              </a:ext>
            </a:extLst>
          </p:cNvPr>
          <p:cNvSpPr/>
          <p:nvPr/>
        </p:nvSpPr>
        <p:spPr>
          <a:xfrm>
            <a:off x="0" y="0"/>
            <a:ext cx="12192000" cy="993913"/>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49EDF03-5B4B-1EE6-56FB-0A2E5358C85B}"/>
              </a:ext>
            </a:extLst>
          </p:cNvPr>
          <p:cNvSpPr/>
          <p:nvPr/>
        </p:nvSpPr>
        <p:spPr>
          <a:xfrm>
            <a:off x="0" y="0"/>
            <a:ext cx="6096000" cy="437322"/>
          </a:xfrm>
          <a:prstGeom prst="rect">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2EEF283-879C-2382-914B-5F55FDC52AD8}"/>
              </a:ext>
            </a:extLst>
          </p:cNvPr>
          <p:cNvSpPr/>
          <p:nvPr/>
        </p:nvSpPr>
        <p:spPr>
          <a:xfrm>
            <a:off x="0" y="6427304"/>
            <a:ext cx="4691270" cy="4306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A4D1A85-6CE1-4177-AB04-C028628D196D}"/>
              </a:ext>
            </a:extLst>
          </p:cNvPr>
          <p:cNvSpPr/>
          <p:nvPr/>
        </p:nvSpPr>
        <p:spPr>
          <a:xfrm>
            <a:off x="4678017" y="6414052"/>
            <a:ext cx="3207026" cy="443948"/>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45763BA-3EEB-690A-EA5E-76ADA2B7FA15}"/>
              </a:ext>
            </a:extLst>
          </p:cNvPr>
          <p:cNvSpPr/>
          <p:nvPr/>
        </p:nvSpPr>
        <p:spPr>
          <a:xfrm>
            <a:off x="7885043" y="6414052"/>
            <a:ext cx="4306957" cy="443948"/>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2BD3497-48D8-E418-38F0-253F01392EC4}"/>
              </a:ext>
            </a:extLst>
          </p:cNvPr>
          <p:cNvSpPr txBox="1"/>
          <p:nvPr/>
        </p:nvSpPr>
        <p:spPr>
          <a:xfrm>
            <a:off x="3352800" y="-4441"/>
            <a:ext cx="2862470"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Results and Discussion</a:t>
            </a:r>
          </a:p>
          <a:p>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5EA06CE-421B-74D9-F0FC-048114779B2F}"/>
              </a:ext>
            </a:extLst>
          </p:cNvPr>
          <p:cNvSpPr txBox="1"/>
          <p:nvPr/>
        </p:nvSpPr>
        <p:spPr>
          <a:xfrm>
            <a:off x="119270" y="472613"/>
            <a:ext cx="375036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Descriptive statistics</a:t>
            </a:r>
          </a:p>
        </p:txBody>
      </p:sp>
      <p:sp>
        <p:nvSpPr>
          <p:cNvPr id="9" name="TextBox 8">
            <a:extLst>
              <a:ext uri="{FF2B5EF4-FFF2-40B4-BE49-F238E27FC236}">
                <a16:creationId xmlns:a16="http://schemas.microsoft.com/office/drawing/2014/main" id="{7B981F88-A01B-7CD0-88CF-6C4FD4A1FC60}"/>
              </a:ext>
            </a:extLst>
          </p:cNvPr>
          <p:cNvSpPr txBox="1"/>
          <p:nvPr/>
        </p:nvSpPr>
        <p:spPr>
          <a:xfrm>
            <a:off x="1219200" y="6478608"/>
            <a:ext cx="3207026"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UMME  KULSUM</a:t>
            </a:r>
          </a:p>
        </p:txBody>
      </p:sp>
      <p:sp>
        <p:nvSpPr>
          <p:cNvPr id="10" name="TextBox 9">
            <a:extLst>
              <a:ext uri="{FF2B5EF4-FFF2-40B4-BE49-F238E27FC236}">
                <a16:creationId xmlns:a16="http://schemas.microsoft.com/office/drawing/2014/main" id="{14DC9041-621D-FF3D-6AEA-917DEBF8B5B5}"/>
              </a:ext>
            </a:extLst>
          </p:cNvPr>
          <p:cNvSpPr txBox="1"/>
          <p:nvPr/>
        </p:nvSpPr>
        <p:spPr>
          <a:xfrm>
            <a:off x="8216347" y="6440114"/>
            <a:ext cx="40154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November 15,2024                     11/28</a:t>
            </a:r>
          </a:p>
        </p:txBody>
      </p:sp>
      <p:pic>
        <p:nvPicPr>
          <p:cNvPr id="12" name="Picture 11">
            <a:extLst>
              <a:ext uri="{FF2B5EF4-FFF2-40B4-BE49-F238E27FC236}">
                <a16:creationId xmlns:a16="http://schemas.microsoft.com/office/drawing/2014/main" id="{D23DC79F-0CBF-50E5-B0F1-704FC6BE7B07}"/>
              </a:ext>
            </a:extLst>
          </p:cNvPr>
          <p:cNvPicPr>
            <a:picLocks noChangeAspect="1"/>
          </p:cNvPicPr>
          <p:nvPr/>
        </p:nvPicPr>
        <p:blipFill>
          <a:blip r:embed="rId2"/>
          <a:stretch>
            <a:fillRect/>
          </a:stretch>
        </p:blipFill>
        <p:spPr>
          <a:xfrm>
            <a:off x="5857461" y="1227727"/>
            <a:ext cx="6334539" cy="4371575"/>
          </a:xfrm>
          <a:prstGeom prst="rect">
            <a:avLst/>
          </a:prstGeom>
        </p:spPr>
      </p:pic>
      <p:pic>
        <p:nvPicPr>
          <p:cNvPr id="14" name="Picture 13">
            <a:extLst>
              <a:ext uri="{FF2B5EF4-FFF2-40B4-BE49-F238E27FC236}">
                <a16:creationId xmlns:a16="http://schemas.microsoft.com/office/drawing/2014/main" id="{1DCCD083-4768-AE9B-ED51-F3868F9573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9270" y="1520461"/>
            <a:ext cx="6218554" cy="4169902"/>
          </a:xfrm>
          <a:prstGeom prst="rect">
            <a:avLst/>
          </a:prstGeom>
          <a:noFill/>
          <a:ln>
            <a:noFill/>
          </a:ln>
        </p:spPr>
      </p:pic>
      <p:sp>
        <p:nvSpPr>
          <p:cNvPr id="11" name="TextBox 10">
            <a:extLst>
              <a:ext uri="{FF2B5EF4-FFF2-40B4-BE49-F238E27FC236}">
                <a16:creationId xmlns:a16="http://schemas.microsoft.com/office/drawing/2014/main" id="{697C9E85-E5DB-E3AB-1A83-43368351D322}"/>
              </a:ext>
            </a:extLst>
          </p:cNvPr>
          <p:cNvSpPr txBox="1"/>
          <p:nvPr/>
        </p:nvSpPr>
        <p:spPr>
          <a:xfrm>
            <a:off x="-92765" y="5768430"/>
            <a:ext cx="5638800" cy="1138773"/>
          </a:xfrm>
          <a:prstGeom prst="rect">
            <a:avLst/>
          </a:prstGeom>
          <a:noFill/>
        </p:spPr>
        <p:txBody>
          <a:bodyPr wrap="square" rtlCol="0">
            <a:spAutoFit/>
          </a:bodyPr>
          <a:lstStyle/>
          <a:p>
            <a:pPr marL="0" marR="0" algn="ctr">
              <a:lnSpc>
                <a:spcPts val="2000"/>
              </a:lnSpc>
              <a:spcBef>
                <a:spcPts val="0"/>
              </a:spcBef>
              <a:spcAft>
                <a:spcPts val="0"/>
              </a:spcAft>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Figure3: pie chart of the respondents by their monthly family income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ts val="2000"/>
              </a:lnSpc>
              <a:spcBef>
                <a:spcPts val="0"/>
              </a:spcBef>
              <a:spcAft>
                <a:spcPts val="0"/>
              </a:spcAft>
            </a:pPr>
            <a:r>
              <a:rPr lang="en-US" sz="1800" b="1" kern="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13" name="TextBox 12">
            <a:extLst>
              <a:ext uri="{FF2B5EF4-FFF2-40B4-BE49-F238E27FC236}">
                <a16:creationId xmlns:a16="http://schemas.microsoft.com/office/drawing/2014/main" id="{86429E0A-02EB-FDF2-8BDD-B3F3AFEA88AE}"/>
              </a:ext>
            </a:extLst>
          </p:cNvPr>
          <p:cNvSpPr txBox="1"/>
          <p:nvPr/>
        </p:nvSpPr>
        <p:spPr>
          <a:xfrm>
            <a:off x="5738191" y="5716425"/>
            <a:ext cx="6334539" cy="882293"/>
          </a:xfrm>
          <a:prstGeom prst="rect">
            <a:avLst/>
          </a:prstGeom>
          <a:noFill/>
        </p:spPr>
        <p:txBody>
          <a:bodyPr wrap="square" rtlCol="0">
            <a:spAutoFit/>
          </a:bodyPr>
          <a:lstStyle/>
          <a:p>
            <a:pPr marL="0" marR="0" algn="ctr">
              <a:lnSpc>
                <a:spcPts val="2000"/>
              </a:lnSpc>
              <a:spcBef>
                <a:spcPts val="0"/>
              </a:spcBef>
              <a:spcAft>
                <a:spcPts val="0"/>
              </a:spcAft>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Figure 4: pie chart of the respondents by their current residence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ts val="2000"/>
              </a:lnSpc>
              <a:spcBef>
                <a:spcPts val="0"/>
              </a:spcBef>
              <a:spcAft>
                <a:spcPts val="0"/>
              </a:spcAft>
            </a:pPr>
            <a:r>
              <a:rPr lang="en-US" sz="1800" b="1" kern="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32350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8F474E-44A6-F54C-59C8-10A6C0F66816}"/>
              </a:ext>
            </a:extLst>
          </p:cNvPr>
          <p:cNvSpPr/>
          <p:nvPr/>
        </p:nvSpPr>
        <p:spPr>
          <a:xfrm>
            <a:off x="0" y="0"/>
            <a:ext cx="12192000" cy="993913"/>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49EDF03-5B4B-1EE6-56FB-0A2E5358C85B}"/>
              </a:ext>
            </a:extLst>
          </p:cNvPr>
          <p:cNvSpPr/>
          <p:nvPr/>
        </p:nvSpPr>
        <p:spPr>
          <a:xfrm>
            <a:off x="0" y="0"/>
            <a:ext cx="6096000" cy="437322"/>
          </a:xfrm>
          <a:prstGeom prst="rect">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2EEF283-879C-2382-914B-5F55FDC52AD8}"/>
              </a:ext>
            </a:extLst>
          </p:cNvPr>
          <p:cNvSpPr/>
          <p:nvPr/>
        </p:nvSpPr>
        <p:spPr>
          <a:xfrm>
            <a:off x="0" y="6427304"/>
            <a:ext cx="4691270" cy="4306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A4D1A85-6CE1-4177-AB04-C028628D196D}"/>
              </a:ext>
            </a:extLst>
          </p:cNvPr>
          <p:cNvSpPr/>
          <p:nvPr/>
        </p:nvSpPr>
        <p:spPr>
          <a:xfrm>
            <a:off x="4678017" y="6414052"/>
            <a:ext cx="3207026" cy="443948"/>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45763BA-3EEB-690A-EA5E-76ADA2B7FA15}"/>
              </a:ext>
            </a:extLst>
          </p:cNvPr>
          <p:cNvSpPr/>
          <p:nvPr/>
        </p:nvSpPr>
        <p:spPr>
          <a:xfrm>
            <a:off x="7885043" y="6414052"/>
            <a:ext cx="4306957" cy="443948"/>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2BD3497-48D8-E418-38F0-253F01392EC4}"/>
              </a:ext>
            </a:extLst>
          </p:cNvPr>
          <p:cNvSpPr txBox="1"/>
          <p:nvPr/>
        </p:nvSpPr>
        <p:spPr>
          <a:xfrm>
            <a:off x="3352800" y="-4441"/>
            <a:ext cx="2862470"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Results and Discussion</a:t>
            </a:r>
          </a:p>
          <a:p>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5EA06CE-421B-74D9-F0FC-048114779B2F}"/>
              </a:ext>
            </a:extLst>
          </p:cNvPr>
          <p:cNvSpPr txBox="1"/>
          <p:nvPr/>
        </p:nvSpPr>
        <p:spPr>
          <a:xfrm>
            <a:off x="119270" y="472613"/>
            <a:ext cx="375036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Descriptive statistics</a:t>
            </a:r>
          </a:p>
        </p:txBody>
      </p:sp>
      <p:sp>
        <p:nvSpPr>
          <p:cNvPr id="9" name="TextBox 8">
            <a:extLst>
              <a:ext uri="{FF2B5EF4-FFF2-40B4-BE49-F238E27FC236}">
                <a16:creationId xmlns:a16="http://schemas.microsoft.com/office/drawing/2014/main" id="{7B981F88-A01B-7CD0-88CF-6C4FD4A1FC60}"/>
              </a:ext>
            </a:extLst>
          </p:cNvPr>
          <p:cNvSpPr txBox="1"/>
          <p:nvPr/>
        </p:nvSpPr>
        <p:spPr>
          <a:xfrm>
            <a:off x="1219200" y="6478608"/>
            <a:ext cx="3207026"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UMME  KULSUM</a:t>
            </a:r>
          </a:p>
        </p:txBody>
      </p:sp>
      <p:sp>
        <p:nvSpPr>
          <p:cNvPr id="10" name="TextBox 9">
            <a:extLst>
              <a:ext uri="{FF2B5EF4-FFF2-40B4-BE49-F238E27FC236}">
                <a16:creationId xmlns:a16="http://schemas.microsoft.com/office/drawing/2014/main" id="{14DC9041-621D-FF3D-6AEA-917DEBF8B5B5}"/>
              </a:ext>
            </a:extLst>
          </p:cNvPr>
          <p:cNvSpPr txBox="1"/>
          <p:nvPr/>
        </p:nvSpPr>
        <p:spPr>
          <a:xfrm>
            <a:off x="8030817" y="6414052"/>
            <a:ext cx="40154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November 15,2024                         12/28</a:t>
            </a:r>
          </a:p>
        </p:txBody>
      </p:sp>
      <p:pic>
        <p:nvPicPr>
          <p:cNvPr id="13" name="Picture 12">
            <a:extLst>
              <a:ext uri="{FF2B5EF4-FFF2-40B4-BE49-F238E27FC236}">
                <a16:creationId xmlns:a16="http://schemas.microsoft.com/office/drawing/2014/main" id="{C1314FFF-5CD2-AF35-AA98-BD567587E1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15270" y="1204080"/>
            <a:ext cx="6467061" cy="4418869"/>
          </a:xfrm>
          <a:prstGeom prst="rect">
            <a:avLst/>
          </a:prstGeom>
          <a:noFill/>
          <a:ln>
            <a:noFill/>
          </a:ln>
        </p:spPr>
      </p:pic>
      <p:pic>
        <p:nvPicPr>
          <p:cNvPr id="16" name="Picture 15">
            <a:extLst>
              <a:ext uri="{FF2B5EF4-FFF2-40B4-BE49-F238E27FC236}">
                <a16:creationId xmlns:a16="http://schemas.microsoft.com/office/drawing/2014/main" id="{E0221620-73F1-2B41-B53D-337D886393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5530" y="1279429"/>
            <a:ext cx="6334539" cy="4394824"/>
          </a:xfrm>
          <a:prstGeom prst="rect">
            <a:avLst/>
          </a:prstGeom>
          <a:noFill/>
          <a:ln>
            <a:noFill/>
          </a:ln>
        </p:spPr>
      </p:pic>
      <p:sp>
        <p:nvSpPr>
          <p:cNvPr id="11" name="TextBox 10">
            <a:extLst>
              <a:ext uri="{FF2B5EF4-FFF2-40B4-BE49-F238E27FC236}">
                <a16:creationId xmlns:a16="http://schemas.microsoft.com/office/drawing/2014/main" id="{67615632-0E62-1709-8F71-7D6FD73FEE4A}"/>
              </a:ext>
            </a:extLst>
          </p:cNvPr>
          <p:cNvSpPr txBox="1"/>
          <p:nvPr/>
        </p:nvSpPr>
        <p:spPr>
          <a:xfrm>
            <a:off x="-198783" y="5595850"/>
            <a:ext cx="6042992" cy="646331"/>
          </a:xfrm>
          <a:prstGeom prst="rect">
            <a:avLst/>
          </a:prstGeom>
          <a:noFill/>
        </p:spPr>
        <p:txBody>
          <a:bodyPr wrap="square" rtlCol="0">
            <a:spAutoFit/>
          </a:bodyPr>
          <a:lstStyle/>
          <a:p>
            <a:pPr algn="ctr"/>
            <a:r>
              <a:rPr lang="en-US" sz="1800" kern="0" dirty="0">
                <a:effectLst/>
                <a:latin typeface="Times New Roman" panose="02020603050405020304" pitchFamily="18" charset="0"/>
                <a:ea typeface="Calibri" panose="020F0502020204030204" pitchFamily="34" charset="0"/>
              </a:rPr>
              <a:t>Figure 5: pie chart of the respondents by their engaged in physical exercise</a:t>
            </a:r>
            <a:endParaRPr lang="en-US" dirty="0"/>
          </a:p>
        </p:txBody>
      </p:sp>
      <p:sp>
        <p:nvSpPr>
          <p:cNvPr id="12" name="TextBox 11">
            <a:extLst>
              <a:ext uri="{FF2B5EF4-FFF2-40B4-BE49-F238E27FC236}">
                <a16:creationId xmlns:a16="http://schemas.microsoft.com/office/drawing/2014/main" id="{43618CC0-4E1F-0EF0-36D5-67DD24BC18D8}"/>
              </a:ext>
            </a:extLst>
          </p:cNvPr>
          <p:cNvSpPr txBox="1"/>
          <p:nvPr/>
        </p:nvSpPr>
        <p:spPr>
          <a:xfrm>
            <a:off x="6347793" y="5622949"/>
            <a:ext cx="5658677" cy="646331"/>
          </a:xfrm>
          <a:prstGeom prst="rect">
            <a:avLst/>
          </a:prstGeom>
          <a:noFill/>
        </p:spPr>
        <p:txBody>
          <a:bodyPr wrap="square" rtlCol="0">
            <a:spAutoFit/>
          </a:bodyPr>
          <a:lstStyle/>
          <a:p>
            <a:pPr algn="ctr"/>
            <a:r>
              <a:rPr lang="en-US" sz="1800" kern="0" dirty="0">
                <a:effectLst/>
                <a:latin typeface="Times New Roman" panose="02020603050405020304" pitchFamily="18" charset="0"/>
                <a:ea typeface="Calibri" panose="020F0502020204030204" pitchFamily="34" charset="0"/>
              </a:rPr>
              <a:t>Figure 6: pie chart of the respondents by their daily internet use (hours)</a:t>
            </a:r>
            <a:endParaRPr lang="en-US" dirty="0"/>
          </a:p>
        </p:txBody>
      </p:sp>
    </p:spTree>
    <p:extLst>
      <p:ext uri="{BB962C8B-B14F-4D97-AF65-F5344CB8AC3E}">
        <p14:creationId xmlns:p14="http://schemas.microsoft.com/office/powerpoint/2010/main" val="1765516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8F474E-44A6-F54C-59C8-10A6C0F66816}"/>
              </a:ext>
            </a:extLst>
          </p:cNvPr>
          <p:cNvSpPr/>
          <p:nvPr/>
        </p:nvSpPr>
        <p:spPr>
          <a:xfrm>
            <a:off x="0" y="0"/>
            <a:ext cx="12192000" cy="993913"/>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49EDF03-5B4B-1EE6-56FB-0A2E5358C85B}"/>
              </a:ext>
            </a:extLst>
          </p:cNvPr>
          <p:cNvSpPr/>
          <p:nvPr/>
        </p:nvSpPr>
        <p:spPr>
          <a:xfrm>
            <a:off x="0" y="0"/>
            <a:ext cx="6096000" cy="437322"/>
          </a:xfrm>
          <a:prstGeom prst="rect">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2EEF283-879C-2382-914B-5F55FDC52AD8}"/>
              </a:ext>
            </a:extLst>
          </p:cNvPr>
          <p:cNvSpPr/>
          <p:nvPr/>
        </p:nvSpPr>
        <p:spPr>
          <a:xfrm>
            <a:off x="0" y="6427304"/>
            <a:ext cx="4691270" cy="4306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A4D1A85-6CE1-4177-AB04-C028628D196D}"/>
              </a:ext>
            </a:extLst>
          </p:cNvPr>
          <p:cNvSpPr/>
          <p:nvPr/>
        </p:nvSpPr>
        <p:spPr>
          <a:xfrm>
            <a:off x="4678017" y="6414052"/>
            <a:ext cx="3207026" cy="443948"/>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45763BA-3EEB-690A-EA5E-76ADA2B7FA15}"/>
              </a:ext>
            </a:extLst>
          </p:cNvPr>
          <p:cNvSpPr/>
          <p:nvPr/>
        </p:nvSpPr>
        <p:spPr>
          <a:xfrm>
            <a:off x="7885043" y="6414052"/>
            <a:ext cx="4306957" cy="443948"/>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2BD3497-48D8-E418-38F0-253F01392EC4}"/>
              </a:ext>
            </a:extLst>
          </p:cNvPr>
          <p:cNvSpPr txBox="1"/>
          <p:nvPr/>
        </p:nvSpPr>
        <p:spPr>
          <a:xfrm>
            <a:off x="3352800" y="-4441"/>
            <a:ext cx="2862470"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Results and Discussion</a:t>
            </a:r>
          </a:p>
          <a:p>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5EA06CE-421B-74D9-F0FC-048114779B2F}"/>
              </a:ext>
            </a:extLst>
          </p:cNvPr>
          <p:cNvSpPr txBox="1"/>
          <p:nvPr/>
        </p:nvSpPr>
        <p:spPr>
          <a:xfrm>
            <a:off x="119270" y="472613"/>
            <a:ext cx="375036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Descriptive statistics</a:t>
            </a:r>
          </a:p>
        </p:txBody>
      </p:sp>
      <p:sp>
        <p:nvSpPr>
          <p:cNvPr id="9" name="TextBox 8">
            <a:extLst>
              <a:ext uri="{FF2B5EF4-FFF2-40B4-BE49-F238E27FC236}">
                <a16:creationId xmlns:a16="http://schemas.microsoft.com/office/drawing/2014/main" id="{7B981F88-A01B-7CD0-88CF-6C4FD4A1FC60}"/>
              </a:ext>
            </a:extLst>
          </p:cNvPr>
          <p:cNvSpPr txBox="1"/>
          <p:nvPr/>
        </p:nvSpPr>
        <p:spPr>
          <a:xfrm>
            <a:off x="1219200" y="6478608"/>
            <a:ext cx="3207026"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UMME  KULSUM</a:t>
            </a:r>
          </a:p>
        </p:txBody>
      </p:sp>
      <p:sp>
        <p:nvSpPr>
          <p:cNvPr id="10" name="TextBox 9">
            <a:extLst>
              <a:ext uri="{FF2B5EF4-FFF2-40B4-BE49-F238E27FC236}">
                <a16:creationId xmlns:a16="http://schemas.microsoft.com/office/drawing/2014/main" id="{14DC9041-621D-FF3D-6AEA-917DEBF8B5B5}"/>
              </a:ext>
            </a:extLst>
          </p:cNvPr>
          <p:cNvSpPr txBox="1"/>
          <p:nvPr/>
        </p:nvSpPr>
        <p:spPr>
          <a:xfrm>
            <a:off x="8030817" y="6414052"/>
            <a:ext cx="40154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November 15,2024                         13/28</a:t>
            </a:r>
          </a:p>
        </p:txBody>
      </p:sp>
      <p:sp>
        <p:nvSpPr>
          <p:cNvPr id="11" name="TextBox 10">
            <a:extLst>
              <a:ext uri="{FF2B5EF4-FFF2-40B4-BE49-F238E27FC236}">
                <a16:creationId xmlns:a16="http://schemas.microsoft.com/office/drawing/2014/main" id="{FBA8B77F-BD6F-1484-5D12-7A5174912BFD}"/>
              </a:ext>
            </a:extLst>
          </p:cNvPr>
          <p:cNvSpPr txBox="1"/>
          <p:nvPr/>
        </p:nvSpPr>
        <p:spPr>
          <a:xfrm>
            <a:off x="5221357" y="1537252"/>
            <a:ext cx="3935895" cy="369332"/>
          </a:xfrm>
          <a:prstGeom prst="rect">
            <a:avLst/>
          </a:prstGeom>
          <a:noFill/>
        </p:spPr>
        <p:txBody>
          <a:bodyPr wrap="square" rtlCol="0">
            <a:spAutoFit/>
          </a:bodyPr>
          <a:lstStyle/>
          <a:p>
            <a:pPr algn="ctr"/>
            <a:endParaRPr lang="en-US" dirty="0"/>
          </a:p>
        </p:txBody>
      </p:sp>
      <p:graphicFrame>
        <p:nvGraphicFramePr>
          <p:cNvPr id="13" name="Table 12">
            <a:extLst>
              <a:ext uri="{FF2B5EF4-FFF2-40B4-BE49-F238E27FC236}">
                <a16:creationId xmlns:a16="http://schemas.microsoft.com/office/drawing/2014/main" id="{194EDE63-777E-7F19-408F-0B57CB1370CE}"/>
              </a:ext>
            </a:extLst>
          </p:cNvPr>
          <p:cNvGraphicFramePr>
            <a:graphicFrameLocks noGrp="1"/>
          </p:cNvGraphicFramePr>
          <p:nvPr>
            <p:extLst>
              <p:ext uri="{D42A27DB-BD31-4B8C-83A1-F6EECF244321}">
                <p14:modId xmlns:p14="http://schemas.microsoft.com/office/powerpoint/2010/main" val="4253222764"/>
              </p:ext>
            </p:extLst>
          </p:nvPr>
        </p:nvGraphicFramePr>
        <p:xfrm>
          <a:off x="991425" y="1463328"/>
          <a:ext cx="4943064" cy="4879109"/>
        </p:xfrm>
        <a:graphic>
          <a:graphicData uri="http://schemas.openxmlformats.org/drawingml/2006/table">
            <a:tbl>
              <a:tblPr firstRow="1" firstCol="1" bandRow="1">
                <a:tableStyleId>{5C22544A-7EE6-4342-B048-85BDC9FD1C3A}</a:tableStyleId>
              </a:tblPr>
              <a:tblGrid>
                <a:gridCol w="1647688">
                  <a:extLst>
                    <a:ext uri="{9D8B030D-6E8A-4147-A177-3AD203B41FA5}">
                      <a16:colId xmlns:a16="http://schemas.microsoft.com/office/drawing/2014/main" val="1718506590"/>
                    </a:ext>
                  </a:extLst>
                </a:gridCol>
                <a:gridCol w="1647688">
                  <a:extLst>
                    <a:ext uri="{9D8B030D-6E8A-4147-A177-3AD203B41FA5}">
                      <a16:colId xmlns:a16="http://schemas.microsoft.com/office/drawing/2014/main" val="4005711158"/>
                    </a:ext>
                  </a:extLst>
                </a:gridCol>
                <a:gridCol w="1647688">
                  <a:extLst>
                    <a:ext uri="{9D8B030D-6E8A-4147-A177-3AD203B41FA5}">
                      <a16:colId xmlns:a16="http://schemas.microsoft.com/office/drawing/2014/main" val="1966476082"/>
                    </a:ext>
                  </a:extLst>
                </a:gridCol>
              </a:tblGrid>
              <a:tr h="246875">
                <a:tc>
                  <a:txBody>
                    <a:bodyPr/>
                    <a:lstStyle/>
                    <a:p>
                      <a:pPr marL="0" marR="0" algn="ctr">
                        <a:lnSpc>
                          <a:spcPct val="115000"/>
                        </a:lnSpc>
                        <a:spcBef>
                          <a:spcPts val="0"/>
                        </a:spcBef>
                        <a:spcAft>
                          <a:spcPts val="0"/>
                        </a:spcAft>
                      </a:pPr>
                      <a:r>
                        <a:rPr lang="en-US" sz="12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100" dirty="0">
                          <a:effectLst/>
                        </a:rPr>
                        <a:t>Frequency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100">
                          <a:effectLst/>
                        </a:rPr>
                        <a:t>Percentage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3293553"/>
                  </a:ext>
                </a:extLst>
              </a:tr>
              <a:tr h="219931">
                <a:tc>
                  <a:txBody>
                    <a:bodyPr/>
                    <a:lstStyle/>
                    <a:p>
                      <a:pPr marL="0" marR="0" algn="ctr">
                        <a:lnSpc>
                          <a:spcPct val="115000"/>
                        </a:lnSpc>
                        <a:spcBef>
                          <a:spcPts val="0"/>
                        </a:spcBef>
                        <a:spcAft>
                          <a:spcPts val="0"/>
                        </a:spcAft>
                      </a:pPr>
                      <a:r>
                        <a:rPr lang="en-US" sz="1200" kern="0" dirty="0">
                          <a:effectLst/>
                        </a:rPr>
                        <a:t>Marital status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5568900"/>
                  </a:ext>
                </a:extLst>
              </a:tr>
              <a:tr h="219931">
                <a:tc>
                  <a:txBody>
                    <a:bodyPr/>
                    <a:lstStyle/>
                    <a:p>
                      <a:pPr marL="0" marR="0" algn="ctr">
                        <a:lnSpc>
                          <a:spcPct val="115000"/>
                        </a:lnSpc>
                        <a:spcBef>
                          <a:spcPts val="0"/>
                        </a:spcBef>
                        <a:spcAft>
                          <a:spcPts val="0"/>
                        </a:spcAft>
                      </a:pPr>
                      <a:r>
                        <a:rPr lang="en-US" sz="1200" kern="0">
                          <a:effectLst/>
                        </a:rPr>
                        <a:t> single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259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68.2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0645230"/>
                  </a:ext>
                </a:extLst>
              </a:tr>
              <a:tr h="219931">
                <a:tc>
                  <a:txBody>
                    <a:bodyPr/>
                    <a:lstStyle/>
                    <a:p>
                      <a:pPr marL="0" marR="0" algn="ctr">
                        <a:lnSpc>
                          <a:spcPct val="115000"/>
                        </a:lnSpc>
                        <a:spcBef>
                          <a:spcPts val="0"/>
                        </a:spcBef>
                        <a:spcAft>
                          <a:spcPts val="0"/>
                        </a:spcAft>
                      </a:pPr>
                      <a:r>
                        <a:rPr lang="en-US" sz="1200" kern="0">
                          <a:effectLst/>
                        </a:rPr>
                        <a:t>In a relationship</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75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19.7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6497292"/>
                  </a:ext>
                </a:extLst>
              </a:tr>
              <a:tr h="219931">
                <a:tc>
                  <a:txBody>
                    <a:bodyPr/>
                    <a:lstStyle/>
                    <a:p>
                      <a:pPr marL="0" marR="0" algn="ctr">
                        <a:lnSpc>
                          <a:spcPct val="115000"/>
                        </a:lnSpc>
                        <a:spcBef>
                          <a:spcPts val="0"/>
                        </a:spcBef>
                        <a:spcAft>
                          <a:spcPts val="0"/>
                        </a:spcAft>
                      </a:pPr>
                      <a:r>
                        <a:rPr lang="en-US" sz="1200" kern="0">
                          <a:effectLst/>
                        </a:rPr>
                        <a:t>Breakup then single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20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5.3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1680917"/>
                  </a:ext>
                </a:extLst>
              </a:tr>
              <a:tr h="219931">
                <a:tc>
                  <a:txBody>
                    <a:bodyPr/>
                    <a:lstStyle/>
                    <a:p>
                      <a:pPr marL="0" marR="0" algn="ctr">
                        <a:lnSpc>
                          <a:spcPct val="115000"/>
                        </a:lnSpc>
                        <a:spcBef>
                          <a:spcPts val="0"/>
                        </a:spcBef>
                        <a:spcAft>
                          <a:spcPts val="0"/>
                        </a:spcAft>
                      </a:pPr>
                      <a:r>
                        <a:rPr lang="en-US" sz="1200" kern="0">
                          <a:effectLst/>
                        </a:rPr>
                        <a:t>Married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26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6.8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2874191"/>
                  </a:ext>
                </a:extLst>
              </a:tr>
              <a:tr h="219931">
                <a:tc>
                  <a:txBody>
                    <a:bodyPr/>
                    <a:lstStyle/>
                    <a:p>
                      <a:pPr marL="0" marR="0" algn="ctr">
                        <a:lnSpc>
                          <a:spcPct val="115000"/>
                        </a:lnSpc>
                        <a:spcBef>
                          <a:spcPts val="0"/>
                        </a:spcBef>
                        <a:spcAft>
                          <a:spcPts val="0"/>
                        </a:spcAft>
                      </a:pPr>
                      <a:r>
                        <a:rPr lang="en-US" sz="1200" kern="0">
                          <a:effectLst/>
                        </a:rPr>
                        <a:t>Studying year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6401909"/>
                  </a:ext>
                </a:extLst>
              </a:tr>
              <a:tr h="219931">
                <a:tc>
                  <a:txBody>
                    <a:bodyPr/>
                    <a:lstStyle/>
                    <a:p>
                      <a:pPr marL="0" marR="0" algn="ctr">
                        <a:lnSpc>
                          <a:spcPct val="115000"/>
                        </a:lnSpc>
                        <a:spcBef>
                          <a:spcPts val="0"/>
                        </a:spcBef>
                        <a:spcAft>
                          <a:spcPts val="0"/>
                        </a:spcAft>
                      </a:pPr>
                      <a:r>
                        <a:rPr lang="en-US" sz="1200" kern="0">
                          <a:effectLst/>
                        </a:rPr>
                        <a:t>1</a:t>
                      </a:r>
                      <a:r>
                        <a:rPr lang="en-US" sz="1200" kern="0" baseline="30000">
                          <a:effectLst/>
                        </a:rPr>
                        <a:t>st</a:t>
                      </a:r>
                      <a:r>
                        <a:rPr lang="en-US" sz="1200" kern="0">
                          <a:effectLst/>
                        </a:rPr>
                        <a:t> year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55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14.5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1770779"/>
                  </a:ext>
                </a:extLst>
              </a:tr>
              <a:tr h="219931">
                <a:tc>
                  <a:txBody>
                    <a:bodyPr/>
                    <a:lstStyle/>
                    <a:p>
                      <a:pPr marL="0" marR="0" algn="ctr">
                        <a:lnSpc>
                          <a:spcPct val="115000"/>
                        </a:lnSpc>
                        <a:spcBef>
                          <a:spcPts val="0"/>
                        </a:spcBef>
                        <a:spcAft>
                          <a:spcPts val="0"/>
                        </a:spcAft>
                      </a:pPr>
                      <a:r>
                        <a:rPr lang="en-US" sz="1200" kern="0">
                          <a:effectLst/>
                        </a:rPr>
                        <a:t>2</a:t>
                      </a:r>
                      <a:r>
                        <a:rPr lang="en-US" sz="1200" kern="0" baseline="30000">
                          <a:effectLst/>
                        </a:rPr>
                        <a:t>nd</a:t>
                      </a:r>
                      <a:r>
                        <a:rPr lang="en-US" sz="1200" kern="0">
                          <a:effectLst/>
                        </a:rPr>
                        <a:t> year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112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29.5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6923279"/>
                  </a:ext>
                </a:extLst>
              </a:tr>
              <a:tr h="219931">
                <a:tc>
                  <a:txBody>
                    <a:bodyPr/>
                    <a:lstStyle/>
                    <a:p>
                      <a:pPr marL="0" marR="0" algn="ctr">
                        <a:lnSpc>
                          <a:spcPct val="115000"/>
                        </a:lnSpc>
                        <a:spcBef>
                          <a:spcPts val="0"/>
                        </a:spcBef>
                        <a:spcAft>
                          <a:spcPts val="0"/>
                        </a:spcAft>
                      </a:pPr>
                      <a:r>
                        <a:rPr lang="en-US" sz="1200" kern="0">
                          <a:effectLst/>
                        </a:rPr>
                        <a:t>3</a:t>
                      </a:r>
                      <a:r>
                        <a:rPr lang="en-US" sz="1200" kern="0" baseline="30000">
                          <a:effectLst/>
                        </a:rPr>
                        <a:t>rd</a:t>
                      </a:r>
                      <a:r>
                        <a:rPr lang="en-US" sz="1200" kern="0">
                          <a:effectLst/>
                        </a:rPr>
                        <a:t> year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103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27.1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3680646"/>
                  </a:ext>
                </a:extLst>
              </a:tr>
              <a:tr h="219931">
                <a:tc>
                  <a:txBody>
                    <a:bodyPr/>
                    <a:lstStyle/>
                    <a:p>
                      <a:pPr marL="0" marR="0" algn="ctr">
                        <a:lnSpc>
                          <a:spcPct val="115000"/>
                        </a:lnSpc>
                        <a:spcBef>
                          <a:spcPts val="0"/>
                        </a:spcBef>
                        <a:spcAft>
                          <a:spcPts val="0"/>
                        </a:spcAft>
                      </a:pPr>
                      <a:r>
                        <a:rPr lang="en-US" sz="1200" kern="0">
                          <a:effectLst/>
                        </a:rPr>
                        <a:t>4</a:t>
                      </a:r>
                      <a:r>
                        <a:rPr lang="en-US" sz="1200" kern="0" baseline="30000">
                          <a:effectLst/>
                        </a:rPr>
                        <a:t>th</a:t>
                      </a:r>
                      <a:r>
                        <a:rPr lang="en-US" sz="1200" kern="0">
                          <a:effectLst/>
                        </a:rPr>
                        <a:t> year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110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28.9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1868720"/>
                  </a:ext>
                </a:extLst>
              </a:tr>
              <a:tr h="453545">
                <a:tc>
                  <a:txBody>
                    <a:bodyPr/>
                    <a:lstStyle/>
                    <a:p>
                      <a:pPr marL="0" marR="0" algn="ctr">
                        <a:lnSpc>
                          <a:spcPct val="115000"/>
                        </a:lnSpc>
                        <a:spcBef>
                          <a:spcPts val="0"/>
                        </a:spcBef>
                        <a:spcAft>
                          <a:spcPts val="0"/>
                        </a:spcAft>
                      </a:pPr>
                      <a:r>
                        <a:rPr lang="en-US" sz="1200" kern="0">
                          <a:effectLst/>
                        </a:rPr>
                        <a:t>Satisfaction with education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0461748"/>
                  </a:ext>
                </a:extLst>
              </a:tr>
              <a:tr h="219931">
                <a:tc>
                  <a:txBody>
                    <a:bodyPr/>
                    <a:lstStyle/>
                    <a:p>
                      <a:pPr marL="0" marR="0" algn="ctr">
                        <a:lnSpc>
                          <a:spcPct val="115000"/>
                        </a:lnSpc>
                        <a:spcBef>
                          <a:spcPts val="0"/>
                        </a:spcBef>
                        <a:spcAft>
                          <a:spcPts val="0"/>
                        </a:spcAft>
                      </a:pPr>
                      <a:r>
                        <a:rPr lang="en-US" sz="1200" kern="0">
                          <a:effectLst/>
                        </a:rPr>
                        <a:t>no</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191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50.3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5598055"/>
                  </a:ext>
                </a:extLst>
              </a:tr>
              <a:tr h="219931">
                <a:tc>
                  <a:txBody>
                    <a:bodyPr/>
                    <a:lstStyle/>
                    <a:p>
                      <a:pPr marL="0" marR="0" algn="ctr">
                        <a:lnSpc>
                          <a:spcPct val="115000"/>
                        </a:lnSpc>
                        <a:spcBef>
                          <a:spcPts val="0"/>
                        </a:spcBef>
                        <a:spcAft>
                          <a:spcPts val="0"/>
                        </a:spcAft>
                      </a:pPr>
                      <a:r>
                        <a:rPr lang="en-US" sz="1200" kern="0">
                          <a:effectLst/>
                        </a:rPr>
                        <a:t>yes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189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49.7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7526072"/>
                  </a:ext>
                </a:extLst>
              </a:tr>
              <a:tr h="219931">
                <a:tc>
                  <a:txBody>
                    <a:bodyPr/>
                    <a:lstStyle/>
                    <a:p>
                      <a:pPr marL="0" marR="0" algn="ctr">
                        <a:lnSpc>
                          <a:spcPct val="115000"/>
                        </a:lnSpc>
                        <a:spcBef>
                          <a:spcPts val="0"/>
                        </a:spcBef>
                        <a:spcAft>
                          <a:spcPts val="0"/>
                        </a:spcAft>
                      </a:pPr>
                      <a:r>
                        <a:rPr lang="en-US" sz="1200" kern="0">
                          <a:effectLst/>
                        </a:rPr>
                        <a:t>Sleeping status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2513607"/>
                  </a:ext>
                </a:extLst>
              </a:tr>
              <a:tr h="219931">
                <a:tc>
                  <a:txBody>
                    <a:bodyPr/>
                    <a:lstStyle/>
                    <a:p>
                      <a:pPr marL="0" marR="0" algn="ctr">
                        <a:lnSpc>
                          <a:spcPct val="115000"/>
                        </a:lnSpc>
                        <a:spcBef>
                          <a:spcPts val="0"/>
                        </a:spcBef>
                        <a:spcAft>
                          <a:spcPts val="0"/>
                        </a:spcAft>
                      </a:pPr>
                      <a:r>
                        <a:rPr lang="en-US" sz="1200" kern="0">
                          <a:effectLst/>
                        </a:rPr>
                        <a:t>less than normal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163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42.9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1573248"/>
                  </a:ext>
                </a:extLst>
              </a:tr>
              <a:tr h="219931">
                <a:tc>
                  <a:txBody>
                    <a:bodyPr/>
                    <a:lstStyle/>
                    <a:p>
                      <a:pPr marL="0" marR="0" algn="ctr">
                        <a:lnSpc>
                          <a:spcPct val="115000"/>
                        </a:lnSpc>
                        <a:spcBef>
                          <a:spcPts val="0"/>
                        </a:spcBef>
                        <a:spcAft>
                          <a:spcPts val="0"/>
                        </a:spcAft>
                      </a:pPr>
                      <a:r>
                        <a:rPr lang="en-US" sz="1200" kern="0">
                          <a:effectLst/>
                        </a:rPr>
                        <a:t>normal (7-8 hour)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198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52.1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943223"/>
                  </a:ext>
                </a:extLst>
              </a:tr>
              <a:tr h="219931">
                <a:tc>
                  <a:txBody>
                    <a:bodyPr/>
                    <a:lstStyle/>
                    <a:p>
                      <a:pPr marL="0" marR="0" algn="ctr">
                        <a:lnSpc>
                          <a:spcPct val="115000"/>
                        </a:lnSpc>
                        <a:spcBef>
                          <a:spcPts val="0"/>
                        </a:spcBef>
                        <a:spcAft>
                          <a:spcPts val="0"/>
                        </a:spcAft>
                      </a:pPr>
                      <a:r>
                        <a:rPr lang="en-US" sz="1200" kern="0">
                          <a:effectLst/>
                        </a:rPr>
                        <a:t>more than normal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19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5.0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8499593"/>
                  </a:ext>
                </a:extLst>
              </a:tr>
              <a:tr h="219931">
                <a:tc>
                  <a:txBody>
                    <a:bodyPr/>
                    <a:lstStyle/>
                    <a:p>
                      <a:pPr marL="0" marR="0" algn="ctr">
                        <a:lnSpc>
                          <a:spcPct val="115000"/>
                        </a:lnSpc>
                        <a:spcBef>
                          <a:spcPts val="0"/>
                        </a:spcBef>
                        <a:spcAft>
                          <a:spcPts val="0"/>
                        </a:spcAft>
                      </a:pPr>
                      <a:r>
                        <a:rPr lang="en-US" sz="1200" kern="0">
                          <a:effectLst/>
                        </a:rPr>
                        <a:t>Sleeping satisfaction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2626037"/>
                  </a:ext>
                </a:extLst>
              </a:tr>
              <a:tr h="219931">
                <a:tc>
                  <a:txBody>
                    <a:bodyPr/>
                    <a:lstStyle/>
                    <a:p>
                      <a:pPr marL="0" marR="0" algn="ctr">
                        <a:lnSpc>
                          <a:spcPct val="115000"/>
                        </a:lnSpc>
                        <a:spcBef>
                          <a:spcPts val="0"/>
                        </a:spcBef>
                        <a:spcAft>
                          <a:spcPts val="0"/>
                        </a:spcAft>
                      </a:pPr>
                      <a:r>
                        <a:rPr lang="en-US" sz="1200" kern="0">
                          <a:effectLst/>
                        </a:rPr>
                        <a:t>no</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162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42.6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9603833"/>
                  </a:ext>
                </a:extLst>
              </a:tr>
              <a:tr h="219931">
                <a:tc>
                  <a:txBody>
                    <a:bodyPr/>
                    <a:lstStyle/>
                    <a:p>
                      <a:pPr marL="0" marR="0" algn="ctr">
                        <a:lnSpc>
                          <a:spcPct val="115000"/>
                        </a:lnSpc>
                        <a:spcBef>
                          <a:spcPts val="0"/>
                        </a:spcBef>
                        <a:spcAft>
                          <a:spcPts val="0"/>
                        </a:spcAft>
                      </a:pPr>
                      <a:r>
                        <a:rPr lang="en-US" sz="1200" kern="0">
                          <a:effectLst/>
                        </a:rPr>
                        <a:t>yes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218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dirty="0">
                          <a:effectLst/>
                        </a:rPr>
                        <a:t>57.4</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615038"/>
                  </a:ext>
                </a:extLst>
              </a:tr>
            </a:tbl>
          </a:graphicData>
        </a:graphic>
      </p:graphicFrame>
      <p:graphicFrame>
        <p:nvGraphicFramePr>
          <p:cNvPr id="18" name="Table 17">
            <a:extLst>
              <a:ext uri="{FF2B5EF4-FFF2-40B4-BE49-F238E27FC236}">
                <a16:creationId xmlns:a16="http://schemas.microsoft.com/office/drawing/2014/main" id="{267860AF-8B69-F614-1868-CA787EC8EACF}"/>
              </a:ext>
            </a:extLst>
          </p:cNvPr>
          <p:cNvGraphicFramePr>
            <a:graphicFrameLocks noGrp="1"/>
          </p:cNvGraphicFramePr>
          <p:nvPr>
            <p:extLst>
              <p:ext uri="{D42A27DB-BD31-4B8C-83A1-F6EECF244321}">
                <p14:modId xmlns:p14="http://schemas.microsoft.com/office/powerpoint/2010/main" val="2701829766"/>
              </p:ext>
            </p:extLst>
          </p:nvPr>
        </p:nvGraphicFramePr>
        <p:xfrm>
          <a:off x="6965674" y="1737615"/>
          <a:ext cx="4383156" cy="2461768"/>
        </p:xfrm>
        <a:graphic>
          <a:graphicData uri="http://schemas.openxmlformats.org/drawingml/2006/table">
            <a:tbl>
              <a:tblPr firstRow="1" firstCol="1" bandRow="1">
                <a:tableStyleId>{5C22544A-7EE6-4342-B048-85BDC9FD1C3A}</a:tableStyleId>
              </a:tblPr>
              <a:tblGrid>
                <a:gridCol w="1461052">
                  <a:extLst>
                    <a:ext uri="{9D8B030D-6E8A-4147-A177-3AD203B41FA5}">
                      <a16:colId xmlns:a16="http://schemas.microsoft.com/office/drawing/2014/main" val="3135714481"/>
                    </a:ext>
                  </a:extLst>
                </a:gridCol>
                <a:gridCol w="1461052">
                  <a:extLst>
                    <a:ext uri="{9D8B030D-6E8A-4147-A177-3AD203B41FA5}">
                      <a16:colId xmlns:a16="http://schemas.microsoft.com/office/drawing/2014/main" val="2112046026"/>
                    </a:ext>
                  </a:extLst>
                </a:gridCol>
                <a:gridCol w="1461052">
                  <a:extLst>
                    <a:ext uri="{9D8B030D-6E8A-4147-A177-3AD203B41FA5}">
                      <a16:colId xmlns:a16="http://schemas.microsoft.com/office/drawing/2014/main" val="1800508545"/>
                    </a:ext>
                  </a:extLst>
                </a:gridCol>
              </a:tblGrid>
              <a:tr h="222250">
                <a:tc>
                  <a:txBody>
                    <a:bodyPr/>
                    <a:lstStyle/>
                    <a:p>
                      <a:pPr marL="0" marR="0" algn="ctr">
                        <a:lnSpc>
                          <a:spcPct val="115000"/>
                        </a:lnSpc>
                        <a:spcBef>
                          <a:spcPts val="0"/>
                        </a:spcBef>
                        <a:spcAft>
                          <a:spcPts val="0"/>
                        </a:spcAft>
                      </a:pPr>
                      <a:r>
                        <a:rPr lang="en-US" sz="12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100">
                          <a:effectLst/>
                        </a:rPr>
                        <a:t>Frequency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100">
                          <a:effectLst/>
                        </a:rPr>
                        <a:t>Percentage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1286174"/>
                  </a:ext>
                </a:extLst>
              </a:tr>
              <a:tr h="0">
                <a:tc>
                  <a:txBody>
                    <a:bodyPr/>
                    <a:lstStyle/>
                    <a:p>
                      <a:pPr marL="0" marR="0" algn="ctr">
                        <a:lnSpc>
                          <a:spcPct val="115000"/>
                        </a:lnSpc>
                        <a:spcBef>
                          <a:spcPts val="0"/>
                        </a:spcBef>
                        <a:spcAft>
                          <a:spcPts val="0"/>
                        </a:spcAft>
                      </a:pPr>
                      <a:r>
                        <a:rPr lang="en-US" sz="1200" kern="100">
                          <a:effectLst/>
                        </a:rPr>
                        <a:t>Satisfaction with subject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57440"/>
                  </a:ext>
                </a:extLst>
              </a:tr>
              <a:tr h="0">
                <a:tc>
                  <a:txBody>
                    <a:bodyPr/>
                    <a:lstStyle/>
                    <a:p>
                      <a:pPr marL="0" marR="0" algn="ctr">
                        <a:lnSpc>
                          <a:spcPct val="115000"/>
                        </a:lnSpc>
                        <a:spcBef>
                          <a:spcPts val="0"/>
                        </a:spcBef>
                        <a:spcAft>
                          <a:spcPts val="0"/>
                        </a:spcAft>
                      </a:pPr>
                      <a:r>
                        <a:rPr lang="en-US" sz="1200" kern="0">
                          <a:effectLst/>
                        </a:rPr>
                        <a:t>no</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156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41.1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2447172"/>
                  </a:ext>
                </a:extLst>
              </a:tr>
              <a:tr h="0">
                <a:tc>
                  <a:txBody>
                    <a:bodyPr/>
                    <a:lstStyle/>
                    <a:p>
                      <a:pPr marL="0" marR="0" algn="ctr">
                        <a:lnSpc>
                          <a:spcPct val="115000"/>
                        </a:lnSpc>
                        <a:spcBef>
                          <a:spcPts val="0"/>
                        </a:spcBef>
                        <a:spcAft>
                          <a:spcPts val="0"/>
                        </a:spcAft>
                      </a:pPr>
                      <a:r>
                        <a:rPr lang="en-US" sz="1200" kern="0">
                          <a:effectLst/>
                        </a:rPr>
                        <a:t>yes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224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58.9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4416898"/>
                  </a:ext>
                </a:extLst>
              </a:tr>
              <a:tr h="0">
                <a:tc>
                  <a:txBody>
                    <a:bodyPr/>
                    <a:lstStyle/>
                    <a:p>
                      <a:pPr marL="0" marR="0" algn="ctr">
                        <a:lnSpc>
                          <a:spcPct val="115000"/>
                        </a:lnSpc>
                        <a:spcBef>
                          <a:spcPts val="0"/>
                        </a:spcBef>
                        <a:spcAft>
                          <a:spcPts val="0"/>
                        </a:spcAft>
                      </a:pPr>
                      <a:r>
                        <a:rPr lang="en-US" sz="1200" kern="0">
                          <a:effectLst/>
                        </a:rPr>
                        <a:t>Dissatisfaction with current education, financial</a:t>
                      </a:r>
                      <a:endParaRPr lang="en-US" sz="1100" kern="100">
                        <a:effectLst/>
                      </a:endParaRPr>
                    </a:p>
                    <a:p>
                      <a:pPr marL="0" marR="0" algn="ctr">
                        <a:lnSpc>
                          <a:spcPct val="115000"/>
                        </a:lnSpc>
                        <a:spcBef>
                          <a:spcPts val="0"/>
                        </a:spcBef>
                        <a:spcAft>
                          <a:spcPts val="0"/>
                        </a:spcAft>
                      </a:pPr>
                      <a:r>
                        <a:rPr lang="en-US" sz="1200" kern="0">
                          <a:effectLst/>
                        </a:rPr>
                        <a:t>condition and future career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6184679"/>
                  </a:ext>
                </a:extLst>
              </a:tr>
              <a:tr h="0">
                <a:tc>
                  <a:txBody>
                    <a:bodyPr/>
                    <a:lstStyle/>
                    <a:p>
                      <a:pPr marL="0" marR="0" algn="ctr">
                        <a:lnSpc>
                          <a:spcPct val="115000"/>
                        </a:lnSpc>
                        <a:spcBef>
                          <a:spcPts val="0"/>
                        </a:spcBef>
                        <a:spcAft>
                          <a:spcPts val="0"/>
                        </a:spcAft>
                      </a:pPr>
                      <a:r>
                        <a:rPr lang="en-US" sz="1200" kern="0">
                          <a:effectLst/>
                        </a:rPr>
                        <a:t>no</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139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36.6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5805387"/>
                  </a:ext>
                </a:extLst>
              </a:tr>
              <a:tr h="0">
                <a:tc>
                  <a:txBody>
                    <a:bodyPr/>
                    <a:lstStyle/>
                    <a:p>
                      <a:pPr marL="0" marR="0" algn="ctr">
                        <a:lnSpc>
                          <a:spcPct val="115000"/>
                        </a:lnSpc>
                        <a:spcBef>
                          <a:spcPts val="0"/>
                        </a:spcBef>
                        <a:spcAft>
                          <a:spcPts val="0"/>
                        </a:spcAft>
                      </a:pPr>
                      <a:r>
                        <a:rPr lang="en-US" sz="1200" kern="0">
                          <a:effectLst/>
                        </a:rPr>
                        <a:t>yes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a:effectLst/>
                        </a:rPr>
                        <a:t>241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0" dirty="0">
                          <a:effectLst/>
                        </a:rPr>
                        <a:t>63.4</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2372495"/>
                  </a:ext>
                </a:extLst>
              </a:tr>
            </a:tbl>
          </a:graphicData>
        </a:graphic>
      </p:graphicFrame>
      <p:sp>
        <p:nvSpPr>
          <p:cNvPr id="14" name="TextBox 13">
            <a:extLst>
              <a:ext uri="{FF2B5EF4-FFF2-40B4-BE49-F238E27FC236}">
                <a16:creationId xmlns:a16="http://schemas.microsoft.com/office/drawing/2014/main" id="{6604EF41-DAE5-8F3D-A5B7-46CC4F8F626E}"/>
              </a:ext>
            </a:extLst>
          </p:cNvPr>
          <p:cNvSpPr txBox="1"/>
          <p:nvPr/>
        </p:nvSpPr>
        <p:spPr>
          <a:xfrm>
            <a:off x="1994452" y="1065528"/>
            <a:ext cx="300161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Table 1:descriptive statistics</a:t>
            </a:r>
          </a:p>
        </p:txBody>
      </p:sp>
    </p:spTree>
    <p:extLst>
      <p:ext uri="{BB962C8B-B14F-4D97-AF65-F5344CB8AC3E}">
        <p14:creationId xmlns:p14="http://schemas.microsoft.com/office/powerpoint/2010/main" val="1427992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8F474E-44A6-F54C-59C8-10A6C0F66816}"/>
              </a:ext>
            </a:extLst>
          </p:cNvPr>
          <p:cNvSpPr/>
          <p:nvPr/>
        </p:nvSpPr>
        <p:spPr>
          <a:xfrm>
            <a:off x="0" y="-42644"/>
            <a:ext cx="12192000" cy="993913"/>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49EDF03-5B4B-1EE6-56FB-0A2E5358C85B}"/>
              </a:ext>
            </a:extLst>
          </p:cNvPr>
          <p:cNvSpPr/>
          <p:nvPr/>
        </p:nvSpPr>
        <p:spPr>
          <a:xfrm>
            <a:off x="0" y="-58883"/>
            <a:ext cx="6096000" cy="437322"/>
          </a:xfrm>
          <a:prstGeom prst="rect">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800" b="1"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2EEF283-879C-2382-914B-5F55FDC52AD8}"/>
              </a:ext>
            </a:extLst>
          </p:cNvPr>
          <p:cNvSpPr/>
          <p:nvPr/>
        </p:nvSpPr>
        <p:spPr>
          <a:xfrm>
            <a:off x="0" y="6427304"/>
            <a:ext cx="4691270" cy="4306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A4D1A85-6CE1-4177-AB04-C028628D196D}"/>
              </a:ext>
            </a:extLst>
          </p:cNvPr>
          <p:cNvSpPr/>
          <p:nvPr/>
        </p:nvSpPr>
        <p:spPr>
          <a:xfrm>
            <a:off x="4678017" y="6414052"/>
            <a:ext cx="3207026" cy="443948"/>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45763BA-3EEB-690A-EA5E-76ADA2B7FA15}"/>
              </a:ext>
            </a:extLst>
          </p:cNvPr>
          <p:cNvSpPr/>
          <p:nvPr/>
        </p:nvSpPr>
        <p:spPr>
          <a:xfrm>
            <a:off x="7885043" y="6414052"/>
            <a:ext cx="4306957" cy="443948"/>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5EA06CE-421B-74D9-F0FC-048114779B2F}"/>
              </a:ext>
            </a:extLst>
          </p:cNvPr>
          <p:cNvSpPr txBox="1"/>
          <p:nvPr/>
        </p:nvSpPr>
        <p:spPr>
          <a:xfrm>
            <a:off x="196091" y="423668"/>
            <a:ext cx="491655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Chi-square test for independence</a:t>
            </a:r>
          </a:p>
        </p:txBody>
      </p:sp>
      <p:sp>
        <p:nvSpPr>
          <p:cNvPr id="9" name="TextBox 8">
            <a:extLst>
              <a:ext uri="{FF2B5EF4-FFF2-40B4-BE49-F238E27FC236}">
                <a16:creationId xmlns:a16="http://schemas.microsoft.com/office/drawing/2014/main" id="{7B981F88-A01B-7CD0-88CF-6C4FD4A1FC60}"/>
              </a:ext>
            </a:extLst>
          </p:cNvPr>
          <p:cNvSpPr txBox="1"/>
          <p:nvPr/>
        </p:nvSpPr>
        <p:spPr>
          <a:xfrm>
            <a:off x="1219200" y="6478608"/>
            <a:ext cx="3207026"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UMME  KULSUM</a:t>
            </a:r>
          </a:p>
        </p:txBody>
      </p:sp>
      <p:sp>
        <p:nvSpPr>
          <p:cNvPr id="10" name="TextBox 9">
            <a:extLst>
              <a:ext uri="{FF2B5EF4-FFF2-40B4-BE49-F238E27FC236}">
                <a16:creationId xmlns:a16="http://schemas.microsoft.com/office/drawing/2014/main" id="{14DC9041-621D-FF3D-6AEA-917DEBF8B5B5}"/>
              </a:ext>
            </a:extLst>
          </p:cNvPr>
          <p:cNvSpPr txBox="1"/>
          <p:nvPr/>
        </p:nvSpPr>
        <p:spPr>
          <a:xfrm>
            <a:off x="8030817" y="6414052"/>
            <a:ext cx="40154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November 15,2024                           14/28</a:t>
            </a:r>
          </a:p>
        </p:txBody>
      </p:sp>
      <p:sp>
        <p:nvSpPr>
          <p:cNvPr id="11" name="TextBox 10">
            <a:extLst>
              <a:ext uri="{FF2B5EF4-FFF2-40B4-BE49-F238E27FC236}">
                <a16:creationId xmlns:a16="http://schemas.microsoft.com/office/drawing/2014/main" id="{2145BDD2-DCBB-065F-0835-E76C85FF2C3C}"/>
              </a:ext>
            </a:extLst>
          </p:cNvPr>
          <p:cNvSpPr txBox="1"/>
          <p:nvPr/>
        </p:nvSpPr>
        <p:spPr>
          <a:xfrm>
            <a:off x="808383" y="1669774"/>
            <a:ext cx="8481391" cy="369332"/>
          </a:xfrm>
          <a:prstGeom prst="rect">
            <a:avLst/>
          </a:prstGeom>
          <a:noFill/>
        </p:spPr>
        <p:txBody>
          <a:bodyPr wrap="square" rtlCol="0">
            <a:spAutoFit/>
          </a:bodyPr>
          <a:lstStyle/>
          <a:p>
            <a:pPr algn="ctr"/>
            <a:r>
              <a:rPr lang="en-US" dirty="0"/>
              <a:t> </a:t>
            </a:r>
          </a:p>
        </p:txBody>
      </p:sp>
      <p:sp>
        <p:nvSpPr>
          <p:cNvPr id="13" name="TextBox 12">
            <a:extLst>
              <a:ext uri="{FF2B5EF4-FFF2-40B4-BE49-F238E27FC236}">
                <a16:creationId xmlns:a16="http://schemas.microsoft.com/office/drawing/2014/main" id="{CA12DD51-DBFD-C739-C7F6-15919F5DA1E4}"/>
              </a:ext>
            </a:extLst>
          </p:cNvPr>
          <p:cNvSpPr txBox="1"/>
          <p:nvPr/>
        </p:nvSpPr>
        <p:spPr>
          <a:xfrm>
            <a:off x="1113183" y="1669774"/>
            <a:ext cx="3803374" cy="369332"/>
          </a:xfrm>
          <a:prstGeom prst="rect">
            <a:avLst/>
          </a:prstGeom>
          <a:noFill/>
        </p:spPr>
        <p:txBody>
          <a:bodyPr wrap="square" rtlCol="0">
            <a:spAutoFit/>
          </a:bodyPr>
          <a:lstStyle/>
          <a:p>
            <a:pPr algn="ctr"/>
            <a:endParaRPr lang="en-US" dirty="0"/>
          </a:p>
        </p:txBody>
      </p:sp>
      <p:graphicFrame>
        <p:nvGraphicFramePr>
          <p:cNvPr id="14" name="Table 13">
            <a:extLst>
              <a:ext uri="{FF2B5EF4-FFF2-40B4-BE49-F238E27FC236}">
                <a16:creationId xmlns:a16="http://schemas.microsoft.com/office/drawing/2014/main" id="{7F2B9AE2-BE69-D1EE-167F-6BDD8280F52B}"/>
              </a:ext>
            </a:extLst>
          </p:cNvPr>
          <p:cNvGraphicFramePr>
            <a:graphicFrameLocks noGrp="1"/>
          </p:cNvGraphicFramePr>
          <p:nvPr>
            <p:extLst>
              <p:ext uri="{D42A27DB-BD31-4B8C-83A1-F6EECF244321}">
                <p14:modId xmlns:p14="http://schemas.microsoft.com/office/powerpoint/2010/main" val="2387694845"/>
              </p:ext>
            </p:extLst>
          </p:nvPr>
        </p:nvGraphicFramePr>
        <p:xfrm>
          <a:off x="5652052" y="1976227"/>
          <a:ext cx="5938218" cy="2844183"/>
        </p:xfrm>
        <a:graphic>
          <a:graphicData uri="http://schemas.openxmlformats.org/drawingml/2006/table">
            <a:tbl>
              <a:tblPr>
                <a:tableStyleId>{5C22544A-7EE6-4342-B048-85BDC9FD1C3A}</a:tableStyleId>
              </a:tblPr>
              <a:tblGrid>
                <a:gridCol w="1625246">
                  <a:extLst>
                    <a:ext uri="{9D8B030D-6E8A-4147-A177-3AD203B41FA5}">
                      <a16:colId xmlns:a16="http://schemas.microsoft.com/office/drawing/2014/main" val="370856881"/>
                    </a:ext>
                  </a:extLst>
                </a:gridCol>
                <a:gridCol w="710754">
                  <a:extLst>
                    <a:ext uri="{9D8B030D-6E8A-4147-A177-3AD203B41FA5}">
                      <a16:colId xmlns:a16="http://schemas.microsoft.com/office/drawing/2014/main" val="1740861477"/>
                    </a:ext>
                  </a:extLst>
                </a:gridCol>
                <a:gridCol w="679564">
                  <a:extLst>
                    <a:ext uri="{9D8B030D-6E8A-4147-A177-3AD203B41FA5}">
                      <a16:colId xmlns:a16="http://schemas.microsoft.com/office/drawing/2014/main" val="4141259633"/>
                    </a:ext>
                  </a:extLst>
                </a:gridCol>
                <a:gridCol w="974218">
                  <a:extLst>
                    <a:ext uri="{9D8B030D-6E8A-4147-A177-3AD203B41FA5}">
                      <a16:colId xmlns:a16="http://schemas.microsoft.com/office/drawing/2014/main" val="1322808590"/>
                    </a:ext>
                  </a:extLst>
                </a:gridCol>
                <a:gridCol w="974218">
                  <a:extLst>
                    <a:ext uri="{9D8B030D-6E8A-4147-A177-3AD203B41FA5}">
                      <a16:colId xmlns:a16="http://schemas.microsoft.com/office/drawing/2014/main" val="2336185902"/>
                    </a:ext>
                  </a:extLst>
                </a:gridCol>
                <a:gridCol w="974218">
                  <a:extLst>
                    <a:ext uri="{9D8B030D-6E8A-4147-A177-3AD203B41FA5}">
                      <a16:colId xmlns:a16="http://schemas.microsoft.com/office/drawing/2014/main" val="682125129"/>
                    </a:ext>
                  </a:extLst>
                </a:gridCol>
              </a:tblGrid>
              <a:tr h="262297">
                <a:tc gridSpan="6">
                  <a:txBody>
                    <a:bodyPr/>
                    <a:lstStyle/>
                    <a:p>
                      <a:pPr marL="38100" marR="38100" algn="ctr">
                        <a:lnSpc>
                          <a:spcPts val="16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Chi-Square Tests</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79033075"/>
                  </a:ext>
                </a:extLst>
              </a:tr>
              <a:tr h="848434">
                <a:tc>
                  <a:txBody>
                    <a:bodyPr/>
                    <a:lstStyle/>
                    <a:p>
                      <a:pPr marL="0" marR="0" algn="just">
                        <a:lnSpc>
                          <a:spcPct val="1070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 </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Value</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Bef>
                          <a:spcPts val="0"/>
                        </a:spcBef>
                        <a:spcAft>
                          <a:spcPts val="0"/>
                        </a:spcAft>
                      </a:pPr>
                      <a:r>
                        <a:rPr lang="en-US" sz="1200" kern="0" dirty="0" err="1">
                          <a:effectLst/>
                          <a:latin typeface="Times New Roman" panose="02020603050405020304" pitchFamily="18" charset="0"/>
                          <a:cs typeface="Times New Roman" panose="02020603050405020304" pitchFamily="18" charset="0"/>
                        </a:rPr>
                        <a:t>df</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Asymptotic Significance (2-sided)</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Exact Significance. </a:t>
                      </a:r>
                    </a:p>
                    <a:p>
                      <a:pPr marL="38100" marR="38100" algn="ctr">
                        <a:lnSpc>
                          <a:spcPts val="16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   (2-sided)</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Exact Significance.</a:t>
                      </a:r>
                    </a:p>
                    <a:p>
                      <a:pPr marL="38100" marR="38100" algn="ctr">
                        <a:lnSpc>
                          <a:spcPts val="16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 (1-sided)</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362172782"/>
                  </a:ext>
                </a:extLst>
              </a:tr>
              <a:tr h="268433">
                <a:tc>
                  <a:txBody>
                    <a:bodyPr/>
                    <a:lstStyle/>
                    <a:p>
                      <a:pPr marL="38100" marR="38100" algn="just">
                        <a:lnSpc>
                          <a:spcPts val="16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Pearson Chi-Square</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117.395</a:t>
                      </a:r>
                      <a:r>
                        <a:rPr lang="en-US" sz="1200" kern="0" baseline="30000" dirty="0">
                          <a:effectLst/>
                          <a:latin typeface="Times New Roman" panose="02020603050405020304" pitchFamily="18" charset="0"/>
                          <a:cs typeface="Times New Roman" panose="02020603050405020304" pitchFamily="18" charset="0"/>
                        </a:rPr>
                        <a:t>a</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1</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0.000</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06547896"/>
                  </a:ext>
                </a:extLst>
              </a:tr>
              <a:tr h="268433">
                <a:tc>
                  <a:txBody>
                    <a:bodyPr/>
                    <a:lstStyle/>
                    <a:p>
                      <a:pPr marL="38100" marR="38100" algn="just">
                        <a:lnSpc>
                          <a:spcPts val="16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Continuity Correction</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115.114</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1</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0.000</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058771735"/>
                  </a:ext>
                </a:extLst>
              </a:tr>
              <a:tr h="268433">
                <a:tc>
                  <a:txBody>
                    <a:bodyPr/>
                    <a:lstStyle/>
                    <a:p>
                      <a:pPr marL="38100" marR="38100" algn="just">
                        <a:lnSpc>
                          <a:spcPts val="16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Likelihood Ratio</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130.595</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1</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0.000</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101544339"/>
                  </a:ext>
                </a:extLst>
              </a:tr>
              <a:tr h="268433">
                <a:tc>
                  <a:txBody>
                    <a:bodyPr/>
                    <a:lstStyle/>
                    <a:p>
                      <a:pPr marL="38100" marR="38100" algn="just">
                        <a:lnSpc>
                          <a:spcPts val="16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Fisher's Exact Test</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 </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 </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0.000</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0.000</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120849070"/>
                  </a:ext>
                </a:extLst>
              </a:tr>
              <a:tr h="268433">
                <a:tc>
                  <a:txBody>
                    <a:bodyPr/>
                    <a:lstStyle/>
                    <a:p>
                      <a:pPr marL="38100" marR="38100" algn="just">
                        <a:lnSpc>
                          <a:spcPts val="16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Linear-by-Linear Association</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117.087</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1</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0.000</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 </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 </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039606628"/>
                  </a:ext>
                </a:extLst>
              </a:tr>
              <a:tr h="268433">
                <a:tc>
                  <a:txBody>
                    <a:bodyPr/>
                    <a:lstStyle/>
                    <a:p>
                      <a:pPr marL="38100" marR="38100" algn="just">
                        <a:lnSpc>
                          <a:spcPts val="16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N of Valid Cases</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380</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 </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 </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 </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 </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353945067"/>
                  </a:ext>
                </a:extLst>
              </a:tr>
            </a:tbl>
          </a:graphicData>
        </a:graphic>
      </p:graphicFrame>
      <p:sp>
        <p:nvSpPr>
          <p:cNvPr id="15" name="TextBox 14">
            <a:extLst>
              <a:ext uri="{FF2B5EF4-FFF2-40B4-BE49-F238E27FC236}">
                <a16:creationId xmlns:a16="http://schemas.microsoft.com/office/drawing/2014/main" id="{914D13D3-787F-DD70-880D-D0444ED3B9F1}"/>
              </a:ext>
            </a:extLst>
          </p:cNvPr>
          <p:cNvSpPr txBox="1"/>
          <p:nvPr/>
        </p:nvSpPr>
        <p:spPr>
          <a:xfrm>
            <a:off x="907774" y="1188828"/>
            <a:ext cx="6506817" cy="338554"/>
          </a:xfrm>
          <a:prstGeom prst="rect">
            <a:avLst/>
          </a:prstGeom>
          <a:noFill/>
        </p:spPr>
        <p:txBody>
          <a:bodyPr wrap="square" rtlCol="0">
            <a:spAutoFit/>
          </a:bodyPr>
          <a:lstStyle/>
          <a:p>
            <a:pPr marL="285750" indent="-285750">
              <a:buFont typeface="Wingdings" panose="05000000000000000000" pitchFamily="2" charset="2"/>
              <a:buChar char="§"/>
            </a:pPr>
            <a:r>
              <a:rPr lang="en-US" sz="1600" b="1" dirty="0">
                <a:solidFill>
                  <a:schemeClr val="accent5">
                    <a:lumMod val="75000"/>
                  </a:schemeClr>
                </a:solidFill>
                <a:effectLst/>
                <a:latin typeface="Times New Roman" panose="02020603050405020304" pitchFamily="18" charset="0"/>
                <a:ea typeface="Calibri" panose="020F0502020204030204" pitchFamily="34" charset="0"/>
              </a:rPr>
              <a:t>Association between depression and physical exercise</a:t>
            </a:r>
            <a:endParaRPr lang="en-US" sz="1600" dirty="0">
              <a:solidFill>
                <a:schemeClr val="accent5">
                  <a:lumMod val="75000"/>
                </a:schemeClr>
              </a:solidFill>
            </a:endParaRPr>
          </a:p>
        </p:txBody>
      </p:sp>
      <p:sp>
        <p:nvSpPr>
          <p:cNvPr id="16" name="TextBox 15">
            <a:extLst>
              <a:ext uri="{FF2B5EF4-FFF2-40B4-BE49-F238E27FC236}">
                <a16:creationId xmlns:a16="http://schemas.microsoft.com/office/drawing/2014/main" id="{A576A2E8-C7E0-B0B6-AB9D-84D808B91F18}"/>
              </a:ext>
            </a:extLst>
          </p:cNvPr>
          <p:cNvSpPr txBox="1"/>
          <p:nvPr/>
        </p:nvSpPr>
        <p:spPr>
          <a:xfrm>
            <a:off x="907774" y="1578686"/>
            <a:ext cx="3493192" cy="4213333"/>
          </a:xfrm>
          <a:prstGeom prst="rect">
            <a:avLst/>
          </a:prstGeom>
          <a:noFill/>
        </p:spPr>
        <p:txBody>
          <a:bodyPr wrap="square" rtlCol="0">
            <a:spAutoFit/>
          </a:bodyPr>
          <a:lstStyle/>
          <a:p>
            <a:pPr marL="285750" marR="0" indent="-285750" algn="just">
              <a:lnSpc>
                <a:spcPct val="150000"/>
              </a:lnSpc>
              <a:spcBef>
                <a:spcPts val="0"/>
              </a:spcBef>
              <a:spcAft>
                <a:spcPts val="800"/>
              </a:spcAft>
              <a:buFont typeface="Wingdings" panose="05000000000000000000" pitchFamily="2" charset="2"/>
              <a:buChar char="§"/>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we observed that from the result the asymptotic significant (2-sided) value of the both Pearson</a:t>
            </a:r>
            <a:r>
              <a:rPr lang="en-US" sz="16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Chi-Square and Likelihood Ratio with 1 </a:t>
            </a:r>
            <a:r>
              <a:rPr lang="en-US" sz="160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df</a:t>
            </a:r>
            <a:r>
              <a:rPr lang="en-US" sz="16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are 0.00. Hence the test is significant at 5% level of significance.</a:t>
            </a:r>
          </a:p>
          <a:p>
            <a:pPr marL="285750" marR="0" indent="-285750" algn="just">
              <a:lnSpc>
                <a:spcPct val="150000"/>
              </a:lnSpc>
              <a:spcBef>
                <a:spcPts val="0"/>
              </a:spcBef>
              <a:spcAft>
                <a:spcPts val="800"/>
              </a:spcAft>
              <a:buFont typeface="Wingdings" panose="05000000000000000000" pitchFamily="2" charset="2"/>
              <a:buChar char="§"/>
            </a:pPr>
            <a:r>
              <a:rPr lang="en-US" sz="16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Thus, we conclude that there exist an association between </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depression and physical exercise of the respondents.</a:t>
            </a:r>
          </a:p>
        </p:txBody>
      </p:sp>
      <p:sp>
        <p:nvSpPr>
          <p:cNvPr id="17" name="TextBox 16">
            <a:extLst>
              <a:ext uri="{FF2B5EF4-FFF2-40B4-BE49-F238E27FC236}">
                <a16:creationId xmlns:a16="http://schemas.microsoft.com/office/drawing/2014/main" id="{BCD5CD6C-8AC5-E601-9685-FE8657D664D8}"/>
              </a:ext>
            </a:extLst>
          </p:cNvPr>
          <p:cNvSpPr txBox="1"/>
          <p:nvPr/>
        </p:nvSpPr>
        <p:spPr>
          <a:xfrm>
            <a:off x="3611218" y="-42644"/>
            <a:ext cx="2610678" cy="646331"/>
          </a:xfrm>
          <a:prstGeom prst="rect">
            <a:avLst/>
          </a:prstGeom>
          <a:noFill/>
        </p:spPr>
        <p:txBody>
          <a:bodyPr wrap="square" rtlCol="0">
            <a:spAutoFit/>
          </a:bodyPr>
          <a:lstStyle/>
          <a:p>
            <a:r>
              <a:rPr lang="en-US" sz="1800" b="1" dirty="0">
                <a:solidFill>
                  <a:schemeClr val="bg1"/>
                </a:solidFill>
                <a:latin typeface="Times New Roman" panose="02020603050405020304" pitchFamily="18" charset="0"/>
                <a:cs typeface="Times New Roman" panose="02020603050405020304" pitchFamily="18" charset="0"/>
              </a:rPr>
              <a:t>Results and Discussion</a:t>
            </a:r>
          </a:p>
          <a:p>
            <a:endParaRPr lang="en-US" dirty="0"/>
          </a:p>
        </p:txBody>
      </p:sp>
    </p:spTree>
    <p:extLst>
      <p:ext uri="{BB962C8B-B14F-4D97-AF65-F5344CB8AC3E}">
        <p14:creationId xmlns:p14="http://schemas.microsoft.com/office/powerpoint/2010/main" val="753262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8F474E-44A6-F54C-59C8-10A6C0F66816}"/>
              </a:ext>
            </a:extLst>
          </p:cNvPr>
          <p:cNvSpPr/>
          <p:nvPr/>
        </p:nvSpPr>
        <p:spPr>
          <a:xfrm>
            <a:off x="0" y="0"/>
            <a:ext cx="12192000" cy="993913"/>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49EDF03-5B4B-1EE6-56FB-0A2E5358C85B}"/>
              </a:ext>
            </a:extLst>
          </p:cNvPr>
          <p:cNvSpPr/>
          <p:nvPr/>
        </p:nvSpPr>
        <p:spPr>
          <a:xfrm>
            <a:off x="0" y="-31691"/>
            <a:ext cx="6096000" cy="437322"/>
          </a:xfrm>
          <a:prstGeom prst="rect">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 name="Rectangle 3">
            <a:extLst>
              <a:ext uri="{FF2B5EF4-FFF2-40B4-BE49-F238E27FC236}">
                <a16:creationId xmlns:a16="http://schemas.microsoft.com/office/drawing/2014/main" id="{52EEF283-879C-2382-914B-5F55FDC52AD8}"/>
              </a:ext>
            </a:extLst>
          </p:cNvPr>
          <p:cNvSpPr/>
          <p:nvPr/>
        </p:nvSpPr>
        <p:spPr>
          <a:xfrm>
            <a:off x="0" y="6427304"/>
            <a:ext cx="4691270" cy="4306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A4D1A85-6CE1-4177-AB04-C028628D196D}"/>
              </a:ext>
            </a:extLst>
          </p:cNvPr>
          <p:cNvSpPr/>
          <p:nvPr/>
        </p:nvSpPr>
        <p:spPr>
          <a:xfrm>
            <a:off x="4678017" y="6414052"/>
            <a:ext cx="3207026" cy="443948"/>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45763BA-3EEB-690A-EA5E-76ADA2B7FA15}"/>
              </a:ext>
            </a:extLst>
          </p:cNvPr>
          <p:cNvSpPr/>
          <p:nvPr/>
        </p:nvSpPr>
        <p:spPr>
          <a:xfrm>
            <a:off x="7885043" y="6414052"/>
            <a:ext cx="4306957" cy="443948"/>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5EA06CE-421B-74D9-F0FC-048114779B2F}"/>
              </a:ext>
            </a:extLst>
          </p:cNvPr>
          <p:cNvSpPr txBox="1"/>
          <p:nvPr/>
        </p:nvSpPr>
        <p:spPr>
          <a:xfrm>
            <a:off x="251791" y="460890"/>
            <a:ext cx="4691270"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Chi-square test for independence</a:t>
            </a:r>
          </a:p>
          <a:p>
            <a:endParaRPr lang="en-US"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B981F88-A01B-7CD0-88CF-6C4FD4A1FC60}"/>
              </a:ext>
            </a:extLst>
          </p:cNvPr>
          <p:cNvSpPr txBox="1"/>
          <p:nvPr/>
        </p:nvSpPr>
        <p:spPr>
          <a:xfrm>
            <a:off x="1219200" y="6478608"/>
            <a:ext cx="3207026"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UMME  KULSUM</a:t>
            </a:r>
          </a:p>
        </p:txBody>
      </p:sp>
      <p:sp>
        <p:nvSpPr>
          <p:cNvPr id="10" name="TextBox 9">
            <a:extLst>
              <a:ext uri="{FF2B5EF4-FFF2-40B4-BE49-F238E27FC236}">
                <a16:creationId xmlns:a16="http://schemas.microsoft.com/office/drawing/2014/main" id="{14DC9041-621D-FF3D-6AEA-917DEBF8B5B5}"/>
              </a:ext>
            </a:extLst>
          </p:cNvPr>
          <p:cNvSpPr txBox="1"/>
          <p:nvPr/>
        </p:nvSpPr>
        <p:spPr>
          <a:xfrm>
            <a:off x="8030817" y="6414052"/>
            <a:ext cx="40154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November 15,2024                          15/28</a:t>
            </a:r>
          </a:p>
        </p:txBody>
      </p:sp>
      <p:sp>
        <p:nvSpPr>
          <p:cNvPr id="11" name="TextBox 10">
            <a:extLst>
              <a:ext uri="{FF2B5EF4-FFF2-40B4-BE49-F238E27FC236}">
                <a16:creationId xmlns:a16="http://schemas.microsoft.com/office/drawing/2014/main" id="{2145BDD2-DCBB-065F-0835-E76C85FF2C3C}"/>
              </a:ext>
            </a:extLst>
          </p:cNvPr>
          <p:cNvSpPr txBox="1"/>
          <p:nvPr/>
        </p:nvSpPr>
        <p:spPr>
          <a:xfrm>
            <a:off x="815008" y="1263987"/>
            <a:ext cx="7726017" cy="338554"/>
          </a:xfrm>
          <a:prstGeom prst="rect">
            <a:avLst/>
          </a:prstGeom>
          <a:noFill/>
        </p:spPr>
        <p:txBody>
          <a:bodyPr wrap="square" rtlCol="0">
            <a:spAutoFit/>
          </a:bodyPr>
          <a:lstStyle/>
          <a:p>
            <a:pPr marL="285750" indent="-285750">
              <a:buFont typeface="Wingdings" panose="05000000000000000000" pitchFamily="2" charset="2"/>
              <a:buChar char="§"/>
            </a:pPr>
            <a:r>
              <a:rPr lang="en-US" sz="1600" b="1" dirty="0">
                <a:effectLst/>
                <a:latin typeface="Times New Roman" panose="02020603050405020304" pitchFamily="18" charset="0"/>
                <a:ea typeface="Calibri" panose="020F0502020204030204" pitchFamily="34" charset="0"/>
              </a:rPr>
              <a:t>Association between depression and sleeping satisfaction</a:t>
            </a:r>
            <a:endParaRPr lang="en-US" sz="1600" dirty="0"/>
          </a:p>
        </p:txBody>
      </p:sp>
      <p:sp>
        <p:nvSpPr>
          <p:cNvPr id="7" name="TextBox 6">
            <a:extLst>
              <a:ext uri="{FF2B5EF4-FFF2-40B4-BE49-F238E27FC236}">
                <a16:creationId xmlns:a16="http://schemas.microsoft.com/office/drawing/2014/main" id="{FC990397-940D-2B70-08FE-90842A0FB3AE}"/>
              </a:ext>
            </a:extLst>
          </p:cNvPr>
          <p:cNvSpPr txBox="1"/>
          <p:nvPr/>
        </p:nvSpPr>
        <p:spPr>
          <a:xfrm>
            <a:off x="3313043" y="-6212"/>
            <a:ext cx="4572000" cy="830997"/>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Results and Discussion</a:t>
            </a:r>
          </a:p>
          <a:p>
            <a:endParaRPr lang="en-US" sz="28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15" name="Table 14">
            <a:extLst>
              <a:ext uri="{FF2B5EF4-FFF2-40B4-BE49-F238E27FC236}">
                <a16:creationId xmlns:a16="http://schemas.microsoft.com/office/drawing/2014/main" id="{84ED87F5-EA11-17D3-6AD6-348FC6F111D8}"/>
              </a:ext>
            </a:extLst>
          </p:cNvPr>
          <p:cNvGraphicFramePr>
            <a:graphicFrameLocks noGrp="1"/>
          </p:cNvGraphicFramePr>
          <p:nvPr>
            <p:extLst>
              <p:ext uri="{D42A27DB-BD31-4B8C-83A1-F6EECF244321}">
                <p14:modId xmlns:p14="http://schemas.microsoft.com/office/powerpoint/2010/main" val="4023306220"/>
              </p:ext>
            </p:extLst>
          </p:nvPr>
        </p:nvGraphicFramePr>
        <p:xfrm>
          <a:off x="5764697" y="1945155"/>
          <a:ext cx="6017727" cy="2284095"/>
        </p:xfrm>
        <a:graphic>
          <a:graphicData uri="http://schemas.openxmlformats.org/drawingml/2006/table">
            <a:tbl>
              <a:tblPr>
                <a:tableStyleId>{5C22544A-7EE6-4342-B048-85BDC9FD1C3A}</a:tableStyleId>
              </a:tblPr>
              <a:tblGrid>
                <a:gridCol w="1647007">
                  <a:extLst>
                    <a:ext uri="{9D8B030D-6E8A-4147-A177-3AD203B41FA5}">
                      <a16:colId xmlns:a16="http://schemas.microsoft.com/office/drawing/2014/main" val="3581193163"/>
                    </a:ext>
                  </a:extLst>
                </a:gridCol>
                <a:gridCol w="720271">
                  <a:extLst>
                    <a:ext uri="{9D8B030D-6E8A-4147-A177-3AD203B41FA5}">
                      <a16:colId xmlns:a16="http://schemas.microsoft.com/office/drawing/2014/main" val="2883979151"/>
                    </a:ext>
                  </a:extLst>
                </a:gridCol>
                <a:gridCol w="688663">
                  <a:extLst>
                    <a:ext uri="{9D8B030D-6E8A-4147-A177-3AD203B41FA5}">
                      <a16:colId xmlns:a16="http://schemas.microsoft.com/office/drawing/2014/main" val="746848115"/>
                    </a:ext>
                  </a:extLst>
                </a:gridCol>
                <a:gridCol w="987262">
                  <a:extLst>
                    <a:ext uri="{9D8B030D-6E8A-4147-A177-3AD203B41FA5}">
                      <a16:colId xmlns:a16="http://schemas.microsoft.com/office/drawing/2014/main" val="1026410954"/>
                    </a:ext>
                  </a:extLst>
                </a:gridCol>
                <a:gridCol w="987262">
                  <a:extLst>
                    <a:ext uri="{9D8B030D-6E8A-4147-A177-3AD203B41FA5}">
                      <a16:colId xmlns:a16="http://schemas.microsoft.com/office/drawing/2014/main" val="3665982370"/>
                    </a:ext>
                  </a:extLst>
                </a:gridCol>
                <a:gridCol w="987262">
                  <a:extLst>
                    <a:ext uri="{9D8B030D-6E8A-4147-A177-3AD203B41FA5}">
                      <a16:colId xmlns:a16="http://schemas.microsoft.com/office/drawing/2014/main" val="1862451923"/>
                    </a:ext>
                  </a:extLst>
                </a:gridCol>
              </a:tblGrid>
              <a:tr h="0">
                <a:tc gridSpan="6">
                  <a:txBody>
                    <a:bodyPr/>
                    <a:lstStyle/>
                    <a:p>
                      <a:pPr marL="38100" marR="38100" algn="ctr">
                        <a:lnSpc>
                          <a:spcPts val="1600"/>
                        </a:lnSpc>
                        <a:spcBef>
                          <a:spcPts val="0"/>
                        </a:spcBef>
                        <a:spcAft>
                          <a:spcPts val="0"/>
                        </a:spcAft>
                      </a:pPr>
                      <a:r>
                        <a:rPr lang="en-US" sz="1400" kern="0" dirty="0">
                          <a:effectLst/>
                          <a:latin typeface="Times New Roman" panose="02020603050405020304" pitchFamily="18" charset="0"/>
                          <a:cs typeface="Times New Roman" panose="02020603050405020304" pitchFamily="18" charset="0"/>
                        </a:rPr>
                        <a:t>Chi-Square Tests</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60481492"/>
                  </a:ext>
                </a:extLst>
              </a:tr>
              <a:tr h="0">
                <a:tc>
                  <a:txBody>
                    <a:bodyPr/>
                    <a:lstStyle/>
                    <a:p>
                      <a:pPr marL="0" marR="0" algn="just">
                        <a:lnSpc>
                          <a:spcPct val="107000"/>
                        </a:lnSpc>
                        <a:spcBef>
                          <a:spcPts val="0"/>
                        </a:spcBef>
                        <a:spcAft>
                          <a:spcPts val="0"/>
                        </a:spcAft>
                      </a:pPr>
                      <a:r>
                        <a:rPr lang="en-US" sz="1400" kern="0" dirty="0">
                          <a:effectLst/>
                          <a:latin typeface="Times New Roman" panose="02020603050405020304" pitchFamily="18" charset="0"/>
                          <a:cs typeface="Times New Roman" panose="02020603050405020304" pitchFamily="18" charset="0"/>
                        </a:rPr>
                        <a:t> </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Bef>
                          <a:spcPts val="0"/>
                        </a:spcBef>
                        <a:spcAft>
                          <a:spcPts val="0"/>
                        </a:spcAft>
                      </a:pPr>
                      <a:r>
                        <a:rPr lang="en-US" sz="1400" kern="0" dirty="0">
                          <a:effectLst/>
                          <a:latin typeface="Times New Roman" panose="02020603050405020304" pitchFamily="18" charset="0"/>
                          <a:cs typeface="Times New Roman" panose="02020603050405020304" pitchFamily="18" charset="0"/>
                        </a:rPr>
                        <a:t>Value</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Bef>
                          <a:spcPts val="0"/>
                        </a:spcBef>
                        <a:spcAft>
                          <a:spcPts val="0"/>
                        </a:spcAft>
                      </a:pPr>
                      <a:r>
                        <a:rPr lang="en-US" sz="1400" kern="0">
                          <a:effectLst/>
                          <a:latin typeface="Times New Roman" panose="02020603050405020304" pitchFamily="18" charset="0"/>
                          <a:cs typeface="Times New Roman" panose="02020603050405020304" pitchFamily="18" charset="0"/>
                        </a:rPr>
                        <a:t>df</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Bef>
                          <a:spcPts val="0"/>
                        </a:spcBef>
                        <a:spcAft>
                          <a:spcPts val="0"/>
                        </a:spcAft>
                      </a:pPr>
                      <a:r>
                        <a:rPr lang="en-US" sz="1400" kern="0" dirty="0">
                          <a:effectLst/>
                          <a:latin typeface="Times New Roman" panose="02020603050405020304" pitchFamily="18" charset="0"/>
                          <a:cs typeface="Times New Roman" panose="02020603050405020304" pitchFamily="18" charset="0"/>
                        </a:rPr>
                        <a:t>Asymptotic Significance </a:t>
                      </a:r>
                      <a:endParaRPr lang="en-US" sz="1400" kern="100" dirty="0">
                        <a:effectLst/>
                        <a:latin typeface="Times New Roman" panose="02020603050405020304" pitchFamily="18" charset="0"/>
                        <a:cs typeface="Times New Roman" panose="02020603050405020304" pitchFamily="18" charset="0"/>
                      </a:endParaRPr>
                    </a:p>
                    <a:p>
                      <a:pPr marL="38100" marR="38100" algn="ctr">
                        <a:lnSpc>
                          <a:spcPts val="1600"/>
                        </a:lnSpc>
                        <a:spcBef>
                          <a:spcPts val="0"/>
                        </a:spcBef>
                        <a:spcAft>
                          <a:spcPts val="0"/>
                        </a:spcAft>
                      </a:pPr>
                      <a:r>
                        <a:rPr lang="en-US" sz="1400" kern="0" dirty="0">
                          <a:effectLst/>
                          <a:latin typeface="Times New Roman" panose="02020603050405020304" pitchFamily="18" charset="0"/>
                          <a:cs typeface="Times New Roman" panose="02020603050405020304" pitchFamily="18" charset="0"/>
                        </a:rPr>
                        <a:t>(2-sided)</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Bef>
                          <a:spcPts val="0"/>
                        </a:spcBef>
                        <a:spcAft>
                          <a:spcPts val="0"/>
                        </a:spcAft>
                      </a:pPr>
                      <a:r>
                        <a:rPr lang="en-US" sz="1400" kern="0" dirty="0">
                          <a:effectLst/>
                          <a:latin typeface="Times New Roman" panose="02020603050405020304" pitchFamily="18" charset="0"/>
                          <a:cs typeface="Times New Roman" panose="02020603050405020304" pitchFamily="18" charset="0"/>
                        </a:rPr>
                        <a:t>Exact Significance</a:t>
                      </a:r>
                      <a:endParaRPr lang="en-US" sz="1400" kern="100" dirty="0">
                        <a:effectLst/>
                        <a:latin typeface="Times New Roman" panose="02020603050405020304" pitchFamily="18" charset="0"/>
                        <a:cs typeface="Times New Roman" panose="02020603050405020304" pitchFamily="18" charset="0"/>
                      </a:endParaRPr>
                    </a:p>
                    <a:p>
                      <a:pPr marL="38100" marR="38100" algn="ctr">
                        <a:lnSpc>
                          <a:spcPts val="1600"/>
                        </a:lnSpc>
                        <a:spcBef>
                          <a:spcPts val="0"/>
                        </a:spcBef>
                        <a:spcAft>
                          <a:spcPts val="0"/>
                        </a:spcAft>
                      </a:pPr>
                      <a:r>
                        <a:rPr lang="en-US" sz="1400" kern="0" dirty="0">
                          <a:effectLst/>
                          <a:latin typeface="Times New Roman" panose="02020603050405020304" pitchFamily="18" charset="0"/>
                          <a:cs typeface="Times New Roman" panose="02020603050405020304" pitchFamily="18" charset="0"/>
                        </a:rPr>
                        <a:t>(2-sided)</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Bef>
                          <a:spcPts val="0"/>
                        </a:spcBef>
                        <a:spcAft>
                          <a:spcPts val="0"/>
                        </a:spcAft>
                      </a:pPr>
                      <a:r>
                        <a:rPr lang="en-US" sz="1400" kern="0" dirty="0">
                          <a:effectLst/>
                          <a:latin typeface="Times New Roman" panose="02020603050405020304" pitchFamily="18" charset="0"/>
                          <a:cs typeface="Times New Roman" panose="02020603050405020304" pitchFamily="18" charset="0"/>
                        </a:rPr>
                        <a:t>Exact Significance</a:t>
                      </a:r>
                      <a:endParaRPr lang="en-US" sz="1400" kern="100" dirty="0">
                        <a:effectLst/>
                        <a:latin typeface="Times New Roman" panose="02020603050405020304" pitchFamily="18" charset="0"/>
                        <a:cs typeface="Times New Roman" panose="02020603050405020304" pitchFamily="18" charset="0"/>
                      </a:endParaRPr>
                    </a:p>
                    <a:p>
                      <a:pPr marL="38100" marR="38100" algn="ctr">
                        <a:lnSpc>
                          <a:spcPts val="1600"/>
                        </a:lnSpc>
                        <a:spcBef>
                          <a:spcPts val="0"/>
                        </a:spcBef>
                        <a:spcAft>
                          <a:spcPts val="0"/>
                        </a:spcAft>
                      </a:pPr>
                      <a:r>
                        <a:rPr lang="en-US" sz="1400" kern="0" dirty="0">
                          <a:effectLst/>
                          <a:latin typeface="Times New Roman" panose="02020603050405020304" pitchFamily="18" charset="0"/>
                          <a:cs typeface="Times New Roman" panose="02020603050405020304" pitchFamily="18" charset="0"/>
                        </a:rPr>
                        <a:t>(1-sided)</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461982687"/>
                  </a:ext>
                </a:extLst>
              </a:tr>
              <a:tr h="0">
                <a:tc>
                  <a:txBody>
                    <a:bodyPr/>
                    <a:lstStyle/>
                    <a:p>
                      <a:pPr marL="38100" marR="38100" algn="just">
                        <a:lnSpc>
                          <a:spcPts val="1600"/>
                        </a:lnSpc>
                        <a:spcBef>
                          <a:spcPts val="0"/>
                        </a:spcBef>
                        <a:spcAft>
                          <a:spcPts val="0"/>
                        </a:spcAft>
                      </a:pPr>
                      <a:r>
                        <a:rPr lang="en-US" sz="1400" kern="0">
                          <a:effectLst/>
                          <a:latin typeface="Times New Roman" panose="02020603050405020304" pitchFamily="18" charset="0"/>
                          <a:cs typeface="Times New Roman" panose="02020603050405020304" pitchFamily="18" charset="0"/>
                        </a:rPr>
                        <a:t>Pearson Chi-Square</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Bef>
                          <a:spcPts val="0"/>
                        </a:spcBef>
                        <a:spcAft>
                          <a:spcPts val="0"/>
                        </a:spcAft>
                      </a:pPr>
                      <a:r>
                        <a:rPr lang="en-US" sz="1400" kern="0" dirty="0">
                          <a:effectLst/>
                          <a:latin typeface="Times New Roman" panose="02020603050405020304" pitchFamily="18" charset="0"/>
                          <a:cs typeface="Times New Roman" panose="02020603050405020304" pitchFamily="18" charset="0"/>
                        </a:rPr>
                        <a:t>186.871</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Bef>
                          <a:spcPts val="0"/>
                        </a:spcBef>
                        <a:spcAft>
                          <a:spcPts val="0"/>
                        </a:spcAft>
                      </a:pPr>
                      <a:r>
                        <a:rPr lang="en-US" sz="1400" kern="0">
                          <a:effectLst/>
                          <a:latin typeface="Times New Roman" panose="02020603050405020304" pitchFamily="18" charset="0"/>
                          <a:cs typeface="Times New Roman" panose="02020603050405020304" pitchFamily="18" charset="0"/>
                        </a:rPr>
                        <a:t>1</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Bef>
                          <a:spcPts val="0"/>
                        </a:spcBef>
                        <a:spcAft>
                          <a:spcPts val="0"/>
                        </a:spcAft>
                      </a:pPr>
                      <a:r>
                        <a:rPr lang="en-US" sz="1400" kern="0">
                          <a:effectLst/>
                          <a:latin typeface="Times New Roman" panose="02020603050405020304" pitchFamily="18" charset="0"/>
                          <a:cs typeface="Times New Roman" panose="02020603050405020304" pitchFamily="18" charset="0"/>
                        </a:rPr>
                        <a:t>0.000</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0"/>
                        </a:spcAft>
                      </a:pPr>
                      <a:r>
                        <a:rPr lang="en-US" sz="1400" kern="0">
                          <a:effectLst/>
                          <a:latin typeface="Times New Roman" panose="02020603050405020304" pitchFamily="18" charset="0"/>
                          <a:cs typeface="Times New Roman" panose="02020603050405020304" pitchFamily="18" charset="0"/>
                        </a:rPr>
                        <a:t> </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400" kern="0">
                          <a:effectLst/>
                          <a:latin typeface="Times New Roman" panose="02020603050405020304" pitchFamily="18" charset="0"/>
                          <a:cs typeface="Times New Roman" panose="02020603050405020304" pitchFamily="18" charset="0"/>
                        </a:rPr>
                        <a:t> </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208997793"/>
                  </a:ext>
                </a:extLst>
              </a:tr>
              <a:tr h="0">
                <a:tc>
                  <a:txBody>
                    <a:bodyPr/>
                    <a:lstStyle/>
                    <a:p>
                      <a:pPr marL="38100" marR="38100" algn="just">
                        <a:lnSpc>
                          <a:spcPts val="1600"/>
                        </a:lnSpc>
                        <a:spcBef>
                          <a:spcPts val="0"/>
                        </a:spcBef>
                        <a:spcAft>
                          <a:spcPts val="0"/>
                        </a:spcAft>
                      </a:pPr>
                      <a:r>
                        <a:rPr lang="en-US" sz="1400" kern="0">
                          <a:effectLst/>
                          <a:latin typeface="Times New Roman" panose="02020603050405020304" pitchFamily="18" charset="0"/>
                          <a:cs typeface="Times New Roman" panose="02020603050405020304" pitchFamily="18" charset="0"/>
                        </a:rPr>
                        <a:t>Continuity Correction</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Bef>
                          <a:spcPts val="0"/>
                        </a:spcBef>
                        <a:spcAft>
                          <a:spcPts val="0"/>
                        </a:spcAft>
                      </a:pPr>
                      <a:r>
                        <a:rPr lang="en-US" sz="1400" kern="0" dirty="0">
                          <a:effectLst/>
                          <a:latin typeface="Times New Roman" panose="02020603050405020304" pitchFamily="18" charset="0"/>
                          <a:cs typeface="Times New Roman" panose="02020603050405020304" pitchFamily="18" charset="0"/>
                        </a:rPr>
                        <a:t>184.030</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Bef>
                          <a:spcPts val="0"/>
                        </a:spcBef>
                        <a:spcAft>
                          <a:spcPts val="0"/>
                        </a:spcAft>
                      </a:pPr>
                      <a:r>
                        <a:rPr lang="en-US" sz="1400" kern="0">
                          <a:effectLst/>
                          <a:latin typeface="Times New Roman" panose="02020603050405020304" pitchFamily="18" charset="0"/>
                          <a:cs typeface="Times New Roman" panose="02020603050405020304" pitchFamily="18" charset="0"/>
                        </a:rPr>
                        <a:t>1</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Bef>
                          <a:spcPts val="0"/>
                        </a:spcBef>
                        <a:spcAft>
                          <a:spcPts val="0"/>
                        </a:spcAft>
                      </a:pPr>
                      <a:r>
                        <a:rPr lang="en-US" sz="1400" kern="0">
                          <a:effectLst/>
                          <a:latin typeface="Times New Roman" panose="02020603050405020304" pitchFamily="18" charset="0"/>
                          <a:cs typeface="Times New Roman" panose="02020603050405020304" pitchFamily="18" charset="0"/>
                        </a:rPr>
                        <a:t>0.000</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0"/>
                        </a:spcAft>
                      </a:pPr>
                      <a:r>
                        <a:rPr lang="en-US" sz="1400" kern="0">
                          <a:effectLst/>
                          <a:latin typeface="Times New Roman" panose="02020603050405020304" pitchFamily="18" charset="0"/>
                          <a:cs typeface="Times New Roman" panose="02020603050405020304" pitchFamily="18" charset="0"/>
                        </a:rPr>
                        <a:t> </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400" kern="0">
                          <a:effectLst/>
                          <a:latin typeface="Times New Roman" panose="02020603050405020304" pitchFamily="18" charset="0"/>
                          <a:cs typeface="Times New Roman" panose="02020603050405020304" pitchFamily="18" charset="0"/>
                        </a:rPr>
                        <a:t> </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079931799"/>
                  </a:ext>
                </a:extLst>
              </a:tr>
              <a:tr h="0">
                <a:tc>
                  <a:txBody>
                    <a:bodyPr/>
                    <a:lstStyle/>
                    <a:p>
                      <a:pPr marL="38100" marR="38100" algn="just">
                        <a:lnSpc>
                          <a:spcPts val="1600"/>
                        </a:lnSpc>
                        <a:spcBef>
                          <a:spcPts val="0"/>
                        </a:spcBef>
                        <a:spcAft>
                          <a:spcPts val="0"/>
                        </a:spcAft>
                      </a:pPr>
                      <a:r>
                        <a:rPr lang="en-US" sz="1400" kern="0">
                          <a:effectLst/>
                          <a:latin typeface="Times New Roman" panose="02020603050405020304" pitchFamily="18" charset="0"/>
                          <a:cs typeface="Times New Roman" panose="02020603050405020304" pitchFamily="18" charset="0"/>
                        </a:rPr>
                        <a:t>Likelihood Ratio</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Bef>
                          <a:spcPts val="0"/>
                        </a:spcBef>
                        <a:spcAft>
                          <a:spcPts val="0"/>
                        </a:spcAft>
                      </a:pPr>
                      <a:r>
                        <a:rPr lang="en-US" sz="1400" kern="0" dirty="0">
                          <a:effectLst/>
                          <a:latin typeface="Times New Roman" panose="02020603050405020304" pitchFamily="18" charset="0"/>
                          <a:cs typeface="Times New Roman" panose="02020603050405020304" pitchFamily="18" charset="0"/>
                        </a:rPr>
                        <a:t>204.806</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Bef>
                          <a:spcPts val="0"/>
                        </a:spcBef>
                        <a:spcAft>
                          <a:spcPts val="0"/>
                        </a:spcAft>
                      </a:pPr>
                      <a:r>
                        <a:rPr lang="en-US" sz="1400" kern="0" dirty="0">
                          <a:effectLst/>
                          <a:latin typeface="Times New Roman" panose="02020603050405020304" pitchFamily="18" charset="0"/>
                          <a:cs typeface="Times New Roman" panose="02020603050405020304" pitchFamily="18" charset="0"/>
                        </a:rPr>
                        <a:t>1</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Bef>
                          <a:spcPts val="0"/>
                        </a:spcBef>
                        <a:spcAft>
                          <a:spcPts val="0"/>
                        </a:spcAft>
                      </a:pPr>
                      <a:r>
                        <a:rPr lang="en-US" sz="1400" kern="0">
                          <a:effectLst/>
                          <a:latin typeface="Times New Roman" panose="02020603050405020304" pitchFamily="18" charset="0"/>
                          <a:cs typeface="Times New Roman" panose="02020603050405020304" pitchFamily="18" charset="0"/>
                        </a:rPr>
                        <a:t>0.000</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0"/>
                        </a:spcAft>
                      </a:pPr>
                      <a:r>
                        <a:rPr lang="en-US" sz="1400" kern="0">
                          <a:effectLst/>
                          <a:latin typeface="Times New Roman" panose="02020603050405020304" pitchFamily="18" charset="0"/>
                          <a:cs typeface="Times New Roman" panose="02020603050405020304" pitchFamily="18" charset="0"/>
                        </a:rPr>
                        <a:t> </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400" kern="0">
                          <a:effectLst/>
                          <a:latin typeface="Times New Roman" panose="02020603050405020304" pitchFamily="18" charset="0"/>
                          <a:cs typeface="Times New Roman" panose="02020603050405020304" pitchFamily="18" charset="0"/>
                        </a:rPr>
                        <a:t> </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012272457"/>
                  </a:ext>
                </a:extLst>
              </a:tr>
              <a:tr h="0">
                <a:tc>
                  <a:txBody>
                    <a:bodyPr/>
                    <a:lstStyle/>
                    <a:p>
                      <a:pPr marL="38100" marR="38100" algn="just">
                        <a:lnSpc>
                          <a:spcPts val="1600"/>
                        </a:lnSpc>
                        <a:spcBef>
                          <a:spcPts val="0"/>
                        </a:spcBef>
                        <a:spcAft>
                          <a:spcPts val="0"/>
                        </a:spcAft>
                      </a:pPr>
                      <a:r>
                        <a:rPr lang="en-US" sz="1400" kern="0">
                          <a:effectLst/>
                          <a:latin typeface="Times New Roman" panose="02020603050405020304" pitchFamily="18" charset="0"/>
                          <a:cs typeface="Times New Roman" panose="02020603050405020304" pitchFamily="18" charset="0"/>
                        </a:rPr>
                        <a:t>Fisher's Exact Test</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0"/>
                        </a:spcAft>
                      </a:pPr>
                      <a:r>
                        <a:rPr lang="en-US" sz="1400" kern="0" dirty="0">
                          <a:effectLst/>
                          <a:latin typeface="Times New Roman" panose="02020603050405020304" pitchFamily="18" charset="0"/>
                          <a:cs typeface="Times New Roman" panose="02020603050405020304" pitchFamily="18" charset="0"/>
                        </a:rPr>
                        <a:t> </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400" kern="0" dirty="0">
                          <a:effectLst/>
                          <a:latin typeface="Times New Roman" panose="02020603050405020304" pitchFamily="18" charset="0"/>
                          <a:cs typeface="Times New Roman" panose="02020603050405020304" pitchFamily="18" charset="0"/>
                        </a:rPr>
                        <a:t> </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400" kern="0">
                          <a:effectLst/>
                          <a:latin typeface="Times New Roman" panose="02020603050405020304" pitchFamily="18" charset="0"/>
                          <a:cs typeface="Times New Roman" panose="02020603050405020304" pitchFamily="18" charset="0"/>
                        </a:rPr>
                        <a:t> </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Bef>
                          <a:spcPts val="0"/>
                        </a:spcBef>
                        <a:spcAft>
                          <a:spcPts val="0"/>
                        </a:spcAft>
                      </a:pPr>
                      <a:r>
                        <a:rPr lang="en-US" sz="1400" kern="0">
                          <a:effectLst/>
                          <a:latin typeface="Times New Roman" panose="02020603050405020304" pitchFamily="18" charset="0"/>
                          <a:cs typeface="Times New Roman" panose="02020603050405020304" pitchFamily="18" charset="0"/>
                        </a:rPr>
                        <a:t>0.000</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Bef>
                          <a:spcPts val="0"/>
                        </a:spcBef>
                        <a:spcAft>
                          <a:spcPts val="0"/>
                        </a:spcAft>
                      </a:pPr>
                      <a:r>
                        <a:rPr lang="en-US" sz="1400" kern="0">
                          <a:effectLst/>
                          <a:latin typeface="Times New Roman" panose="02020603050405020304" pitchFamily="18" charset="0"/>
                          <a:cs typeface="Times New Roman" panose="02020603050405020304" pitchFamily="18" charset="0"/>
                        </a:rPr>
                        <a:t>0.000</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61330433"/>
                  </a:ext>
                </a:extLst>
              </a:tr>
              <a:tr h="0">
                <a:tc>
                  <a:txBody>
                    <a:bodyPr/>
                    <a:lstStyle/>
                    <a:p>
                      <a:pPr marL="38100" marR="38100" algn="just">
                        <a:lnSpc>
                          <a:spcPts val="1600"/>
                        </a:lnSpc>
                        <a:spcBef>
                          <a:spcPts val="0"/>
                        </a:spcBef>
                        <a:spcAft>
                          <a:spcPts val="0"/>
                        </a:spcAft>
                      </a:pPr>
                      <a:r>
                        <a:rPr lang="en-US" sz="1400" kern="0">
                          <a:effectLst/>
                          <a:latin typeface="Times New Roman" panose="02020603050405020304" pitchFamily="18" charset="0"/>
                          <a:cs typeface="Times New Roman" panose="02020603050405020304" pitchFamily="18" charset="0"/>
                        </a:rPr>
                        <a:t>Linear-by-Linear Association</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Bef>
                          <a:spcPts val="0"/>
                        </a:spcBef>
                        <a:spcAft>
                          <a:spcPts val="0"/>
                        </a:spcAft>
                      </a:pPr>
                      <a:r>
                        <a:rPr lang="en-US" sz="1400" kern="0" dirty="0">
                          <a:effectLst/>
                          <a:latin typeface="Times New Roman" panose="02020603050405020304" pitchFamily="18" charset="0"/>
                          <a:cs typeface="Times New Roman" panose="02020603050405020304" pitchFamily="18" charset="0"/>
                        </a:rPr>
                        <a:t>186.380</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Bef>
                          <a:spcPts val="0"/>
                        </a:spcBef>
                        <a:spcAft>
                          <a:spcPts val="0"/>
                        </a:spcAft>
                      </a:pPr>
                      <a:r>
                        <a:rPr lang="en-US" sz="1400" kern="0" dirty="0">
                          <a:effectLst/>
                          <a:latin typeface="Times New Roman" panose="02020603050405020304" pitchFamily="18" charset="0"/>
                          <a:cs typeface="Times New Roman" panose="02020603050405020304" pitchFamily="18" charset="0"/>
                        </a:rPr>
                        <a:t>1</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Bef>
                          <a:spcPts val="0"/>
                        </a:spcBef>
                        <a:spcAft>
                          <a:spcPts val="0"/>
                        </a:spcAft>
                      </a:pPr>
                      <a:r>
                        <a:rPr lang="en-US" sz="1400" kern="0" dirty="0">
                          <a:effectLst/>
                          <a:latin typeface="Times New Roman" panose="02020603050405020304" pitchFamily="18" charset="0"/>
                          <a:cs typeface="Times New Roman" panose="02020603050405020304" pitchFamily="18" charset="0"/>
                        </a:rPr>
                        <a:t>0.000</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0"/>
                        </a:spcAft>
                      </a:pPr>
                      <a:r>
                        <a:rPr lang="en-US" sz="1400" kern="0">
                          <a:effectLst/>
                          <a:latin typeface="Times New Roman" panose="02020603050405020304" pitchFamily="18" charset="0"/>
                          <a:cs typeface="Times New Roman" panose="02020603050405020304" pitchFamily="18" charset="0"/>
                        </a:rPr>
                        <a:t> </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400" kern="0">
                          <a:effectLst/>
                          <a:latin typeface="Times New Roman" panose="02020603050405020304" pitchFamily="18" charset="0"/>
                          <a:cs typeface="Times New Roman" panose="02020603050405020304" pitchFamily="18" charset="0"/>
                        </a:rPr>
                        <a:t> </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079181060"/>
                  </a:ext>
                </a:extLst>
              </a:tr>
              <a:tr h="0">
                <a:tc>
                  <a:txBody>
                    <a:bodyPr/>
                    <a:lstStyle/>
                    <a:p>
                      <a:pPr marL="38100" marR="38100" algn="just">
                        <a:lnSpc>
                          <a:spcPts val="1600"/>
                        </a:lnSpc>
                        <a:spcBef>
                          <a:spcPts val="0"/>
                        </a:spcBef>
                        <a:spcAft>
                          <a:spcPts val="0"/>
                        </a:spcAft>
                      </a:pPr>
                      <a:r>
                        <a:rPr lang="en-US" sz="1400" kern="0">
                          <a:effectLst/>
                          <a:latin typeface="Times New Roman" panose="02020603050405020304" pitchFamily="18" charset="0"/>
                          <a:cs typeface="Times New Roman" panose="02020603050405020304" pitchFamily="18" charset="0"/>
                        </a:rPr>
                        <a:t>N of Valid Cases</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Bef>
                          <a:spcPts val="0"/>
                        </a:spcBef>
                        <a:spcAft>
                          <a:spcPts val="0"/>
                        </a:spcAft>
                      </a:pPr>
                      <a:r>
                        <a:rPr lang="en-US" sz="1400" kern="0">
                          <a:effectLst/>
                          <a:latin typeface="Times New Roman" panose="02020603050405020304" pitchFamily="18" charset="0"/>
                          <a:cs typeface="Times New Roman" panose="02020603050405020304" pitchFamily="18" charset="0"/>
                        </a:rPr>
                        <a:t>380</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0"/>
                        </a:spcAft>
                      </a:pPr>
                      <a:r>
                        <a:rPr lang="en-US" sz="1400" kern="0" dirty="0">
                          <a:effectLst/>
                          <a:latin typeface="Times New Roman" panose="02020603050405020304" pitchFamily="18" charset="0"/>
                          <a:cs typeface="Times New Roman" panose="02020603050405020304" pitchFamily="18" charset="0"/>
                        </a:rPr>
                        <a:t> </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400" kern="0" dirty="0">
                          <a:effectLst/>
                          <a:latin typeface="Times New Roman" panose="02020603050405020304" pitchFamily="18" charset="0"/>
                          <a:cs typeface="Times New Roman" panose="02020603050405020304" pitchFamily="18" charset="0"/>
                        </a:rPr>
                        <a:t> </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400" kern="0" dirty="0">
                          <a:effectLst/>
                          <a:latin typeface="Times New Roman" panose="02020603050405020304" pitchFamily="18" charset="0"/>
                          <a:cs typeface="Times New Roman" panose="02020603050405020304" pitchFamily="18" charset="0"/>
                        </a:rPr>
                        <a:t> </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400" kern="0" dirty="0">
                          <a:effectLst/>
                          <a:latin typeface="Times New Roman" panose="02020603050405020304" pitchFamily="18" charset="0"/>
                          <a:cs typeface="Times New Roman" panose="02020603050405020304" pitchFamily="18" charset="0"/>
                        </a:rPr>
                        <a:t> </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866727722"/>
                  </a:ext>
                </a:extLst>
              </a:tr>
            </a:tbl>
          </a:graphicData>
        </a:graphic>
      </p:graphicFrame>
      <p:sp>
        <p:nvSpPr>
          <p:cNvPr id="16" name="TextBox 15">
            <a:extLst>
              <a:ext uri="{FF2B5EF4-FFF2-40B4-BE49-F238E27FC236}">
                <a16:creationId xmlns:a16="http://schemas.microsoft.com/office/drawing/2014/main" id="{15BEFC4F-A13B-5D29-1B23-7890941C9F1D}"/>
              </a:ext>
            </a:extLst>
          </p:cNvPr>
          <p:cNvSpPr txBox="1"/>
          <p:nvPr/>
        </p:nvSpPr>
        <p:spPr>
          <a:xfrm>
            <a:off x="815008" y="1945155"/>
            <a:ext cx="4393096" cy="4314001"/>
          </a:xfrm>
          <a:prstGeom prst="rect">
            <a:avLst/>
          </a:prstGeom>
          <a:noFill/>
        </p:spPr>
        <p:txBody>
          <a:bodyPr wrap="square" rtlCol="0">
            <a:spAutoFit/>
          </a:bodyPr>
          <a:lstStyle/>
          <a:p>
            <a:pPr marL="285750" marR="0" indent="-285750" algn="just">
              <a:lnSpc>
                <a:spcPct val="150000"/>
              </a:lnSpc>
              <a:spcBef>
                <a:spcPts val="0"/>
              </a:spcBef>
              <a:spcAft>
                <a:spcPts val="800"/>
              </a:spcAft>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 observed that from the result the asymptotic significant (2-sided) value of the both Pearson</a:t>
            </a:r>
            <a:r>
              <a:rPr lang="en-US"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Chi-Square and Likelihood Ratio with 1 </a:t>
            </a:r>
            <a:r>
              <a:rPr lang="en-US" sz="180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df</a:t>
            </a:r>
            <a:r>
              <a:rPr lang="en-US"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are 0.00. Hence the test is significant at 5% level of significance.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150000"/>
              </a:lnSpc>
              <a:spcBef>
                <a:spcPts val="0"/>
              </a:spcBef>
              <a:spcAft>
                <a:spcPts val="800"/>
              </a:spcAft>
              <a:buFont typeface="Wingdings" panose="05000000000000000000" pitchFamily="2" charset="2"/>
              <a:buChar char="§"/>
            </a:pPr>
            <a:r>
              <a:rPr lang="en-US"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Thus, we conclude that there exist an association between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depression and sleeping satisfaction of the respondents.</a:t>
            </a:r>
          </a:p>
          <a:p>
            <a:pPr algn="ctr"/>
            <a:endParaRPr lang="en-US" dirty="0"/>
          </a:p>
        </p:txBody>
      </p:sp>
    </p:spTree>
    <p:extLst>
      <p:ext uri="{BB962C8B-B14F-4D97-AF65-F5344CB8AC3E}">
        <p14:creationId xmlns:p14="http://schemas.microsoft.com/office/powerpoint/2010/main" val="180736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8F474E-44A6-F54C-59C8-10A6C0F66816}"/>
              </a:ext>
            </a:extLst>
          </p:cNvPr>
          <p:cNvSpPr/>
          <p:nvPr/>
        </p:nvSpPr>
        <p:spPr>
          <a:xfrm>
            <a:off x="0" y="0"/>
            <a:ext cx="12192000" cy="993913"/>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49EDF03-5B4B-1EE6-56FB-0A2E5358C85B}"/>
              </a:ext>
            </a:extLst>
          </p:cNvPr>
          <p:cNvSpPr/>
          <p:nvPr/>
        </p:nvSpPr>
        <p:spPr>
          <a:xfrm>
            <a:off x="0" y="0"/>
            <a:ext cx="6096000" cy="437322"/>
          </a:xfrm>
          <a:prstGeom prst="rect">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2EEF283-879C-2382-914B-5F55FDC52AD8}"/>
              </a:ext>
            </a:extLst>
          </p:cNvPr>
          <p:cNvSpPr/>
          <p:nvPr/>
        </p:nvSpPr>
        <p:spPr>
          <a:xfrm>
            <a:off x="0" y="6427304"/>
            <a:ext cx="4691270" cy="4306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A4D1A85-6CE1-4177-AB04-C028628D196D}"/>
              </a:ext>
            </a:extLst>
          </p:cNvPr>
          <p:cNvSpPr/>
          <p:nvPr/>
        </p:nvSpPr>
        <p:spPr>
          <a:xfrm>
            <a:off x="4678017" y="6414052"/>
            <a:ext cx="3207026" cy="443948"/>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45763BA-3EEB-690A-EA5E-76ADA2B7FA15}"/>
              </a:ext>
            </a:extLst>
          </p:cNvPr>
          <p:cNvSpPr/>
          <p:nvPr/>
        </p:nvSpPr>
        <p:spPr>
          <a:xfrm>
            <a:off x="7885043" y="6414052"/>
            <a:ext cx="4306957" cy="443948"/>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2BD3497-48D8-E418-38F0-253F01392EC4}"/>
              </a:ext>
            </a:extLst>
          </p:cNvPr>
          <p:cNvSpPr txBox="1"/>
          <p:nvPr/>
        </p:nvSpPr>
        <p:spPr>
          <a:xfrm>
            <a:off x="3352800" y="-4441"/>
            <a:ext cx="2862470"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Results and Discussion</a:t>
            </a:r>
          </a:p>
          <a:p>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5EA06CE-421B-74D9-F0FC-048114779B2F}"/>
              </a:ext>
            </a:extLst>
          </p:cNvPr>
          <p:cNvSpPr txBox="1"/>
          <p:nvPr/>
        </p:nvSpPr>
        <p:spPr>
          <a:xfrm>
            <a:off x="119270" y="472613"/>
            <a:ext cx="5565913"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Binary logistic regression for depression</a:t>
            </a:r>
          </a:p>
        </p:txBody>
      </p:sp>
      <p:sp>
        <p:nvSpPr>
          <p:cNvPr id="9" name="TextBox 8">
            <a:extLst>
              <a:ext uri="{FF2B5EF4-FFF2-40B4-BE49-F238E27FC236}">
                <a16:creationId xmlns:a16="http://schemas.microsoft.com/office/drawing/2014/main" id="{7B981F88-A01B-7CD0-88CF-6C4FD4A1FC60}"/>
              </a:ext>
            </a:extLst>
          </p:cNvPr>
          <p:cNvSpPr txBox="1"/>
          <p:nvPr/>
        </p:nvSpPr>
        <p:spPr>
          <a:xfrm>
            <a:off x="1219200" y="6478608"/>
            <a:ext cx="3207026"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UMME  KULSUM</a:t>
            </a:r>
          </a:p>
        </p:txBody>
      </p:sp>
      <p:sp>
        <p:nvSpPr>
          <p:cNvPr id="10" name="TextBox 9">
            <a:extLst>
              <a:ext uri="{FF2B5EF4-FFF2-40B4-BE49-F238E27FC236}">
                <a16:creationId xmlns:a16="http://schemas.microsoft.com/office/drawing/2014/main" id="{14DC9041-621D-FF3D-6AEA-917DEBF8B5B5}"/>
              </a:ext>
            </a:extLst>
          </p:cNvPr>
          <p:cNvSpPr txBox="1"/>
          <p:nvPr/>
        </p:nvSpPr>
        <p:spPr>
          <a:xfrm>
            <a:off x="8030817" y="6414052"/>
            <a:ext cx="40154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November 15,2024                           16/28</a:t>
            </a:r>
          </a:p>
        </p:txBody>
      </p:sp>
      <p:pic>
        <p:nvPicPr>
          <p:cNvPr id="25" name="Picture 24">
            <a:extLst>
              <a:ext uri="{FF2B5EF4-FFF2-40B4-BE49-F238E27FC236}">
                <a16:creationId xmlns:a16="http://schemas.microsoft.com/office/drawing/2014/main" id="{AB5C5CCC-1228-A433-BADE-A78AB4DAD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58" y="1128107"/>
            <a:ext cx="5804242" cy="5169020"/>
          </a:xfrm>
          <a:prstGeom prst="rect">
            <a:avLst/>
          </a:prstGeom>
        </p:spPr>
      </p:pic>
      <p:pic>
        <p:nvPicPr>
          <p:cNvPr id="28" name="Picture 27">
            <a:extLst>
              <a:ext uri="{FF2B5EF4-FFF2-40B4-BE49-F238E27FC236}">
                <a16:creationId xmlns:a16="http://schemas.microsoft.com/office/drawing/2014/main" id="{267C3893-3F87-6346-41DF-974FBE1A4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5930" y="1110838"/>
            <a:ext cx="5305740" cy="5169020"/>
          </a:xfrm>
          <a:prstGeom prst="rect">
            <a:avLst/>
          </a:prstGeom>
        </p:spPr>
      </p:pic>
    </p:spTree>
    <p:extLst>
      <p:ext uri="{BB962C8B-B14F-4D97-AF65-F5344CB8AC3E}">
        <p14:creationId xmlns:p14="http://schemas.microsoft.com/office/powerpoint/2010/main" val="2278014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8F474E-44A6-F54C-59C8-10A6C0F66816}"/>
              </a:ext>
            </a:extLst>
          </p:cNvPr>
          <p:cNvSpPr/>
          <p:nvPr/>
        </p:nvSpPr>
        <p:spPr>
          <a:xfrm>
            <a:off x="0" y="0"/>
            <a:ext cx="12192000" cy="993913"/>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49EDF03-5B4B-1EE6-56FB-0A2E5358C85B}"/>
              </a:ext>
            </a:extLst>
          </p:cNvPr>
          <p:cNvSpPr/>
          <p:nvPr/>
        </p:nvSpPr>
        <p:spPr>
          <a:xfrm>
            <a:off x="0" y="-31691"/>
            <a:ext cx="6096000" cy="437322"/>
          </a:xfrm>
          <a:prstGeom prst="rect">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800" b="1"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2EEF283-879C-2382-914B-5F55FDC52AD8}"/>
              </a:ext>
            </a:extLst>
          </p:cNvPr>
          <p:cNvSpPr/>
          <p:nvPr/>
        </p:nvSpPr>
        <p:spPr>
          <a:xfrm>
            <a:off x="0" y="6427304"/>
            <a:ext cx="4691270" cy="4306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A4D1A85-6CE1-4177-AB04-C028628D196D}"/>
              </a:ext>
            </a:extLst>
          </p:cNvPr>
          <p:cNvSpPr/>
          <p:nvPr/>
        </p:nvSpPr>
        <p:spPr>
          <a:xfrm>
            <a:off x="4678017" y="6414052"/>
            <a:ext cx="3207026" cy="443948"/>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45763BA-3EEB-690A-EA5E-76ADA2B7FA15}"/>
              </a:ext>
            </a:extLst>
          </p:cNvPr>
          <p:cNvSpPr/>
          <p:nvPr/>
        </p:nvSpPr>
        <p:spPr>
          <a:xfrm>
            <a:off x="7885043" y="6414052"/>
            <a:ext cx="4306957" cy="443948"/>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5EA06CE-421B-74D9-F0FC-048114779B2F}"/>
              </a:ext>
            </a:extLst>
          </p:cNvPr>
          <p:cNvSpPr txBox="1"/>
          <p:nvPr/>
        </p:nvSpPr>
        <p:spPr>
          <a:xfrm>
            <a:off x="185530" y="450317"/>
            <a:ext cx="6096000"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Binary logistic regression for depression</a:t>
            </a:r>
          </a:p>
          <a:p>
            <a:endParaRPr lang="en-US"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B981F88-A01B-7CD0-88CF-6C4FD4A1FC60}"/>
              </a:ext>
            </a:extLst>
          </p:cNvPr>
          <p:cNvSpPr txBox="1"/>
          <p:nvPr/>
        </p:nvSpPr>
        <p:spPr>
          <a:xfrm>
            <a:off x="1219200" y="6478608"/>
            <a:ext cx="3207026"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UMME  KULSUM</a:t>
            </a:r>
          </a:p>
        </p:txBody>
      </p:sp>
      <p:sp>
        <p:nvSpPr>
          <p:cNvPr id="10" name="TextBox 9">
            <a:extLst>
              <a:ext uri="{FF2B5EF4-FFF2-40B4-BE49-F238E27FC236}">
                <a16:creationId xmlns:a16="http://schemas.microsoft.com/office/drawing/2014/main" id="{14DC9041-621D-FF3D-6AEA-917DEBF8B5B5}"/>
              </a:ext>
            </a:extLst>
          </p:cNvPr>
          <p:cNvSpPr txBox="1"/>
          <p:nvPr/>
        </p:nvSpPr>
        <p:spPr>
          <a:xfrm>
            <a:off x="8030817" y="6414052"/>
            <a:ext cx="40154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November 15,2024                           17/28</a:t>
            </a:r>
          </a:p>
        </p:txBody>
      </p:sp>
      <p:sp>
        <p:nvSpPr>
          <p:cNvPr id="11" name="TextBox 10">
            <a:extLst>
              <a:ext uri="{FF2B5EF4-FFF2-40B4-BE49-F238E27FC236}">
                <a16:creationId xmlns:a16="http://schemas.microsoft.com/office/drawing/2014/main" id="{2145BDD2-DCBB-065F-0835-E76C85FF2C3C}"/>
              </a:ext>
            </a:extLst>
          </p:cNvPr>
          <p:cNvSpPr txBox="1"/>
          <p:nvPr/>
        </p:nvSpPr>
        <p:spPr>
          <a:xfrm>
            <a:off x="808383" y="1669774"/>
            <a:ext cx="8481391" cy="4409540"/>
          </a:xfrm>
          <a:prstGeom prst="rect">
            <a:avLst/>
          </a:prstGeom>
          <a:noFill/>
        </p:spPr>
        <p:txBody>
          <a:bodyPr wrap="square" rtlCol="0">
            <a:spAutoFit/>
          </a:bodyPr>
          <a:lstStyle/>
          <a:p>
            <a:pPr marL="285750" indent="-285750" algn="just">
              <a:lnSpc>
                <a:spcPct val="150000"/>
              </a:lnSpc>
              <a:spcAft>
                <a:spcPts val="800"/>
              </a:spcAft>
              <a:buFont typeface="Wingdings" panose="05000000000000000000" pitchFamily="2" charset="2"/>
              <a:buChar char="ü"/>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Form the previous table, we observed that </a:t>
            </a:r>
            <a:r>
              <a:rPr lang="en-US"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satisfaction with subject, feel isolated or lonely in university environment, dissatisfaction with current education, financial condition and future career, engaged in physical exercise and Sleeping satisfaction are significant at 5% level of significance. So, these factors are associated with depression.</a:t>
            </a:r>
          </a:p>
          <a:p>
            <a:pPr marL="285750" indent="-285750" algn="just">
              <a:lnSpc>
                <a:spcPct val="150000"/>
              </a:lnSpc>
              <a:spcAft>
                <a:spcPts val="800"/>
              </a:spcAft>
              <a:buFont typeface="Wingdings" panose="05000000000000000000" pitchFamily="2" charset="2"/>
              <a:buChar char="ü"/>
            </a:pPr>
            <a:r>
              <a:rPr lang="en-US"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we can say that the respondents having satisfactory sleep quality were 0.175 times less likely than the respondents having unsatisfactory sleep quality to be depressed (OR=0.175, CI=0.059-0.522). That the respondents engaging in physical exercise were 0.221 times less likely than the respondents not engaging in physical exercise to be depressed (OR=0.221, CI=0.091-0.539).</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150000"/>
              </a:lnSpc>
              <a:spcBef>
                <a:spcPts val="0"/>
              </a:spcBef>
              <a:spcAft>
                <a:spcPts val="800"/>
              </a:spcAft>
              <a:buFont typeface="Wingdings" panose="05000000000000000000" pitchFamily="2" charset="2"/>
              <a:buChar char="ü"/>
            </a:pPr>
            <a:endParaRPr lang="en-US" dirty="0"/>
          </a:p>
        </p:txBody>
      </p:sp>
      <p:sp>
        <p:nvSpPr>
          <p:cNvPr id="12" name="TextBox 11">
            <a:extLst>
              <a:ext uri="{FF2B5EF4-FFF2-40B4-BE49-F238E27FC236}">
                <a16:creationId xmlns:a16="http://schemas.microsoft.com/office/drawing/2014/main" id="{092062AC-C839-F730-15D1-EFF6D9A615BD}"/>
              </a:ext>
            </a:extLst>
          </p:cNvPr>
          <p:cNvSpPr txBox="1"/>
          <p:nvPr/>
        </p:nvSpPr>
        <p:spPr>
          <a:xfrm>
            <a:off x="3498573" y="-36412"/>
            <a:ext cx="3101009" cy="646331"/>
          </a:xfrm>
          <a:prstGeom prst="rect">
            <a:avLst/>
          </a:prstGeom>
          <a:noFill/>
        </p:spPr>
        <p:txBody>
          <a:bodyPr wrap="square" rtlCol="0">
            <a:spAutoFit/>
          </a:bodyPr>
          <a:lstStyle/>
          <a:p>
            <a:r>
              <a:rPr lang="en-US" sz="1800" b="1" dirty="0">
                <a:solidFill>
                  <a:schemeClr val="bg1"/>
                </a:solidFill>
                <a:latin typeface="Times New Roman" panose="02020603050405020304" pitchFamily="18" charset="0"/>
                <a:cs typeface="Times New Roman" panose="02020603050405020304" pitchFamily="18" charset="0"/>
              </a:rPr>
              <a:t>Results and Discussion</a:t>
            </a:r>
          </a:p>
          <a:p>
            <a:endParaRPr lang="en-US" dirty="0"/>
          </a:p>
        </p:txBody>
      </p:sp>
    </p:spTree>
    <p:extLst>
      <p:ext uri="{BB962C8B-B14F-4D97-AF65-F5344CB8AC3E}">
        <p14:creationId xmlns:p14="http://schemas.microsoft.com/office/powerpoint/2010/main" val="299587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8F474E-44A6-F54C-59C8-10A6C0F66816}"/>
              </a:ext>
            </a:extLst>
          </p:cNvPr>
          <p:cNvSpPr/>
          <p:nvPr/>
        </p:nvSpPr>
        <p:spPr>
          <a:xfrm>
            <a:off x="0" y="0"/>
            <a:ext cx="12192000" cy="993913"/>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49EDF03-5B4B-1EE6-56FB-0A2E5358C85B}"/>
              </a:ext>
            </a:extLst>
          </p:cNvPr>
          <p:cNvSpPr/>
          <p:nvPr/>
        </p:nvSpPr>
        <p:spPr>
          <a:xfrm>
            <a:off x="0" y="0"/>
            <a:ext cx="6096000" cy="437322"/>
          </a:xfrm>
          <a:prstGeom prst="rect">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2EEF283-879C-2382-914B-5F55FDC52AD8}"/>
              </a:ext>
            </a:extLst>
          </p:cNvPr>
          <p:cNvSpPr/>
          <p:nvPr/>
        </p:nvSpPr>
        <p:spPr>
          <a:xfrm>
            <a:off x="0" y="6427304"/>
            <a:ext cx="4691270" cy="4306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A4D1A85-6CE1-4177-AB04-C028628D196D}"/>
              </a:ext>
            </a:extLst>
          </p:cNvPr>
          <p:cNvSpPr/>
          <p:nvPr/>
        </p:nvSpPr>
        <p:spPr>
          <a:xfrm>
            <a:off x="4678017" y="6414052"/>
            <a:ext cx="3207026" cy="443948"/>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45763BA-3EEB-690A-EA5E-76ADA2B7FA15}"/>
              </a:ext>
            </a:extLst>
          </p:cNvPr>
          <p:cNvSpPr/>
          <p:nvPr/>
        </p:nvSpPr>
        <p:spPr>
          <a:xfrm>
            <a:off x="7885043" y="6414052"/>
            <a:ext cx="4306957" cy="443948"/>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2BD3497-48D8-E418-38F0-253F01392EC4}"/>
              </a:ext>
            </a:extLst>
          </p:cNvPr>
          <p:cNvSpPr txBox="1"/>
          <p:nvPr/>
        </p:nvSpPr>
        <p:spPr>
          <a:xfrm>
            <a:off x="3369205" y="7203"/>
            <a:ext cx="2849217"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Results and Discussion</a:t>
            </a:r>
          </a:p>
          <a:p>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5EA06CE-421B-74D9-F0FC-048114779B2F}"/>
              </a:ext>
            </a:extLst>
          </p:cNvPr>
          <p:cNvSpPr txBox="1"/>
          <p:nvPr/>
        </p:nvSpPr>
        <p:spPr>
          <a:xfrm>
            <a:off x="119270" y="472613"/>
            <a:ext cx="565867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Binary logistic regression for anxiety</a:t>
            </a:r>
          </a:p>
        </p:txBody>
      </p:sp>
      <p:sp>
        <p:nvSpPr>
          <p:cNvPr id="9" name="TextBox 8">
            <a:extLst>
              <a:ext uri="{FF2B5EF4-FFF2-40B4-BE49-F238E27FC236}">
                <a16:creationId xmlns:a16="http://schemas.microsoft.com/office/drawing/2014/main" id="{7B981F88-A01B-7CD0-88CF-6C4FD4A1FC60}"/>
              </a:ext>
            </a:extLst>
          </p:cNvPr>
          <p:cNvSpPr txBox="1"/>
          <p:nvPr/>
        </p:nvSpPr>
        <p:spPr>
          <a:xfrm>
            <a:off x="1219200" y="6478608"/>
            <a:ext cx="3207026"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UMME  KULSUM</a:t>
            </a:r>
          </a:p>
        </p:txBody>
      </p:sp>
      <p:sp>
        <p:nvSpPr>
          <p:cNvPr id="10" name="TextBox 9">
            <a:extLst>
              <a:ext uri="{FF2B5EF4-FFF2-40B4-BE49-F238E27FC236}">
                <a16:creationId xmlns:a16="http://schemas.microsoft.com/office/drawing/2014/main" id="{14DC9041-621D-FF3D-6AEA-917DEBF8B5B5}"/>
              </a:ext>
            </a:extLst>
          </p:cNvPr>
          <p:cNvSpPr txBox="1"/>
          <p:nvPr/>
        </p:nvSpPr>
        <p:spPr>
          <a:xfrm>
            <a:off x="8030817" y="6414052"/>
            <a:ext cx="40154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November 15,2024                         18/28</a:t>
            </a:r>
          </a:p>
        </p:txBody>
      </p:sp>
      <p:pic>
        <p:nvPicPr>
          <p:cNvPr id="13" name="Picture 12">
            <a:extLst>
              <a:ext uri="{FF2B5EF4-FFF2-40B4-BE49-F238E27FC236}">
                <a16:creationId xmlns:a16="http://schemas.microsoft.com/office/drawing/2014/main" id="{18D6AC51-17AE-C3EE-A467-D899E8207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862" y="1097636"/>
            <a:ext cx="5930668" cy="5241800"/>
          </a:xfrm>
          <a:prstGeom prst="rect">
            <a:avLst/>
          </a:prstGeom>
        </p:spPr>
      </p:pic>
      <p:pic>
        <p:nvPicPr>
          <p:cNvPr id="19" name="Picture 18">
            <a:extLst>
              <a:ext uri="{FF2B5EF4-FFF2-40B4-BE49-F238E27FC236}">
                <a16:creationId xmlns:a16="http://schemas.microsoft.com/office/drawing/2014/main" id="{FC61A276-E0B2-02D7-9168-E4C365A024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731" y="1068529"/>
            <a:ext cx="5539407" cy="5223922"/>
          </a:xfrm>
          <a:prstGeom prst="rect">
            <a:avLst/>
          </a:prstGeom>
        </p:spPr>
      </p:pic>
    </p:spTree>
    <p:extLst>
      <p:ext uri="{BB962C8B-B14F-4D97-AF65-F5344CB8AC3E}">
        <p14:creationId xmlns:p14="http://schemas.microsoft.com/office/powerpoint/2010/main" val="931943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5106E-F0F9-DA34-CB60-7E5B65DFA22B}"/>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E1A458C-0ADD-81DE-8F23-D853D5F59CDF}"/>
              </a:ext>
            </a:extLst>
          </p:cNvPr>
          <p:cNvSpPr/>
          <p:nvPr/>
        </p:nvSpPr>
        <p:spPr>
          <a:xfrm>
            <a:off x="0" y="0"/>
            <a:ext cx="12192000" cy="993913"/>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3A33A70-6B8C-A334-F578-AE8F3B550C6C}"/>
              </a:ext>
            </a:extLst>
          </p:cNvPr>
          <p:cNvSpPr/>
          <p:nvPr/>
        </p:nvSpPr>
        <p:spPr>
          <a:xfrm>
            <a:off x="0" y="-31691"/>
            <a:ext cx="6096000" cy="437322"/>
          </a:xfrm>
          <a:prstGeom prst="rect">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800" b="1"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AC8D854-1AAB-E3DD-4DE7-83CE434C5322}"/>
              </a:ext>
            </a:extLst>
          </p:cNvPr>
          <p:cNvSpPr/>
          <p:nvPr/>
        </p:nvSpPr>
        <p:spPr>
          <a:xfrm>
            <a:off x="0" y="6427304"/>
            <a:ext cx="4691270" cy="4306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07179A0-F373-C058-734D-69C8CB2829A4}"/>
              </a:ext>
            </a:extLst>
          </p:cNvPr>
          <p:cNvSpPr/>
          <p:nvPr/>
        </p:nvSpPr>
        <p:spPr>
          <a:xfrm>
            <a:off x="4678017" y="6414052"/>
            <a:ext cx="3207026" cy="443948"/>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ADABA6B-53E1-780F-C840-E4309FA8140C}"/>
              </a:ext>
            </a:extLst>
          </p:cNvPr>
          <p:cNvSpPr/>
          <p:nvPr/>
        </p:nvSpPr>
        <p:spPr>
          <a:xfrm>
            <a:off x="7885043" y="6414052"/>
            <a:ext cx="4306957" cy="443948"/>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BC3A998-23A3-DDEA-A775-2F7E4E3CBC36}"/>
              </a:ext>
            </a:extLst>
          </p:cNvPr>
          <p:cNvSpPr txBox="1"/>
          <p:nvPr/>
        </p:nvSpPr>
        <p:spPr>
          <a:xfrm>
            <a:off x="185530" y="450317"/>
            <a:ext cx="6096000"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Binary logistic regression for anxiety</a:t>
            </a:r>
          </a:p>
          <a:p>
            <a:endParaRPr lang="en-US"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B0F90FC-C83C-453A-EC2E-38BF5970B601}"/>
              </a:ext>
            </a:extLst>
          </p:cNvPr>
          <p:cNvSpPr txBox="1"/>
          <p:nvPr/>
        </p:nvSpPr>
        <p:spPr>
          <a:xfrm>
            <a:off x="1219200" y="6478608"/>
            <a:ext cx="3207026"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UMME  KULSUM</a:t>
            </a:r>
          </a:p>
        </p:txBody>
      </p:sp>
      <p:sp>
        <p:nvSpPr>
          <p:cNvPr id="10" name="TextBox 9">
            <a:extLst>
              <a:ext uri="{FF2B5EF4-FFF2-40B4-BE49-F238E27FC236}">
                <a16:creationId xmlns:a16="http://schemas.microsoft.com/office/drawing/2014/main" id="{D4DF0AFC-CC51-42F2-E56F-E84911F5B9FF}"/>
              </a:ext>
            </a:extLst>
          </p:cNvPr>
          <p:cNvSpPr txBox="1"/>
          <p:nvPr/>
        </p:nvSpPr>
        <p:spPr>
          <a:xfrm>
            <a:off x="8030817" y="6414052"/>
            <a:ext cx="40154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November 15,2024                           19/28</a:t>
            </a:r>
          </a:p>
        </p:txBody>
      </p:sp>
      <p:sp>
        <p:nvSpPr>
          <p:cNvPr id="11" name="TextBox 10">
            <a:extLst>
              <a:ext uri="{FF2B5EF4-FFF2-40B4-BE49-F238E27FC236}">
                <a16:creationId xmlns:a16="http://schemas.microsoft.com/office/drawing/2014/main" id="{E6A4C6FD-93A0-2E23-9EE3-A69D0D02EB2A}"/>
              </a:ext>
            </a:extLst>
          </p:cNvPr>
          <p:cNvSpPr txBox="1"/>
          <p:nvPr/>
        </p:nvSpPr>
        <p:spPr>
          <a:xfrm>
            <a:off x="808383" y="1669774"/>
            <a:ext cx="8481391" cy="4314001"/>
          </a:xfrm>
          <a:prstGeom prst="rect">
            <a:avLst/>
          </a:prstGeom>
          <a:noFill/>
        </p:spPr>
        <p:txBody>
          <a:bodyPr wrap="square" rtlCol="0">
            <a:spAutoFit/>
          </a:bodyPr>
          <a:lstStyle/>
          <a:p>
            <a:pPr marL="285750" marR="0" indent="-285750" algn="just">
              <a:lnSpc>
                <a:spcPct val="150000"/>
              </a:lnSpc>
              <a:spcBef>
                <a:spcPts val="0"/>
              </a:spcBef>
              <a:spcAft>
                <a:spcPts val="800"/>
              </a:spcAft>
              <a:buFont typeface="Wingdings" panose="05000000000000000000" pitchFamily="2" charset="2"/>
              <a:buChar char="ü"/>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Form the previous table, we observed that</a:t>
            </a:r>
            <a:r>
              <a:rPr lang="en-US"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feel isolated or lonely in university environment, daily internet use is significant at 5% level of significance. So, these factors are associated with anxiety and no statistically significant association was found between any of the socio-demographic variables.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150000"/>
              </a:lnSpc>
              <a:spcBef>
                <a:spcPts val="0"/>
              </a:spcBef>
              <a:spcAft>
                <a:spcPts val="800"/>
              </a:spcAft>
              <a:buFont typeface="Wingdings" panose="05000000000000000000" pitchFamily="2" charset="2"/>
              <a:buChar char="ü"/>
            </a:pPr>
            <a:r>
              <a:rPr lang="en-US"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From this table, we can say that the respondents using the internet more than 4 hours were 20.662 times more likely than the respondents using the internet less than &lt;2 hours daily to be depressed (OR=20.662, CI=6.685-13.866). The respondents using the internet 2- 4 hours were 3.412 times more likely than the respondents using the internet less than &lt;2 hours daily to be depressed (OR=3.412, CI=1.081-10.773).</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dirty="0"/>
              <a:t> </a:t>
            </a:r>
          </a:p>
        </p:txBody>
      </p:sp>
      <p:sp>
        <p:nvSpPr>
          <p:cNvPr id="12" name="TextBox 11">
            <a:extLst>
              <a:ext uri="{FF2B5EF4-FFF2-40B4-BE49-F238E27FC236}">
                <a16:creationId xmlns:a16="http://schemas.microsoft.com/office/drawing/2014/main" id="{CC0D3C50-06E8-AA7D-AEFB-369FC0885FBC}"/>
              </a:ext>
            </a:extLst>
          </p:cNvPr>
          <p:cNvSpPr txBox="1"/>
          <p:nvPr/>
        </p:nvSpPr>
        <p:spPr>
          <a:xfrm>
            <a:off x="3498573" y="-36412"/>
            <a:ext cx="3101009" cy="646331"/>
          </a:xfrm>
          <a:prstGeom prst="rect">
            <a:avLst/>
          </a:prstGeom>
          <a:noFill/>
        </p:spPr>
        <p:txBody>
          <a:bodyPr wrap="square" rtlCol="0">
            <a:spAutoFit/>
          </a:bodyPr>
          <a:lstStyle/>
          <a:p>
            <a:r>
              <a:rPr lang="en-US" sz="1800" b="1" dirty="0">
                <a:solidFill>
                  <a:schemeClr val="bg1"/>
                </a:solidFill>
                <a:latin typeface="Times New Roman" panose="02020603050405020304" pitchFamily="18" charset="0"/>
                <a:cs typeface="Times New Roman" panose="02020603050405020304" pitchFamily="18" charset="0"/>
              </a:rPr>
              <a:t>Results and Discussion</a:t>
            </a:r>
          </a:p>
          <a:p>
            <a:endParaRPr lang="en-US" dirty="0"/>
          </a:p>
        </p:txBody>
      </p:sp>
    </p:spTree>
    <p:extLst>
      <p:ext uri="{BB962C8B-B14F-4D97-AF65-F5344CB8AC3E}">
        <p14:creationId xmlns:p14="http://schemas.microsoft.com/office/powerpoint/2010/main" val="982455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8F474E-44A6-F54C-59C8-10A6C0F66816}"/>
              </a:ext>
            </a:extLst>
          </p:cNvPr>
          <p:cNvSpPr/>
          <p:nvPr/>
        </p:nvSpPr>
        <p:spPr>
          <a:xfrm>
            <a:off x="0" y="0"/>
            <a:ext cx="12192000" cy="993913"/>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49EDF03-5B4B-1EE6-56FB-0A2E5358C85B}"/>
              </a:ext>
            </a:extLst>
          </p:cNvPr>
          <p:cNvSpPr/>
          <p:nvPr/>
        </p:nvSpPr>
        <p:spPr>
          <a:xfrm>
            <a:off x="0" y="-31691"/>
            <a:ext cx="6096000" cy="437322"/>
          </a:xfrm>
          <a:prstGeom prst="rect">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 name="Rectangle 3">
            <a:extLst>
              <a:ext uri="{FF2B5EF4-FFF2-40B4-BE49-F238E27FC236}">
                <a16:creationId xmlns:a16="http://schemas.microsoft.com/office/drawing/2014/main" id="{52EEF283-879C-2382-914B-5F55FDC52AD8}"/>
              </a:ext>
            </a:extLst>
          </p:cNvPr>
          <p:cNvSpPr/>
          <p:nvPr/>
        </p:nvSpPr>
        <p:spPr>
          <a:xfrm>
            <a:off x="0" y="6427304"/>
            <a:ext cx="4691270" cy="4306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A4D1A85-6CE1-4177-AB04-C028628D196D}"/>
              </a:ext>
            </a:extLst>
          </p:cNvPr>
          <p:cNvSpPr/>
          <p:nvPr/>
        </p:nvSpPr>
        <p:spPr>
          <a:xfrm>
            <a:off x="4678017" y="6414052"/>
            <a:ext cx="3207026" cy="443948"/>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45763BA-3EEB-690A-EA5E-76ADA2B7FA15}"/>
              </a:ext>
            </a:extLst>
          </p:cNvPr>
          <p:cNvSpPr/>
          <p:nvPr/>
        </p:nvSpPr>
        <p:spPr>
          <a:xfrm>
            <a:off x="7885043" y="6414052"/>
            <a:ext cx="4306957" cy="443948"/>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B981F88-A01B-7CD0-88CF-6C4FD4A1FC60}"/>
              </a:ext>
            </a:extLst>
          </p:cNvPr>
          <p:cNvSpPr txBox="1"/>
          <p:nvPr/>
        </p:nvSpPr>
        <p:spPr>
          <a:xfrm>
            <a:off x="1219200" y="6478608"/>
            <a:ext cx="3207026"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UMME  KULSUM</a:t>
            </a:r>
          </a:p>
        </p:txBody>
      </p:sp>
      <p:sp>
        <p:nvSpPr>
          <p:cNvPr id="10" name="TextBox 9">
            <a:extLst>
              <a:ext uri="{FF2B5EF4-FFF2-40B4-BE49-F238E27FC236}">
                <a16:creationId xmlns:a16="http://schemas.microsoft.com/office/drawing/2014/main" id="{14DC9041-621D-FF3D-6AEA-917DEBF8B5B5}"/>
              </a:ext>
            </a:extLst>
          </p:cNvPr>
          <p:cNvSpPr txBox="1"/>
          <p:nvPr/>
        </p:nvSpPr>
        <p:spPr>
          <a:xfrm>
            <a:off x="8030817" y="6414052"/>
            <a:ext cx="40154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15 November,2024                        2/28</a:t>
            </a:r>
          </a:p>
        </p:txBody>
      </p:sp>
      <p:sp>
        <p:nvSpPr>
          <p:cNvPr id="11" name="TextBox 10">
            <a:extLst>
              <a:ext uri="{FF2B5EF4-FFF2-40B4-BE49-F238E27FC236}">
                <a16:creationId xmlns:a16="http://schemas.microsoft.com/office/drawing/2014/main" id="{2145BDD2-DCBB-065F-0835-E76C85FF2C3C}"/>
              </a:ext>
            </a:extLst>
          </p:cNvPr>
          <p:cNvSpPr txBox="1"/>
          <p:nvPr/>
        </p:nvSpPr>
        <p:spPr>
          <a:xfrm>
            <a:off x="808383" y="1669774"/>
            <a:ext cx="8481391" cy="369332"/>
          </a:xfrm>
          <a:prstGeom prst="rect">
            <a:avLst/>
          </a:prstGeom>
          <a:noFill/>
        </p:spPr>
        <p:txBody>
          <a:bodyPr wrap="square" rtlCol="0">
            <a:spAutoFit/>
          </a:bodyPr>
          <a:lstStyle/>
          <a:p>
            <a:r>
              <a:rPr lang="en-US" dirty="0"/>
              <a:t> </a:t>
            </a:r>
          </a:p>
        </p:txBody>
      </p:sp>
      <p:sp>
        <p:nvSpPr>
          <p:cNvPr id="12" name="TextBox 11">
            <a:extLst>
              <a:ext uri="{FF2B5EF4-FFF2-40B4-BE49-F238E27FC236}">
                <a16:creationId xmlns:a16="http://schemas.microsoft.com/office/drawing/2014/main" id="{730A200F-6C7A-6DDA-71B7-B38EAB0856AF}"/>
              </a:ext>
            </a:extLst>
          </p:cNvPr>
          <p:cNvSpPr txBox="1"/>
          <p:nvPr/>
        </p:nvSpPr>
        <p:spPr>
          <a:xfrm>
            <a:off x="669235" y="1331220"/>
            <a:ext cx="4306956" cy="2554545"/>
          </a:xfrm>
          <a:prstGeom prst="rect">
            <a:avLst/>
          </a:prstGeom>
          <a:noFill/>
        </p:spPr>
        <p:txBody>
          <a:bodyPr wrap="square" rtlCol="0">
            <a:spAutoFit/>
          </a:bodyPr>
          <a:lstStyle/>
          <a:p>
            <a:pPr marL="571500" indent="-571500">
              <a:buFont typeface="Wingdings" panose="05000000000000000000" pitchFamily="2" charset="2"/>
              <a:buChar char="§"/>
            </a:pPr>
            <a:r>
              <a:rPr lang="en-US" dirty="0">
                <a:solidFill>
                  <a:schemeClr val="accent2">
                    <a:lumMod val="50000"/>
                  </a:schemeClr>
                </a:solidFill>
                <a:latin typeface="Times New Roman" panose="02020603050405020304" pitchFamily="18" charset="0"/>
                <a:cs typeface="Times New Roman" panose="02020603050405020304" pitchFamily="18" charset="0"/>
              </a:rPr>
              <a:t>Introduction</a:t>
            </a:r>
          </a:p>
          <a:p>
            <a:pPr marL="571500" indent="-571500">
              <a:buFont typeface="Wingdings" panose="05000000000000000000" pitchFamily="2" charset="2"/>
              <a:buChar char="§"/>
            </a:pPr>
            <a:r>
              <a:rPr lang="en-US" dirty="0">
                <a:solidFill>
                  <a:schemeClr val="accent2">
                    <a:lumMod val="50000"/>
                  </a:schemeClr>
                </a:solidFill>
                <a:latin typeface="Times New Roman" panose="02020603050405020304" pitchFamily="18" charset="0"/>
                <a:cs typeface="Times New Roman" panose="02020603050405020304" pitchFamily="18" charset="0"/>
              </a:rPr>
              <a:t>Research problem and motivation</a:t>
            </a:r>
          </a:p>
          <a:p>
            <a:pPr marL="571500" indent="-571500">
              <a:buFont typeface="Wingdings" panose="05000000000000000000" pitchFamily="2" charset="2"/>
              <a:buChar char="§"/>
            </a:pPr>
            <a:r>
              <a:rPr lang="en-US" dirty="0">
                <a:solidFill>
                  <a:schemeClr val="accent2">
                    <a:lumMod val="50000"/>
                  </a:schemeClr>
                </a:solidFill>
                <a:latin typeface="Times New Roman" panose="02020603050405020304" pitchFamily="18" charset="0"/>
                <a:cs typeface="Times New Roman" panose="02020603050405020304" pitchFamily="18" charset="0"/>
              </a:rPr>
              <a:t>Objectives</a:t>
            </a:r>
          </a:p>
          <a:p>
            <a:pPr marL="571500" indent="-571500">
              <a:buFont typeface="Wingdings" panose="05000000000000000000" pitchFamily="2" charset="2"/>
              <a:buChar char="§"/>
            </a:pPr>
            <a:r>
              <a:rPr lang="en-US" dirty="0">
                <a:solidFill>
                  <a:schemeClr val="accent2">
                    <a:lumMod val="50000"/>
                  </a:schemeClr>
                </a:solidFill>
                <a:latin typeface="Times New Roman" panose="02020603050405020304" pitchFamily="18" charset="0"/>
                <a:cs typeface="Times New Roman" panose="02020603050405020304" pitchFamily="18" charset="0"/>
              </a:rPr>
              <a:t>Sampling design</a:t>
            </a:r>
          </a:p>
          <a:p>
            <a:pPr marL="571500" indent="-571500">
              <a:buFont typeface="Wingdings" panose="05000000000000000000" pitchFamily="2" charset="2"/>
              <a:buChar char="§"/>
            </a:pPr>
            <a:r>
              <a:rPr lang="en-US" dirty="0">
                <a:solidFill>
                  <a:schemeClr val="accent2">
                    <a:lumMod val="50000"/>
                  </a:schemeClr>
                </a:solidFill>
                <a:latin typeface="Times New Roman" panose="02020603050405020304" pitchFamily="18" charset="0"/>
                <a:cs typeface="Times New Roman" panose="02020603050405020304" pitchFamily="18" charset="0"/>
              </a:rPr>
              <a:t>Methodology </a:t>
            </a:r>
          </a:p>
          <a:p>
            <a:pPr marL="571500" indent="-571500">
              <a:buFont typeface="Wingdings" panose="05000000000000000000" pitchFamily="2" charset="2"/>
              <a:buChar char="§"/>
            </a:pPr>
            <a:r>
              <a:rPr lang="en-US" dirty="0">
                <a:solidFill>
                  <a:schemeClr val="accent2">
                    <a:lumMod val="50000"/>
                  </a:schemeClr>
                </a:solidFill>
                <a:latin typeface="Times New Roman" panose="02020603050405020304" pitchFamily="18" charset="0"/>
                <a:cs typeface="Times New Roman" panose="02020603050405020304" pitchFamily="18" charset="0"/>
              </a:rPr>
              <a:t>Results and discussion</a:t>
            </a:r>
          </a:p>
          <a:p>
            <a:pPr marL="571500" indent="-571500">
              <a:buFont typeface="Wingdings" panose="05000000000000000000" pitchFamily="2" charset="2"/>
              <a:buChar char="§"/>
            </a:pPr>
            <a:r>
              <a:rPr lang="en-US" dirty="0">
                <a:solidFill>
                  <a:schemeClr val="accent2">
                    <a:lumMod val="50000"/>
                  </a:schemeClr>
                </a:solidFill>
                <a:latin typeface="Times New Roman" panose="02020603050405020304" pitchFamily="18" charset="0"/>
                <a:cs typeface="Times New Roman" panose="02020603050405020304" pitchFamily="18" charset="0"/>
              </a:rPr>
              <a:t>Conclusion and recommendations</a:t>
            </a:r>
          </a:p>
          <a:p>
            <a:pPr marL="571500" indent="-571500">
              <a:buFont typeface="Wingdings" panose="05000000000000000000" pitchFamily="2" charset="2"/>
              <a:buChar char="§"/>
            </a:pPr>
            <a:r>
              <a:rPr lang="en-US" dirty="0">
                <a:solidFill>
                  <a:schemeClr val="accent2">
                    <a:lumMod val="50000"/>
                  </a:schemeClr>
                </a:solidFill>
                <a:latin typeface="Times New Roman" panose="02020603050405020304" pitchFamily="18" charset="0"/>
                <a:cs typeface="Times New Roman" panose="02020603050405020304" pitchFamily="18" charset="0"/>
              </a:rPr>
              <a:t>References  </a:t>
            </a:r>
          </a:p>
          <a:p>
            <a:pPr marL="571500" indent="-571500">
              <a:buFont typeface="Wingdings" panose="05000000000000000000" pitchFamily="2" charset="2"/>
              <a:buChar char="§"/>
            </a:pPr>
            <a:endParaRPr lang="en-US" sz="16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62CFA66-E5DB-20FC-FE19-ACBBEB1ED925}"/>
              </a:ext>
            </a:extLst>
          </p:cNvPr>
          <p:cNvSpPr txBox="1"/>
          <p:nvPr/>
        </p:nvSpPr>
        <p:spPr>
          <a:xfrm>
            <a:off x="503583" y="496956"/>
            <a:ext cx="406841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Outline</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80317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8F474E-44A6-F54C-59C8-10A6C0F66816}"/>
              </a:ext>
            </a:extLst>
          </p:cNvPr>
          <p:cNvSpPr/>
          <p:nvPr/>
        </p:nvSpPr>
        <p:spPr>
          <a:xfrm>
            <a:off x="0" y="0"/>
            <a:ext cx="12192000" cy="993913"/>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49EDF03-5B4B-1EE6-56FB-0A2E5358C85B}"/>
              </a:ext>
            </a:extLst>
          </p:cNvPr>
          <p:cNvSpPr/>
          <p:nvPr/>
        </p:nvSpPr>
        <p:spPr>
          <a:xfrm>
            <a:off x="0" y="-31691"/>
            <a:ext cx="6096000" cy="437322"/>
          </a:xfrm>
          <a:prstGeom prst="rect">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800" b="1"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2EEF283-879C-2382-914B-5F55FDC52AD8}"/>
              </a:ext>
            </a:extLst>
          </p:cNvPr>
          <p:cNvSpPr/>
          <p:nvPr/>
        </p:nvSpPr>
        <p:spPr>
          <a:xfrm>
            <a:off x="0" y="6427304"/>
            <a:ext cx="4691270" cy="4306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A4D1A85-6CE1-4177-AB04-C028628D196D}"/>
              </a:ext>
            </a:extLst>
          </p:cNvPr>
          <p:cNvSpPr/>
          <p:nvPr/>
        </p:nvSpPr>
        <p:spPr>
          <a:xfrm>
            <a:off x="4678017" y="6414052"/>
            <a:ext cx="3207026" cy="443948"/>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45763BA-3EEB-690A-EA5E-76ADA2B7FA15}"/>
              </a:ext>
            </a:extLst>
          </p:cNvPr>
          <p:cNvSpPr/>
          <p:nvPr/>
        </p:nvSpPr>
        <p:spPr>
          <a:xfrm>
            <a:off x="7885043" y="6414052"/>
            <a:ext cx="4306957" cy="443948"/>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5EA06CE-421B-74D9-F0FC-048114779B2F}"/>
              </a:ext>
            </a:extLst>
          </p:cNvPr>
          <p:cNvSpPr txBox="1"/>
          <p:nvPr/>
        </p:nvSpPr>
        <p:spPr>
          <a:xfrm>
            <a:off x="185530" y="450317"/>
            <a:ext cx="60960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Random Forest Analysis</a:t>
            </a:r>
          </a:p>
        </p:txBody>
      </p:sp>
      <p:sp>
        <p:nvSpPr>
          <p:cNvPr id="9" name="TextBox 8">
            <a:extLst>
              <a:ext uri="{FF2B5EF4-FFF2-40B4-BE49-F238E27FC236}">
                <a16:creationId xmlns:a16="http://schemas.microsoft.com/office/drawing/2014/main" id="{7B981F88-A01B-7CD0-88CF-6C4FD4A1FC60}"/>
              </a:ext>
            </a:extLst>
          </p:cNvPr>
          <p:cNvSpPr txBox="1"/>
          <p:nvPr/>
        </p:nvSpPr>
        <p:spPr>
          <a:xfrm>
            <a:off x="1219200" y="6478608"/>
            <a:ext cx="3207026"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UMME  KULSUM</a:t>
            </a:r>
          </a:p>
        </p:txBody>
      </p:sp>
      <p:sp>
        <p:nvSpPr>
          <p:cNvPr id="10" name="TextBox 9">
            <a:extLst>
              <a:ext uri="{FF2B5EF4-FFF2-40B4-BE49-F238E27FC236}">
                <a16:creationId xmlns:a16="http://schemas.microsoft.com/office/drawing/2014/main" id="{14DC9041-621D-FF3D-6AEA-917DEBF8B5B5}"/>
              </a:ext>
            </a:extLst>
          </p:cNvPr>
          <p:cNvSpPr txBox="1"/>
          <p:nvPr/>
        </p:nvSpPr>
        <p:spPr>
          <a:xfrm>
            <a:off x="8030817" y="6414052"/>
            <a:ext cx="40154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November 15,2024                           20/28</a:t>
            </a:r>
          </a:p>
        </p:txBody>
      </p:sp>
      <p:sp>
        <p:nvSpPr>
          <p:cNvPr id="11" name="TextBox 10">
            <a:extLst>
              <a:ext uri="{FF2B5EF4-FFF2-40B4-BE49-F238E27FC236}">
                <a16:creationId xmlns:a16="http://schemas.microsoft.com/office/drawing/2014/main" id="{2145BDD2-DCBB-065F-0835-E76C85FF2C3C}"/>
              </a:ext>
            </a:extLst>
          </p:cNvPr>
          <p:cNvSpPr txBox="1"/>
          <p:nvPr/>
        </p:nvSpPr>
        <p:spPr>
          <a:xfrm>
            <a:off x="715617" y="1602723"/>
            <a:ext cx="10760765" cy="3434530"/>
          </a:xfrm>
          <a:prstGeom prst="rect">
            <a:avLst/>
          </a:prstGeom>
          <a:noFill/>
        </p:spPr>
        <p:txBody>
          <a:bodyPr wrap="square" rtlCol="0">
            <a:spAutoFit/>
          </a:bodyPr>
          <a:lstStyle/>
          <a:p>
            <a:pPr marL="285750" marR="0" indent="-285750" algn="just">
              <a:lnSpc>
                <a:spcPct val="200000"/>
              </a:lnSpc>
              <a:spcAft>
                <a:spcPts val="800"/>
              </a:spcAft>
              <a:buFont typeface="Wingdings" panose="05000000000000000000" pitchFamily="2" charset="2"/>
              <a:buChar char="§"/>
            </a:pPr>
            <a:r>
              <a:rPr lang="en-US"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random forest model for depression achieved an accuracy of 90 % on the testing data. Precision and recall values for each class were 93% and 84%, indicating a strong predictive performance for identifying students at risk of depression. </a:t>
            </a:r>
          </a:p>
          <a:p>
            <a:pPr marL="285750" marR="0" indent="-285750" algn="just">
              <a:lnSpc>
                <a:spcPct val="200000"/>
              </a:lnSpc>
              <a:spcAft>
                <a:spcPts val="800"/>
              </a:spcAft>
              <a:buFont typeface="Wingdings" panose="05000000000000000000" pitchFamily="2" charset="2"/>
              <a:buChar char="§"/>
            </a:pPr>
            <a:r>
              <a:rPr lang="en-US"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random forest model for anxiety achieved an accuracy of 78 % on the testing data. Precision and recall values for each class were 90% and 55% indicating a strong predictive performance for identifying students at risk of anxiety.</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092062AC-C839-F730-15D1-EFF6D9A615BD}"/>
              </a:ext>
            </a:extLst>
          </p:cNvPr>
          <p:cNvSpPr txBox="1"/>
          <p:nvPr/>
        </p:nvSpPr>
        <p:spPr>
          <a:xfrm>
            <a:off x="3498573" y="-36412"/>
            <a:ext cx="3101009" cy="646331"/>
          </a:xfrm>
          <a:prstGeom prst="rect">
            <a:avLst/>
          </a:prstGeom>
          <a:noFill/>
        </p:spPr>
        <p:txBody>
          <a:bodyPr wrap="square" rtlCol="0">
            <a:spAutoFit/>
          </a:bodyPr>
          <a:lstStyle/>
          <a:p>
            <a:r>
              <a:rPr lang="en-US" sz="1800" b="1" dirty="0">
                <a:solidFill>
                  <a:schemeClr val="bg1"/>
                </a:solidFill>
                <a:latin typeface="Times New Roman" panose="02020603050405020304" pitchFamily="18" charset="0"/>
                <a:cs typeface="Times New Roman" panose="02020603050405020304" pitchFamily="18" charset="0"/>
              </a:rPr>
              <a:t>Results and Discussion</a:t>
            </a:r>
          </a:p>
          <a:p>
            <a:endParaRPr lang="en-US" dirty="0"/>
          </a:p>
        </p:txBody>
      </p:sp>
    </p:spTree>
    <p:extLst>
      <p:ext uri="{BB962C8B-B14F-4D97-AF65-F5344CB8AC3E}">
        <p14:creationId xmlns:p14="http://schemas.microsoft.com/office/powerpoint/2010/main" val="1570550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65A89-E9CF-D25A-19F8-FF9DD290358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92C86FD-4A81-B9F4-862B-C4D70B9B4308}"/>
              </a:ext>
            </a:extLst>
          </p:cNvPr>
          <p:cNvSpPr/>
          <p:nvPr/>
        </p:nvSpPr>
        <p:spPr>
          <a:xfrm>
            <a:off x="0" y="0"/>
            <a:ext cx="12192000" cy="993913"/>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A14E8FC-E7C0-10D2-B229-94B56F8A13CF}"/>
              </a:ext>
            </a:extLst>
          </p:cNvPr>
          <p:cNvSpPr/>
          <p:nvPr/>
        </p:nvSpPr>
        <p:spPr>
          <a:xfrm>
            <a:off x="0" y="-31691"/>
            <a:ext cx="6096000" cy="437322"/>
          </a:xfrm>
          <a:prstGeom prst="rect">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800" b="1"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9D8F4C2-7301-FD80-DF68-3FCF1CD13864}"/>
              </a:ext>
            </a:extLst>
          </p:cNvPr>
          <p:cNvSpPr/>
          <p:nvPr/>
        </p:nvSpPr>
        <p:spPr>
          <a:xfrm>
            <a:off x="0" y="6427304"/>
            <a:ext cx="4691270" cy="4306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0A39F18-FD02-0334-1E2A-E6FE2CF4D2F8}"/>
              </a:ext>
            </a:extLst>
          </p:cNvPr>
          <p:cNvSpPr/>
          <p:nvPr/>
        </p:nvSpPr>
        <p:spPr>
          <a:xfrm>
            <a:off x="4678017" y="6414052"/>
            <a:ext cx="3207026" cy="443948"/>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ED97CD7-7890-7615-CA93-7EBDE7F8E775}"/>
              </a:ext>
            </a:extLst>
          </p:cNvPr>
          <p:cNvSpPr/>
          <p:nvPr/>
        </p:nvSpPr>
        <p:spPr>
          <a:xfrm>
            <a:off x="7885043" y="6414052"/>
            <a:ext cx="4306957" cy="443948"/>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E1F6182-02C1-35A0-27F3-D0BC064BFCDB}"/>
              </a:ext>
            </a:extLst>
          </p:cNvPr>
          <p:cNvSpPr txBox="1"/>
          <p:nvPr/>
        </p:nvSpPr>
        <p:spPr>
          <a:xfrm>
            <a:off x="185530" y="450317"/>
            <a:ext cx="60960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Random Forest Analysis</a:t>
            </a:r>
          </a:p>
        </p:txBody>
      </p:sp>
      <p:sp>
        <p:nvSpPr>
          <p:cNvPr id="9" name="TextBox 8">
            <a:extLst>
              <a:ext uri="{FF2B5EF4-FFF2-40B4-BE49-F238E27FC236}">
                <a16:creationId xmlns:a16="http://schemas.microsoft.com/office/drawing/2014/main" id="{C13A3002-D44F-379B-0AFD-9647B0E35CC1}"/>
              </a:ext>
            </a:extLst>
          </p:cNvPr>
          <p:cNvSpPr txBox="1"/>
          <p:nvPr/>
        </p:nvSpPr>
        <p:spPr>
          <a:xfrm>
            <a:off x="1219200" y="6478608"/>
            <a:ext cx="3207026"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UMME  KULSUM</a:t>
            </a:r>
          </a:p>
        </p:txBody>
      </p:sp>
      <p:sp>
        <p:nvSpPr>
          <p:cNvPr id="10" name="TextBox 9">
            <a:extLst>
              <a:ext uri="{FF2B5EF4-FFF2-40B4-BE49-F238E27FC236}">
                <a16:creationId xmlns:a16="http://schemas.microsoft.com/office/drawing/2014/main" id="{AC311B89-5465-8AF9-CDEE-077AEB4151A0}"/>
              </a:ext>
            </a:extLst>
          </p:cNvPr>
          <p:cNvSpPr txBox="1"/>
          <p:nvPr/>
        </p:nvSpPr>
        <p:spPr>
          <a:xfrm>
            <a:off x="8030817" y="6414052"/>
            <a:ext cx="40154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November 15,2024                           21/28</a:t>
            </a:r>
          </a:p>
        </p:txBody>
      </p:sp>
      <p:sp>
        <p:nvSpPr>
          <p:cNvPr id="11" name="TextBox 10">
            <a:extLst>
              <a:ext uri="{FF2B5EF4-FFF2-40B4-BE49-F238E27FC236}">
                <a16:creationId xmlns:a16="http://schemas.microsoft.com/office/drawing/2014/main" id="{C21A5D27-5902-671E-79F0-89DDF8388BB4}"/>
              </a:ext>
            </a:extLst>
          </p:cNvPr>
          <p:cNvSpPr txBox="1"/>
          <p:nvPr/>
        </p:nvSpPr>
        <p:spPr>
          <a:xfrm>
            <a:off x="715617" y="1602723"/>
            <a:ext cx="10760765" cy="4091120"/>
          </a:xfrm>
          <a:prstGeom prst="rect">
            <a:avLst/>
          </a:prstGeom>
          <a:noFill/>
        </p:spPr>
        <p:txBody>
          <a:bodyPr wrap="square" rtlCol="0">
            <a:spAutoFit/>
          </a:bodyPr>
          <a:lstStyle/>
          <a:p>
            <a:pPr marL="285750" indent="-285750" algn="just">
              <a:lnSpc>
                <a:spcPct val="200000"/>
              </a:lnSpc>
              <a:spcAft>
                <a:spcPts val="800"/>
              </a:spcAft>
              <a:buFont typeface="Wingdings" panose="05000000000000000000" pitchFamily="2" charset="2"/>
              <a:buChar char="§"/>
            </a:pPr>
            <a:r>
              <a:rPr lang="en-US"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random forest analysis identified key predictors associated with depression and anxiety among students. The most influential variables for depression were satisfaction with the subject, feeling isolated or lonely in the university environment, dissatisfaction with a future career, financial condition and current education, engaging in physical exercise and sleeping satisfaction. </a:t>
            </a:r>
          </a:p>
          <a:p>
            <a:pPr marL="285750" indent="-285750" algn="just">
              <a:lnSpc>
                <a:spcPct val="200000"/>
              </a:lnSpc>
              <a:spcAft>
                <a:spcPts val="800"/>
              </a:spcAft>
              <a:buFont typeface="Wingdings" panose="05000000000000000000" pitchFamily="2" charset="2"/>
              <a:buChar char="§"/>
            </a:pPr>
            <a:r>
              <a:rPr lang="en-US"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most influential variables for anxiety were feel isolated or lonely in university environment, dissatisfaction with their future career, financial condition and current education, daily internet use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200000"/>
              </a:lnSpc>
              <a:spcAft>
                <a:spcPts val="800"/>
              </a:spcAft>
              <a:buFont typeface="Wingdings" panose="05000000000000000000" pitchFamily="2" charset="2"/>
              <a:buChar char="§"/>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59009D0F-83ED-956A-275E-9FA3D25B5052}"/>
              </a:ext>
            </a:extLst>
          </p:cNvPr>
          <p:cNvSpPr txBox="1"/>
          <p:nvPr/>
        </p:nvSpPr>
        <p:spPr>
          <a:xfrm>
            <a:off x="3498573" y="-36412"/>
            <a:ext cx="3101009" cy="646331"/>
          </a:xfrm>
          <a:prstGeom prst="rect">
            <a:avLst/>
          </a:prstGeom>
          <a:noFill/>
        </p:spPr>
        <p:txBody>
          <a:bodyPr wrap="square" rtlCol="0">
            <a:spAutoFit/>
          </a:bodyPr>
          <a:lstStyle/>
          <a:p>
            <a:r>
              <a:rPr lang="en-US" sz="1800" b="1" dirty="0">
                <a:solidFill>
                  <a:schemeClr val="bg1"/>
                </a:solidFill>
                <a:latin typeface="Times New Roman" panose="02020603050405020304" pitchFamily="18" charset="0"/>
                <a:cs typeface="Times New Roman" panose="02020603050405020304" pitchFamily="18" charset="0"/>
              </a:rPr>
              <a:t>Results and Discussion</a:t>
            </a:r>
          </a:p>
          <a:p>
            <a:endParaRPr lang="en-US" dirty="0"/>
          </a:p>
        </p:txBody>
      </p:sp>
    </p:spTree>
    <p:extLst>
      <p:ext uri="{BB962C8B-B14F-4D97-AF65-F5344CB8AC3E}">
        <p14:creationId xmlns:p14="http://schemas.microsoft.com/office/powerpoint/2010/main" val="2347286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83A10F-AF5E-587F-2C95-1C4D9473F8E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884F14C-61E7-C864-9DC5-5B3370C34CB9}"/>
              </a:ext>
            </a:extLst>
          </p:cNvPr>
          <p:cNvSpPr/>
          <p:nvPr/>
        </p:nvSpPr>
        <p:spPr>
          <a:xfrm>
            <a:off x="0" y="0"/>
            <a:ext cx="12192000" cy="993913"/>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DF74C32-7A80-4333-5BF4-48324BE6FF40}"/>
              </a:ext>
            </a:extLst>
          </p:cNvPr>
          <p:cNvSpPr/>
          <p:nvPr/>
        </p:nvSpPr>
        <p:spPr>
          <a:xfrm>
            <a:off x="0" y="-31691"/>
            <a:ext cx="6096000" cy="437322"/>
          </a:xfrm>
          <a:prstGeom prst="rect">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800" b="1"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F54B18D-D220-5E4B-20FF-4E98DF059DD1}"/>
              </a:ext>
            </a:extLst>
          </p:cNvPr>
          <p:cNvSpPr/>
          <p:nvPr/>
        </p:nvSpPr>
        <p:spPr>
          <a:xfrm>
            <a:off x="0" y="6427304"/>
            <a:ext cx="4691270" cy="4306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02E956-92ED-6749-77BE-C554A749067A}"/>
              </a:ext>
            </a:extLst>
          </p:cNvPr>
          <p:cNvSpPr/>
          <p:nvPr/>
        </p:nvSpPr>
        <p:spPr>
          <a:xfrm>
            <a:off x="4678017" y="6414052"/>
            <a:ext cx="3207026" cy="443948"/>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CA3841B-9837-181C-81E9-9A9A7FF680FB}"/>
              </a:ext>
            </a:extLst>
          </p:cNvPr>
          <p:cNvSpPr/>
          <p:nvPr/>
        </p:nvSpPr>
        <p:spPr>
          <a:xfrm>
            <a:off x="7885043" y="6414052"/>
            <a:ext cx="4306957" cy="443948"/>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B0F6A72-22E6-2075-7E4D-39C3CE80F1D8}"/>
              </a:ext>
            </a:extLst>
          </p:cNvPr>
          <p:cNvSpPr txBox="1"/>
          <p:nvPr/>
        </p:nvSpPr>
        <p:spPr>
          <a:xfrm>
            <a:off x="185530" y="450317"/>
            <a:ext cx="60960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Random Forest Analysis</a:t>
            </a:r>
          </a:p>
        </p:txBody>
      </p:sp>
      <p:sp>
        <p:nvSpPr>
          <p:cNvPr id="9" name="TextBox 8">
            <a:extLst>
              <a:ext uri="{FF2B5EF4-FFF2-40B4-BE49-F238E27FC236}">
                <a16:creationId xmlns:a16="http://schemas.microsoft.com/office/drawing/2014/main" id="{F14C49DC-5D12-0B35-BC0C-7FF4A4E8B505}"/>
              </a:ext>
            </a:extLst>
          </p:cNvPr>
          <p:cNvSpPr txBox="1"/>
          <p:nvPr/>
        </p:nvSpPr>
        <p:spPr>
          <a:xfrm>
            <a:off x="1219200" y="6478608"/>
            <a:ext cx="3207026"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UMME  KULSUM</a:t>
            </a:r>
          </a:p>
        </p:txBody>
      </p:sp>
      <p:sp>
        <p:nvSpPr>
          <p:cNvPr id="10" name="TextBox 9">
            <a:extLst>
              <a:ext uri="{FF2B5EF4-FFF2-40B4-BE49-F238E27FC236}">
                <a16:creationId xmlns:a16="http://schemas.microsoft.com/office/drawing/2014/main" id="{7348F8DE-4D8A-79C9-398B-B49C4A149A5D}"/>
              </a:ext>
            </a:extLst>
          </p:cNvPr>
          <p:cNvSpPr txBox="1"/>
          <p:nvPr/>
        </p:nvSpPr>
        <p:spPr>
          <a:xfrm>
            <a:off x="8030817" y="6414052"/>
            <a:ext cx="40154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November 15,2024                           21/28</a:t>
            </a:r>
          </a:p>
        </p:txBody>
      </p:sp>
      <p:sp>
        <p:nvSpPr>
          <p:cNvPr id="12" name="TextBox 11">
            <a:extLst>
              <a:ext uri="{FF2B5EF4-FFF2-40B4-BE49-F238E27FC236}">
                <a16:creationId xmlns:a16="http://schemas.microsoft.com/office/drawing/2014/main" id="{ECE4DB27-12C1-94C8-4CE4-240FE6134BA9}"/>
              </a:ext>
            </a:extLst>
          </p:cNvPr>
          <p:cNvSpPr txBox="1"/>
          <p:nvPr/>
        </p:nvSpPr>
        <p:spPr>
          <a:xfrm>
            <a:off x="3498573" y="-36412"/>
            <a:ext cx="3101009" cy="646331"/>
          </a:xfrm>
          <a:prstGeom prst="rect">
            <a:avLst/>
          </a:prstGeom>
          <a:noFill/>
        </p:spPr>
        <p:txBody>
          <a:bodyPr wrap="square" rtlCol="0">
            <a:spAutoFit/>
          </a:bodyPr>
          <a:lstStyle/>
          <a:p>
            <a:r>
              <a:rPr lang="en-US" sz="1800" b="1" dirty="0">
                <a:solidFill>
                  <a:schemeClr val="bg1"/>
                </a:solidFill>
                <a:latin typeface="Times New Roman" panose="02020603050405020304" pitchFamily="18" charset="0"/>
                <a:cs typeface="Times New Roman" panose="02020603050405020304" pitchFamily="18" charset="0"/>
              </a:rPr>
              <a:t>Results and Discussion</a:t>
            </a:r>
          </a:p>
          <a:p>
            <a:endParaRPr lang="en-US" dirty="0"/>
          </a:p>
        </p:txBody>
      </p:sp>
      <p:pic>
        <p:nvPicPr>
          <p:cNvPr id="7" name="Picture 6">
            <a:extLst>
              <a:ext uri="{FF2B5EF4-FFF2-40B4-BE49-F238E27FC236}">
                <a16:creationId xmlns:a16="http://schemas.microsoft.com/office/drawing/2014/main" id="{5E5EA867-E15A-ABD4-5B5A-20F82DB25F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530" y="1602723"/>
            <a:ext cx="4867275" cy="3415030"/>
          </a:xfrm>
          <a:prstGeom prst="rect">
            <a:avLst/>
          </a:prstGeom>
          <a:noFill/>
          <a:ln>
            <a:noFill/>
          </a:ln>
        </p:spPr>
      </p:pic>
      <p:pic>
        <p:nvPicPr>
          <p:cNvPr id="13" name="Picture 12">
            <a:extLst>
              <a:ext uri="{FF2B5EF4-FFF2-40B4-BE49-F238E27FC236}">
                <a16:creationId xmlns:a16="http://schemas.microsoft.com/office/drawing/2014/main" id="{F9369196-42A1-F466-FED5-EC02ED2E45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03768" y="1602722"/>
            <a:ext cx="5162550" cy="3415031"/>
          </a:xfrm>
          <a:prstGeom prst="rect">
            <a:avLst/>
          </a:prstGeom>
          <a:noFill/>
          <a:ln>
            <a:noFill/>
          </a:ln>
        </p:spPr>
      </p:pic>
    </p:spTree>
    <p:extLst>
      <p:ext uri="{BB962C8B-B14F-4D97-AF65-F5344CB8AC3E}">
        <p14:creationId xmlns:p14="http://schemas.microsoft.com/office/powerpoint/2010/main" val="2998087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538E0-B039-093C-8E09-B5487C775A2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F74FBA4B-65BB-DAA0-B23B-D9207A1E542F}"/>
              </a:ext>
            </a:extLst>
          </p:cNvPr>
          <p:cNvSpPr/>
          <p:nvPr/>
        </p:nvSpPr>
        <p:spPr>
          <a:xfrm>
            <a:off x="0" y="0"/>
            <a:ext cx="12192000" cy="993913"/>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21B5FAB-1EFE-774D-FBE4-E23240CA0238}"/>
              </a:ext>
            </a:extLst>
          </p:cNvPr>
          <p:cNvSpPr/>
          <p:nvPr/>
        </p:nvSpPr>
        <p:spPr>
          <a:xfrm>
            <a:off x="0" y="-31691"/>
            <a:ext cx="6096000" cy="437322"/>
          </a:xfrm>
          <a:prstGeom prst="rect">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800" b="1"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CCF845E-1588-B4EA-C4FC-3A8F10297922}"/>
              </a:ext>
            </a:extLst>
          </p:cNvPr>
          <p:cNvSpPr/>
          <p:nvPr/>
        </p:nvSpPr>
        <p:spPr>
          <a:xfrm>
            <a:off x="0" y="6427304"/>
            <a:ext cx="4691270" cy="4306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4FC7B45-E086-1B23-0D03-B23C571A5775}"/>
              </a:ext>
            </a:extLst>
          </p:cNvPr>
          <p:cNvSpPr/>
          <p:nvPr/>
        </p:nvSpPr>
        <p:spPr>
          <a:xfrm>
            <a:off x="4678017" y="6414052"/>
            <a:ext cx="3207026" cy="443948"/>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15239C9-EB83-BF90-6764-CBB7E4AA5B0D}"/>
              </a:ext>
            </a:extLst>
          </p:cNvPr>
          <p:cNvSpPr/>
          <p:nvPr/>
        </p:nvSpPr>
        <p:spPr>
          <a:xfrm>
            <a:off x="7885043" y="6414052"/>
            <a:ext cx="4306957" cy="443948"/>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09B65BD-740D-8389-75F1-777839A931EB}"/>
              </a:ext>
            </a:extLst>
          </p:cNvPr>
          <p:cNvSpPr txBox="1"/>
          <p:nvPr/>
        </p:nvSpPr>
        <p:spPr>
          <a:xfrm>
            <a:off x="185530" y="450317"/>
            <a:ext cx="60960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Decision Tree Analysis </a:t>
            </a:r>
          </a:p>
        </p:txBody>
      </p:sp>
      <p:sp>
        <p:nvSpPr>
          <p:cNvPr id="9" name="TextBox 8">
            <a:extLst>
              <a:ext uri="{FF2B5EF4-FFF2-40B4-BE49-F238E27FC236}">
                <a16:creationId xmlns:a16="http://schemas.microsoft.com/office/drawing/2014/main" id="{58BC9720-1720-CA62-C232-920D52FC16A3}"/>
              </a:ext>
            </a:extLst>
          </p:cNvPr>
          <p:cNvSpPr txBox="1"/>
          <p:nvPr/>
        </p:nvSpPr>
        <p:spPr>
          <a:xfrm>
            <a:off x="1219200" y="6478608"/>
            <a:ext cx="3207026"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UMME  KULSUM</a:t>
            </a:r>
          </a:p>
        </p:txBody>
      </p:sp>
      <p:sp>
        <p:nvSpPr>
          <p:cNvPr id="10" name="TextBox 9">
            <a:extLst>
              <a:ext uri="{FF2B5EF4-FFF2-40B4-BE49-F238E27FC236}">
                <a16:creationId xmlns:a16="http://schemas.microsoft.com/office/drawing/2014/main" id="{69C72531-C8CC-58B4-0731-17532D6AF8AE}"/>
              </a:ext>
            </a:extLst>
          </p:cNvPr>
          <p:cNvSpPr txBox="1"/>
          <p:nvPr/>
        </p:nvSpPr>
        <p:spPr>
          <a:xfrm>
            <a:off x="8030817" y="6414052"/>
            <a:ext cx="40154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November 15,2024                          22/28</a:t>
            </a:r>
          </a:p>
        </p:txBody>
      </p:sp>
      <p:sp>
        <p:nvSpPr>
          <p:cNvPr id="11" name="TextBox 10">
            <a:extLst>
              <a:ext uri="{FF2B5EF4-FFF2-40B4-BE49-F238E27FC236}">
                <a16:creationId xmlns:a16="http://schemas.microsoft.com/office/drawing/2014/main" id="{E1D9DA8E-EDA4-2090-9CF0-3D62821FD905}"/>
              </a:ext>
            </a:extLst>
          </p:cNvPr>
          <p:cNvSpPr txBox="1"/>
          <p:nvPr/>
        </p:nvSpPr>
        <p:spPr>
          <a:xfrm>
            <a:off x="715617" y="993913"/>
            <a:ext cx="10760765" cy="5855706"/>
          </a:xfrm>
          <a:prstGeom prst="rect">
            <a:avLst/>
          </a:prstGeom>
          <a:noFill/>
        </p:spPr>
        <p:txBody>
          <a:bodyPr wrap="square" rtlCol="0">
            <a:spAutoFit/>
          </a:bodyPr>
          <a:lstStyle/>
          <a:p>
            <a:pPr marL="285750" marR="0" indent="-285750" algn="just">
              <a:lnSpc>
                <a:spcPct val="200000"/>
              </a:lnSpc>
              <a:spcAft>
                <a:spcPts val="800"/>
              </a:spcAft>
              <a:buFont typeface="Wingdings" panose="05000000000000000000" pitchFamily="2" charset="2"/>
              <a:buChar char="§"/>
            </a:pPr>
            <a:r>
              <a:rPr lang="en-US"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decision tree provided a hierarchical view of the factors contributing to depression and anxiety, interpretative manner.</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200000"/>
              </a:lnSpc>
              <a:spcAft>
                <a:spcPts val="800"/>
              </a:spcAft>
              <a:buFont typeface="Wingdings" panose="05000000000000000000" pitchFamily="2" charset="2"/>
              <a:buChar char="§"/>
            </a:pPr>
            <a:r>
              <a:rPr lang="en-US"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first splitting node in the decision tree was daily internet use, separating students into low-risk and high-risk groups based on their online engagement.</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200000"/>
              </a:lnSpc>
              <a:spcAft>
                <a:spcPts val="800"/>
              </a:spcAft>
              <a:buFont typeface="Wingdings" panose="05000000000000000000" pitchFamily="2" charset="2"/>
              <a:buChar char="§"/>
            </a:pPr>
            <a:r>
              <a:rPr lang="en-US"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students who had high daily internet use, factors like academic workload and family income appeared as additional nodes. These branches highlighted those students with both high internet use and high academic workload had an increased likelihood of experiencing depression or anxiety. The tree structure visually represented interactions between predictors, revealing how certain combinations of factors elevate mental health risks.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200000"/>
              </a:lnSpc>
              <a:spcAft>
                <a:spcPts val="800"/>
              </a:spcAft>
              <a:buFont typeface="Wingdings" panose="05000000000000000000" pitchFamily="2" charset="2"/>
              <a:buChar char="§"/>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5610F535-4554-A7F9-20E9-41E6012D80AE}"/>
              </a:ext>
            </a:extLst>
          </p:cNvPr>
          <p:cNvSpPr txBox="1"/>
          <p:nvPr/>
        </p:nvSpPr>
        <p:spPr>
          <a:xfrm>
            <a:off x="3498573" y="-36412"/>
            <a:ext cx="3101009" cy="646331"/>
          </a:xfrm>
          <a:prstGeom prst="rect">
            <a:avLst/>
          </a:prstGeom>
          <a:noFill/>
        </p:spPr>
        <p:txBody>
          <a:bodyPr wrap="square" rtlCol="0">
            <a:spAutoFit/>
          </a:bodyPr>
          <a:lstStyle/>
          <a:p>
            <a:r>
              <a:rPr lang="en-US" sz="1800" b="1" dirty="0">
                <a:solidFill>
                  <a:schemeClr val="bg1"/>
                </a:solidFill>
                <a:latin typeface="Times New Roman" panose="02020603050405020304" pitchFamily="18" charset="0"/>
                <a:cs typeface="Times New Roman" panose="02020603050405020304" pitchFamily="18" charset="0"/>
              </a:rPr>
              <a:t>Results and Discussion</a:t>
            </a:r>
          </a:p>
          <a:p>
            <a:endParaRPr lang="en-US" dirty="0"/>
          </a:p>
        </p:txBody>
      </p:sp>
    </p:spTree>
    <p:extLst>
      <p:ext uri="{BB962C8B-B14F-4D97-AF65-F5344CB8AC3E}">
        <p14:creationId xmlns:p14="http://schemas.microsoft.com/office/powerpoint/2010/main" val="1538324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508F9-F39B-E95C-6A5C-6005DAC7F43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F58523B-E7E3-AC05-1934-D3ACB13987AF}"/>
              </a:ext>
            </a:extLst>
          </p:cNvPr>
          <p:cNvSpPr/>
          <p:nvPr/>
        </p:nvSpPr>
        <p:spPr>
          <a:xfrm>
            <a:off x="0" y="0"/>
            <a:ext cx="12192000" cy="993913"/>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EE8B619-F89E-FC82-07E6-54B6CB4C94FA}"/>
              </a:ext>
            </a:extLst>
          </p:cNvPr>
          <p:cNvSpPr/>
          <p:nvPr/>
        </p:nvSpPr>
        <p:spPr>
          <a:xfrm>
            <a:off x="0" y="-31691"/>
            <a:ext cx="6096000" cy="437322"/>
          </a:xfrm>
          <a:prstGeom prst="rect">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800" b="1"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56EA41F-E6B4-D3D0-0C10-89AF34445627}"/>
              </a:ext>
            </a:extLst>
          </p:cNvPr>
          <p:cNvSpPr/>
          <p:nvPr/>
        </p:nvSpPr>
        <p:spPr>
          <a:xfrm>
            <a:off x="0" y="6427304"/>
            <a:ext cx="4691270" cy="4306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BBEA639-C3C4-67C2-7769-ABE50A09A4D5}"/>
              </a:ext>
            </a:extLst>
          </p:cNvPr>
          <p:cNvSpPr/>
          <p:nvPr/>
        </p:nvSpPr>
        <p:spPr>
          <a:xfrm>
            <a:off x="4678017" y="6414052"/>
            <a:ext cx="3207026" cy="443948"/>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7397F8F-CD39-EB91-9362-A9740B012340}"/>
              </a:ext>
            </a:extLst>
          </p:cNvPr>
          <p:cNvSpPr/>
          <p:nvPr/>
        </p:nvSpPr>
        <p:spPr>
          <a:xfrm>
            <a:off x="7885043" y="6414052"/>
            <a:ext cx="4306957" cy="443948"/>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B396107-745E-C812-54B9-DB8D544FA7A7}"/>
              </a:ext>
            </a:extLst>
          </p:cNvPr>
          <p:cNvSpPr txBox="1"/>
          <p:nvPr/>
        </p:nvSpPr>
        <p:spPr>
          <a:xfrm>
            <a:off x="185530" y="450317"/>
            <a:ext cx="60960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Prevalence of Depression and Anxiety</a:t>
            </a:r>
          </a:p>
        </p:txBody>
      </p:sp>
      <p:sp>
        <p:nvSpPr>
          <p:cNvPr id="9" name="TextBox 8">
            <a:extLst>
              <a:ext uri="{FF2B5EF4-FFF2-40B4-BE49-F238E27FC236}">
                <a16:creationId xmlns:a16="http://schemas.microsoft.com/office/drawing/2014/main" id="{CC3F3CFF-D05B-4E9D-BFA0-EF5A4AAAC8F4}"/>
              </a:ext>
            </a:extLst>
          </p:cNvPr>
          <p:cNvSpPr txBox="1"/>
          <p:nvPr/>
        </p:nvSpPr>
        <p:spPr>
          <a:xfrm>
            <a:off x="1219200" y="6478608"/>
            <a:ext cx="3207026"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UMME  KULSUM</a:t>
            </a:r>
          </a:p>
        </p:txBody>
      </p:sp>
      <p:sp>
        <p:nvSpPr>
          <p:cNvPr id="10" name="TextBox 9">
            <a:extLst>
              <a:ext uri="{FF2B5EF4-FFF2-40B4-BE49-F238E27FC236}">
                <a16:creationId xmlns:a16="http://schemas.microsoft.com/office/drawing/2014/main" id="{A989F13A-9C35-9440-9DFF-C37173A56A8F}"/>
              </a:ext>
            </a:extLst>
          </p:cNvPr>
          <p:cNvSpPr txBox="1"/>
          <p:nvPr/>
        </p:nvSpPr>
        <p:spPr>
          <a:xfrm>
            <a:off x="8030817" y="6414052"/>
            <a:ext cx="40154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November 15,2024                          23/28</a:t>
            </a:r>
          </a:p>
        </p:txBody>
      </p:sp>
      <p:sp>
        <p:nvSpPr>
          <p:cNvPr id="11" name="TextBox 10">
            <a:extLst>
              <a:ext uri="{FF2B5EF4-FFF2-40B4-BE49-F238E27FC236}">
                <a16:creationId xmlns:a16="http://schemas.microsoft.com/office/drawing/2014/main" id="{2052E20E-CC32-00F1-4B3E-E20B65E34A70}"/>
              </a:ext>
            </a:extLst>
          </p:cNvPr>
          <p:cNvSpPr txBox="1"/>
          <p:nvPr/>
        </p:nvSpPr>
        <p:spPr>
          <a:xfrm>
            <a:off x="715617" y="993913"/>
            <a:ext cx="10760765" cy="1218539"/>
          </a:xfrm>
          <a:prstGeom prst="rect">
            <a:avLst/>
          </a:prstGeom>
          <a:noFill/>
        </p:spPr>
        <p:txBody>
          <a:bodyPr wrap="square" rtlCol="0">
            <a:spAutoFit/>
          </a:bodyPr>
          <a:lstStyle/>
          <a:p>
            <a:pPr marR="0" algn="ctr">
              <a:lnSpc>
                <a:spcPct val="200000"/>
              </a:lnSpc>
              <a:spcAft>
                <a:spcPts val="800"/>
              </a:spcAft>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gn="ctr">
              <a:lnSpc>
                <a:spcPct val="200000"/>
              </a:lnSpc>
              <a:spcAft>
                <a:spcPts val="800"/>
              </a:spcAft>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F97B820F-C8A1-356E-6F6C-6AC0099B73B9}"/>
              </a:ext>
            </a:extLst>
          </p:cNvPr>
          <p:cNvSpPr txBox="1"/>
          <p:nvPr/>
        </p:nvSpPr>
        <p:spPr>
          <a:xfrm>
            <a:off x="3498573" y="-36412"/>
            <a:ext cx="3101009" cy="646331"/>
          </a:xfrm>
          <a:prstGeom prst="rect">
            <a:avLst/>
          </a:prstGeom>
          <a:noFill/>
        </p:spPr>
        <p:txBody>
          <a:bodyPr wrap="square" rtlCol="0">
            <a:spAutoFit/>
          </a:bodyPr>
          <a:lstStyle/>
          <a:p>
            <a:r>
              <a:rPr lang="en-US" sz="1800" b="1" dirty="0">
                <a:solidFill>
                  <a:schemeClr val="bg1"/>
                </a:solidFill>
                <a:latin typeface="Times New Roman" panose="02020603050405020304" pitchFamily="18" charset="0"/>
                <a:cs typeface="Times New Roman" panose="02020603050405020304" pitchFamily="18" charset="0"/>
              </a:rPr>
              <a:t>Results and Discussion</a:t>
            </a:r>
          </a:p>
          <a:p>
            <a:endParaRPr lang="en-US" dirty="0"/>
          </a:p>
        </p:txBody>
      </p:sp>
      <p:pic>
        <p:nvPicPr>
          <p:cNvPr id="7" name="Picture 6">
            <a:extLst>
              <a:ext uri="{FF2B5EF4-FFF2-40B4-BE49-F238E27FC236}">
                <a16:creationId xmlns:a16="http://schemas.microsoft.com/office/drawing/2014/main" id="{8F37681C-36C6-439C-3219-CD31AB86CE38}"/>
              </a:ext>
            </a:extLst>
          </p:cNvPr>
          <p:cNvPicPr>
            <a:picLocks noChangeAspect="1"/>
          </p:cNvPicPr>
          <p:nvPr/>
        </p:nvPicPr>
        <p:blipFill rotWithShape="1">
          <a:blip r:embed="rId2">
            <a:extLst>
              <a:ext uri="{28A0092B-C50C-407E-A947-70E740481C1C}">
                <a14:useLocalDpi xmlns:a14="http://schemas.microsoft.com/office/drawing/2010/main" val="0"/>
              </a:ext>
            </a:extLst>
          </a:blip>
          <a:srcRect b="14445"/>
          <a:stretch/>
        </p:blipFill>
        <p:spPr bwMode="auto">
          <a:xfrm>
            <a:off x="1696277" y="1444230"/>
            <a:ext cx="8799444" cy="4463471"/>
          </a:xfrm>
          <a:prstGeom prst="rect">
            <a:avLst/>
          </a:prstGeom>
          <a:ln w="6350">
            <a:solidFill>
              <a:schemeClr val="bg1">
                <a:lumMod val="65000"/>
              </a:schemeClr>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80638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47EB6C-5A04-1DAA-69CB-BED67856370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56EB21C-B702-85A9-6736-E2DFF7B012ED}"/>
              </a:ext>
            </a:extLst>
          </p:cNvPr>
          <p:cNvSpPr/>
          <p:nvPr/>
        </p:nvSpPr>
        <p:spPr>
          <a:xfrm>
            <a:off x="0" y="0"/>
            <a:ext cx="12192000" cy="993913"/>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4347A6C-7CB2-8593-C39F-6440FB8A638B}"/>
              </a:ext>
            </a:extLst>
          </p:cNvPr>
          <p:cNvSpPr/>
          <p:nvPr/>
        </p:nvSpPr>
        <p:spPr>
          <a:xfrm>
            <a:off x="0" y="0"/>
            <a:ext cx="6096000" cy="437322"/>
          </a:xfrm>
          <a:prstGeom prst="rect">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6DBBCD1-8D7C-9047-8D1B-85E800F02671}"/>
              </a:ext>
            </a:extLst>
          </p:cNvPr>
          <p:cNvSpPr/>
          <p:nvPr/>
        </p:nvSpPr>
        <p:spPr>
          <a:xfrm>
            <a:off x="0" y="6427304"/>
            <a:ext cx="4691270" cy="4306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5A3A826-6ECF-A3D2-A2B4-471747F0696B}"/>
              </a:ext>
            </a:extLst>
          </p:cNvPr>
          <p:cNvSpPr/>
          <p:nvPr/>
        </p:nvSpPr>
        <p:spPr>
          <a:xfrm>
            <a:off x="4678017" y="6414052"/>
            <a:ext cx="3207026" cy="443948"/>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6366522-567C-87ED-02F0-D3688D88F0B7}"/>
              </a:ext>
            </a:extLst>
          </p:cNvPr>
          <p:cNvSpPr/>
          <p:nvPr/>
        </p:nvSpPr>
        <p:spPr>
          <a:xfrm>
            <a:off x="7885043" y="6414052"/>
            <a:ext cx="4306957" cy="443948"/>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63C63C0-9A30-35F9-5B31-7AF563F752D9}"/>
              </a:ext>
            </a:extLst>
          </p:cNvPr>
          <p:cNvSpPr txBox="1"/>
          <p:nvPr/>
        </p:nvSpPr>
        <p:spPr>
          <a:xfrm>
            <a:off x="2080591" y="-5354"/>
            <a:ext cx="4015409"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Conclusion and Recommendations</a:t>
            </a:r>
          </a:p>
        </p:txBody>
      </p:sp>
      <p:sp>
        <p:nvSpPr>
          <p:cNvPr id="8" name="TextBox 7">
            <a:extLst>
              <a:ext uri="{FF2B5EF4-FFF2-40B4-BE49-F238E27FC236}">
                <a16:creationId xmlns:a16="http://schemas.microsoft.com/office/drawing/2014/main" id="{F6CAB02B-1B87-B9E7-698D-2A498AE1198A}"/>
              </a:ext>
            </a:extLst>
          </p:cNvPr>
          <p:cNvSpPr txBox="1"/>
          <p:nvPr/>
        </p:nvSpPr>
        <p:spPr>
          <a:xfrm>
            <a:off x="-13253" y="484785"/>
            <a:ext cx="469127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Conclusion and Recommendations</a:t>
            </a:r>
          </a:p>
        </p:txBody>
      </p:sp>
      <p:sp>
        <p:nvSpPr>
          <p:cNvPr id="9" name="TextBox 8">
            <a:extLst>
              <a:ext uri="{FF2B5EF4-FFF2-40B4-BE49-F238E27FC236}">
                <a16:creationId xmlns:a16="http://schemas.microsoft.com/office/drawing/2014/main" id="{3FD20BD5-3B3F-9294-3F79-F41BE732E74A}"/>
              </a:ext>
            </a:extLst>
          </p:cNvPr>
          <p:cNvSpPr txBox="1"/>
          <p:nvPr/>
        </p:nvSpPr>
        <p:spPr>
          <a:xfrm>
            <a:off x="1219200" y="6478608"/>
            <a:ext cx="3207026"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UMME  KULSUM</a:t>
            </a:r>
          </a:p>
        </p:txBody>
      </p:sp>
      <p:sp>
        <p:nvSpPr>
          <p:cNvPr id="10" name="TextBox 9">
            <a:extLst>
              <a:ext uri="{FF2B5EF4-FFF2-40B4-BE49-F238E27FC236}">
                <a16:creationId xmlns:a16="http://schemas.microsoft.com/office/drawing/2014/main" id="{E8BF39F8-3407-8074-5EE4-02840D9FD9FD}"/>
              </a:ext>
            </a:extLst>
          </p:cNvPr>
          <p:cNvSpPr txBox="1"/>
          <p:nvPr/>
        </p:nvSpPr>
        <p:spPr>
          <a:xfrm>
            <a:off x="8030817" y="6414052"/>
            <a:ext cx="40154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November 15,2024                          24/28</a:t>
            </a:r>
          </a:p>
        </p:txBody>
      </p:sp>
      <p:sp>
        <p:nvSpPr>
          <p:cNvPr id="11" name="TextBox 10">
            <a:extLst>
              <a:ext uri="{FF2B5EF4-FFF2-40B4-BE49-F238E27FC236}">
                <a16:creationId xmlns:a16="http://schemas.microsoft.com/office/drawing/2014/main" id="{8D9DA6B6-69EB-7657-A701-D2A5020C94A0}"/>
              </a:ext>
            </a:extLst>
          </p:cNvPr>
          <p:cNvSpPr txBox="1"/>
          <p:nvPr/>
        </p:nvSpPr>
        <p:spPr>
          <a:xfrm>
            <a:off x="1219200" y="1330220"/>
            <a:ext cx="9760226" cy="419755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University students’ mental health is a global issue in a developed or developing country. Mental health illness among undergraduate students at a university is neglected public health problem in Bangladesh. </a:t>
            </a:r>
          </a:p>
          <a:p>
            <a:pPr marL="285750" indent="-285750" algn="just">
              <a:lnSpc>
                <a:spcPct val="150000"/>
              </a:lnSpc>
              <a:buFont typeface="Wingdings" panose="05000000000000000000" pitchFamily="2" charset="2"/>
              <a:buChar char="Ø"/>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the present study, the majority of respondents were from middle class families and maximum students did not take regular physical exercise.</a:t>
            </a:r>
          </a:p>
          <a:p>
            <a:pPr marL="285750" indent="-285750" algn="just">
              <a:lnSpc>
                <a:spcPct val="150000"/>
              </a:lnSpc>
              <a:buFont typeface="Wingdings" panose="05000000000000000000" pitchFamily="2" charset="2"/>
              <a:buChar char="Ø"/>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This study showed that the prevalence rates of moderate to extremely severe levels of depression and anxiety are 43.6% and 26% respectively and highlighted a number of risk factors that are significantly associated with depression and anxiety (i.e., feeling loneliness, lack of physical exercise,</a:t>
            </a:r>
            <a:r>
              <a:rPr lang="en-US"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Dissatisfaction with current education, financial condition and future career,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excessive internet use, lack of sleep satisfaction-that are associated in and themselves). </a:t>
            </a:r>
          </a:p>
        </p:txBody>
      </p:sp>
    </p:spTree>
    <p:extLst>
      <p:ext uri="{BB962C8B-B14F-4D97-AF65-F5344CB8AC3E}">
        <p14:creationId xmlns:p14="http://schemas.microsoft.com/office/powerpoint/2010/main" val="1108238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8F474E-44A6-F54C-59C8-10A6C0F66816}"/>
              </a:ext>
            </a:extLst>
          </p:cNvPr>
          <p:cNvSpPr/>
          <p:nvPr/>
        </p:nvSpPr>
        <p:spPr>
          <a:xfrm>
            <a:off x="0" y="0"/>
            <a:ext cx="12192000" cy="993913"/>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49EDF03-5B4B-1EE6-56FB-0A2E5358C85B}"/>
              </a:ext>
            </a:extLst>
          </p:cNvPr>
          <p:cNvSpPr/>
          <p:nvPr/>
        </p:nvSpPr>
        <p:spPr>
          <a:xfrm>
            <a:off x="0" y="0"/>
            <a:ext cx="6096000" cy="437322"/>
          </a:xfrm>
          <a:prstGeom prst="rect">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2EEF283-879C-2382-914B-5F55FDC52AD8}"/>
              </a:ext>
            </a:extLst>
          </p:cNvPr>
          <p:cNvSpPr/>
          <p:nvPr/>
        </p:nvSpPr>
        <p:spPr>
          <a:xfrm>
            <a:off x="0" y="6427304"/>
            <a:ext cx="4691270" cy="4306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A4D1A85-6CE1-4177-AB04-C028628D196D}"/>
              </a:ext>
            </a:extLst>
          </p:cNvPr>
          <p:cNvSpPr/>
          <p:nvPr/>
        </p:nvSpPr>
        <p:spPr>
          <a:xfrm>
            <a:off x="4678017" y="6414052"/>
            <a:ext cx="3207026" cy="443948"/>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45763BA-3EEB-690A-EA5E-76ADA2B7FA15}"/>
              </a:ext>
            </a:extLst>
          </p:cNvPr>
          <p:cNvSpPr/>
          <p:nvPr/>
        </p:nvSpPr>
        <p:spPr>
          <a:xfrm>
            <a:off x="7885043" y="6414052"/>
            <a:ext cx="4306957" cy="443948"/>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2BD3497-48D8-E418-38F0-253F01392EC4}"/>
              </a:ext>
            </a:extLst>
          </p:cNvPr>
          <p:cNvSpPr txBox="1"/>
          <p:nvPr/>
        </p:nvSpPr>
        <p:spPr>
          <a:xfrm>
            <a:off x="2080592" y="7732"/>
            <a:ext cx="4890054"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Conclusion and Recommendations</a:t>
            </a:r>
          </a:p>
          <a:p>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5EA06CE-421B-74D9-F0FC-048114779B2F}"/>
              </a:ext>
            </a:extLst>
          </p:cNvPr>
          <p:cNvSpPr txBox="1"/>
          <p:nvPr/>
        </p:nvSpPr>
        <p:spPr>
          <a:xfrm>
            <a:off x="0" y="484785"/>
            <a:ext cx="4903304"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Conclusion and Recommendations</a:t>
            </a:r>
            <a:endParaRPr lang="en-US"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B981F88-A01B-7CD0-88CF-6C4FD4A1FC60}"/>
              </a:ext>
            </a:extLst>
          </p:cNvPr>
          <p:cNvSpPr txBox="1"/>
          <p:nvPr/>
        </p:nvSpPr>
        <p:spPr>
          <a:xfrm>
            <a:off x="1219200" y="6478608"/>
            <a:ext cx="3207026"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UMME  KULSUM</a:t>
            </a:r>
          </a:p>
        </p:txBody>
      </p:sp>
      <p:sp>
        <p:nvSpPr>
          <p:cNvPr id="10" name="TextBox 9">
            <a:extLst>
              <a:ext uri="{FF2B5EF4-FFF2-40B4-BE49-F238E27FC236}">
                <a16:creationId xmlns:a16="http://schemas.microsoft.com/office/drawing/2014/main" id="{14DC9041-621D-FF3D-6AEA-917DEBF8B5B5}"/>
              </a:ext>
            </a:extLst>
          </p:cNvPr>
          <p:cNvSpPr txBox="1"/>
          <p:nvPr/>
        </p:nvSpPr>
        <p:spPr>
          <a:xfrm>
            <a:off x="8030817" y="6414052"/>
            <a:ext cx="40154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November 15,2024                         25/28</a:t>
            </a:r>
          </a:p>
        </p:txBody>
      </p:sp>
      <p:sp>
        <p:nvSpPr>
          <p:cNvPr id="12" name="TextBox 11">
            <a:extLst>
              <a:ext uri="{FF2B5EF4-FFF2-40B4-BE49-F238E27FC236}">
                <a16:creationId xmlns:a16="http://schemas.microsoft.com/office/drawing/2014/main" id="{9756536D-0B2B-E89E-B5F4-2B1B23FC9C33}"/>
              </a:ext>
            </a:extLst>
          </p:cNvPr>
          <p:cNvSpPr txBox="1"/>
          <p:nvPr/>
        </p:nvSpPr>
        <p:spPr>
          <a:xfrm>
            <a:off x="954157" y="1444487"/>
            <a:ext cx="10031895" cy="244682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Considering the prevalence rates of depression and anxiety found among </a:t>
            </a:r>
            <a:r>
              <a:rPr lang="en-US" sz="1800" dirty="0" err="1">
                <a:effectLst/>
                <a:latin typeface="Times New Roman" panose="02020603050405020304" pitchFamily="18" charset="0"/>
                <a:ea typeface="Calibri" panose="020F0502020204030204" pitchFamily="34" charset="0"/>
              </a:rPr>
              <a:t>Barishal</a:t>
            </a:r>
            <a:r>
              <a:rPr lang="en-US" sz="1800" dirty="0">
                <a:effectLst/>
                <a:latin typeface="Times New Roman" panose="02020603050405020304" pitchFamily="18" charset="0"/>
                <a:ea typeface="Calibri" panose="020F0502020204030204" pitchFamily="34" charset="0"/>
              </a:rPr>
              <a:t> University students, University authorities and healthcare professionals need their attention drawn so that such illnesses can be prevented and to raise students’ awareness about mental health, intake physical exercise, better sleep quality, and the moderate use of internet. Mental health related programs should be organized on </a:t>
            </a:r>
            <a:r>
              <a:rPr lang="en-US" sz="1800" dirty="0" err="1">
                <a:effectLst/>
                <a:latin typeface="Times New Roman" panose="02020603050405020304" pitchFamily="18" charset="0"/>
                <a:ea typeface="Calibri" panose="020F0502020204030204" pitchFamily="34" charset="0"/>
              </a:rPr>
              <a:t>Barishal</a:t>
            </a:r>
            <a:r>
              <a:rPr lang="en-US" sz="1800" dirty="0">
                <a:effectLst/>
                <a:latin typeface="Times New Roman" panose="02020603050405020304" pitchFamily="18" charset="0"/>
                <a:ea typeface="Calibri" panose="020F0502020204030204" pitchFamily="34" charset="0"/>
              </a:rPr>
              <a:t> University campus to raise awareness among the students.</a:t>
            </a: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874772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8F474E-44A6-F54C-59C8-10A6C0F66816}"/>
              </a:ext>
            </a:extLst>
          </p:cNvPr>
          <p:cNvSpPr/>
          <p:nvPr/>
        </p:nvSpPr>
        <p:spPr>
          <a:xfrm>
            <a:off x="0" y="0"/>
            <a:ext cx="12192000" cy="993913"/>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49EDF03-5B4B-1EE6-56FB-0A2E5358C85B}"/>
              </a:ext>
            </a:extLst>
          </p:cNvPr>
          <p:cNvSpPr/>
          <p:nvPr/>
        </p:nvSpPr>
        <p:spPr>
          <a:xfrm>
            <a:off x="0" y="-31691"/>
            <a:ext cx="6096000" cy="437322"/>
          </a:xfrm>
          <a:prstGeom prst="rect">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 name="Rectangle 3">
            <a:extLst>
              <a:ext uri="{FF2B5EF4-FFF2-40B4-BE49-F238E27FC236}">
                <a16:creationId xmlns:a16="http://schemas.microsoft.com/office/drawing/2014/main" id="{52EEF283-879C-2382-914B-5F55FDC52AD8}"/>
              </a:ext>
            </a:extLst>
          </p:cNvPr>
          <p:cNvSpPr/>
          <p:nvPr/>
        </p:nvSpPr>
        <p:spPr>
          <a:xfrm>
            <a:off x="0" y="6427304"/>
            <a:ext cx="4691270" cy="4306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A4D1A85-6CE1-4177-AB04-C028628D196D}"/>
              </a:ext>
            </a:extLst>
          </p:cNvPr>
          <p:cNvSpPr/>
          <p:nvPr/>
        </p:nvSpPr>
        <p:spPr>
          <a:xfrm>
            <a:off x="4678017" y="6414052"/>
            <a:ext cx="3207026" cy="443948"/>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45763BA-3EEB-690A-EA5E-76ADA2B7FA15}"/>
              </a:ext>
            </a:extLst>
          </p:cNvPr>
          <p:cNvSpPr/>
          <p:nvPr/>
        </p:nvSpPr>
        <p:spPr>
          <a:xfrm>
            <a:off x="7885043" y="6414052"/>
            <a:ext cx="4306957" cy="443948"/>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5EA06CE-421B-74D9-F0FC-048114779B2F}"/>
              </a:ext>
            </a:extLst>
          </p:cNvPr>
          <p:cNvSpPr txBox="1"/>
          <p:nvPr/>
        </p:nvSpPr>
        <p:spPr>
          <a:xfrm>
            <a:off x="324678" y="456935"/>
            <a:ext cx="375036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References </a:t>
            </a:r>
          </a:p>
        </p:txBody>
      </p:sp>
      <p:sp>
        <p:nvSpPr>
          <p:cNvPr id="9" name="TextBox 8">
            <a:extLst>
              <a:ext uri="{FF2B5EF4-FFF2-40B4-BE49-F238E27FC236}">
                <a16:creationId xmlns:a16="http://schemas.microsoft.com/office/drawing/2014/main" id="{7B981F88-A01B-7CD0-88CF-6C4FD4A1FC60}"/>
              </a:ext>
            </a:extLst>
          </p:cNvPr>
          <p:cNvSpPr txBox="1"/>
          <p:nvPr/>
        </p:nvSpPr>
        <p:spPr>
          <a:xfrm>
            <a:off x="1219200" y="6478608"/>
            <a:ext cx="3207026"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UMME  KULSUM</a:t>
            </a:r>
          </a:p>
        </p:txBody>
      </p:sp>
      <p:sp>
        <p:nvSpPr>
          <p:cNvPr id="10" name="TextBox 9">
            <a:extLst>
              <a:ext uri="{FF2B5EF4-FFF2-40B4-BE49-F238E27FC236}">
                <a16:creationId xmlns:a16="http://schemas.microsoft.com/office/drawing/2014/main" id="{14DC9041-621D-FF3D-6AEA-917DEBF8B5B5}"/>
              </a:ext>
            </a:extLst>
          </p:cNvPr>
          <p:cNvSpPr txBox="1"/>
          <p:nvPr/>
        </p:nvSpPr>
        <p:spPr>
          <a:xfrm>
            <a:off x="8030817" y="6414052"/>
            <a:ext cx="40154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November 15,2024                         26/28</a:t>
            </a:r>
          </a:p>
        </p:txBody>
      </p:sp>
      <p:sp>
        <p:nvSpPr>
          <p:cNvPr id="11" name="TextBox 10">
            <a:extLst>
              <a:ext uri="{FF2B5EF4-FFF2-40B4-BE49-F238E27FC236}">
                <a16:creationId xmlns:a16="http://schemas.microsoft.com/office/drawing/2014/main" id="{2145BDD2-DCBB-065F-0835-E76C85FF2C3C}"/>
              </a:ext>
            </a:extLst>
          </p:cNvPr>
          <p:cNvSpPr txBox="1"/>
          <p:nvPr/>
        </p:nvSpPr>
        <p:spPr>
          <a:xfrm>
            <a:off x="748747" y="1282053"/>
            <a:ext cx="10694505" cy="5301708"/>
          </a:xfrm>
          <a:prstGeom prst="rect">
            <a:avLst/>
          </a:prstGeom>
          <a:noFill/>
        </p:spPr>
        <p:txBody>
          <a:bodyPr wrap="square" rtlCol="0">
            <a:spAutoFit/>
          </a:bodyPr>
          <a:lstStyle/>
          <a:p>
            <a:pPr marL="457200" marR="0" indent="-457200" algn="just">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Abdallah, A. R., &amp;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Gabr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H. M. (2014). Depression, anxiety and stress among first year  medical students in an Egyptian public university</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 International Research Journal of Medicine and Medical Sciences, 2(1), 11–19.</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Alim, S. A. H., Rabbani, M. G., Karim, 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Mullick</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 S., Mamun, A., et al. (2017). Assessment of depression, anxiety and stress among first year MBBS students of a public medical college, Bangladesh. </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Bangladesh Journal of Psychiatry, 29(1), 23–29.</a:t>
            </a:r>
          </a:p>
          <a:p>
            <a:pPr marL="45720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Ahmad A Mirza,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Mukhtiar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Baig,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Ghada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Beyari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Mohammed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Aiman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Halawani &amp; Abdulrahim A Mirza (2022). Depression and Anxiety Among Medical Students: A Brief Overview. </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https://www.tandfonline.com/action/journalInformation?journalCode=dame20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200000"/>
              </a:lnSpc>
              <a:spcBef>
                <a:spcPts val="0"/>
              </a:spcBef>
              <a:spcAft>
                <a:spcPts val="800"/>
              </a:spcAft>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FC990397-940D-2B70-08FE-90842A0FB3AE}"/>
              </a:ext>
            </a:extLst>
          </p:cNvPr>
          <p:cNvSpPr txBox="1"/>
          <p:nvPr/>
        </p:nvSpPr>
        <p:spPr>
          <a:xfrm>
            <a:off x="4426226" y="-117589"/>
            <a:ext cx="2849217" cy="52322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References</a:t>
            </a:r>
            <a:r>
              <a:rPr lang="en-US" sz="2800" b="1"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14631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8F474E-44A6-F54C-59C8-10A6C0F66816}"/>
              </a:ext>
            </a:extLst>
          </p:cNvPr>
          <p:cNvSpPr/>
          <p:nvPr/>
        </p:nvSpPr>
        <p:spPr>
          <a:xfrm>
            <a:off x="0" y="0"/>
            <a:ext cx="12192000" cy="993913"/>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49EDF03-5B4B-1EE6-56FB-0A2E5358C85B}"/>
              </a:ext>
            </a:extLst>
          </p:cNvPr>
          <p:cNvSpPr/>
          <p:nvPr/>
        </p:nvSpPr>
        <p:spPr>
          <a:xfrm>
            <a:off x="0" y="-31691"/>
            <a:ext cx="6096000" cy="437322"/>
          </a:xfrm>
          <a:prstGeom prst="rect">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 name="Rectangle 3">
            <a:extLst>
              <a:ext uri="{FF2B5EF4-FFF2-40B4-BE49-F238E27FC236}">
                <a16:creationId xmlns:a16="http://schemas.microsoft.com/office/drawing/2014/main" id="{52EEF283-879C-2382-914B-5F55FDC52AD8}"/>
              </a:ext>
            </a:extLst>
          </p:cNvPr>
          <p:cNvSpPr/>
          <p:nvPr/>
        </p:nvSpPr>
        <p:spPr>
          <a:xfrm>
            <a:off x="0" y="6427304"/>
            <a:ext cx="4691270" cy="4306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A4D1A85-6CE1-4177-AB04-C028628D196D}"/>
              </a:ext>
            </a:extLst>
          </p:cNvPr>
          <p:cNvSpPr/>
          <p:nvPr/>
        </p:nvSpPr>
        <p:spPr>
          <a:xfrm>
            <a:off x="4678017" y="6414052"/>
            <a:ext cx="3207026" cy="443948"/>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45763BA-3EEB-690A-EA5E-76ADA2B7FA15}"/>
              </a:ext>
            </a:extLst>
          </p:cNvPr>
          <p:cNvSpPr/>
          <p:nvPr/>
        </p:nvSpPr>
        <p:spPr>
          <a:xfrm>
            <a:off x="7885043" y="6414052"/>
            <a:ext cx="4306957" cy="443948"/>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5EA06CE-421B-74D9-F0FC-048114779B2F}"/>
              </a:ext>
            </a:extLst>
          </p:cNvPr>
          <p:cNvSpPr txBox="1"/>
          <p:nvPr/>
        </p:nvSpPr>
        <p:spPr>
          <a:xfrm>
            <a:off x="324678" y="456935"/>
            <a:ext cx="375036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References </a:t>
            </a:r>
          </a:p>
        </p:txBody>
      </p:sp>
      <p:sp>
        <p:nvSpPr>
          <p:cNvPr id="9" name="TextBox 8">
            <a:extLst>
              <a:ext uri="{FF2B5EF4-FFF2-40B4-BE49-F238E27FC236}">
                <a16:creationId xmlns:a16="http://schemas.microsoft.com/office/drawing/2014/main" id="{7B981F88-A01B-7CD0-88CF-6C4FD4A1FC60}"/>
              </a:ext>
            </a:extLst>
          </p:cNvPr>
          <p:cNvSpPr txBox="1"/>
          <p:nvPr/>
        </p:nvSpPr>
        <p:spPr>
          <a:xfrm>
            <a:off x="1219200" y="6478608"/>
            <a:ext cx="3207026"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UMME  KULSUM</a:t>
            </a:r>
          </a:p>
        </p:txBody>
      </p:sp>
      <p:sp>
        <p:nvSpPr>
          <p:cNvPr id="10" name="TextBox 9">
            <a:extLst>
              <a:ext uri="{FF2B5EF4-FFF2-40B4-BE49-F238E27FC236}">
                <a16:creationId xmlns:a16="http://schemas.microsoft.com/office/drawing/2014/main" id="{14DC9041-621D-FF3D-6AEA-917DEBF8B5B5}"/>
              </a:ext>
            </a:extLst>
          </p:cNvPr>
          <p:cNvSpPr txBox="1"/>
          <p:nvPr/>
        </p:nvSpPr>
        <p:spPr>
          <a:xfrm>
            <a:off x="8030817" y="6414052"/>
            <a:ext cx="40154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November 15,2024                         27/28</a:t>
            </a:r>
          </a:p>
        </p:txBody>
      </p:sp>
      <p:sp>
        <p:nvSpPr>
          <p:cNvPr id="7" name="TextBox 6">
            <a:extLst>
              <a:ext uri="{FF2B5EF4-FFF2-40B4-BE49-F238E27FC236}">
                <a16:creationId xmlns:a16="http://schemas.microsoft.com/office/drawing/2014/main" id="{FC990397-940D-2B70-08FE-90842A0FB3AE}"/>
              </a:ext>
            </a:extLst>
          </p:cNvPr>
          <p:cNvSpPr txBox="1"/>
          <p:nvPr/>
        </p:nvSpPr>
        <p:spPr>
          <a:xfrm>
            <a:off x="4426226" y="-117589"/>
            <a:ext cx="2849217" cy="52322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References</a:t>
            </a:r>
            <a:r>
              <a:rPr lang="en-US" sz="2800" b="1" dirty="0">
                <a:solidFill>
                  <a:schemeClr val="bg1"/>
                </a:solidFill>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DBD03DE2-6DFE-82FE-CCAC-E0022236932E}"/>
              </a:ext>
            </a:extLst>
          </p:cNvPr>
          <p:cNvSpPr txBox="1"/>
          <p:nvPr/>
        </p:nvSpPr>
        <p:spPr>
          <a:xfrm>
            <a:off x="940904" y="1007165"/>
            <a:ext cx="10031896" cy="5663089"/>
          </a:xfrm>
          <a:prstGeom prst="rect">
            <a:avLst/>
          </a:prstGeom>
          <a:noFill/>
        </p:spPr>
        <p:txBody>
          <a:bodyPr wrap="square" rtlCol="0">
            <a:spAutoFit/>
          </a:bodyPr>
          <a:lstStyle/>
          <a:p>
            <a:pPr marL="457200" marR="0" indent="-457200" algn="just">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Choon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Khim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Teh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Choon Wei Ngo,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Rashidatul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Aniyah binti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Zulkifli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Rammiya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Vellasamy</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Kelvin Suresh (2015). Depression, Anxiety and Stress among Undergraduate Students: A Cross Sectional Study. </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Open Journal of Epidemiology, 2015, 5, 260-268.</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Kevin WC Lun, CK Chan, Patricia KY Ip, Samantha YK Ma, WW Tsai, CS Wong, Christie HT Wong, TW Wong, D Yan (2018). Depression and anxiety among university students in Hong Kong. Li Ka Shing Faculty of Medicine, The University of Hong Kong,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Pokfulam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Hong Kong</a:t>
            </a:r>
          </a:p>
          <a:p>
            <a:pPr marL="457200" marR="0" indent="-457200" algn="just">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Mamun, M. A., Hossain, M. S., &amp; Griffiths, M. D. (2019). Mental health problems and associated predictors among Bangladeshi students. International Journal of Mental Health and Addiction., 1–15</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 https://doi. org/10.1007/s11469-019-00144-8.</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95331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8F474E-44A6-F54C-59C8-10A6C0F66816}"/>
              </a:ext>
            </a:extLst>
          </p:cNvPr>
          <p:cNvSpPr/>
          <p:nvPr/>
        </p:nvSpPr>
        <p:spPr>
          <a:xfrm>
            <a:off x="0" y="0"/>
            <a:ext cx="12192000" cy="993913"/>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49EDF03-5B4B-1EE6-56FB-0A2E5358C85B}"/>
              </a:ext>
            </a:extLst>
          </p:cNvPr>
          <p:cNvSpPr/>
          <p:nvPr/>
        </p:nvSpPr>
        <p:spPr>
          <a:xfrm>
            <a:off x="0" y="-31691"/>
            <a:ext cx="6096000" cy="437322"/>
          </a:xfrm>
          <a:prstGeom prst="rect">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 name="Rectangle 3">
            <a:extLst>
              <a:ext uri="{FF2B5EF4-FFF2-40B4-BE49-F238E27FC236}">
                <a16:creationId xmlns:a16="http://schemas.microsoft.com/office/drawing/2014/main" id="{52EEF283-879C-2382-914B-5F55FDC52AD8}"/>
              </a:ext>
            </a:extLst>
          </p:cNvPr>
          <p:cNvSpPr/>
          <p:nvPr/>
        </p:nvSpPr>
        <p:spPr>
          <a:xfrm>
            <a:off x="0" y="6427304"/>
            <a:ext cx="4691270" cy="4306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A4D1A85-6CE1-4177-AB04-C028628D196D}"/>
              </a:ext>
            </a:extLst>
          </p:cNvPr>
          <p:cNvSpPr/>
          <p:nvPr/>
        </p:nvSpPr>
        <p:spPr>
          <a:xfrm>
            <a:off x="4678017" y="6414052"/>
            <a:ext cx="3207026" cy="443948"/>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45763BA-3EEB-690A-EA5E-76ADA2B7FA15}"/>
              </a:ext>
            </a:extLst>
          </p:cNvPr>
          <p:cNvSpPr/>
          <p:nvPr/>
        </p:nvSpPr>
        <p:spPr>
          <a:xfrm>
            <a:off x="7885043" y="6414052"/>
            <a:ext cx="4306957" cy="443948"/>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B981F88-A01B-7CD0-88CF-6C4FD4A1FC60}"/>
              </a:ext>
            </a:extLst>
          </p:cNvPr>
          <p:cNvSpPr txBox="1"/>
          <p:nvPr/>
        </p:nvSpPr>
        <p:spPr>
          <a:xfrm>
            <a:off x="1219200" y="6478608"/>
            <a:ext cx="3207026"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UMME  KULSUM</a:t>
            </a:r>
          </a:p>
        </p:txBody>
      </p:sp>
      <p:sp>
        <p:nvSpPr>
          <p:cNvPr id="10" name="TextBox 9">
            <a:extLst>
              <a:ext uri="{FF2B5EF4-FFF2-40B4-BE49-F238E27FC236}">
                <a16:creationId xmlns:a16="http://schemas.microsoft.com/office/drawing/2014/main" id="{14DC9041-621D-FF3D-6AEA-917DEBF8B5B5}"/>
              </a:ext>
            </a:extLst>
          </p:cNvPr>
          <p:cNvSpPr txBox="1"/>
          <p:nvPr/>
        </p:nvSpPr>
        <p:spPr>
          <a:xfrm>
            <a:off x="8030817" y="6414052"/>
            <a:ext cx="40154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November 15,2024                         28/28</a:t>
            </a:r>
          </a:p>
        </p:txBody>
      </p:sp>
      <p:sp>
        <p:nvSpPr>
          <p:cNvPr id="11" name="TextBox 10">
            <a:extLst>
              <a:ext uri="{FF2B5EF4-FFF2-40B4-BE49-F238E27FC236}">
                <a16:creationId xmlns:a16="http://schemas.microsoft.com/office/drawing/2014/main" id="{2145BDD2-DCBB-065F-0835-E76C85FF2C3C}"/>
              </a:ext>
            </a:extLst>
          </p:cNvPr>
          <p:cNvSpPr txBox="1"/>
          <p:nvPr/>
        </p:nvSpPr>
        <p:spPr>
          <a:xfrm>
            <a:off x="808383" y="1669774"/>
            <a:ext cx="8481391" cy="369332"/>
          </a:xfrm>
          <a:prstGeom prst="rect">
            <a:avLst/>
          </a:prstGeom>
          <a:noFill/>
        </p:spPr>
        <p:txBody>
          <a:bodyPr wrap="square" rtlCol="0">
            <a:spAutoFit/>
          </a:bodyPr>
          <a:lstStyle/>
          <a:p>
            <a:r>
              <a:rPr lang="en-US" dirty="0"/>
              <a:t> </a:t>
            </a:r>
          </a:p>
        </p:txBody>
      </p:sp>
      <p:sp>
        <p:nvSpPr>
          <p:cNvPr id="12" name="TextBox 11">
            <a:extLst>
              <a:ext uri="{FF2B5EF4-FFF2-40B4-BE49-F238E27FC236}">
                <a16:creationId xmlns:a16="http://schemas.microsoft.com/office/drawing/2014/main" id="{730A200F-6C7A-6DDA-71B7-B38EAB0856AF}"/>
              </a:ext>
            </a:extLst>
          </p:cNvPr>
          <p:cNvSpPr txBox="1"/>
          <p:nvPr/>
        </p:nvSpPr>
        <p:spPr>
          <a:xfrm>
            <a:off x="4678017" y="2761757"/>
            <a:ext cx="4306956" cy="707886"/>
          </a:xfrm>
          <a:prstGeom prst="rect">
            <a:avLst/>
          </a:prstGeom>
          <a:noFill/>
        </p:spPr>
        <p:txBody>
          <a:bodyPr wrap="square" rtlCol="0">
            <a:spAutoFit/>
          </a:bodyPr>
          <a:lstStyle/>
          <a:p>
            <a:r>
              <a:rPr lang="en-US" sz="4000" dirty="0">
                <a:solidFill>
                  <a:schemeClr val="accent2">
                    <a:lumMod val="75000"/>
                  </a:schemeClr>
                </a:solidFill>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4210453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8F474E-44A6-F54C-59C8-10A6C0F66816}"/>
              </a:ext>
            </a:extLst>
          </p:cNvPr>
          <p:cNvSpPr/>
          <p:nvPr/>
        </p:nvSpPr>
        <p:spPr>
          <a:xfrm>
            <a:off x="0" y="0"/>
            <a:ext cx="12192000" cy="993913"/>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49EDF03-5B4B-1EE6-56FB-0A2E5358C85B}"/>
              </a:ext>
            </a:extLst>
          </p:cNvPr>
          <p:cNvSpPr/>
          <p:nvPr/>
        </p:nvSpPr>
        <p:spPr>
          <a:xfrm>
            <a:off x="0" y="0"/>
            <a:ext cx="6096000" cy="437322"/>
          </a:xfrm>
          <a:prstGeom prst="rect">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2EEF283-879C-2382-914B-5F55FDC52AD8}"/>
              </a:ext>
            </a:extLst>
          </p:cNvPr>
          <p:cNvSpPr/>
          <p:nvPr/>
        </p:nvSpPr>
        <p:spPr>
          <a:xfrm>
            <a:off x="0" y="6427304"/>
            <a:ext cx="4691270" cy="4306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A4D1A85-6CE1-4177-AB04-C028628D196D}"/>
              </a:ext>
            </a:extLst>
          </p:cNvPr>
          <p:cNvSpPr/>
          <p:nvPr/>
        </p:nvSpPr>
        <p:spPr>
          <a:xfrm>
            <a:off x="4678017" y="6414052"/>
            <a:ext cx="3207026" cy="443948"/>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45763BA-3EEB-690A-EA5E-76ADA2B7FA15}"/>
              </a:ext>
            </a:extLst>
          </p:cNvPr>
          <p:cNvSpPr/>
          <p:nvPr/>
        </p:nvSpPr>
        <p:spPr>
          <a:xfrm>
            <a:off x="7885043" y="6414052"/>
            <a:ext cx="4306957" cy="443948"/>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2BD3497-48D8-E418-38F0-253F01392EC4}"/>
              </a:ext>
            </a:extLst>
          </p:cNvPr>
          <p:cNvSpPr txBox="1"/>
          <p:nvPr/>
        </p:nvSpPr>
        <p:spPr>
          <a:xfrm>
            <a:off x="4267200" y="18606"/>
            <a:ext cx="1828800"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Introduction</a:t>
            </a:r>
            <a:r>
              <a:rPr lang="en-US" sz="2000" b="1"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A5EA06CE-421B-74D9-F0FC-048114779B2F}"/>
              </a:ext>
            </a:extLst>
          </p:cNvPr>
          <p:cNvSpPr txBox="1"/>
          <p:nvPr/>
        </p:nvSpPr>
        <p:spPr>
          <a:xfrm>
            <a:off x="198783" y="484785"/>
            <a:ext cx="375036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Background of the study</a:t>
            </a:r>
          </a:p>
        </p:txBody>
      </p:sp>
      <p:sp>
        <p:nvSpPr>
          <p:cNvPr id="9" name="TextBox 8">
            <a:extLst>
              <a:ext uri="{FF2B5EF4-FFF2-40B4-BE49-F238E27FC236}">
                <a16:creationId xmlns:a16="http://schemas.microsoft.com/office/drawing/2014/main" id="{7B981F88-A01B-7CD0-88CF-6C4FD4A1FC60}"/>
              </a:ext>
            </a:extLst>
          </p:cNvPr>
          <p:cNvSpPr txBox="1"/>
          <p:nvPr/>
        </p:nvSpPr>
        <p:spPr>
          <a:xfrm>
            <a:off x="1219200" y="6478608"/>
            <a:ext cx="3207026"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UMME  KULSUM</a:t>
            </a:r>
          </a:p>
        </p:txBody>
      </p:sp>
      <p:sp>
        <p:nvSpPr>
          <p:cNvPr id="10" name="TextBox 9">
            <a:extLst>
              <a:ext uri="{FF2B5EF4-FFF2-40B4-BE49-F238E27FC236}">
                <a16:creationId xmlns:a16="http://schemas.microsoft.com/office/drawing/2014/main" id="{14DC9041-621D-FF3D-6AEA-917DEBF8B5B5}"/>
              </a:ext>
            </a:extLst>
          </p:cNvPr>
          <p:cNvSpPr txBox="1"/>
          <p:nvPr/>
        </p:nvSpPr>
        <p:spPr>
          <a:xfrm>
            <a:off x="8030817" y="6414052"/>
            <a:ext cx="40154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15 November,2024                         3/28</a:t>
            </a:r>
          </a:p>
        </p:txBody>
      </p:sp>
      <p:sp>
        <p:nvSpPr>
          <p:cNvPr id="11" name="TextBox 10">
            <a:extLst>
              <a:ext uri="{FF2B5EF4-FFF2-40B4-BE49-F238E27FC236}">
                <a16:creationId xmlns:a16="http://schemas.microsoft.com/office/drawing/2014/main" id="{D3AF51EC-230F-F958-C49E-EA4378FAF842}"/>
              </a:ext>
            </a:extLst>
          </p:cNvPr>
          <p:cNvSpPr txBox="1"/>
          <p:nvPr/>
        </p:nvSpPr>
        <p:spPr>
          <a:xfrm>
            <a:off x="947530" y="1163028"/>
            <a:ext cx="10296939" cy="521681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"Health is a state of complete physical, mental, and social well-being and not merely the absence of disease or infirmity," according to the definition provided by the World Health Organization.</a:t>
            </a:r>
          </a:p>
          <a:p>
            <a:pPr marL="285750" indent="-285750" algn="just">
              <a:lnSpc>
                <a:spcPct val="15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Many individuals neglect the significance of mental health because they believe that being health means being physically good and free from illness. As a result, mental well-being is a crucial component of a healthy life. </a:t>
            </a:r>
          </a:p>
          <a:p>
            <a:pPr marL="285750" indent="-285750" algn="just">
              <a:lnSpc>
                <a:spcPct val="15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Depression and anxiety are regarded as major indicators of mental health in the community. Depression and anxiety are serious mental health problem that can have an impact on person’s day-to-day life .  Unfortunately, if these mental illnesses are not identified and treated, mental health disorders may rise. </a:t>
            </a:r>
          </a:p>
          <a:p>
            <a:pPr marL="285750" indent="-285750" algn="just">
              <a:lnSpc>
                <a:spcPct val="15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university life of a student is the most emotionally and intellectually stressful period of their life. A student experiences a great deal of obstacles at this stage that can lead to physical, social and emotional difficulties.</a:t>
            </a:r>
          </a:p>
          <a:p>
            <a:pPr marL="285750" indent="-285750">
              <a:buFont typeface="Arial" panose="020B0604020202020204" pitchFamily="34" charset="0"/>
              <a:buChar char="•"/>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65606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8F474E-44A6-F54C-59C8-10A6C0F66816}"/>
              </a:ext>
            </a:extLst>
          </p:cNvPr>
          <p:cNvSpPr/>
          <p:nvPr/>
        </p:nvSpPr>
        <p:spPr>
          <a:xfrm>
            <a:off x="0" y="0"/>
            <a:ext cx="12192000" cy="993913"/>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49EDF03-5B4B-1EE6-56FB-0A2E5358C85B}"/>
              </a:ext>
            </a:extLst>
          </p:cNvPr>
          <p:cNvSpPr/>
          <p:nvPr/>
        </p:nvSpPr>
        <p:spPr>
          <a:xfrm>
            <a:off x="0" y="0"/>
            <a:ext cx="6096000" cy="437322"/>
          </a:xfrm>
          <a:prstGeom prst="rect">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2EEF283-879C-2382-914B-5F55FDC52AD8}"/>
              </a:ext>
            </a:extLst>
          </p:cNvPr>
          <p:cNvSpPr/>
          <p:nvPr/>
        </p:nvSpPr>
        <p:spPr>
          <a:xfrm>
            <a:off x="0" y="6427304"/>
            <a:ext cx="4691270" cy="4306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A4D1A85-6CE1-4177-AB04-C028628D196D}"/>
              </a:ext>
            </a:extLst>
          </p:cNvPr>
          <p:cNvSpPr/>
          <p:nvPr/>
        </p:nvSpPr>
        <p:spPr>
          <a:xfrm>
            <a:off x="4678017" y="6414052"/>
            <a:ext cx="3207026" cy="443948"/>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45763BA-3EEB-690A-EA5E-76ADA2B7FA15}"/>
              </a:ext>
            </a:extLst>
          </p:cNvPr>
          <p:cNvSpPr/>
          <p:nvPr/>
        </p:nvSpPr>
        <p:spPr>
          <a:xfrm>
            <a:off x="7885043" y="6414052"/>
            <a:ext cx="4306957" cy="443948"/>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2BD3497-48D8-E418-38F0-253F01392EC4}"/>
              </a:ext>
            </a:extLst>
          </p:cNvPr>
          <p:cNvSpPr txBox="1"/>
          <p:nvPr/>
        </p:nvSpPr>
        <p:spPr>
          <a:xfrm>
            <a:off x="2120348" y="18606"/>
            <a:ext cx="4373218" cy="400110"/>
          </a:xfrm>
          <a:prstGeom prst="rect">
            <a:avLst/>
          </a:prstGeom>
          <a:noFill/>
        </p:spPr>
        <p:txBody>
          <a:bodyPr wrap="square" rtlCol="0">
            <a:spAutoFit/>
          </a:bodyPr>
          <a:lstStyle/>
          <a:p>
            <a:r>
              <a:rPr lang="en-US" sz="2000" b="1" dirty="0">
                <a:solidFill>
                  <a:schemeClr val="bg1"/>
                </a:solidFill>
                <a:effectLst/>
                <a:latin typeface="Times New Roman" panose="02020603050405020304" pitchFamily="18" charset="0"/>
                <a:ea typeface="Calibri" panose="020F0502020204030204" pitchFamily="34" charset="0"/>
              </a:rPr>
              <a:t>Research Problem and Motivation</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5EA06CE-421B-74D9-F0FC-048114779B2F}"/>
              </a:ext>
            </a:extLst>
          </p:cNvPr>
          <p:cNvSpPr txBox="1"/>
          <p:nvPr/>
        </p:nvSpPr>
        <p:spPr>
          <a:xfrm>
            <a:off x="119270" y="472613"/>
            <a:ext cx="4956313" cy="461665"/>
          </a:xfrm>
          <a:prstGeom prst="rect">
            <a:avLst/>
          </a:prstGeom>
          <a:noFill/>
        </p:spPr>
        <p:txBody>
          <a:bodyPr wrap="square" rtlCol="0">
            <a:spAutoFit/>
          </a:bodyPr>
          <a:lstStyle/>
          <a:p>
            <a:r>
              <a:rPr lang="en-US" sz="2400" b="1" dirty="0">
                <a:effectLst/>
                <a:latin typeface="Times New Roman" panose="02020603050405020304" pitchFamily="18" charset="0"/>
                <a:ea typeface="Calibri" panose="020F0502020204030204" pitchFamily="34" charset="0"/>
              </a:rPr>
              <a:t>Research Problem and Motivation</a:t>
            </a:r>
            <a:endParaRPr lang="en-US"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B981F88-A01B-7CD0-88CF-6C4FD4A1FC60}"/>
              </a:ext>
            </a:extLst>
          </p:cNvPr>
          <p:cNvSpPr txBox="1"/>
          <p:nvPr/>
        </p:nvSpPr>
        <p:spPr>
          <a:xfrm>
            <a:off x="1219200" y="6478608"/>
            <a:ext cx="3207026"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UMME  KULSUM</a:t>
            </a:r>
          </a:p>
        </p:txBody>
      </p:sp>
      <p:sp>
        <p:nvSpPr>
          <p:cNvPr id="10" name="TextBox 9">
            <a:extLst>
              <a:ext uri="{FF2B5EF4-FFF2-40B4-BE49-F238E27FC236}">
                <a16:creationId xmlns:a16="http://schemas.microsoft.com/office/drawing/2014/main" id="{14DC9041-621D-FF3D-6AEA-917DEBF8B5B5}"/>
              </a:ext>
            </a:extLst>
          </p:cNvPr>
          <p:cNvSpPr txBox="1"/>
          <p:nvPr/>
        </p:nvSpPr>
        <p:spPr>
          <a:xfrm>
            <a:off x="8030817" y="6414052"/>
            <a:ext cx="40154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15 November,2024                      4/28</a:t>
            </a:r>
          </a:p>
        </p:txBody>
      </p:sp>
      <p:sp>
        <p:nvSpPr>
          <p:cNvPr id="11" name="TextBox 10">
            <a:extLst>
              <a:ext uri="{FF2B5EF4-FFF2-40B4-BE49-F238E27FC236}">
                <a16:creationId xmlns:a16="http://schemas.microsoft.com/office/drawing/2014/main" id="{D4B77010-E2F5-3F51-C919-710DE1C49DAD}"/>
              </a:ext>
            </a:extLst>
          </p:cNvPr>
          <p:cNvSpPr txBox="1"/>
          <p:nvPr/>
        </p:nvSpPr>
        <p:spPr>
          <a:xfrm>
            <a:off x="675861" y="1484243"/>
            <a:ext cx="10827026" cy="472097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prevalence of depression and anxiety among undergraduate students become a major global health concern, affecting both their general well-being and academic performance. This study aims to investigate the prevalence of depression and anxiety and associated factors among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Barishal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University students.</a:t>
            </a:r>
          </a:p>
          <a:p>
            <a:pPr marL="285750" marR="0" indent="-285750" algn="just">
              <a:lnSpc>
                <a:spcPct val="150000"/>
              </a:lnSpc>
              <a:spcBef>
                <a:spcPts val="0"/>
              </a:spcBef>
              <a:spcAft>
                <a:spcPts val="8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rPr>
              <a:t>The motivation for undertaking this study stems from a genuine concern for the well-being of undergraduate students at Barisal University. As the university environment plays an important role in the development of young people's lives, it is important to create a supportive atmosphere that supports both academic and mental well-being. By gaining insights into the specific factors influencing depression and anxiety in this context, we aim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contribute valuable knowledge that can inform the development of targeted interventions.</a:t>
            </a:r>
          </a:p>
          <a:p>
            <a:pPr marL="285750" indent="-285750" algn="just">
              <a:lnSpc>
                <a:spcPct val="150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rPr>
              <a:t>Furthermore, the motivation is grounded in the belief that tackling mental health issues at Barisal University will not only benefit the current student population but will also have a positive impact on the university community as a whole.</a:t>
            </a:r>
            <a:endParaRPr lang="en-US" dirty="0"/>
          </a:p>
        </p:txBody>
      </p:sp>
    </p:spTree>
    <p:extLst>
      <p:ext uri="{BB962C8B-B14F-4D97-AF65-F5344CB8AC3E}">
        <p14:creationId xmlns:p14="http://schemas.microsoft.com/office/powerpoint/2010/main" val="357710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8F474E-44A6-F54C-59C8-10A6C0F66816}"/>
              </a:ext>
            </a:extLst>
          </p:cNvPr>
          <p:cNvSpPr/>
          <p:nvPr/>
        </p:nvSpPr>
        <p:spPr>
          <a:xfrm>
            <a:off x="0" y="0"/>
            <a:ext cx="12192000" cy="993913"/>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49EDF03-5B4B-1EE6-56FB-0A2E5358C85B}"/>
              </a:ext>
            </a:extLst>
          </p:cNvPr>
          <p:cNvSpPr/>
          <p:nvPr/>
        </p:nvSpPr>
        <p:spPr>
          <a:xfrm>
            <a:off x="0" y="0"/>
            <a:ext cx="6096000" cy="437322"/>
          </a:xfrm>
          <a:prstGeom prst="rect">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2EEF283-879C-2382-914B-5F55FDC52AD8}"/>
              </a:ext>
            </a:extLst>
          </p:cNvPr>
          <p:cNvSpPr/>
          <p:nvPr/>
        </p:nvSpPr>
        <p:spPr>
          <a:xfrm>
            <a:off x="0" y="6427304"/>
            <a:ext cx="4691270" cy="4306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A4D1A85-6CE1-4177-AB04-C028628D196D}"/>
              </a:ext>
            </a:extLst>
          </p:cNvPr>
          <p:cNvSpPr/>
          <p:nvPr/>
        </p:nvSpPr>
        <p:spPr>
          <a:xfrm>
            <a:off x="4678017" y="6414052"/>
            <a:ext cx="3207026" cy="443948"/>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45763BA-3EEB-690A-EA5E-76ADA2B7FA15}"/>
              </a:ext>
            </a:extLst>
          </p:cNvPr>
          <p:cNvSpPr/>
          <p:nvPr/>
        </p:nvSpPr>
        <p:spPr>
          <a:xfrm>
            <a:off x="7885043" y="6414052"/>
            <a:ext cx="4306957" cy="443948"/>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2BD3497-48D8-E418-38F0-253F01392EC4}"/>
              </a:ext>
            </a:extLst>
          </p:cNvPr>
          <p:cNvSpPr txBox="1"/>
          <p:nvPr/>
        </p:nvSpPr>
        <p:spPr>
          <a:xfrm>
            <a:off x="3730488" y="-18823"/>
            <a:ext cx="2623930"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Literature Review</a:t>
            </a:r>
          </a:p>
          <a:p>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5EA06CE-421B-74D9-F0FC-048114779B2F}"/>
              </a:ext>
            </a:extLst>
          </p:cNvPr>
          <p:cNvSpPr txBox="1"/>
          <p:nvPr/>
        </p:nvSpPr>
        <p:spPr>
          <a:xfrm>
            <a:off x="258418" y="450574"/>
            <a:ext cx="375036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Literature Review</a:t>
            </a:r>
          </a:p>
        </p:txBody>
      </p:sp>
      <p:sp>
        <p:nvSpPr>
          <p:cNvPr id="9" name="TextBox 8">
            <a:extLst>
              <a:ext uri="{FF2B5EF4-FFF2-40B4-BE49-F238E27FC236}">
                <a16:creationId xmlns:a16="http://schemas.microsoft.com/office/drawing/2014/main" id="{7B981F88-A01B-7CD0-88CF-6C4FD4A1FC60}"/>
              </a:ext>
            </a:extLst>
          </p:cNvPr>
          <p:cNvSpPr txBox="1"/>
          <p:nvPr/>
        </p:nvSpPr>
        <p:spPr>
          <a:xfrm>
            <a:off x="1219200" y="6478608"/>
            <a:ext cx="3207026"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UMME  KULSUM</a:t>
            </a:r>
          </a:p>
        </p:txBody>
      </p:sp>
      <p:sp>
        <p:nvSpPr>
          <p:cNvPr id="10" name="TextBox 9">
            <a:extLst>
              <a:ext uri="{FF2B5EF4-FFF2-40B4-BE49-F238E27FC236}">
                <a16:creationId xmlns:a16="http://schemas.microsoft.com/office/drawing/2014/main" id="{14DC9041-621D-FF3D-6AEA-917DEBF8B5B5}"/>
              </a:ext>
            </a:extLst>
          </p:cNvPr>
          <p:cNvSpPr txBox="1"/>
          <p:nvPr/>
        </p:nvSpPr>
        <p:spPr>
          <a:xfrm>
            <a:off x="8030817" y="6414052"/>
            <a:ext cx="40154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15 November,2024                         5/28</a:t>
            </a:r>
          </a:p>
        </p:txBody>
      </p:sp>
      <p:sp>
        <p:nvSpPr>
          <p:cNvPr id="15" name="TextBox 14">
            <a:extLst>
              <a:ext uri="{FF2B5EF4-FFF2-40B4-BE49-F238E27FC236}">
                <a16:creationId xmlns:a16="http://schemas.microsoft.com/office/drawing/2014/main" id="{1DFED30F-A573-8C22-3CD0-2EDFD6ED8BF9}"/>
              </a:ext>
            </a:extLst>
          </p:cNvPr>
          <p:cNvSpPr txBox="1"/>
          <p:nvPr/>
        </p:nvSpPr>
        <p:spPr>
          <a:xfrm>
            <a:off x="742121" y="1346398"/>
            <a:ext cx="10707757" cy="493981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dirty="0">
                <a:latin typeface="Times New Roman" panose="02020603050405020304" pitchFamily="18" charset="0"/>
                <a:ea typeface="Calibri" panose="020F0502020204030204" pitchFamily="34" charset="0"/>
              </a:rPr>
              <a:t>Depression  and anxiety symptoms are reported to be common among university students in many reasons of the world</a:t>
            </a:r>
            <a:r>
              <a:rPr lang="en-US" sz="1800" dirty="0">
                <a:effectLst/>
                <a:latin typeface="Times New Roman" panose="02020603050405020304" pitchFamily="18" charset="0"/>
                <a:ea typeface="Calibri" panose="020F0502020204030204" pitchFamily="34" charset="0"/>
              </a:rPr>
              <a:t>.</a:t>
            </a:r>
          </a:p>
          <a:p>
            <a:pPr marL="285750" indent="-285750" algn="just">
              <a:lnSpc>
                <a:spcPct val="150000"/>
              </a:lnSpc>
              <a:buFont typeface="Wingdings" panose="05000000000000000000" pitchFamily="2" charset="2"/>
              <a:buChar char="ü"/>
            </a:pP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Nuran</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Bayram,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Nazan</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Bilgel</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(2008)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identify the prevalence of anxiety, depression and stress among a group of Turkish university students.  This study examines that Anxiety and stress scores were higher among female students</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and first and second-year students had higher depression, anxiety and stress scores than the others. The prevalence of depression, anxiety and stress levels of moderate severity or over were found in 27.1%, 47.1% and 27% respectively.</a:t>
            </a:r>
          </a:p>
          <a:p>
            <a:pPr marL="285750" indent="-285750" algn="just">
              <a:lnSpc>
                <a:spcPct val="150000"/>
              </a:lnSpc>
              <a:buFont typeface="Wingdings" panose="05000000000000000000" pitchFamily="2" charset="2"/>
              <a:buChar char="ü"/>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Md.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Akhtarul</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Islam et al.,2020</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identify the determinants</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of depression and anxiety among university students during the COVID-19 pandemic in Bangladesh. This study suggest that students were experiencing mild to severe depression 82.4% and anxiety 87.7%. Academic, financial insecurity</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and professional uncertainty raise depression and anxiety among university students.</a:t>
            </a:r>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3956216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8F474E-44A6-F54C-59C8-10A6C0F66816}"/>
              </a:ext>
            </a:extLst>
          </p:cNvPr>
          <p:cNvSpPr/>
          <p:nvPr/>
        </p:nvSpPr>
        <p:spPr>
          <a:xfrm>
            <a:off x="0" y="0"/>
            <a:ext cx="12192000" cy="993913"/>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49EDF03-5B4B-1EE6-56FB-0A2E5358C85B}"/>
              </a:ext>
            </a:extLst>
          </p:cNvPr>
          <p:cNvSpPr/>
          <p:nvPr/>
        </p:nvSpPr>
        <p:spPr>
          <a:xfrm>
            <a:off x="0" y="0"/>
            <a:ext cx="6096000" cy="437322"/>
          </a:xfrm>
          <a:prstGeom prst="rect">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2EEF283-879C-2382-914B-5F55FDC52AD8}"/>
              </a:ext>
            </a:extLst>
          </p:cNvPr>
          <p:cNvSpPr/>
          <p:nvPr/>
        </p:nvSpPr>
        <p:spPr>
          <a:xfrm>
            <a:off x="0" y="6427304"/>
            <a:ext cx="4691270" cy="4306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A4D1A85-6CE1-4177-AB04-C028628D196D}"/>
              </a:ext>
            </a:extLst>
          </p:cNvPr>
          <p:cNvSpPr/>
          <p:nvPr/>
        </p:nvSpPr>
        <p:spPr>
          <a:xfrm>
            <a:off x="4678017" y="6414052"/>
            <a:ext cx="3207026" cy="443948"/>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45763BA-3EEB-690A-EA5E-76ADA2B7FA15}"/>
              </a:ext>
            </a:extLst>
          </p:cNvPr>
          <p:cNvSpPr/>
          <p:nvPr/>
        </p:nvSpPr>
        <p:spPr>
          <a:xfrm>
            <a:off x="7885043" y="6414052"/>
            <a:ext cx="4306957" cy="443948"/>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5EA06CE-421B-74D9-F0FC-048114779B2F}"/>
              </a:ext>
            </a:extLst>
          </p:cNvPr>
          <p:cNvSpPr txBox="1"/>
          <p:nvPr/>
        </p:nvSpPr>
        <p:spPr>
          <a:xfrm>
            <a:off x="357809" y="484785"/>
            <a:ext cx="3750365"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Literature Review</a:t>
            </a:r>
            <a:endParaRPr lang="en-US"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B981F88-A01B-7CD0-88CF-6C4FD4A1FC60}"/>
              </a:ext>
            </a:extLst>
          </p:cNvPr>
          <p:cNvSpPr txBox="1"/>
          <p:nvPr/>
        </p:nvSpPr>
        <p:spPr>
          <a:xfrm>
            <a:off x="1219200" y="6478608"/>
            <a:ext cx="3207026"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UMME  KULSUM</a:t>
            </a:r>
          </a:p>
        </p:txBody>
      </p:sp>
      <p:sp>
        <p:nvSpPr>
          <p:cNvPr id="10" name="TextBox 9">
            <a:extLst>
              <a:ext uri="{FF2B5EF4-FFF2-40B4-BE49-F238E27FC236}">
                <a16:creationId xmlns:a16="http://schemas.microsoft.com/office/drawing/2014/main" id="{14DC9041-621D-FF3D-6AEA-917DEBF8B5B5}"/>
              </a:ext>
            </a:extLst>
          </p:cNvPr>
          <p:cNvSpPr txBox="1"/>
          <p:nvPr/>
        </p:nvSpPr>
        <p:spPr>
          <a:xfrm>
            <a:off x="8030817" y="6414052"/>
            <a:ext cx="40154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15 November,2024                        6/28</a:t>
            </a:r>
          </a:p>
        </p:txBody>
      </p:sp>
      <p:sp>
        <p:nvSpPr>
          <p:cNvPr id="12" name="TextBox 11">
            <a:extLst>
              <a:ext uri="{FF2B5EF4-FFF2-40B4-BE49-F238E27FC236}">
                <a16:creationId xmlns:a16="http://schemas.microsoft.com/office/drawing/2014/main" id="{92373ACD-5D82-C11A-455B-249ABF63D5F3}"/>
              </a:ext>
            </a:extLst>
          </p:cNvPr>
          <p:cNvSpPr txBox="1"/>
          <p:nvPr/>
        </p:nvSpPr>
        <p:spPr>
          <a:xfrm>
            <a:off x="569843" y="1417983"/>
            <a:ext cx="10800522" cy="493981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Saiful Islam</a:t>
            </a:r>
            <a:r>
              <a:rPr lang="en-US" b="1" kern="100" dirty="0">
                <a:latin typeface="Times New Roman" panose="02020603050405020304" pitchFamily="18" charset="0"/>
                <a:ea typeface="Calibri" panose="020F0502020204030204" pitchFamily="34" charset="0"/>
                <a:cs typeface="Times New Roman" panose="02020603050405020304" pitchFamily="18" charset="0"/>
              </a:rPr>
              <a:t> et al.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(2020)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determine the prevalence and factors associated with depression and anxiety among first-year students in Bangladesh. They observe that the prevalence rates of moderate to extremely severe level of depression and anxiety were 69.5% and 61%, respectively, without gender difference. Unsatisfactory sleep quality, lack of physical exercise was main risk factor for depression and the main risk factor for anxiety were excessive internet use in this study and first year students face ragging and other problems, which make them more susceptible to mental illness.</a:t>
            </a:r>
          </a:p>
          <a:p>
            <a:pPr marL="285750" indent="-285750" algn="just">
              <a:lnSpc>
                <a:spcPct val="150000"/>
              </a:lnSpc>
              <a:buFont typeface="Wingdings" panose="05000000000000000000" pitchFamily="2" charset="2"/>
              <a:buChar char="ü"/>
            </a:pPr>
            <a:r>
              <a:rPr lang="en-US" sz="1800" b="1" dirty="0">
                <a:solidFill>
                  <a:srgbClr val="000000"/>
                </a:solidFill>
                <a:effectLst/>
                <a:latin typeface="Times New Roman" panose="02020603050405020304" pitchFamily="18" charset="0"/>
                <a:ea typeface="Calibri" panose="020F0502020204030204" pitchFamily="34" charset="0"/>
              </a:rPr>
              <a:t>Choon </a:t>
            </a:r>
            <a:r>
              <a:rPr lang="en-US" sz="1800" b="1" dirty="0" err="1">
                <a:solidFill>
                  <a:srgbClr val="000000"/>
                </a:solidFill>
                <a:effectLst/>
                <a:latin typeface="Times New Roman" panose="02020603050405020304" pitchFamily="18" charset="0"/>
                <a:ea typeface="Calibri" panose="020F0502020204030204" pitchFamily="34" charset="0"/>
              </a:rPr>
              <a:t>Khim</a:t>
            </a:r>
            <a:r>
              <a:rPr lang="en-US" sz="1800" b="1" dirty="0">
                <a:solidFill>
                  <a:srgbClr val="000000"/>
                </a:solidFill>
                <a:effectLst/>
                <a:latin typeface="Times New Roman" panose="02020603050405020304" pitchFamily="18" charset="0"/>
                <a:ea typeface="Calibri" panose="020F0502020204030204" pitchFamily="34" charset="0"/>
              </a:rPr>
              <a:t> </a:t>
            </a:r>
            <a:r>
              <a:rPr lang="en-US" sz="1800" b="1" dirty="0" err="1">
                <a:solidFill>
                  <a:srgbClr val="000000"/>
                </a:solidFill>
                <a:effectLst/>
                <a:latin typeface="Times New Roman" panose="02020603050405020304" pitchFamily="18" charset="0"/>
                <a:ea typeface="Calibri" panose="020F0502020204030204" pitchFamily="34" charset="0"/>
              </a:rPr>
              <a:t>Teh</a:t>
            </a:r>
            <a:r>
              <a:rPr lang="en-US" sz="1800" b="1" dirty="0">
                <a:solidFill>
                  <a:srgbClr val="000000"/>
                </a:solidFill>
                <a:effectLst/>
                <a:latin typeface="Times New Roman" panose="02020603050405020304" pitchFamily="18" charset="0"/>
                <a:ea typeface="Calibri" panose="020F0502020204030204" pitchFamily="34" charset="0"/>
              </a:rPr>
              <a:t> et al. (2015) </a:t>
            </a:r>
            <a:r>
              <a:rPr lang="en-US" sz="1800" dirty="0">
                <a:solidFill>
                  <a:srgbClr val="000000"/>
                </a:solidFill>
                <a:effectLst/>
                <a:latin typeface="Times New Roman" panose="02020603050405020304" pitchFamily="18" charset="0"/>
                <a:ea typeface="Calibri" panose="020F0502020204030204" pitchFamily="34" charset="0"/>
              </a:rPr>
              <a:t>investigates the prevalence of stress, anxiety and depression among undergraduate students in Melaka Manipal Medical College in Malaysia. In this study, prevalence rates for moderate to extremely severe stress, anxiety and depression are 16.6%, 55.5%, and 30.7% respectively. This study indicates strong associations between social life, relationship status and total family income per month with depression and anxiety associated with only ethnicity</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endParaRPr lang="en-US" dirty="0"/>
          </a:p>
        </p:txBody>
      </p:sp>
      <p:sp>
        <p:nvSpPr>
          <p:cNvPr id="11" name="TextBox 10">
            <a:extLst>
              <a:ext uri="{FF2B5EF4-FFF2-40B4-BE49-F238E27FC236}">
                <a16:creationId xmlns:a16="http://schemas.microsoft.com/office/drawing/2014/main" id="{96358D3F-DC09-C931-648E-28CF7F60FEB0}"/>
              </a:ext>
            </a:extLst>
          </p:cNvPr>
          <p:cNvSpPr txBox="1"/>
          <p:nvPr/>
        </p:nvSpPr>
        <p:spPr>
          <a:xfrm>
            <a:off x="3896139" y="27944"/>
            <a:ext cx="2835965" cy="646331"/>
          </a:xfrm>
          <a:prstGeom prst="rect">
            <a:avLst/>
          </a:prstGeom>
          <a:noFill/>
        </p:spPr>
        <p:txBody>
          <a:bodyPr wrap="square" rtlCol="0">
            <a:spAutoFit/>
          </a:bodyPr>
          <a:lstStyle/>
          <a:p>
            <a:r>
              <a:rPr lang="en-US" sz="1800" b="1" dirty="0">
                <a:solidFill>
                  <a:schemeClr val="bg1"/>
                </a:solidFill>
                <a:latin typeface="Times New Roman" panose="02020603050405020304" pitchFamily="18" charset="0"/>
                <a:cs typeface="Times New Roman" panose="02020603050405020304" pitchFamily="18" charset="0"/>
              </a:rPr>
              <a:t>Literature Review</a:t>
            </a:r>
          </a:p>
          <a:p>
            <a:endParaRPr lang="en-US" dirty="0"/>
          </a:p>
        </p:txBody>
      </p:sp>
    </p:spTree>
    <p:extLst>
      <p:ext uri="{BB962C8B-B14F-4D97-AF65-F5344CB8AC3E}">
        <p14:creationId xmlns:p14="http://schemas.microsoft.com/office/powerpoint/2010/main" val="3040589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8F474E-44A6-F54C-59C8-10A6C0F66816}"/>
              </a:ext>
            </a:extLst>
          </p:cNvPr>
          <p:cNvSpPr/>
          <p:nvPr/>
        </p:nvSpPr>
        <p:spPr>
          <a:xfrm>
            <a:off x="0" y="0"/>
            <a:ext cx="12192000" cy="993913"/>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49EDF03-5B4B-1EE6-56FB-0A2E5358C85B}"/>
              </a:ext>
            </a:extLst>
          </p:cNvPr>
          <p:cNvSpPr/>
          <p:nvPr/>
        </p:nvSpPr>
        <p:spPr>
          <a:xfrm>
            <a:off x="0" y="-31691"/>
            <a:ext cx="6096000" cy="437322"/>
          </a:xfrm>
          <a:prstGeom prst="rect">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 name="Rectangle 3">
            <a:extLst>
              <a:ext uri="{FF2B5EF4-FFF2-40B4-BE49-F238E27FC236}">
                <a16:creationId xmlns:a16="http://schemas.microsoft.com/office/drawing/2014/main" id="{52EEF283-879C-2382-914B-5F55FDC52AD8}"/>
              </a:ext>
            </a:extLst>
          </p:cNvPr>
          <p:cNvSpPr/>
          <p:nvPr/>
        </p:nvSpPr>
        <p:spPr>
          <a:xfrm>
            <a:off x="0" y="6427304"/>
            <a:ext cx="4691270" cy="4306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A4D1A85-6CE1-4177-AB04-C028628D196D}"/>
              </a:ext>
            </a:extLst>
          </p:cNvPr>
          <p:cNvSpPr/>
          <p:nvPr/>
        </p:nvSpPr>
        <p:spPr>
          <a:xfrm>
            <a:off x="4678017" y="6414052"/>
            <a:ext cx="3207026" cy="443948"/>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45763BA-3EEB-690A-EA5E-76ADA2B7FA15}"/>
              </a:ext>
            </a:extLst>
          </p:cNvPr>
          <p:cNvSpPr/>
          <p:nvPr/>
        </p:nvSpPr>
        <p:spPr>
          <a:xfrm>
            <a:off x="7885043" y="6414052"/>
            <a:ext cx="4306957" cy="443948"/>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5EA06CE-421B-74D9-F0FC-048114779B2F}"/>
              </a:ext>
            </a:extLst>
          </p:cNvPr>
          <p:cNvSpPr txBox="1"/>
          <p:nvPr/>
        </p:nvSpPr>
        <p:spPr>
          <a:xfrm>
            <a:off x="53009" y="468939"/>
            <a:ext cx="375036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Objectives</a:t>
            </a:r>
          </a:p>
        </p:txBody>
      </p:sp>
      <p:sp>
        <p:nvSpPr>
          <p:cNvPr id="9" name="TextBox 8">
            <a:extLst>
              <a:ext uri="{FF2B5EF4-FFF2-40B4-BE49-F238E27FC236}">
                <a16:creationId xmlns:a16="http://schemas.microsoft.com/office/drawing/2014/main" id="{7B981F88-A01B-7CD0-88CF-6C4FD4A1FC60}"/>
              </a:ext>
            </a:extLst>
          </p:cNvPr>
          <p:cNvSpPr txBox="1"/>
          <p:nvPr/>
        </p:nvSpPr>
        <p:spPr>
          <a:xfrm>
            <a:off x="1219200" y="6478608"/>
            <a:ext cx="3207026"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UMME  KULSUM</a:t>
            </a:r>
          </a:p>
        </p:txBody>
      </p:sp>
      <p:sp>
        <p:nvSpPr>
          <p:cNvPr id="10" name="TextBox 9">
            <a:extLst>
              <a:ext uri="{FF2B5EF4-FFF2-40B4-BE49-F238E27FC236}">
                <a16:creationId xmlns:a16="http://schemas.microsoft.com/office/drawing/2014/main" id="{14DC9041-621D-FF3D-6AEA-917DEBF8B5B5}"/>
              </a:ext>
            </a:extLst>
          </p:cNvPr>
          <p:cNvSpPr txBox="1"/>
          <p:nvPr/>
        </p:nvSpPr>
        <p:spPr>
          <a:xfrm>
            <a:off x="8030817" y="6414052"/>
            <a:ext cx="40154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15 November,2024                       7 //28</a:t>
            </a:r>
          </a:p>
        </p:txBody>
      </p:sp>
      <p:sp>
        <p:nvSpPr>
          <p:cNvPr id="11" name="TextBox 10">
            <a:extLst>
              <a:ext uri="{FF2B5EF4-FFF2-40B4-BE49-F238E27FC236}">
                <a16:creationId xmlns:a16="http://schemas.microsoft.com/office/drawing/2014/main" id="{2145BDD2-DCBB-065F-0835-E76C85FF2C3C}"/>
              </a:ext>
            </a:extLst>
          </p:cNvPr>
          <p:cNvSpPr txBox="1"/>
          <p:nvPr/>
        </p:nvSpPr>
        <p:spPr>
          <a:xfrm>
            <a:off x="808383" y="1669774"/>
            <a:ext cx="8481391" cy="3754874"/>
          </a:xfrm>
          <a:prstGeom prst="rect">
            <a:avLst/>
          </a:prstGeom>
          <a:noFill/>
        </p:spPr>
        <p:txBody>
          <a:bodyPr wrap="square" rtlCol="0">
            <a:spAutoFit/>
          </a:bodyPr>
          <a:lstStyle/>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To determine the prevalence of depression and anxiety among </a:t>
            </a:r>
            <a:r>
              <a:rPr lang="en-US" sz="2000" dirty="0" err="1">
                <a:latin typeface="Times New Roman" panose="02020603050405020304" pitchFamily="18" charset="0"/>
                <a:cs typeface="Times New Roman" panose="02020603050405020304" pitchFamily="18" charset="0"/>
              </a:rPr>
              <a:t>Barishal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University students.</a:t>
            </a:r>
          </a:p>
          <a:p>
            <a:pPr marL="457200" indent="-457200">
              <a:buFont typeface="+mj-lt"/>
              <a:buAutoNum type="arabicPeriod"/>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mj-lt"/>
              <a:buAutoNum type="arabicPeriod"/>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mj-lt"/>
              <a:buAutoNum type="arabicPeriod"/>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mj-lt"/>
              <a:buAutoNum type="arabicPeriod"/>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To identify associated factors contributing to depression and anxiety among the students.</a:t>
            </a:r>
          </a:p>
          <a:p>
            <a:pPr marL="457200" indent="-457200">
              <a:buFont typeface="+mj-lt"/>
              <a:buAutoNum type="arabicPeriod"/>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mj-lt"/>
              <a:buAutoNum type="arabicPeriod"/>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dirty="0"/>
              <a:t> </a:t>
            </a:r>
          </a:p>
        </p:txBody>
      </p:sp>
      <p:sp>
        <p:nvSpPr>
          <p:cNvPr id="7" name="TextBox 6">
            <a:extLst>
              <a:ext uri="{FF2B5EF4-FFF2-40B4-BE49-F238E27FC236}">
                <a16:creationId xmlns:a16="http://schemas.microsoft.com/office/drawing/2014/main" id="{FC990397-940D-2B70-08FE-90842A0FB3AE}"/>
              </a:ext>
            </a:extLst>
          </p:cNvPr>
          <p:cNvSpPr txBox="1"/>
          <p:nvPr/>
        </p:nvSpPr>
        <p:spPr>
          <a:xfrm>
            <a:off x="4532243" y="-31691"/>
            <a:ext cx="2849217"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2953910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8F474E-44A6-F54C-59C8-10A6C0F66816}"/>
              </a:ext>
            </a:extLst>
          </p:cNvPr>
          <p:cNvSpPr/>
          <p:nvPr/>
        </p:nvSpPr>
        <p:spPr>
          <a:xfrm>
            <a:off x="-1" y="9142"/>
            <a:ext cx="12192000" cy="993913"/>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49EDF03-5B4B-1EE6-56FB-0A2E5358C85B}"/>
              </a:ext>
            </a:extLst>
          </p:cNvPr>
          <p:cNvSpPr/>
          <p:nvPr/>
        </p:nvSpPr>
        <p:spPr>
          <a:xfrm>
            <a:off x="0" y="0"/>
            <a:ext cx="6096000" cy="437322"/>
          </a:xfrm>
          <a:prstGeom prst="rect">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2EEF283-879C-2382-914B-5F55FDC52AD8}"/>
              </a:ext>
            </a:extLst>
          </p:cNvPr>
          <p:cNvSpPr/>
          <p:nvPr/>
        </p:nvSpPr>
        <p:spPr>
          <a:xfrm>
            <a:off x="0" y="6427304"/>
            <a:ext cx="4691270" cy="4306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A4D1A85-6CE1-4177-AB04-C028628D196D}"/>
              </a:ext>
            </a:extLst>
          </p:cNvPr>
          <p:cNvSpPr/>
          <p:nvPr/>
        </p:nvSpPr>
        <p:spPr>
          <a:xfrm>
            <a:off x="4678017" y="6414052"/>
            <a:ext cx="3207026" cy="443948"/>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45763BA-3EEB-690A-EA5E-76ADA2B7FA15}"/>
              </a:ext>
            </a:extLst>
          </p:cNvPr>
          <p:cNvSpPr/>
          <p:nvPr/>
        </p:nvSpPr>
        <p:spPr>
          <a:xfrm>
            <a:off x="7885043" y="6414052"/>
            <a:ext cx="4306957" cy="443948"/>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2BD3497-48D8-E418-38F0-253F01392EC4}"/>
              </a:ext>
            </a:extLst>
          </p:cNvPr>
          <p:cNvSpPr txBox="1"/>
          <p:nvPr/>
        </p:nvSpPr>
        <p:spPr>
          <a:xfrm>
            <a:off x="3644349" y="18606"/>
            <a:ext cx="3087756" cy="769441"/>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Sampling design</a:t>
            </a:r>
          </a:p>
          <a:p>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5EA06CE-421B-74D9-F0FC-048114779B2F}"/>
              </a:ext>
            </a:extLst>
          </p:cNvPr>
          <p:cNvSpPr txBox="1"/>
          <p:nvPr/>
        </p:nvSpPr>
        <p:spPr>
          <a:xfrm>
            <a:off x="119270" y="472613"/>
            <a:ext cx="375036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Sampling design</a:t>
            </a:r>
          </a:p>
        </p:txBody>
      </p:sp>
      <p:sp>
        <p:nvSpPr>
          <p:cNvPr id="9" name="TextBox 8">
            <a:extLst>
              <a:ext uri="{FF2B5EF4-FFF2-40B4-BE49-F238E27FC236}">
                <a16:creationId xmlns:a16="http://schemas.microsoft.com/office/drawing/2014/main" id="{7B981F88-A01B-7CD0-88CF-6C4FD4A1FC60}"/>
              </a:ext>
            </a:extLst>
          </p:cNvPr>
          <p:cNvSpPr txBox="1"/>
          <p:nvPr/>
        </p:nvSpPr>
        <p:spPr>
          <a:xfrm>
            <a:off x="1219200" y="6478608"/>
            <a:ext cx="3207026"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UMME  KULSUM</a:t>
            </a:r>
          </a:p>
        </p:txBody>
      </p:sp>
      <p:sp>
        <p:nvSpPr>
          <p:cNvPr id="10" name="TextBox 9">
            <a:extLst>
              <a:ext uri="{FF2B5EF4-FFF2-40B4-BE49-F238E27FC236}">
                <a16:creationId xmlns:a16="http://schemas.microsoft.com/office/drawing/2014/main" id="{14DC9041-621D-FF3D-6AEA-917DEBF8B5B5}"/>
              </a:ext>
            </a:extLst>
          </p:cNvPr>
          <p:cNvSpPr txBox="1"/>
          <p:nvPr/>
        </p:nvSpPr>
        <p:spPr>
          <a:xfrm>
            <a:off x="8030817" y="6414052"/>
            <a:ext cx="40154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15 November,2024                          8/28</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1E150F8-8C11-3360-66C6-FF0415D622AF}"/>
                  </a:ext>
                </a:extLst>
              </p:cNvPr>
              <p:cNvSpPr txBox="1"/>
              <p:nvPr/>
            </p:nvSpPr>
            <p:spPr>
              <a:xfrm>
                <a:off x="848137" y="1524507"/>
                <a:ext cx="10495723" cy="4323812"/>
              </a:xfrm>
              <a:prstGeom prst="rect">
                <a:avLst/>
              </a:prstGeom>
              <a:noFill/>
            </p:spPr>
            <p:txBody>
              <a:bodyPr wrap="square" rtlCol="0">
                <a:spAutoFit/>
              </a:bodyPr>
              <a:lstStyle/>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study was cross-sectional.</a:t>
                </a:r>
              </a:p>
              <a:p>
                <a:pPr marL="342900" marR="0" indent="-342900" algn="just">
                  <a:spcBef>
                    <a:spcPts val="0"/>
                  </a:spcBef>
                  <a:spcAft>
                    <a:spcPts val="800"/>
                  </a:spcAft>
                  <a:buFont typeface="Wingdings" panose="05000000000000000000" pitchFamily="2" charset="2"/>
                  <a:buChar char="ü"/>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I used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slovin’s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sample size determination formula to calculate the sample size.</a:t>
                </a:r>
              </a:p>
              <a:p>
                <a:pPr marL="342900" marR="0" indent="-342900" algn="just">
                  <a:spcBef>
                    <a:spcPts val="0"/>
                  </a:spcBef>
                  <a:spcAft>
                    <a:spcPts val="800"/>
                  </a:spcAft>
                  <a:buFont typeface="Wingdings" panose="05000000000000000000" pitchFamily="2" charset="2"/>
                  <a:buChar char="ü"/>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The formula is given below:</a:t>
                </a:r>
              </a:p>
              <a:p>
                <a:pPr marL="0" marR="0" algn="ctr">
                  <a:spcBef>
                    <a:spcPts val="0"/>
                  </a:spcBef>
                  <a:spcAft>
                    <a:spcPts val="800"/>
                  </a:spcAft>
                </a:pPr>
                <a14:m>
                  <m:oMath xmlns:m="http://schemas.openxmlformats.org/officeDocument/2006/math">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𝑛</m:t>
                    </m:r>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𝑁</m:t>
                        </m:r>
                      </m:num>
                      <m:den>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1+</m:t>
                        </m:r>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𝑁</m:t>
                        </m:r>
                        <m:sSup>
                          <m:sSupPr>
                            <m:ctrlPr>
                              <a:rPr lang="en-US" sz="20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2</m:t>
                            </m:r>
                          </m:sup>
                        </m:sSup>
                      </m:den>
                    </m:f>
                  </m:oMath>
                </a14:m>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000" i="1" kern="100" dirty="0" smtClean="0">
                            <a:effectLst/>
                            <a:latin typeface="Cambria Math" panose="02040503050406030204" pitchFamily="18" charset="0"/>
                            <a:cs typeface="Times New Roman" panose="02020603050405020304" pitchFamily="18" charset="0"/>
                          </a:rPr>
                        </m:ctrlPr>
                      </m:fPr>
                      <m:num>
                        <m:r>
                          <a:rPr lang="en-US" sz="2000" b="0" i="1" kern="100" dirty="0" smtClean="0">
                            <a:effectLst/>
                            <a:latin typeface="Cambria Math" panose="02040503050406030204" pitchFamily="18" charset="0"/>
                            <a:cs typeface="Times New Roman" panose="02020603050405020304" pitchFamily="18" charset="0"/>
                          </a:rPr>
                          <m:t>8000</m:t>
                        </m:r>
                      </m:num>
                      <m:den>
                        <m:r>
                          <a:rPr lang="en-US" sz="2000" b="0" i="1" kern="100" dirty="0" smtClean="0">
                            <a:effectLst/>
                            <a:latin typeface="Cambria Math" panose="02040503050406030204" pitchFamily="18" charset="0"/>
                            <a:cs typeface="Times New Roman" panose="02020603050405020304" pitchFamily="18" charset="0"/>
                          </a:rPr>
                          <m:t>1+(8000∗(</m:t>
                        </m:r>
                        <m:sSup>
                          <m:sSupPr>
                            <m:ctrlPr>
                              <a:rPr lang="en-US" sz="2000" b="0" i="1" kern="100" dirty="0" smtClean="0">
                                <a:effectLst/>
                                <a:latin typeface="Cambria Math" panose="02040503050406030204" pitchFamily="18" charset="0"/>
                                <a:cs typeface="Times New Roman" panose="02020603050405020304" pitchFamily="18" charset="0"/>
                              </a:rPr>
                            </m:ctrlPr>
                          </m:sSupPr>
                          <m:e>
                            <m:r>
                              <a:rPr lang="en-US" sz="2000" b="0" i="1" kern="100" dirty="0" smtClean="0">
                                <a:effectLst/>
                                <a:latin typeface="Cambria Math" panose="02040503050406030204" pitchFamily="18" charset="0"/>
                                <a:cs typeface="Times New Roman" panose="02020603050405020304" pitchFamily="18" charset="0"/>
                              </a:rPr>
                              <m:t>0.05)</m:t>
                            </m:r>
                          </m:e>
                          <m:sup>
                            <m:r>
                              <a:rPr lang="en-US" sz="2000" b="0" i="1" kern="100" dirty="0" smtClean="0">
                                <a:effectLst/>
                                <a:latin typeface="Cambria Math" panose="02040503050406030204" pitchFamily="18" charset="0"/>
                                <a:cs typeface="Times New Roman" panose="02020603050405020304" pitchFamily="18" charset="0"/>
                              </a:rPr>
                              <m:t>2</m:t>
                            </m:r>
                          </m:sup>
                        </m:sSup>
                      </m:den>
                    </m:f>
                  </m:oMath>
                </a14:m>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 380.95</a:t>
                </a:r>
              </a:p>
              <a:p>
                <a:pPr marL="0" marR="0">
                  <a:spcBef>
                    <a:spcPts val="0"/>
                  </a:spcBef>
                  <a:spcAft>
                    <a:spcPts val="800"/>
                  </a:spcAft>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Where, n = sample size</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800"/>
                  </a:spcAft>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N = population size = 8000</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800"/>
                  </a:spcAft>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e= margin of error = 0.05</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 total of 380 undergraduate students were selected by using purposive sampling from </a:t>
                </a:r>
                <a:r>
                  <a:rPr lang="en-US" sz="2000" dirty="0" err="1">
                    <a:latin typeface="Times New Roman" panose="02020603050405020304" pitchFamily="18" charset="0"/>
                    <a:cs typeface="Times New Roman" panose="02020603050405020304" pitchFamily="18" charset="0"/>
                  </a:rPr>
                  <a:t>Barishal</a:t>
                </a:r>
                <a:r>
                  <a:rPr lang="en-US" sz="2000" dirty="0">
                    <a:latin typeface="Times New Roman" panose="02020603050405020304" pitchFamily="18" charset="0"/>
                    <a:cs typeface="Times New Roman" panose="02020603050405020304" pitchFamily="18" charset="0"/>
                  </a:rPr>
                  <a:t> university.</a:t>
                </a:r>
              </a:p>
              <a:p>
                <a:r>
                  <a:rPr lang="en-US" sz="2400" dirty="0">
                    <a:latin typeface="Times New Roman" panose="02020603050405020304" pitchFamily="18" charset="0"/>
                    <a:cs typeface="Times New Roman" panose="02020603050405020304" pitchFamily="18" charset="0"/>
                  </a:rPr>
                  <a:t> </a:t>
                </a:r>
              </a:p>
            </p:txBody>
          </p:sp>
        </mc:Choice>
        <mc:Fallback xmlns="">
          <p:sp>
            <p:nvSpPr>
              <p:cNvPr id="11" name="TextBox 10">
                <a:extLst>
                  <a:ext uri="{FF2B5EF4-FFF2-40B4-BE49-F238E27FC236}">
                    <a16:creationId xmlns:a16="http://schemas.microsoft.com/office/drawing/2014/main" id="{51E150F8-8C11-3360-66C6-FF0415D622AF}"/>
                  </a:ext>
                </a:extLst>
              </p:cNvPr>
              <p:cNvSpPr txBox="1">
                <a:spLocks noRot="1" noChangeAspect="1" noMove="1" noResize="1" noEditPoints="1" noAdjustHandles="1" noChangeArrowheads="1" noChangeShapeType="1" noTextEdit="1"/>
              </p:cNvSpPr>
              <p:nvPr/>
            </p:nvSpPr>
            <p:spPr>
              <a:xfrm>
                <a:off x="848137" y="1524507"/>
                <a:ext cx="10495723" cy="4323812"/>
              </a:xfrm>
              <a:prstGeom prst="rect">
                <a:avLst/>
              </a:prstGeom>
              <a:blipFill>
                <a:blip r:embed="rId2"/>
                <a:stretch>
                  <a:fillRect l="-523" t="-705"/>
                </a:stretch>
              </a:blipFill>
            </p:spPr>
            <p:txBody>
              <a:bodyPr/>
              <a:lstStyle/>
              <a:p>
                <a:r>
                  <a:rPr lang="en-US">
                    <a:noFill/>
                  </a:rPr>
                  <a:t> </a:t>
                </a:r>
              </a:p>
            </p:txBody>
          </p:sp>
        </mc:Fallback>
      </mc:AlternateContent>
    </p:spTree>
    <p:extLst>
      <p:ext uri="{BB962C8B-B14F-4D97-AF65-F5344CB8AC3E}">
        <p14:creationId xmlns:p14="http://schemas.microsoft.com/office/powerpoint/2010/main" val="2481840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8F474E-44A6-F54C-59C8-10A6C0F66816}"/>
              </a:ext>
            </a:extLst>
          </p:cNvPr>
          <p:cNvSpPr/>
          <p:nvPr/>
        </p:nvSpPr>
        <p:spPr>
          <a:xfrm>
            <a:off x="0" y="0"/>
            <a:ext cx="12192000" cy="993913"/>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49EDF03-5B4B-1EE6-56FB-0A2E5358C85B}"/>
              </a:ext>
            </a:extLst>
          </p:cNvPr>
          <p:cNvSpPr/>
          <p:nvPr/>
        </p:nvSpPr>
        <p:spPr>
          <a:xfrm>
            <a:off x="0" y="0"/>
            <a:ext cx="6096000" cy="437322"/>
          </a:xfrm>
          <a:prstGeom prst="rect">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2EEF283-879C-2382-914B-5F55FDC52AD8}"/>
              </a:ext>
            </a:extLst>
          </p:cNvPr>
          <p:cNvSpPr/>
          <p:nvPr/>
        </p:nvSpPr>
        <p:spPr>
          <a:xfrm>
            <a:off x="0" y="6427304"/>
            <a:ext cx="4691270" cy="4306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A4D1A85-6CE1-4177-AB04-C028628D196D}"/>
              </a:ext>
            </a:extLst>
          </p:cNvPr>
          <p:cNvSpPr/>
          <p:nvPr/>
        </p:nvSpPr>
        <p:spPr>
          <a:xfrm>
            <a:off x="4678017" y="6414052"/>
            <a:ext cx="3207026" cy="443948"/>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45763BA-3EEB-690A-EA5E-76ADA2B7FA15}"/>
              </a:ext>
            </a:extLst>
          </p:cNvPr>
          <p:cNvSpPr/>
          <p:nvPr/>
        </p:nvSpPr>
        <p:spPr>
          <a:xfrm>
            <a:off x="7885043" y="6414052"/>
            <a:ext cx="4306957" cy="443948"/>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2BD3497-48D8-E418-38F0-253F01392EC4}"/>
              </a:ext>
            </a:extLst>
          </p:cNvPr>
          <p:cNvSpPr txBox="1"/>
          <p:nvPr/>
        </p:nvSpPr>
        <p:spPr>
          <a:xfrm>
            <a:off x="4267200" y="18606"/>
            <a:ext cx="1828800"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Methodology </a:t>
            </a:r>
          </a:p>
        </p:txBody>
      </p:sp>
      <p:sp>
        <p:nvSpPr>
          <p:cNvPr id="8" name="TextBox 7">
            <a:extLst>
              <a:ext uri="{FF2B5EF4-FFF2-40B4-BE49-F238E27FC236}">
                <a16:creationId xmlns:a16="http://schemas.microsoft.com/office/drawing/2014/main" id="{A5EA06CE-421B-74D9-F0FC-048114779B2F}"/>
              </a:ext>
            </a:extLst>
          </p:cNvPr>
          <p:cNvSpPr txBox="1"/>
          <p:nvPr/>
        </p:nvSpPr>
        <p:spPr>
          <a:xfrm>
            <a:off x="470452" y="496956"/>
            <a:ext cx="375036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Methodology </a:t>
            </a:r>
          </a:p>
        </p:txBody>
      </p:sp>
      <p:sp>
        <p:nvSpPr>
          <p:cNvPr id="9" name="TextBox 8">
            <a:extLst>
              <a:ext uri="{FF2B5EF4-FFF2-40B4-BE49-F238E27FC236}">
                <a16:creationId xmlns:a16="http://schemas.microsoft.com/office/drawing/2014/main" id="{7B981F88-A01B-7CD0-88CF-6C4FD4A1FC60}"/>
              </a:ext>
            </a:extLst>
          </p:cNvPr>
          <p:cNvSpPr txBox="1"/>
          <p:nvPr/>
        </p:nvSpPr>
        <p:spPr>
          <a:xfrm>
            <a:off x="1219200" y="6478608"/>
            <a:ext cx="3207026"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UMME  KULSUM</a:t>
            </a:r>
          </a:p>
        </p:txBody>
      </p:sp>
      <p:sp>
        <p:nvSpPr>
          <p:cNvPr id="10" name="TextBox 9">
            <a:extLst>
              <a:ext uri="{FF2B5EF4-FFF2-40B4-BE49-F238E27FC236}">
                <a16:creationId xmlns:a16="http://schemas.microsoft.com/office/drawing/2014/main" id="{14DC9041-621D-FF3D-6AEA-917DEBF8B5B5}"/>
              </a:ext>
            </a:extLst>
          </p:cNvPr>
          <p:cNvSpPr txBox="1"/>
          <p:nvPr/>
        </p:nvSpPr>
        <p:spPr>
          <a:xfrm>
            <a:off x="8030817" y="6414052"/>
            <a:ext cx="40154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15 November,2024                           9/28</a:t>
            </a:r>
          </a:p>
        </p:txBody>
      </p:sp>
      <p:sp>
        <p:nvSpPr>
          <p:cNvPr id="11" name="TextBox 10">
            <a:extLst>
              <a:ext uri="{FF2B5EF4-FFF2-40B4-BE49-F238E27FC236}">
                <a16:creationId xmlns:a16="http://schemas.microsoft.com/office/drawing/2014/main" id="{72790166-C79F-86A0-EC54-8F0079E9FB1B}"/>
              </a:ext>
            </a:extLst>
          </p:cNvPr>
          <p:cNvSpPr txBox="1"/>
          <p:nvPr/>
        </p:nvSpPr>
        <p:spPr>
          <a:xfrm>
            <a:off x="1020417" y="1364974"/>
            <a:ext cx="10389705" cy="498598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structured questionnaire was used to collect data on socio-demographic characteristics , academic workload, social support, financial concerns and lifestyle habits.</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Patient Health questionnaire-9 (PHQ-9) and Generalized Anxiety Disorder-7 (GAD-7) was used to assess the level of depression and anxiety respectively.</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data were analyzed using IBM SPSS, python programming and Microsoft Excel .</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Descriptive statistics will be used to determine the prevalence of depression and anxiety.</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Inferential statistics, such as chi-square test , binary logistic regression were used to identify factors associated with this condition with 95% level of significance.</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machine learning approaches such as Random Forest Decision tree are used to identify the risk factors for depression and anxiety.</a:t>
            </a:r>
          </a:p>
          <a:p>
            <a:endParaRPr lang="en-US" dirty="0"/>
          </a:p>
        </p:txBody>
      </p:sp>
    </p:spTree>
    <p:extLst>
      <p:ext uri="{BB962C8B-B14F-4D97-AF65-F5344CB8AC3E}">
        <p14:creationId xmlns:p14="http://schemas.microsoft.com/office/powerpoint/2010/main" val="3281400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1607</TotalTime>
  <Words>2819</Words>
  <Application>Microsoft Office PowerPoint</Application>
  <PresentationFormat>Widescreen</PresentationFormat>
  <Paragraphs>392</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Apple Computer</dc:creator>
  <cp:lastModifiedBy>Apple Computer</cp:lastModifiedBy>
  <cp:revision>22</cp:revision>
  <dcterms:created xsi:type="dcterms:W3CDTF">2023-12-20T03:24:35Z</dcterms:created>
  <dcterms:modified xsi:type="dcterms:W3CDTF">2024-11-16T04:51:10Z</dcterms:modified>
</cp:coreProperties>
</file>