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6D521A-8097-4227-BD0A-90F468B56DCF}">
  <a:tblStyle styleId="{D56D521A-8097-4227-BD0A-90F468B56DC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CenturyGothic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0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7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7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8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8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9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9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jpg"/><Relationship Id="rId2" Type="http://schemas.openxmlformats.org/officeDocument/2006/relationships/image" Target="../media/image3.png"/><Relationship Id="rId3" Type="http://schemas.openxmlformats.org/officeDocument/2006/relationships/image" Target="../media/image1.jp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jp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080"/>
            <a:ext cx="12191760" cy="68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1120" y="538560"/>
            <a:ext cx="2902320" cy="852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3">
            <a:alphaModFix/>
          </a:blip>
          <a:srcRect b="1723" l="2134" r="2633" t="1846"/>
          <a:stretch/>
        </p:blipFill>
        <p:spPr>
          <a:xfrm>
            <a:off x="2703240" y="1497960"/>
            <a:ext cx="6784920" cy="444384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83160"/>
            <a:ext cx="12191760" cy="686196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2">
            <a:alphaModFix/>
          </a:blip>
          <a:srcRect b="11689" l="7209" r="3091" t="9951"/>
          <a:stretch/>
        </p:blipFill>
        <p:spPr>
          <a:xfrm>
            <a:off x="13320" y="66240"/>
            <a:ext cx="1855080" cy="104796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/>
          <p:nvPr/>
        </p:nvSpPr>
        <p:spPr>
          <a:xfrm>
            <a:off x="4528440" y="1170720"/>
            <a:ext cx="7882920" cy="86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-285479" lvl="0" marL="28584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Facebook- Online Reputation Management (ORM)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79" lvl="0" marL="285840" marR="0" rtl="0" algn="l">
              <a:lnSpc>
                <a:spcPct val="11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October 201</a:t>
            </a:r>
            <a:r>
              <a:rPr b="1" lang="en-IN" sz="18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8- april2019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/>
        </p:nvSpPr>
        <p:spPr>
          <a:xfrm>
            <a:off x="1523880" y="3106800"/>
            <a:ext cx="9143640" cy="6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000" u="none" cap="none" strike="noStrike">
                <a:solidFill>
                  <a:srgbClr val="96010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</a:t>
            </a:r>
            <a:endParaRPr b="0" i="0" sz="4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Google Shape;260;p3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B8B8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/>
        </p:nvSpPr>
        <p:spPr>
          <a:xfrm>
            <a:off x="1686600" y="173520"/>
            <a:ext cx="813780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8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B8B8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2" name="Google Shape;132;p28"/>
          <p:cNvGrpSpPr/>
          <p:nvPr/>
        </p:nvGrpSpPr>
        <p:grpSpPr>
          <a:xfrm>
            <a:off x="1686960" y="711720"/>
            <a:ext cx="8137800" cy="76320"/>
            <a:chOff x="1686960" y="711720"/>
            <a:chExt cx="8137800" cy="76320"/>
          </a:xfrm>
        </p:grpSpPr>
        <p:sp>
          <p:nvSpPr>
            <p:cNvPr id="133" name="Google Shape;133;p28"/>
            <p:cNvSpPr/>
            <p:nvPr/>
          </p:nvSpPr>
          <p:spPr>
            <a:xfrm rot="10800000">
              <a:off x="8197200" y="711720"/>
              <a:ext cx="1627560" cy="76320"/>
            </a:xfrm>
            <a:prstGeom prst="rect">
              <a:avLst/>
            </a:prstGeom>
            <a:solidFill>
              <a:srgbClr val="FF4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8"/>
            <p:cNvSpPr/>
            <p:nvPr/>
          </p:nvSpPr>
          <p:spPr>
            <a:xfrm rot="10800000">
              <a:off x="6569640" y="711720"/>
              <a:ext cx="1627560" cy="76320"/>
            </a:xfrm>
            <a:prstGeom prst="rect">
              <a:avLst/>
            </a:prstGeom>
            <a:solidFill>
              <a:srgbClr val="FD7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8"/>
            <p:cNvSpPr/>
            <p:nvPr/>
          </p:nvSpPr>
          <p:spPr>
            <a:xfrm rot="10800000">
              <a:off x="4942080" y="711720"/>
              <a:ext cx="1627560" cy="76320"/>
            </a:xfrm>
            <a:prstGeom prst="rect">
              <a:avLst/>
            </a:prstGeom>
            <a:solidFill>
              <a:srgbClr val="FD9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8"/>
            <p:cNvSpPr/>
            <p:nvPr/>
          </p:nvSpPr>
          <p:spPr>
            <a:xfrm rot="10800000">
              <a:off x="3314520" y="711720"/>
              <a:ext cx="1627560" cy="76320"/>
            </a:xfrm>
            <a:prstGeom prst="rect">
              <a:avLst/>
            </a:prstGeom>
            <a:solidFill>
              <a:srgbClr val="FDB8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8"/>
            <p:cNvSpPr/>
            <p:nvPr/>
          </p:nvSpPr>
          <p:spPr>
            <a:xfrm rot="10800000">
              <a:off x="1686960" y="711720"/>
              <a:ext cx="1627560" cy="76320"/>
            </a:xfrm>
            <a:prstGeom prst="rect">
              <a:avLst/>
            </a:prstGeom>
            <a:solidFill>
              <a:srgbClr val="FDDC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138" name="Google Shape;138;p28"/>
          <p:cNvGraphicFramePr/>
          <p:nvPr/>
        </p:nvGraphicFramePr>
        <p:xfrm>
          <a:off x="1654560" y="1204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{D56D521A-8097-4227-BD0A-90F468B56DCF}</a:tableStyleId>
              </a:tblPr>
              <a:tblGrid>
                <a:gridCol w="1857600"/>
                <a:gridCol w="6168950"/>
              </a:tblGrid>
              <a:tr h="35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Website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Facebook - ORM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6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101 account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6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Sponsored Ads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6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Organic Posts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6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Inbox Messages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B8B8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5" name="Google Shape;145;p29"/>
          <p:cNvGrpSpPr/>
          <p:nvPr/>
        </p:nvGrpSpPr>
        <p:grpSpPr>
          <a:xfrm>
            <a:off x="1686960" y="711720"/>
            <a:ext cx="8137800" cy="76320"/>
            <a:chOff x="1686960" y="711720"/>
            <a:chExt cx="8137800" cy="76320"/>
          </a:xfrm>
        </p:grpSpPr>
        <p:sp>
          <p:nvSpPr>
            <p:cNvPr id="146" name="Google Shape;146;p29"/>
            <p:cNvSpPr/>
            <p:nvPr/>
          </p:nvSpPr>
          <p:spPr>
            <a:xfrm rot="10800000">
              <a:off x="8197200" y="711720"/>
              <a:ext cx="1627560" cy="76320"/>
            </a:xfrm>
            <a:prstGeom prst="rect">
              <a:avLst/>
            </a:prstGeom>
            <a:solidFill>
              <a:srgbClr val="FF4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9"/>
            <p:cNvSpPr/>
            <p:nvPr/>
          </p:nvSpPr>
          <p:spPr>
            <a:xfrm rot="10800000">
              <a:off x="6569640" y="711720"/>
              <a:ext cx="1627560" cy="76320"/>
            </a:xfrm>
            <a:prstGeom prst="rect">
              <a:avLst/>
            </a:prstGeom>
            <a:solidFill>
              <a:srgbClr val="FD7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9"/>
            <p:cNvSpPr/>
            <p:nvPr/>
          </p:nvSpPr>
          <p:spPr>
            <a:xfrm rot="10800000">
              <a:off x="4942080" y="711720"/>
              <a:ext cx="1627560" cy="76320"/>
            </a:xfrm>
            <a:prstGeom prst="rect">
              <a:avLst/>
            </a:prstGeom>
            <a:solidFill>
              <a:srgbClr val="FD9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9"/>
            <p:cNvSpPr/>
            <p:nvPr/>
          </p:nvSpPr>
          <p:spPr>
            <a:xfrm rot="10800000">
              <a:off x="3314520" y="711720"/>
              <a:ext cx="1627560" cy="76320"/>
            </a:xfrm>
            <a:prstGeom prst="rect">
              <a:avLst/>
            </a:prstGeom>
            <a:solidFill>
              <a:srgbClr val="FDB8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9"/>
            <p:cNvSpPr/>
            <p:nvPr/>
          </p:nvSpPr>
          <p:spPr>
            <a:xfrm rot="10800000">
              <a:off x="1686960" y="711720"/>
              <a:ext cx="1627560" cy="76320"/>
            </a:xfrm>
            <a:prstGeom prst="rect">
              <a:avLst/>
            </a:prstGeom>
            <a:solidFill>
              <a:srgbClr val="FDDC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29"/>
          <p:cNvSpPr/>
          <p:nvPr/>
        </p:nvSpPr>
        <p:spPr>
          <a:xfrm>
            <a:off x="1686600" y="173520"/>
            <a:ext cx="813780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Sponsored Posts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9"/>
          <p:cNvSpPr/>
          <p:nvPr/>
        </p:nvSpPr>
        <p:spPr>
          <a:xfrm>
            <a:off x="455400" y="1718640"/>
            <a:ext cx="6302880" cy="130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101 Account Page Setup done on 8</a:t>
            </a:r>
            <a:r>
              <a:rPr b="0" baseline="3000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</a:t>
            </a: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Sept,2018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101 Account Campaigns on 11</a:t>
            </a:r>
            <a:r>
              <a:rPr b="0" baseline="3000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</a:t>
            </a: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, 25</a:t>
            </a:r>
            <a:r>
              <a:rPr b="0" baseline="3000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</a:t>
            </a: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and 27</a:t>
            </a:r>
            <a:r>
              <a:rPr b="0" baseline="3000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</a:t>
            </a: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Sep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Avg. Daily spend on FB Ads is Rs15,000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Cost / Click of ₹8.70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Total comments on paid ads as on 11</a:t>
            </a:r>
            <a:r>
              <a:rPr b="0" baseline="3000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</a:t>
            </a: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Oct is 194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4560" y="994320"/>
            <a:ext cx="3740760" cy="53618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4" name="Google Shape;154;p29"/>
          <p:cNvGraphicFramePr/>
          <p:nvPr/>
        </p:nvGraphicFramePr>
        <p:xfrm>
          <a:off x="392400" y="3675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{D56D521A-8097-4227-BD0A-90F468B56DCF}</a:tableStyleId>
              </a:tblPr>
              <a:tblGrid>
                <a:gridCol w="838800"/>
                <a:gridCol w="1377000"/>
                <a:gridCol w="1288800"/>
                <a:gridCol w="1802150"/>
                <a:gridCol w="1684075"/>
              </a:tblGrid>
              <a:tr h="26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S.No.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333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Date 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333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Comments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333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No. of Shares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333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Engagements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3336"/>
                    </a:solidFill>
                  </a:tcPr>
                </a:tc>
              </a:tr>
              <a:tr h="25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Total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194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623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55245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6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6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27-Oct-18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6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6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360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6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27039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6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6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25-Sep-18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6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6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6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6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6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11-Sep-18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6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127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6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261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6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28116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5" name="Google Shape;155;p29"/>
          <p:cNvSpPr/>
          <p:nvPr/>
        </p:nvSpPr>
        <p:spPr>
          <a:xfrm>
            <a:off x="784080" y="1154160"/>
            <a:ext cx="37407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B2333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Summary of Sponsored Post	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B8B8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2" name="Google Shape;162;p30"/>
          <p:cNvGrpSpPr/>
          <p:nvPr/>
        </p:nvGrpSpPr>
        <p:grpSpPr>
          <a:xfrm>
            <a:off x="1686960" y="711720"/>
            <a:ext cx="8137800" cy="76320"/>
            <a:chOff x="1686960" y="711720"/>
            <a:chExt cx="8137800" cy="76320"/>
          </a:xfrm>
        </p:grpSpPr>
        <p:sp>
          <p:nvSpPr>
            <p:cNvPr id="163" name="Google Shape;163;p30"/>
            <p:cNvSpPr/>
            <p:nvPr/>
          </p:nvSpPr>
          <p:spPr>
            <a:xfrm rot="10800000">
              <a:off x="8197200" y="711720"/>
              <a:ext cx="1627560" cy="76320"/>
            </a:xfrm>
            <a:prstGeom prst="rect">
              <a:avLst/>
            </a:prstGeom>
            <a:solidFill>
              <a:srgbClr val="FF4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0"/>
            <p:cNvSpPr/>
            <p:nvPr/>
          </p:nvSpPr>
          <p:spPr>
            <a:xfrm rot="10800000">
              <a:off x="6569640" y="711720"/>
              <a:ext cx="1627560" cy="76320"/>
            </a:xfrm>
            <a:prstGeom prst="rect">
              <a:avLst/>
            </a:prstGeom>
            <a:solidFill>
              <a:srgbClr val="FD7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0"/>
            <p:cNvSpPr/>
            <p:nvPr/>
          </p:nvSpPr>
          <p:spPr>
            <a:xfrm rot="10800000">
              <a:off x="4942080" y="711720"/>
              <a:ext cx="1627560" cy="76320"/>
            </a:xfrm>
            <a:prstGeom prst="rect">
              <a:avLst/>
            </a:prstGeom>
            <a:solidFill>
              <a:srgbClr val="FD9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0"/>
            <p:cNvSpPr/>
            <p:nvPr/>
          </p:nvSpPr>
          <p:spPr>
            <a:xfrm rot="10800000">
              <a:off x="3314520" y="711720"/>
              <a:ext cx="1627560" cy="76320"/>
            </a:xfrm>
            <a:prstGeom prst="rect">
              <a:avLst/>
            </a:prstGeom>
            <a:solidFill>
              <a:srgbClr val="FDB8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0"/>
            <p:cNvSpPr/>
            <p:nvPr/>
          </p:nvSpPr>
          <p:spPr>
            <a:xfrm rot="10800000">
              <a:off x="1686960" y="711720"/>
              <a:ext cx="1627560" cy="76320"/>
            </a:xfrm>
            <a:prstGeom prst="rect">
              <a:avLst/>
            </a:prstGeom>
            <a:solidFill>
              <a:srgbClr val="FDDC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30"/>
          <p:cNvSpPr/>
          <p:nvPr/>
        </p:nvSpPr>
        <p:spPr>
          <a:xfrm>
            <a:off x="1686600" y="173520"/>
            <a:ext cx="813780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Sponsored Posts- Comment Screenshots	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30"/>
          <p:cNvPicPr preferRelativeResize="0"/>
          <p:nvPr/>
        </p:nvPicPr>
        <p:blipFill rotWithShape="1">
          <a:blip r:embed="rId3">
            <a:alphaModFix/>
          </a:blip>
          <a:srcRect b="8808" l="26888" r="43620" t="17623"/>
          <a:stretch/>
        </p:blipFill>
        <p:spPr>
          <a:xfrm>
            <a:off x="61200" y="1182960"/>
            <a:ext cx="3425040" cy="4491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0"/>
          <p:cNvPicPr preferRelativeResize="0"/>
          <p:nvPr/>
        </p:nvPicPr>
        <p:blipFill rotWithShape="1">
          <a:blip r:embed="rId4">
            <a:alphaModFix/>
          </a:blip>
          <a:srcRect b="7184" l="26296" r="37855" t="15890"/>
          <a:stretch/>
        </p:blipFill>
        <p:spPr>
          <a:xfrm>
            <a:off x="2500560" y="1335600"/>
            <a:ext cx="3918600" cy="47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0"/>
          <p:cNvPicPr preferRelativeResize="0"/>
          <p:nvPr/>
        </p:nvPicPr>
        <p:blipFill rotWithShape="1">
          <a:blip r:embed="rId5">
            <a:alphaModFix/>
          </a:blip>
          <a:srcRect b="5920" l="27005" r="39333" t="14620"/>
          <a:stretch/>
        </p:blipFill>
        <p:spPr>
          <a:xfrm>
            <a:off x="5612040" y="1206360"/>
            <a:ext cx="3468600" cy="4602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0"/>
          <p:cNvPicPr preferRelativeResize="0"/>
          <p:nvPr/>
        </p:nvPicPr>
        <p:blipFill rotWithShape="1">
          <a:blip r:embed="rId6">
            <a:alphaModFix/>
          </a:blip>
          <a:srcRect b="5348" l="27507" r="37588" t="17584"/>
          <a:stretch/>
        </p:blipFill>
        <p:spPr>
          <a:xfrm>
            <a:off x="8197200" y="1218960"/>
            <a:ext cx="3918600" cy="4863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B8B8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9" name="Google Shape;179;p31"/>
          <p:cNvGrpSpPr/>
          <p:nvPr/>
        </p:nvGrpSpPr>
        <p:grpSpPr>
          <a:xfrm>
            <a:off x="1686960" y="711720"/>
            <a:ext cx="8137800" cy="76320"/>
            <a:chOff x="1686960" y="711720"/>
            <a:chExt cx="8137800" cy="76320"/>
          </a:xfrm>
        </p:grpSpPr>
        <p:sp>
          <p:nvSpPr>
            <p:cNvPr id="180" name="Google Shape;180;p31"/>
            <p:cNvSpPr/>
            <p:nvPr/>
          </p:nvSpPr>
          <p:spPr>
            <a:xfrm rot="10800000">
              <a:off x="8197200" y="711720"/>
              <a:ext cx="1627560" cy="76320"/>
            </a:xfrm>
            <a:prstGeom prst="rect">
              <a:avLst/>
            </a:prstGeom>
            <a:solidFill>
              <a:srgbClr val="FF4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1"/>
            <p:cNvSpPr/>
            <p:nvPr/>
          </p:nvSpPr>
          <p:spPr>
            <a:xfrm rot="10800000">
              <a:off x="6569640" y="711720"/>
              <a:ext cx="1627560" cy="76320"/>
            </a:xfrm>
            <a:prstGeom prst="rect">
              <a:avLst/>
            </a:prstGeom>
            <a:solidFill>
              <a:srgbClr val="FD7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1"/>
            <p:cNvSpPr/>
            <p:nvPr/>
          </p:nvSpPr>
          <p:spPr>
            <a:xfrm rot="10800000">
              <a:off x="4942080" y="711720"/>
              <a:ext cx="1627560" cy="76320"/>
            </a:xfrm>
            <a:prstGeom prst="rect">
              <a:avLst/>
            </a:prstGeom>
            <a:solidFill>
              <a:srgbClr val="FD9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1"/>
            <p:cNvSpPr/>
            <p:nvPr/>
          </p:nvSpPr>
          <p:spPr>
            <a:xfrm rot="10800000">
              <a:off x="3314520" y="711720"/>
              <a:ext cx="1627560" cy="76320"/>
            </a:xfrm>
            <a:prstGeom prst="rect">
              <a:avLst/>
            </a:prstGeom>
            <a:solidFill>
              <a:srgbClr val="FDB8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1"/>
            <p:cNvSpPr/>
            <p:nvPr/>
          </p:nvSpPr>
          <p:spPr>
            <a:xfrm rot="10800000">
              <a:off x="1686960" y="711720"/>
              <a:ext cx="1627560" cy="76320"/>
            </a:xfrm>
            <a:prstGeom prst="rect">
              <a:avLst/>
            </a:prstGeom>
            <a:solidFill>
              <a:srgbClr val="FDDC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31"/>
          <p:cNvSpPr/>
          <p:nvPr/>
        </p:nvSpPr>
        <p:spPr>
          <a:xfrm>
            <a:off x="1686600" y="173520"/>
            <a:ext cx="813780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Sponsored Posts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1"/>
          <p:cNvSpPr/>
          <p:nvPr/>
        </p:nvSpPr>
        <p:spPr>
          <a:xfrm>
            <a:off x="784080" y="1154160"/>
            <a:ext cx="51084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B2333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Reputation Management Process</a:t>
            </a:r>
            <a:r>
              <a:rPr b="0" i="0" lang="en-IN" sz="1800" u="none" cap="none" strike="noStrike">
                <a:solidFill>
                  <a:srgbClr val="B2333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1"/>
          <p:cNvSpPr/>
          <p:nvPr/>
        </p:nvSpPr>
        <p:spPr>
          <a:xfrm>
            <a:off x="784080" y="1547640"/>
            <a:ext cx="6908040" cy="33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Approaches for the Facebook comments management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8" name="Google Shape;188;p31"/>
          <p:cNvGraphicFramePr/>
          <p:nvPr/>
        </p:nvGraphicFramePr>
        <p:xfrm>
          <a:off x="784080" y="2046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{D56D521A-8097-4227-BD0A-90F468B56DCF}</a:tableStyleId>
              </a:tblPr>
              <a:tblGrid>
                <a:gridCol w="2764800"/>
                <a:gridCol w="2764800"/>
                <a:gridCol w="2764800"/>
                <a:gridCol w="2765150"/>
              </a:tblGrid>
              <a:tr h="33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Approach1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333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Approach 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333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Approach 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333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Approach 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3336"/>
                    </a:solidFill>
                  </a:tcPr>
                </a:tc>
              </a:tr>
              <a:tr h="155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6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Page Moderation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48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n-IN" sz="16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Block Negative comments- add negative words in Page Moderation 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6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Profanity Filter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48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n-IN" sz="16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Block the profanity filter at two levels medium or difficult)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48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n-IN" sz="16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Blocks specific words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6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Instant Revert/Reply for Inbox messages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48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n-IN" sz="16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Thank you message to acknowledge customer query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6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Messenger greetings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48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n-IN" sz="16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Greetings to pop-up before user message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525">
                <a:tc>
                  <a:txBody>
                    <a:bodyPr/>
                    <a:lstStyle/>
                    <a:p>
                      <a:pPr indent="-28548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n-IN" sz="16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List of words to be defined by page owner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48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n-IN" sz="16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List of words specified by Facebook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48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n-IN" sz="16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Auto reverts can be standard or user defined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48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n-IN" sz="16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Greetings can be standard or user defined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5250">
                <a:tc>
                  <a:txBody>
                    <a:bodyPr/>
                    <a:lstStyle/>
                    <a:p>
                      <a:pPr indent="-28548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n-IN" sz="16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Block negative comment to audience, will be visible to page owner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28548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n-IN" sz="16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Block negative comment to audience, will be visible to page owner. Reduces Page reach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B8B8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5" name="Google Shape;195;p32"/>
          <p:cNvGrpSpPr/>
          <p:nvPr/>
        </p:nvGrpSpPr>
        <p:grpSpPr>
          <a:xfrm>
            <a:off x="1686960" y="711720"/>
            <a:ext cx="8137800" cy="76320"/>
            <a:chOff x="1686960" y="711720"/>
            <a:chExt cx="8137800" cy="76320"/>
          </a:xfrm>
        </p:grpSpPr>
        <p:sp>
          <p:nvSpPr>
            <p:cNvPr id="196" name="Google Shape;196;p32"/>
            <p:cNvSpPr/>
            <p:nvPr/>
          </p:nvSpPr>
          <p:spPr>
            <a:xfrm rot="10800000">
              <a:off x="8197200" y="711720"/>
              <a:ext cx="1627560" cy="76320"/>
            </a:xfrm>
            <a:prstGeom prst="rect">
              <a:avLst/>
            </a:prstGeom>
            <a:solidFill>
              <a:srgbClr val="FF4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2"/>
            <p:cNvSpPr/>
            <p:nvPr/>
          </p:nvSpPr>
          <p:spPr>
            <a:xfrm rot="10800000">
              <a:off x="6569640" y="711720"/>
              <a:ext cx="1627560" cy="76320"/>
            </a:xfrm>
            <a:prstGeom prst="rect">
              <a:avLst/>
            </a:prstGeom>
            <a:solidFill>
              <a:srgbClr val="FD7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2"/>
            <p:cNvSpPr/>
            <p:nvPr/>
          </p:nvSpPr>
          <p:spPr>
            <a:xfrm rot="10800000">
              <a:off x="4942080" y="711720"/>
              <a:ext cx="1627560" cy="76320"/>
            </a:xfrm>
            <a:prstGeom prst="rect">
              <a:avLst/>
            </a:prstGeom>
            <a:solidFill>
              <a:srgbClr val="FD9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2"/>
            <p:cNvSpPr/>
            <p:nvPr/>
          </p:nvSpPr>
          <p:spPr>
            <a:xfrm rot="10800000">
              <a:off x="3314520" y="711720"/>
              <a:ext cx="1627560" cy="76320"/>
            </a:xfrm>
            <a:prstGeom prst="rect">
              <a:avLst/>
            </a:prstGeom>
            <a:solidFill>
              <a:srgbClr val="FDB8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2"/>
            <p:cNvSpPr/>
            <p:nvPr/>
          </p:nvSpPr>
          <p:spPr>
            <a:xfrm rot="10800000">
              <a:off x="1686960" y="711720"/>
              <a:ext cx="1627560" cy="76320"/>
            </a:xfrm>
            <a:prstGeom prst="rect">
              <a:avLst/>
            </a:prstGeom>
            <a:solidFill>
              <a:srgbClr val="FDDC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32"/>
          <p:cNvSpPr/>
          <p:nvPr/>
        </p:nvSpPr>
        <p:spPr>
          <a:xfrm>
            <a:off x="1686600" y="173520"/>
            <a:ext cx="813780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Sponsored Posts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2"/>
          <p:cNvSpPr/>
          <p:nvPr/>
        </p:nvSpPr>
        <p:spPr>
          <a:xfrm>
            <a:off x="137880" y="965520"/>
            <a:ext cx="7365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B2333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Comments Categorizations</a:t>
            </a:r>
            <a:r>
              <a:rPr b="0" i="0" lang="en-IN" sz="1800" u="none" cap="none" strike="noStrike">
                <a:solidFill>
                  <a:srgbClr val="B2333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3" name="Google Shape;203;p32"/>
          <p:cNvGraphicFramePr/>
          <p:nvPr/>
        </p:nvGraphicFramePr>
        <p:xfrm>
          <a:off x="137880" y="1465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{D56D521A-8097-4227-BD0A-90F468B56DCF}</a:tableStyleId>
              </a:tblPr>
              <a:tblGrid>
                <a:gridCol w="982450"/>
                <a:gridCol w="1551250"/>
                <a:gridCol w="1506600"/>
                <a:gridCol w="1639800"/>
                <a:gridCol w="1625050"/>
                <a:gridCol w="1654550"/>
                <a:gridCol w="1540450"/>
                <a:gridCol w="1481050"/>
              </a:tblGrid>
              <a:tr h="25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Type1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275" marL="8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Type2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275" marL="8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Type3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275" marL="8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Type4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275" marL="8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Type5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275" marL="8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Type6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275" marL="8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Type7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275" marL="8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</a:tr>
              <a:tr h="98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Comments type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275" marL="8275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Only phone no is given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275" marL="8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Only salutation is given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275" marL="8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Fake, Negative and Abusive Comment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275" marL="8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101 Account Opening Process Queries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275" marL="8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General Banking queries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275" marL="8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Regressive query: Negative Feedback on processes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275" marL="8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Applause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275" marL="8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7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Sample Comments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275" marL="8275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000" lvl="0" marL="1713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9877723772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000" lvl="0" marL="1713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7878675635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275" marL="8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000" lvl="0" marL="1713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Hello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000" lvl="0" marL="1713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275" marL="8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000" lvl="0" marL="1713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Fake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000" lvl="0" marL="1713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Fraud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275" marL="8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000" lvl="0" marL="1713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Want to open the account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275" marL="8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000" lvl="0" marL="1713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How to get passbook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000" lvl="0" marL="1713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Customer Id and IFSC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275" marL="8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479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Abusive words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479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Poor customer service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275" marL="8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479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Easy account opening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479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Successful account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275" marL="8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Suggestion  Sample Revert 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275" marL="8275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 {Name},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Please elaborate your concern so that we could assist you further. Also request you to not to any of your bank details in comment section,. Team 101 account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275" marL="8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 {Name}, Please let us know how can we help you Team 101 Account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275" marL="8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 {Name}, we certainly understand  your concern. Please allow us to sometime to update. Team 101 account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275" marL="8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 {Name}, glad to know that you want to be the part of Fincare family. Please  visit 101account.com for detailed process Team 101 account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275" marL="8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 {Name}, thank you for showing an interest in our products. We value you and your queries. Please allow us to sometime to update. Team 101 account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275" marL="8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 {Name}, we have reviewed your queries and you may look forward to receiving a response within 3-4 working days. Team 101 account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275" marL="8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 {Name}, thank you for the support and trust  you have shown in us. For any queries reach us @1800.. Team 101 account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275" marL="8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B8B8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10" name="Google Shape;210;p33"/>
          <p:cNvGrpSpPr/>
          <p:nvPr/>
        </p:nvGrpSpPr>
        <p:grpSpPr>
          <a:xfrm>
            <a:off x="1686960" y="711720"/>
            <a:ext cx="8137800" cy="76320"/>
            <a:chOff x="1686960" y="711720"/>
            <a:chExt cx="8137800" cy="76320"/>
          </a:xfrm>
        </p:grpSpPr>
        <p:sp>
          <p:nvSpPr>
            <p:cNvPr id="211" name="Google Shape;211;p33"/>
            <p:cNvSpPr/>
            <p:nvPr/>
          </p:nvSpPr>
          <p:spPr>
            <a:xfrm rot="10800000">
              <a:off x="8197200" y="711720"/>
              <a:ext cx="1627560" cy="76320"/>
            </a:xfrm>
            <a:prstGeom prst="rect">
              <a:avLst/>
            </a:prstGeom>
            <a:solidFill>
              <a:srgbClr val="FF4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3"/>
            <p:cNvSpPr/>
            <p:nvPr/>
          </p:nvSpPr>
          <p:spPr>
            <a:xfrm rot="10800000">
              <a:off x="6569640" y="711720"/>
              <a:ext cx="1627560" cy="76320"/>
            </a:xfrm>
            <a:prstGeom prst="rect">
              <a:avLst/>
            </a:prstGeom>
            <a:solidFill>
              <a:srgbClr val="FD7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3"/>
            <p:cNvSpPr/>
            <p:nvPr/>
          </p:nvSpPr>
          <p:spPr>
            <a:xfrm rot="10800000">
              <a:off x="4942080" y="711720"/>
              <a:ext cx="1627560" cy="76320"/>
            </a:xfrm>
            <a:prstGeom prst="rect">
              <a:avLst/>
            </a:prstGeom>
            <a:solidFill>
              <a:srgbClr val="FD9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3"/>
            <p:cNvSpPr/>
            <p:nvPr/>
          </p:nvSpPr>
          <p:spPr>
            <a:xfrm rot="10800000">
              <a:off x="3314520" y="711720"/>
              <a:ext cx="1627560" cy="76320"/>
            </a:xfrm>
            <a:prstGeom prst="rect">
              <a:avLst/>
            </a:prstGeom>
            <a:solidFill>
              <a:srgbClr val="FDB8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3"/>
            <p:cNvSpPr/>
            <p:nvPr/>
          </p:nvSpPr>
          <p:spPr>
            <a:xfrm rot="10800000">
              <a:off x="1686960" y="711720"/>
              <a:ext cx="1627560" cy="76320"/>
            </a:xfrm>
            <a:prstGeom prst="rect">
              <a:avLst/>
            </a:prstGeom>
            <a:solidFill>
              <a:srgbClr val="FDDC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216" name="Google Shape;216;p33"/>
          <p:cNvGraphicFramePr/>
          <p:nvPr/>
        </p:nvGraphicFramePr>
        <p:xfrm>
          <a:off x="275760" y="1488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{D56D521A-8097-4227-BD0A-90F468B56DCF}</a:tableStyleId>
              </a:tblPr>
              <a:tblGrid>
                <a:gridCol w="644050"/>
                <a:gridCol w="1163875"/>
                <a:gridCol w="883075"/>
                <a:gridCol w="1540450"/>
                <a:gridCol w="1136150"/>
                <a:gridCol w="1149125"/>
              </a:tblGrid>
              <a:tr h="297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S.No.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Date 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Reach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Engagement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Clicks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Comments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</a:tr>
              <a:tr h="25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Total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4322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183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385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04-Oct-18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403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26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25-Sep-18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478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18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20-Sep-18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469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19-Sep-18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296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18-Sep-18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504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48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17-Sep-18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391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12-Sep-18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360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11-Sep-18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264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14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10-Sep-18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719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07-Sep-18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219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06-Sep-18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87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04-Sep-18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02-Sep-18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14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01-Sep-18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31-Aug-18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16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31-Aug-18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17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30-Aug-18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18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30-Aug-18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350" marL="9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p33"/>
          <p:cNvSpPr/>
          <p:nvPr/>
        </p:nvSpPr>
        <p:spPr>
          <a:xfrm>
            <a:off x="1686600" y="173520"/>
            <a:ext cx="813780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Organic Posts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33"/>
          <p:cNvPicPr preferRelativeResize="0"/>
          <p:nvPr/>
        </p:nvPicPr>
        <p:blipFill rotWithShape="1">
          <a:blip r:embed="rId3">
            <a:alphaModFix/>
          </a:blip>
          <a:srcRect b="5980" l="25625" r="36961" t="29039"/>
          <a:stretch/>
        </p:blipFill>
        <p:spPr>
          <a:xfrm>
            <a:off x="7099200" y="933480"/>
            <a:ext cx="3205800" cy="312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/>
          <p:cNvPicPr preferRelativeResize="0"/>
          <p:nvPr/>
        </p:nvPicPr>
        <p:blipFill rotWithShape="1">
          <a:blip r:embed="rId4">
            <a:alphaModFix/>
          </a:blip>
          <a:srcRect b="4936" l="25917" r="36450" t="30993"/>
          <a:stretch/>
        </p:blipFill>
        <p:spPr>
          <a:xfrm>
            <a:off x="9347760" y="1016280"/>
            <a:ext cx="2742840" cy="2621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3"/>
          <p:cNvPicPr preferRelativeResize="0"/>
          <p:nvPr/>
        </p:nvPicPr>
        <p:blipFill rotWithShape="1">
          <a:blip r:embed="rId5">
            <a:alphaModFix/>
          </a:blip>
          <a:srcRect b="13402" l="34339" r="40987" t="26436"/>
          <a:stretch/>
        </p:blipFill>
        <p:spPr>
          <a:xfrm>
            <a:off x="9964080" y="3471120"/>
            <a:ext cx="2126520" cy="2909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 rotWithShape="1">
          <a:blip r:embed="rId6">
            <a:alphaModFix/>
          </a:blip>
          <a:srcRect b="10794" l="28481" r="37914" t="40370"/>
          <a:stretch/>
        </p:blipFill>
        <p:spPr>
          <a:xfrm>
            <a:off x="7183080" y="4039200"/>
            <a:ext cx="2798640" cy="228312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3"/>
          <p:cNvSpPr/>
          <p:nvPr/>
        </p:nvSpPr>
        <p:spPr>
          <a:xfrm>
            <a:off x="275760" y="1154160"/>
            <a:ext cx="4816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B2333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Summary of Organic Post	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B8B8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29" name="Google Shape;229;p34"/>
          <p:cNvGrpSpPr/>
          <p:nvPr/>
        </p:nvGrpSpPr>
        <p:grpSpPr>
          <a:xfrm>
            <a:off x="1686960" y="711720"/>
            <a:ext cx="8137800" cy="76320"/>
            <a:chOff x="1686960" y="711720"/>
            <a:chExt cx="8137800" cy="76320"/>
          </a:xfrm>
        </p:grpSpPr>
        <p:sp>
          <p:nvSpPr>
            <p:cNvPr id="230" name="Google Shape;230;p34"/>
            <p:cNvSpPr/>
            <p:nvPr/>
          </p:nvSpPr>
          <p:spPr>
            <a:xfrm rot="10800000">
              <a:off x="8197200" y="711720"/>
              <a:ext cx="1627560" cy="76320"/>
            </a:xfrm>
            <a:prstGeom prst="rect">
              <a:avLst/>
            </a:prstGeom>
            <a:solidFill>
              <a:srgbClr val="FF4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4"/>
            <p:cNvSpPr/>
            <p:nvPr/>
          </p:nvSpPr>
          <p:spPr>
            <a:xfrm rot="10800000">
              <a:off x="6569640" y="711720"/>
              <a:ext cx="1627560" cy="76320"/>
            </a:xfrm>
            <a:prstGeom prst="rect">
              <a:avLst/>
            </a:prstGeom>
            <a:solidFill>
              <a:srgbClr val="FD7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4"/>
            <p:cNvSpPr/>
            <p:nvPr/>
          </p:nvSpPr>
          <p:spPr>
            <a:xfrm rot="10800000">
              <a:off x="4942080" y="711720"/>
              <a:ext cx="1627560" cy="76320"/>
            </a:xfrm>
            <a:prstGeom prst="rect">
              <a:avLst/>
            </a:prstGeom>
            <a:solidFill>
              <a:srgbClr val="FD9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4"/>
            <p:cNvSpPr/>
            <p:nvPr/>
          </p:nvSpPr>
          <p:spPr>
            <a:xfrm rot="10800000">
              <a:off x="3314520" y="711720"/>
              <a:ext cx="1627560" cy="76320"/>
            </a:xfrm>
            <a:prstGeom prst="rect">
              <a:avLst/>
            </a:prstGeom>
            <a:solidFill>
              <a:srgbClr val="FDB8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4"/>
            <p:cNvSpPr/>
            <p:nvPr/>
          </p:nvSpPr>
          <p:spPr>
            <a:xfrm rot="10800000">
              <a:off x="1686960" y="711720"/>
              <a:ext cx="1627560" cy="76320"/>
            </a:xfrm>
            <a:prstGeom prst="rect">
              <a:avLst/>
            </a:prstGeom>
            <a:solidFill>
              <a:srgbClr val="FDDC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Google Shape;235;p34"/>
          <p:cNvSpPr/>
          <p:nvPr/>
        </p:nvSpPr>
        <p:spPr>
          <a:xfrm>
            <a:off x="1686600" y="173520"/>
            <a:ext cx="813780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Facebook Inbox Messages	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34"/>
          <p:cNvPicPr preferRelativeResize="0"/>
          <p:nvPr/>
        </p:nvPicPr>
        <p:blipFill rotWithShape="1">
          <a:blip r:embed="rId3">
            <a:alphaModFix/>
          </a:blip>
          <a:srcRect b="7292" l="0" r="59474" t="16491"/>
          <a:stretch/>
        </p:blipFill>
        <p:spPr>
          <a:xfrm>
            <a:off x="6995880" y="960120"/>
            <a:ext cx="4941720" cy="52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4"/>
          <p:cNvSpPr/>
          <p:nvPr/>
        </p:nvSpPr>
        <p:spPr>
          <a:xfrm>
            <a:off x="254160" y="1262880"/>
            <a:ext cx="6315120" cy="2037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Total messages on 101account page inbox from 11</a:t>
            </a:r>
            <a:r>
              <a:rPr b="0" baseline="3000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</a:t>
            </a: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Sep to 30</a:t>
            </a:r>
            <a:r>
              <a:rPr b="0" baseline="3000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</a:t>
            </a: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Sep is 19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most common queries are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to get debit card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Debit card not received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to apply for loan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Enquiry on branch locations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UPI not available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B8B8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44" name="Google Shape;244;p35"/>
          <p:cNvGrpSpPr/>
          <p:nvPr/>
        </p:nvGrpSpPr>
        <p:grpSpPr>
          <a:xfrm>
            <a:off x="1686960" y="711720"/>
            <a:ext cx="8137800" cy="76320"/>
            <a:chOff x="1686960" y="711720"/>
            <a:chExt cx="8137800" cy="76320"/>
          </a:xfrm>
        </p:grpSpPr>
        <p:sp>
          <p:nvSpPr>
            <p:cNvPr id="245" name="Google Shape;245;p35"/>
            <p:cNvSpPr/>
            <p:nvPr/>
          </p:nvSpPr>
          <p:spPr>
            <a:xfrm rot="10800000">
              <a:off x="8197200" y="711720"/>
              <a:ext cx="1627560" cy="76320"/>
            </a:xfrm>
            <a:prstGeom prst="rect">
              <a:avLst/>
            </a:prstGeom>
            <a:solidFill>
              <a:srgbClr val="FF4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5"/>
            <p:cNvSpPr/>
            <p:nvPr/>
          </p:nvSpPr>
          <p:spPr>
            <a:xfrm rot="10800000">
              <a:off x="6569640" y="711720"/>
              <a:ext cx="1627560" cy="76320"/>
            </a:xfrm>
            <a:prstGeom prst="rect">
              <a:avLst/>
            </a:prstGeom>
            <a:solidFill>
              <a:srgbClr val="FD7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5"/>
            <p:cNvSpPr/>
            <p:nvPr/>
          </p:nvSpPr>
          <p:spPr>
            <a:xfrm rot="10800000">
              <a:off x="4942080" y="711720"/>
              <a:ext cx="1627560" cy="76320"/>
            </a:xfrm>
            <a:prstGeom prst="rect">
              <a:avLst/>
            </a:prstGeom>
            <a:solidFill>
              <a:srgbClr val="FD9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5"/>
            <p:cNvSpPr/>
            <p:nvPr/>
          </p:nvSpPr>
          <p:spPr>
            <a:xfrm rot="10800000">
              <a:off x="3314520" y="711720"/>
              <a:ext cx="1627560" cy="76320"/>
            </a:xfrm>
            <a:prstGeom prst="rect">
              <a:avLst/>
            </a:prstGeom>
            <a:solidFill>
              <a:srgbClr val="FDB8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5"/>
            <p:cNvSpPr/>
            <p:nvPr/>
          </p:nvSpPr>
          <p:spPr>
            <a:xfrm rot="10800000">
              <a:off x="1686960" y="711720"/>
              <a:ext cx="1627560" cy="76320"/>
            </a:xfrm>
            <a:prstGeom prst="rect">
              <a:avLst/>
            </a:prstGeom>
            <a:solidFill>
              <a:srgbClr val="FDDC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35"/>
          <p:cNvSpPr/>
          <p:nvPr/>
        </p:nvSpPr>
        <p:spPr>
          <a:xfrm>
            <a:off x="1686600" y="173520"/>
            <a:ext cx="813780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Common Customer Queries	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5"/>
          <p:cNvSpPr/>
          <p:nvPr/>
        </p:nvSpPr>
        <p:spPr>
          <a:xfrm>
            <a:off x="304920" y="1127880"/>
            <a:ext cx="497808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Facebook comments and messages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5"/>
          <p:cNvSpPr/>
          <p:nvPr/>
        </p:nvSpPr>
        <p:spPr>
          <a:xfrm>
            <a:off x="382680" y="1435680"/>
            <a:ext cx="586332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Other queries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Current account available.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AutoNum type="arabicPeriod"/>
            </a:pP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ATM card still not received.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AutoNum type="arabicPeriod"/>
            </a:pP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Email OTP not working.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AutoNum type="arabicPeriod"/>
            </a:pP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KYC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AutoNum type="arabicPeriod"/>
            </a:pP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customer care.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AutoNum type="arabicPeriod"/>
            </a:pP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one is answering my query.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AutoNum type="arabicPeriod"/>
            </a:pP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to login to Internet Banking and customer care number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AutoNum type="arabicPeriod"/>
            </a:pP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UPI transaction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AutoNum type="arabicPeriod"/>
            </a:pP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Credit card option is available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AutoNum type="arabicPeriod"/>
            </a:pP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Charges and fees for passbook, debit card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AutoNum type="arabicPeriod"/>
            </a:pP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to find our account ifsc code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5"/>
          <p:cNvSpPr/>
          <p:nvPr/>
        </p:nvSpPr>
        <p:spPr>
          <a:xfrm>
            <a:off x="6618600" y="1435680"/>
            <a:ext cx="492912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101Account related queries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AutoNum type="arabicPeriod"/>
            </a:pP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How to open an account.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AutoNum type="arabicPeriod"/>
            </a:pP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Account opening online process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AutoNum type="arabicPeriod"/>
            </a:pP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to apply for ATM card.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AutoNum type="arabicPeriod"/>
            </a:pP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Minimum balance 25k ????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AutoNum type="arabicPeriod"/>
            </a:pP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will receive an ATM card?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AutoNum type="arabicPeriod"/>
            </a:pP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 of fund transfer?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AutoNum type="arabicPeriod"/>
            </a:pP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 tried the first step but no reply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5"/>
          <p:cNvSpPr/>
          <p:nvPr/>
        </p:nvSpPr>
        <p:spPr>
          <a:xfrm>
            <a:off x="6324480" y="3831840"/>
            <a:ext cx="5484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600" u="none" cap="none" strike="noStrike">
                <a:solidFill>
                  <a:srgbClr val="B2333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 Steps- to be answered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FPR to handle all comments and queries?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to tag customer complaints to product team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TAT to revert all queries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Should we hide negative Comments/feedback/customer service issues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