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73" r:id="rId4"/>
    <p:sldId id="260" r:id="rId5"/>
    <p:sldId id="267" r:id="rId6"/>
    <p:sldId id="270" r:id="rId7"/>
    <p:sldId id="268" r:id="rId8"/>
    <p:sldId id="274" r:id="rId9"/>
    <p:sldId id="271" r:id="rId10"/>
    <p:sldId id="259" r:id="rId11"/>
    <p:sldId id="269" r:id="rId12"/>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0EC90B-1456-46AD-8499-9A7187B051A3}" v="18" dt="2021-05-03T23:28:27.875"/>
    <p1510:client id="{1E1A53FF-B12C-4C13-A4DB-72A4EDC21631}" v="73" dt="2021-05-04T08:24:27.812"/>
    <p1510:client id="{5A2CECBC-D5C5-40CF-B985-36088DEF0BE8}" v="197" dt="2021-05-04T09:19:23.054"/>
    <p1510:client id="{5B6FE3C6-2091-4D4D-89F9-03A28B72C7DD}" v="772" dt="2021-05-03T23:01:10.218"/>
    <p1510:client id="{6322EB1D-F643-4758-933D-62E59D2F23C5}" v="54" dt="2021-05-03T23:20:15.117"/>
    <p1510:client id="{6ECB5BF0-4E35-4FD7-A81E-1CEA37F7FFB5}" v="1909" dt="2021-05-04T11:36:33.568"/>
    <p1510:client id="{895F875C-66A0-4DE0-A801-1EEF114AACF9}" v="314" dt="2021-05-04T07:52:34.106"/>
    <p1510:client id="{B75D264F-F7E4-4D9C-94BC-8C6C6393BBF9}" v="28" dt="2021-05-04T08:51:14.194"/>
    <p1510:client id="{BCC0ABDC-0530-40DA-94E0-BE21C99798A4}" v="15" dt="2021-05-04T10:59:24.952"/>
    <p1510:client id="{C6457C51-E4E0-4A5E-938F-F4C8742BB8D2}" v="30" dt="2021-05-04T08:55:51.992"/>
    <p1510:client id="{DDD87F55-B977-4799-85CC-FF8463211570}" v="69" dt="2021-05-04T09:39:39.81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358"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25B4699E-F308-4B42-820E-4AA19D642F6D}" type="datetimeFigureOut">
              <a:rPr lang="en-US" smtClean="0"/>
              <a:t>5/4/2021</a:t>
            </a:fld>
            <a:endParaRPr lang="en-US"/>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305F8211-7D45-4BCE-ABC8-01C5B38D1315}" type="slidenum">
              <a:rPr lang="en-US" smtClean="0"/>
              <a:t>‹#›</a:t>
            </a:fld>
            <a:endParaRPr lang="en-US"/>
          </a:p>
        </p:txBody>
      </p:sp>
    </p:spTree>
    <p:extLst>
      <p:ext uri="{BB962C8B-B14F-4D97-AF65-F5344CB8AC3E}">
        <p14:creationId xmlns:p14="http://schemas.microsoft.com/office/powerpoint/2010/main" val="824262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5F8211-7D45-4BCE-ABC8-01C5B38D1315}" type="slidenum">
              <a:rPr lang="en-US" smtClean="0"/>
              <a:t>2</a:t>
            </a:fld>
            <a:endParaRPr lang="en-US"/>
          </a:p>
        </p:txBody>
      </p:sp>
    </p:spTree>
    <p:extLst>
      <p:ext uri="{BB962C8B-B14F-4D97-AF65-F5344CB8AC3E}">
        <p14:creationId xmlns:p14="http://schemas.microsoft.com/office/powerpoint/2010/main" val="79686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5F8211-7D45-4BCE-ABC8-01C5B38D1315}" type="slidenum">
              <a:rPr lang="en-US" smtClean="0"/>
              <a:t>3</a:t>
            </a:fld>
            <a:endParaRPr lang="en-US"/>
          </a:p>
        </p:txBody>
      </p:sp>
    </p:spTree>
    <p:extLst>
      <p:ext uri="{BB962C8B-B14F-4D97-AF65-F5344CB8AC3E}">
        <p14:creationId xmlns:p14="http://schemas.microsoft.com/office/powerpoint/2010/main" val="91640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5F8211-7D45-4BCE-ABC8-01C5B38D1315}" type="slidenum">
              <a:rPr lang="en-US" smtClean="0"/>
              <a:t>8</a:t>
            </a:fld>
            <a:endParaRPr lang="en-US"/>
          </a:p>
        </p:txBody>
      </p:sp>
    </p:spTree>
    <p:extLst>
      <p:ext uri="{BB962C8B-B14F-4D97-AF65-F5344CB8AC3E}">
        <p14:creationId xmlns:p14="http://schemas.microsoft.com/office/powerpoint/2010/main" val="1605434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3352" y="289062"/>
            <a:ext cx="9886695" cy="3606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5/4/2021</a:t>
            </a:fld>
            <a:endParaRPr lang="en-US"/>
          </a:p>
        </p:txBody>
      </p:sp>
      <p:sp>
        <p:nvSpPr>
          <p:cNvPr id="6" name="Holder 6"/>
          <p:cNvSpPr>
            <a:spLocks noGrp="1"/>
          </p:cNvSpPr>
          <p:nvPr>
            <p:ph type="sldNum" sz="quarter" idx="7"/>
          </p:nvPr>
        </p:nvSpPr>
        <p:spPr/>
        <p:txBody>
          <a:bodyPr lIns="0" tIns="0" rIns="0" bIns="0"/>
          <a:lstStyle>
            <a:lvl1pPr>
              <a:defRPr sz="1200" b="0" i="0">
                <a:solidFill>
                  <a:srgbClr val="7E7E7E"/>
                </a:solidFill>
                <a:latin typeface="Arial"/>
                <a:cs typeface="Arial"/>
              </a:defRPr>
            </a:lvl1pPr>
          </a:lstStyle>
          <a:p>
            <a:pPr marL="38100">
              <a:lnSpc>
                <a:spcPts val="1425"/>
              </a:lnSpc>
            </a:pPr>
            <a:fld id="{81D60167-4931-47E6-BA6A-407CBD079E47}" type="slidenum">
              <a:rPr dirty="0"/>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1">
                <a:solidFill>
                  <a:srgbClr val="7E7E7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350" b="0" i="0">
                <a:solidFill>
                  <a:srgbClr val="4D4D4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5/4/2021</a:t>
            </a:fld>
            <a:endParaRPr lang="en-US"/>
          </a:p>
        </p:txBody>
      </p:sp>
      <p:sp>
        <p:nvSpPr>
          <p:cNvPr id="6" name="Holder 6"/>
          <p:cNvSpPr>
            <a:spLocks noGrp="1"/>
          </p:cNvSpPr>
          <p:nvPr>
            <p:ph type="sldNum" sz="quarter" idx="7"/>
          </p:nvPr>
        </p:nvSpPr>
        <p:spPr/>
        <p:txBody>
          <a:bodyPr lIns="0" tIns="0" rIns="0" bIns="0"/>
          <a:lstStyle>
            <a:lvl1pPr>
              <a:defRPr sz="1200" b="0" i="0">
                <a:solidFill>
                  <a:srgbClr val="7E7E7E"/>
                </a:solidFill>
                <a:latin typeface="Arial"/>
                <a:cs typeface="Arial"/>
              </a:defRPr>
            </a:lvl1pPr>
          </a:lstStyle>
          <a:p>
            <a:pPr marL="38100">
              <a:lnSpc>
                <a:spcPts val="1425"/>
              </a:lnSpc>
            </a:pPr>
            <a:fld id="{81D60167-4931-47E6-BA6A-407CBD079E47}" type="slidenum">
              <a:rPr dirty="0"/>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1">
                <a:solidFill>
                  <a:srgbClr val="7E7E7E"/>
                </a:solidFill>
                <a:latin typeface="Arial"/>
                <a:cs typeface="Arial"/>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5/4/2021</a:t>
            </a:fld>
            <a:endParaRPr lang="en-US"/>
          </a:p>
        </p:txBody>
      </p:sp>
      <p:sp>
        <p:nvSpPr>
          <p:cNvPr id="7" name="Holder 7"/>
          <p:cNvSpPr>
            <a:spLocks noGrp="1"/>
          </p:cNvSpPr>
          <p:nvPr>
            <p:ph type="sldNum" sz="quarter" idx="7"/>
          </p:nvPr>
        </p:nvSpPr>
        <p:spPr/>
        <p:txBody>
          <a:bodyPr lIns="0" tIns="0" rIns="0" bIns="0"/>
          <a:lstStyle>
            <a:lvl1pPr>
              <a:defRPr sz="1200" b="0" i="0">
                <a:solidFill>
                  <a:srgbClr val="7E7E7E"/>
                </a:solidFill>
                <a:latin typeface="Arial"/>
                <a:cs typeface="Arial"/>
              </a:defRPr>
            </a:lvl1pPr>
          </a:lstStyle>
          <a:p>
            <a:pPr marL="38100">
              <a:lnSpc>
                <a:spcPts val="1425"/>
              </a:lnSpc>
            </a:pPr>
            <a:fld id="{81D60167-4931-47E6-BA6A-407CBD079E47}" type="slidenum">
              <a:rPr dirty="0"/>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1">
                <a:solidFill>
                  <a:srgbClr val="7E7E7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5/4/2021</a:t>
            </a:fld>
            <a:endParaRPr lang="en-US"/>
          </a:p>
        </p:txBody>
      </p:sp>
      <p:sp>
        <p:nvSpPr>
          <p:cNvPr id="5" name="Holder 5"/>
          <p:cNvSpPr>
            <a:spLocks noGrp="1"/>
          </p:cNvSpPr>
          <p:nvPr>
            <p:ph type="sldNum" sz="quarter" idx="7"/>
          </p:nvPr>
        </p:nvSpPr>
        <p:spPr/>
        <p:txBody>
          <a:bodyPr lIns="0" tIns="0" rIns="0" bIns="0"/>
          <a:lstStyle>
            <a:lvl1pPr>
              <a:defRPr sz="1200" b="0" i="0">
                <a:solidFill>
                  <a:srgbClr val="7E7E7E"/>
                </a:solidFill>
                <a:latin typeface="Arial"/>
                <a:cs typeface="Arial"/>
              </a:defRPr>
            </a:lvl1pPr>
          </a:lstStyle>
          <a:p>
            <a:pPr marL="38100">
              <a:lnSpc>
                <a:spcPts val="1425"/>
              </a:lnSpc>
            </a:pPr>
            <a:fld id="{81D60167-4931-47E6-BA6A-407CBD079E47}" type="slidenum">
              <a:rPr dirty="0"/>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5/4/2021</a:t>
            </a:fld>
            <a:endParaRPr lang="en-US"/>
          </a:p>
        </p:txBody>
      </p:sp>
      <p:sp>
        <p:nvSpPr>
          <p:cNvPr id="4" name="Holder 4"/>
          <p:cNvSpPr>
            <a:spLocks noGrp="1"/>
          </p:cNvSpPr>
          <p:nvPr>
            <p:ph type="sldNum" sz="quarter" idx="7"/>
          </p:nvPr>
        </p:nvSpPr>
        <p:spPr/>
        <p:txBody>
          <a:bodyPr lIns="0" tIns="0" rIns="0" bIns="0"/>
          <a:lstStyle>
            <a:lvl1pPr>
              <a:defRPr sz="1200" b="0" i="0">
                <a:solidFill>
                  <a:srgbClr val="7E7E7E"/>
                </a:solidFill>
                <a:latin typeface="Arial"/>
                <a:cs typeface="Arial"/>
              </a:defRPr>
            </a:lvl1pPr>
          </a:lstStyle>
          <a:p>
            <a:pPr marL="38100">
              <a:lnSpc>
                <a:spcPts val="1425"/>
              </a:lnSpc>
            </a:pPr>
            <a:fld id="{81D60167-4931-47E6-BA6A-407CBD079E47}" type="slidenum">
              <a:rPr dirty="0"/>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56031" y="682752"/>
            <a:ext cx="6477000" cy="9525"/>
          </a:xfrm>
          <a:custGeom>
            <a:avLst/>
            <a:gdLst/>
            <a:ahLst/>
            <a:cxnLst/>
            <a:rect l="l" t="t" r="r" b="b"/>
            <a:pathLst>
              <a:path w="6477000" h="9525">
                <a:moveTo>
                  <a:pt x="0" y="0"/>
                </a:moveTo>
                <a:lnTo>
                  <a:pt x="6477000" y="9143"/>
                </a:lnTo>
              </a:path>
            </a:pathLst>
          </a:custGeom>
          <a:ln w="9144">
            <a:solidFill>
              <a:srgbClr val="999E9E"/>
            </a:solidFill>
          </a:ln>
        </p:spPr>
        <p:txBody>
          <a:bodyPr wrap="square" lIns="0" tIns="0" rIns="0" bIns="0" rtlCol="0"/>
          <a:lstStyle/>
          <a:p>
            <a:endParaRPr/>
          </a:p>
        </p:txBody>
      </p:sp>
      <p:sp>
        <p:nvSpPr>
          <p:cNvPr id="17" name="bg object 17"/>
          <p:cNvSpPr/>
          <p:nvPr/>
        </p:nvSpPr>
        <p:spPr>
          <a:xfrm>
            <a:off x="256031" y="6382512"/>
            <a:ext cx="8493760" cy="0"/>
          </a:xfrm>
          <a:custGeom>
            <a:avLst/>
            <a:gdLst/>
            <a:ahLst/>
            <a:cxnLst/>
            <a:rect l="l" t="t" r="r" b="b"/>
            <a:pathLst>
              <a:path w="8493760">
                <a:moveTo>
                  <a:pt x="0" y="0"/>
                </a:moveTo>
                <a:lnTo>
                  <a:pt x="8493251" y="0"/>
                </a:lnTo>
              </a:path>
            </a:pathLst>
          </a:custGeom>
          <a:ln w="9144">
            <a:solidFill>
              <a:srgbClr val="999E9E"/>
            </a:solidFill>
          </a:ln>
        </p:spPr>
        <p:txBody>
          <a:bodyPr wrap="square" lIns="0" tIns="0" rIns="0" bIns="0" rtlCol="0"/>
          <a:lstStyle/>
          <a:p>
            <a:endParaRPr/>
          </a:p>
        </p:txBody>
      </p:sp>
      <p:pic>
        <p:nvPicPr>
          <p:cNvPr id="18" name="bg object 18"/>
          <p:cNvPicPr/>
          <p:nvPr/>
        </p:nvPicPr>
        <p:blipFill>
          <a:blip r:embed="rId7" cstate="print"/>
          <a:stretch>
            <a:fillRect/>
          </a:stretch>
        </p:blipFill>
        <p:spPr>
          <a:xfrm>
            <a:off x="6839711" y="347011"/>
            <a:ext cx="1863808" cy="765853"/>
          </a:xfrm>
          <a:prstGeom prst="rect">
            <a:avLst/>
          </a:prstGeom>
        </p:spPr>
      </p:pic>
      <p:sp>
        <p:nvSpPr>
          <p:cNvPr id="2" name="Holder 2"/>
          <p:cNvSpPr>
            <a:spLocks noGrp="1"/>
          </p:cNvSpPr>
          <p:nvPr>
            <p:ph type="title"/>
          </p:nvPr>
        </p:nvSpPr>
        <p:spPr>
          <a:xfrm>
            <a:off x="403352" y="289062"/>
            <a:ext cx="9886695" cy="360680"/>
          </a:xfrm>
          <a:prstGeom prst="rect">
            <a:avLst/>
          </a:prstGeom>
        </p:spPr>
        <p:txBody>
          <a:bodyPr wrap="square" lIns="0" tIns="0" rIns="0" bIns="0">
            <a:spAutoFit/>
          </a:bodyPr>
          <a:lstStyle>
            <a:lvl1pPr>
              <a:defRPr sz="2200" b="1" i="1">
                <a:solidFill>
                  <a:srgbClr val="7E7E7E"/>
                </a:solidFill>
                <a:latin typeface="Arial"/>
                <a:cs typeface="Arial"/>
              </a:defRPr>
            </a:lvl1pPr>
          </a:lstStyle>
          <a:p>
            <a:endParaRPr/>
          </a:p>
        </p:txBody>
      </p:sp>
      <p:sp>
        <p:nvSpPr>
          <p:cNvPr id="3" name="Holder 3"/>
          <p:cNvSpPr>
            <a:spLocks noGrp="1"/>
          </p:cNvSpPr>
          <p:nvPr>
            <p:ph type="body" idx="1"/>
          </p:nvPr>
        </p:nvSpPr>
        <p:spPr>
          <a:xfrm>
            <a:off x="595376" y="1301596"/>
            <a:ext cx="7681595" cy="4615815"/>
          </a:xfrm>
          <a:prstGeom prst="rect">
            <a:avLst/>
          </a:prstGeom>
        </p:spPr>
        <p:txBody>
          <a:bodyPr wrap="square" lIns="0" tIns="0" rIns="0" bIns="0">
            <a:spAutoFit/>
          </a:bodyPr>
          <a:lstStyle>
            <a:lvl1pPr>
              <a:defRPr sz="1350" b="0" i="0">
                <a:solidFill>
                  <a:srgbClr val="4D4D4D"/>
                </a:solidFill>
                <a:latin typeface="Arial"/>
                <a:cs typeface="Arial"/>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5/4/2021</a:t>
            </a:fld>
            <a:endParaRPr lang="en-US"/>
          </a:p>
        </p:txBody>
      </p:sp>
      <p:sp>
        <p:nvSpPr>
          <p:cNvPr id="6" name="Holder 6"/>
          <p:cNvSpPr>
            <a:spLocks noGrp="1"/>
          </p:cNvSpPr>
          <p:nvPr>
            <p:ph type="sldNum" sz="quarter" idx="7"/>
          </p:nvPr>
        </p:nvSpPr>
        <p:spPr>
          <a:xfrm>
            <a:off x="8261603" y="6533605"/>
            <a:ext cx="245745" cy="196215"/>
          </a:xfrm>
          <a:prstGeom prst="rect">
            <a:avLst/>
          </a:prstGeom>
        </p:spPr>
        <p:txBody>
          <a:bodyPr wrap="square" lIns="0" tIns="0" rIns="0" bIns="0">
            <a:spAutoFit/>
          </a:bodyPr>
          <a:lstStyle>
            <a:lvl1pPr>
              <a:defRPr sz="1200" b="0" i="0">
                <a:solidFill>
                  <a:srgbClr val="7E7E7E"/>
                </a:solidFill>
                <a:latin typeface="Arial"/>
                <a:cs typeface="Arial"/>
              </a:defRPr>
            </a:lvl1pPr>
          </a:lstStyle>
          <a:p>
            <a:pPr marL="38100">
              <a:lnSpc>
                <a:spcPts val="1425"/>
              </a:lnSpc>
            </a:pPr>
            <a:fld id="{81D60167-4931-47E6-BA6A-407CBD079E47}" type="slidenum">
              <a:rPr dirty="0"/>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702630" y="1539796"/>
            <a:ext cx="3858371" cy="1461801"/>
          </a:xfrm>
          <a:prstGeom prst="rect">
            <a:avLst/>
          </a:prstGeom>
        </p:spPr>
        <p:txBody>
          <a:bodyPr vert="horz" lIns="91440" tIns="45720" rIns="91440" bIns="45720" rtlCol="0" anchor="ctr">
            <a:normAutofit/>
          </a:bodyPr>
          <a:lstStyle/>
          <a:p>
            <a:pPr marL="12700" marR="5080" algn="l" rtl="0">
              <a:lnSpc>
                <a:spcPct val="90000"/>
              </a:lnSpc>
              <a:spcBef>
                <a:spcPct val="0"/>
              </a:spcBef>
            </a:pPr>
            <a:r>
              <a:rPr lang="en-US" sz="2400" i="0" kern="1200" spc="-5" dirty="0">
                <a:solidFill>
                  <a:schemeClr val="tx1"/>
                </a:solidFill>
                <a:latin typeface="+mj-lt"/>
                <a:cs typeface="+mj-cs"/>
              </a:rPr>
              <a:t>Examining Differences in the Shared-Flat (WG) Market in various cities using the online platform </a:t>
            </a:r>
            <a:r>
              <a:rPr lang="en-US" sz="2400" i="0" kern="1200" spc="-5" dirty="0" err="1">
                <a:solidFill>
                  <a:schemeClr val="tx1"/>
                </a:solidFill>
                <a:latin typeface="+mj-lt"/>
                <a:cs typeface="+mj-cs"/>
              </a:rPr>
              <a:t>WG-Gesucht</a:t>
            </a:r>
            <a:endParaRPr lang="en-US" sz="2400" kern="1200" dirty="0">
              <a:solidFill>
                <a:schemeClr val="tx1"/>
              </a:solidFill>
              <a:latin typeface="+mj-lt"/>
              <a:cs typeface="Calibri"/>
            </a:endParaRPr>
          </a:p>
        </p:txBody>
      </p:sp>
      <p:sp>
        <p:nvSpPr>
          <p:cNvPr id="7" name="object 7"/>
          <p:cNvSpPr txBox="1"/>
          <p:nvPr/>
        </p:nvSpPr>
        <p:spPr>
          <a:xfrm>
            <a:off x="706529" y="3167157"/>
            <a:ext cx="3858372" cy="3508691"/>
          </a:xfrm>
          <a:prstGeom prst="rect">
            <a:avLst/>
          </a:prstGeom>
        </p:spPr>
        <p:txBody>
          <a:bodyPr vert="horz" lIns="91440" tIns="45720" rIns="91440" bIns="45720" rtlCol="0" anchor="t">
            <a:normAutofit/>
          </a:bodyPr>
          <a:lstStyle/>
          <a:p>
            <a:pPr marL="520065" marR="5080">
              <a:lnSpc>
                <a:spcPct val="90000"/>
              </a:lnSpc>
              <a:spcBef>
                <a:spcPts val="100"/>
              </a:spcBef>
            </a:pPr>
            <a:r>
              <a:rPr lang="en-US" spc="-5"/>
              <a:t>Created by:</a:t>
            </a:r>
            <a:endParaRPr lang="en-US"/>
          </a:p>
          <a:p>
            <a:pPr marL="748665" marR="5080" indent="-228600">
              <a:lnSpc>
                <a:spcPct val="90000"/>
              </a:lnSpc>
              <a:spcBef>
                <a:spcPts val="100"/>
              </a:spcBef>
              <a:buFont typeface="Arial" panose="020B0604020202020204" pitchFamily="34" charset="0"/>
              <a:buChar char="•"/>
            </a:pPr>
            <a:r>
              <a:rPr lang="en-US" spc="-5"/>
              <a:t>Fariha Hossain</a:t>
            </a:r>
            <a:endParaRPr lang="en-US" spc="-5">
              <a:cs typeface="Calibri"/>
            </a:endParaRPr>
          </a:p>
          <a:p>
            <a:pPr marL="748665" marR="5080" indent="-228600">
              <a:lnSpc>
                <a:spcPct val="90000"/>
              </a:lnSpc>
              <a:spcBef>
                <a:spcPts val="100"/>
              </a:spcBef>
              <a:buFont typeface="Arial" panose="020B0604020202020204" pitchFamily="34" charset="0"/>
              <a:buChar char="•"/>
            </a:pPr>
            <a:r>
              <a:rPr lang="en-US" spc="-5"/>
              <a:t>Umme Rabab</a:t>
            </a:r>
            <a:endParaRPr lang="en-US" spc="-5">
              <a:cs typeface="Calibri"/>
            </a:endParaRPr>
          </a:p>
          <a:p>
            <a:pPr marL="748665" marR="5080" indent="-228600">
              <a:lnSpc>
                <a:spcPct val="90000"/>
              </a:lnSpc>
              <a:spcBef>
                <a:spcPts val="100"/>
              </a:spcBef>
              <a:buFont typeface="Arial" panose="020B0604020202020204" pitchFamily="34" charset="0"/>
              <a:buChar char="•"/>
            </a:pPr>
            <a:r>
              <a:rPr lang="en-US" spc="-5"/>
              <a:t>Artiola Kuke</a:t>
            </a:r>
            <a:endParaRPr lang="en-US" spc="-5">
              <a:cs typeface="Calibri"/>
            </a:endParaRPr>
          </a:p>
          <a:p>
            <a:pPr marL="748665" marR="5080" indent="-228600">
              <a:lnSpc>
                <a:spcPct val="90000"/>
              </a:lnSpc>
              <a:spcBef>
                <a:spcPts val="100"/>
              </a:spcBef>
              <a:buFont typeface="Arial" panose="020B0604020202020204" pitchFamily="34" charset="0"/>
              <a:buChar char="•"/>
            </a:pPr>
            <a:endParaRPr lang="en-US" spc="-5"/>
          </a:p>
          <a:p>
            <a:pPr marL="520065" marR="5080">
              <a:lnSpc>
                <a:spcPct val="90000"/>
              </a:lnSpc>
              <a:spcBef>
                <a:spcPts val="100"/>
              </a:spcBef>
            </a:pPr>
            <a:endParaRPr lang="en-US" spc="-5">
              <a:cs typeface="Calibri"/>
            </a:endParaRPr>
          </a:p>
        </p:txBody>
      </p:sp>
      <p:sp>
        <p:nvSpPr>
          <p:cNvPr id="13" name="Freeform: Shape 15">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09835" y="-1"/>
            <a:ext cx="5683565" cy="756285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7">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212316" y="0"/>
            <a:ext cx="5481084" cy="756285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133" y="1190370"/>
            <a:ext cx="4053925" cy="1964013"/>
          </a:xfrm>
          <a:prstGeom prst="rect">
            <a:avLst/>
          </a:prstGeom>
        </p:spPr>
      </p:pic>
      <p:pic>
        <p:nvPicPr>
          <p:cNvPr id="5" name="object 5"/>
          <p:cNvPicPr/>
          <p:nvPr/>
        </p:nvPicPr>
        <p:blipFill>
          <a:blip r:embed="rId3" cstate="print"/>
          <a:stretch>
            <a:fillRect/>
          </a:stretch>
        </p:blipFill>
        <p:spPr>
          <a:xfrm>
            <a:off x="6304134" y="4690348"/>
            <a:ext cx="4053925" cy="1666812"/>
          </a:xfrm>
          <a:prstGeom prst="rect">
            <a:avLst/>
          </a:prstGeom>
        </p:spPr>
      </p:pic>
      <p:sp>
        <p:nvSpPr>
          <p:cNvPr id="10" name="TextBox 9"/>
          <p:cNvSpPr txBox="1"/>
          <p:nvPr/>
        </p:nvSpPr>
        <p:spPr>
          <a:xfrm>
            <a:off x="5436157" y="2537167"/>
            <a:ext cx="4843189" cy="1398653"/>
          </a:xfrm>
          <a:prstGeom prst="rect">
            <a:avLst/>
          </a:prstGeom>
          <a:noFill/>
        </p:spPr>
        <p:txBody>
          <a:bodyPr wrap="square" lIns="91440" tIns="45720" rIns="91440" bIns="45720" rtlCol="0" anchor="t">
            <a:spAutoFit/>
          </a:bodyPr>
          <a:lstStyle/>
          <a:p>
            <a:pPr marL="748665" marR="5080" lvl="0" indent="-736600">
              <a:lnSpc>
                <a:spcPct val="116500"/>
              </a:lnSpc>
              <a:spcBef>
                <a:spcPts val="100"/>
              </a:spcBef>
            </a:pPr>
            <a:r>
              <a:rPr lang="en-US" spc="-5">
                <a:solidFill>
                  <a:srgbClr val="4D4D4D"/>
                </a:solidFill>
                <a:latin typeface="Arial"/>
                <a:cs typeface="Arial"/>
              </a:rPr>
              <a:t>For:</a:t>
            </a:r>
            <a:endParaRPr lang="en-US">
              <a:cs typeface="Calibri"/>
            </a:endParaRPr>
          </a:p>
          <a:p>
            <a:pPr marL="748665" marR="5080" lvl="0" indent="-736600">
              <a:lnSpc>
                <a:spcPct val="116500"/>
              </a:lnSpc>
              <a:spcBef>
                <a:spcPts val="100"/>
              </a:spcBef>
            </a:pPr>
            <a:r>
              <a:rPr lang="en-US" spc="-5">
                <a:solidFill>
                  <a:srgbClr val="4D4D4D"/>
                </a:solidFill>
                <a:latin typeface="Arial"/>
                <a:cs typeface="Arial"/>
              </a:rPr>
              <a:t>Computational Social Sciences Lab</a:t>
            </a:r>
          </a:p>
          <a:p>
            <a:pPr marL="748665" marR="5080" indent="-736600">
              <a:lnSpc>
                <a:spcPct val="116500"/>
              </a:lnSpc>
              <a:spcBef>
                <a:spcPts val="100"/>
              </a:spcBef>
            </a:pPr>
            <a:r>
              <a:rPr lang="en-US" spc="-5">
                <a:solidFill>
                  <a:srgbClr val="4D4D4D"/>
                </a:solidFill>
                <a:latin typeface="Arial"/>
                <a:cs typeface="Arial"/>
              </a:rPr>
              <a:t>Supervised by: Prof. Dr. Florian Lemmerich</a:t>
            </a:r>
          </a:p>
          <a:p>
            <a:pPr marL="748665" marR="5080" lvl="0" indent="-736600">
              <a:lnSpc>
                <a:spcPct val="116500"/>
              </a:lnSpc>
              <a:spcBef>
                <a:spcPts val="100"/>
              </a:spcBef>
            </a:pPr>
            <a:r>
              <a:rPr lang="en-US" spc="-5">
                <a:solidFill>
                  <a:srgbClr val="4D4D4D"/>
                </a:solidFill>
                <a:latin typeface="Arial"/>
                <a:cs typeface="Arial"/>
              </a:rPr>
              <a:t>Summer Term 2021</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87003" y="6519169"/>
            <a:ext cx="110489" cy="208279"/>
          </a:xfrm>
          <a:prstGeom prst="rect">
            <a:avLst/>
          </a:prstGeom>
        </p:spPr>
        <p:txBody>
          <a:bodyPr vert="horz" wrap="square" lIns="0" tIns="12700" rIns="0" bIns="0" rtlCol="0">
            <a:spAutoFit/>
          </a:bodyPr>
          <a:lstStyle/>
          <a:p>
            <a:pPr marL="12700">
              <a:lnSpc>
                <a:spcPct val="100000"/>
              </a:lnSpc>
              <a:spcBef>
                <a:spcPts val="100"/>
              </a:spcBef>
            </a:pPr>
            <a:r>
              <a:rPr sz="1200">
                <a:solidFill>
                  <a:srgbClr val="7E7E7E"/>
                </a:solidFill>
                <a:latin typeface="Arial"/>
                <a:cs typeface="Arial"/>
              </a:rPr>
              <a:t>4</a:t>
            </a:r>
            <a:endParaRPr sz="1200">
              <a:latin typeface="Arial"/>
              <a:cs typeface="Arial"/>
            </a:endParaRPr>
          </a:p>
        </p:txBody>
      </p:sp>
      <p:sp>
        <p:nvSpPr>
          <p:cNvPr id="3" name="TextBox 2"/>
          <p:cNvSpPr txBox="1"/>
          <p:nvPr/>
        </p:nvSpPr>
        <p:spPr>
          <a:xfrm>
            <a:off x="241300" y="276225"/>
            <a:ext cx="5715000" cy="381000"/>
          </a:xfrm>
          <a:prstGeom prst="rect">
            <a:avLst/>
          </a:prstGeom>
          <a:noFill/>
        </p:spPr>
        <p:txBody>
          <a:bodyPr wrap="square" rtlCol="0">
            <a:spAutoFit/>
          </a:bodyPr>
          <a:lstStyle/>
          <a:p>
            <a:r>
              <a:rPr lang="en-US" b="1" i="1">
                <a:latin typeface="Arial" panose="020B0604020202020204" pitchFamily="34" charset="0"/>
                <a:cs typeface="Arial" panose="020B0604020202020204" pitchFamily="34" charset="0"/>
              </a:rPr>
              <a:t>Research  Questions</a:t>
            </a:r>
            <a:r>
              <a:rPr lang="en-US"/>
              <a:t>:</a:t>
            </a:r>
          </a:p>
        </p:txBody>
      </p:sp>
      <p:sp>
        <p:nvSpPr>
          <p:cNvPr id="4" name="TextBox 3"/>
          <p:cNvSpPr txBox="1"/>
          <p:nvPr/>
        </p:nvSpPr>
        <p:spPr>
          <a:xfrm>
            <a:off x="270136" y="1495425"/>
            <a:ext cx="6400800" cy="3200400"/>
          </a:xfrm>
          <a:prstGeom prst="rect">
            <a:avLst/>
          </a:prstGeom>
          <a:noFill/>
        </p:spPr>
        <p:txBody>
          <a:bodyPr wrap="square" rtlCol="0">
            <a:spAutoFit/>
          </a:bodyPr>
          <a:lstStyle/>
          <a:p>
            <a:endParaRPr lang="en-US"/>
          </a:p>
        </p:txBody>
      </p:sp>
      <p:sp>
        <p:nvSpPr>
          <p:cNvPr id="5" name="TextBox 4"/>
          <p:cNvSpPr txBox="1"/>
          <p:nvPr/>
        </p:nvSpPr>
        <p:spPr>
          <a:xfrm>
            <a:off x="241300" y="1343025"/>
            <a:ext cx="9296400" cy="2862322"/>
          </a:xfrm>
          <a:prstGeom prst="rect">
            <a:avLst/>
          </a:prstGeom>
          <a:noFill/>
        </p:spPr>
        <p:txBody>
          <a:bodyPr wrap="square" lIns="91440" tIns="45720" rIns="91440" bIns="45720" rtlCol="0" anchor="t">
            <a:spAutoFit/>
          </a:bodyPr>
          <a:lstStyle/>
          <a:p>
            <a:r>
              <a:rPr lang="en-US">
                <a:latin typeface="Arial" panose="020B0604020202020204" pitchFamily="34" charset="0"/>
                <a:cs typeface="Arial" panose="020B0604020202020204" pitchFamily="34" charset="0"/>
              </a:rPr>
              <a:t>We designed three possible studies to answer these research questions:</a:t>
            </a:r>
          </a:p>
          <a:p>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a:latin typeface="Arial"/>
                <a:cs typeface="Arial"/>
              </a:rPr>
              <a:t>Research question 1: </a:t>
            </a:r>
            <a:r>
              <a:rPr lang="en-US">
                <a:latin typeface="Arial"/>
                <a:cs typeface="Arial"/>
              </a:rPr>
              <a:t>Statements   (e.g. more friendly words) in advertisements between men and women.</a:t>
            </a:r>
          </a:p>
          <a:p>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a:latin typeface="Arial"/>
                <a:cs typeface="Arial"/>
              </a:rPr>
              <a:t>Research question 2:  </a:t>
            </a:r>
            <a:r>
              <a:rPr lang="en-US">
                <a:latin typeface="Arial"/>
                <a:cs typeface="Arial"/>
              </a:rPr>
              <a:t>How many WGs add gender and age preference in their ads?</a:t>
            </a:r>
          </a:p>
          <a:p>
            <a:pPr marL="285750" indent="-285750">
              <a:buFont typeface="Arial" panose="020B0604020202020204" pitchFamily="34" charset="0"/>
              <a:buChar char="•"/>
            </a:pPr>
            <a:r>
              <a:rPr lang="en-US">
                <a:latin typeface="Arial"/>
                <a:cs typeface="Arial"/>
              </a:rPr>
              <a:t>                                       (how many WGs add LGBTQ + as part of the description?)</a:t>
            </a:r>
          </a:p>
          <a:p>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a:latin typeface="Arial" panose="020B0604020202020204" pitchFamily="34" charset="0"/>
                <a:cs typeface="Arial" panose="020B0604020202020204" pitchFamily="34" charset="0"/>
              </a:rPr>
              <a:t>Research question 3: </a:t>
            </a:r>
            <a:r>
              <a:rPr lang="en-US">
                <a:latin typeface="Arial" panose="020B0604020202020204" pitchFamily="34" charset="0"/>
                <a:cs typeface="Arial" panose="020B0604020202020204" pitchFamily="34" charset="0"/>
              </a:rPr>
              <a:t>If age preference added, what is the minimum and maximum age stated on an average?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87003" y="6519169"/>
            <a:ext cx="110489" cy="208279"/>
          </a:xfrm>
          <a:prstGeom prst="rect">
            <a:avLst/>
          </a:prstGeom>
        </p:spPr>
        <p:txBody>
          <a:bodyPr vert="horz" wrap="square" lIns="0" tIns="12700" rIns="0" bIns="0" rtlCol="0">
            <a:spAutoFit/>
          </a:bodyPr>
          <a:lstStyle/>
          <a:p>
            <a:pPr marL="12700">
              <a:lnSpc>
                <a:spcPct val="100000"/>
              </a:lnSpc>
              <a:spcBef>
                <a:spcPts val="100"/>
              </a:spcBef>
            </a:pPr>
            <a:r>
              <a:rPr sz="1200">
                <a:solidFill>
                  <a:srgbClr val="7E7E7E"/>
                </a:solidFill>
                <a:latin typeface="Arial"/>
                <a:cs typeface="Arial"/>
              </a:rPr>
              <a:t>4</a:t>
            </a:r>
            <a:endParaRPr sz="1200">
              <a:latin typeface="Arial"/>
              <a:cs typeface="Arial"/>
            </a:endParaRPr>
          </a:p>
        </p:txBody>
      </p:sp>
      <p:sp>
        <p:nvSpPr>
          <p:cNvPr id="3" name="TextBox 2"/>
          <p:cNvSpPr txBox="1"/>
          <p:nvPr/>
        </p:nvSpPr>
        <p:spPr>
          <a:xfrm>
            <a:off x="241300" y="276225"/>
            <a:ext cx="5715000" cy="381000"/>
          </a:xfrm>
          <a:prstGeom prst="rect">
            <a:avLst/>
          </a:prstGeom>
          <a:noFill/>
        </p:spPr>
        <p:txBody>
          <a:bodyPr wrap="square" lIns="91440" tIns="45720" rIns="91440" bIns="45720" rtlCol="0" anchor="t">
            <a:spAutoFit/>
          </a:bodyPr>
          <a:lstStyle/>
          <a:p>
            <a:endParaRPr lang="en-US" b="1" i="1" dirty="0">
              <a:latin typeface="Arial"/>
              <a:cs typeface="Arial"/>
            </a:endParaRPr>
          </a:p>
        </p:txBody>
      </p:sp>
      <p:sp>
        <p:nvSpPr>
          <p:cNvPr id="5" name="TextBox 4"/>
          <p:cNvSpPr txBox="1"/>
          <p:nvPr/>
        </p:nvSpPr>
        <p:spPr>
          <a:xfrm>
            <a:off x="241300" y="1343025"/>
            <a:ext cx="9296400" cy="2585323"/>
          </a:xfrm>
          <a:prstGeom prst="rect">
            <a:avLst/>
          </a:prstGeom>
          <a:noFill/>
        </p:spPr>
        <p:txBody>
          <a:bodyPr wrap="square" lIns="91440" tIns="45720" rIns="91440" bIns="45720" rtlCol="0" anchor="t">
            <a:spAutoFit/>
          </a:bodyPr>
          <a:lstStyle/>
          <a:p>
            <a:pPr algn="ctr"/>
            <a:r>
              <a:rPr lang="en-US" dirty="0">
                <a:latin typeface="Calibri"/>
                <a:cs typeface="Calibri"/>
              </a:rPr>
              <a:t>       </a:t>
            </a:r>
            <a:r>
              <a:rPr lang="en-US" sz="4800" b="1" dirty="0">
                <a:latin typeface="Calibri"/>
                <a:cs typeface="Calibri"/>
              </a:rPr>
              <a:t> </a:t>
            </a:r>
          </a:p>
          <a:p>
            <a:pPr algn="ctr"/>
            <a:endParaRPr lang="en-US" sz="4800" b="1" dirty="0">
              <a:latin typeface="Calibri"/>
              <a:cs typeface="Calibri"/>
            </a:endParaRPr>
          </a:p>
          <a:p>
            <a:pPr algn="ctr"/>
            <a:r>
              <a:rPr lang="en-US" sz="4800" b="1">
                <a:latin typeface="Calibri"/>
                <a:cs typeface="Calibri"/>
              </a:rPr>
              <a:t>Discussion!</a:t>
            </a:r>
            <a:r>
              <a:rPr lang="en-US" sz="4800" b="1" dirty="0">
                <a:latin typeface="Arial"/>
                <a:cs typeface="Calibri"/>
              </a:rPr>
              <a:t> </a:t>
            </a:r>
            <a:endParaRPr lang="en-US" sz="4800" b="1" dirty="0">
              <a:cs typeface="Calibri"/>
            </a:endParaRPr>
          </a:p>
          <a:p>
            <a:r>
              <a:rPr lang="en-US" dirty="0">
                <a:latin typeface="Arial"/>
                <a:cs typeface="Calibri"/>
              </a:rPr>
              <a:t>        </a:t>
            </a:r>
          </a:p>
        </p:txBody>
      </p:sp>
    </p:spTree>
    <p:extLst>
      <p:ext uri="{BB962C8B-B14F-4D97-AF65-F5344CB8AC3E}">
        <p14:creationId xmlns:p14="http://schemas.microsoft.com/office/powerpoint/2010/main" val="33171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8534210" y="6533605"/>
            <a:ext cx="161290" cy="196215"/>
          </a:xfrm>
          <a:prstGeom prst="rect">
            <a:avLst/>
          </a:prstGeom>
        </p:spPr>
        <p:txBody>
          <a:bodyPr vert="horz" wrap="square" lIns="0" tIns="0" rIns="0" bIns="0" rtlCol="0">
            <a:spAutoFit/>
          </a:bodyPr>
          <a:lstStyle/>
          <a:p>
            <a:pPr marL="38100">
              <a:lnSpc>
                <a:spcPts val="1425"/>
              </a:lnSpc>
            </a:pPr>
            <a:fld id="{81D60167-4931-47E6-BA6A-407CBD079E47}" type="slidenum">
              <a:rPr sz="1200" dirty="0">
                <a:solidFill>
                  <a:srgbClr val="7E7E7E"/>
                </a:solidFill>
                <a:latin typeface="Arial"/>
                <a:cs typeface="Arial"/>
              </a:rPr>
              <a:t>2</a:t>
            </a:fld>
            <a:endParaRPr sz="1200">
              <a:latin typeface="Arial"/>
              <a:cs typeface="Arial"/>
            </a:endParaRPr>
          </a:p>
        </p:txBody>
      </p:sp>
      <p:sp>
        <p:nvSpPr>
          <p:cNvPr id="14" name="Title 13"/>
          <p:cNvSpPr>
            <a:spLocks noGrp="1"/>
          </p:cNvSpPr>
          <p:nvPr>
            <p:ph type="title"/>
          </p:nvPr>
        </p:nvSpPr>
        <p:spPr>
          <a:xfrm>
            <a:off x="403352" y="289062"/>
            <a:ext cx="9886695" cy="338554"/>
          </a:xfrm>
        </p:spPr>
        <p:txBody>
          <a:bodyPr wrap="square" lIns="0" tIns="0" rIns="0" bIns="0" anchor="t">
            <a:spAutoFit/>
          </a:bodyPr>
          <a:lstStyle/>
          <a:p>
            <a:r>
              <a:rPr lang="en-US"/>
              <a:t>Agenda</a:t>
            </a:r>
            <a:endParaRPr lang="en-US" dirty="0"/>
          </a:p>
        </p:txBody>
      </p:sp>
      <p:sp>
        <p:nvSpPr>
          <p:cNvPr id="16" name="TextBox 15"/>
          <p:cNvSpPr txBox="1"/>
          <p:nvPr/>
        </p:nvSpPr>
        <p:spPr>
          <a:xfrm>
            <a:off x="464110" y="413212"/>
            <a:ext cx="5857748" cy="6340197"/>
          </a:xfrm>
          <a:prstGeom prst="rect">
            <a:avLst/>
          </a:prstGeom>
          <a:noFill/>
        </p:spPr>
        <p:txBody>
          <a:bodyPr wrap="square" lIns="91440" tIns="45720" rIns="91440" bIns="45720" rtlCol="0" anchor="ctr">
            <a:spAutoFit/>
          </a:bodyPr>
          <a:lstStyle/>
          <a:p>
            <a:pPr marL="285750" indent="-285750">
              <a:buFont typeface="Arial" panose="020B0604020202020204" pitchFamily="34" charset="0"/>
              <a:buChar char="•"/>
            </a:pPr>
            <a:endParaRPr lang="en-US" sz="2400" dirty="0">
              <a:latin typeface="Arial"/>
              <a:cs typeface="Arial"/>
            </a:endParaRPr>
          </a:p>
          <a:p>
            <a:pPr marL="285750" indent="-285750">
              <a:buFont typeface="Arial" panose="020B0604020202020204" pitchFamily="34" charset="0"/>
              <a:buChar char="•"/>
            </a:pPr>
            <a:r>
              <a:rPr lang="en-US" sz="2400">
                <a:latin typeface="Arial"/>
                <a:cs typeface="Arial"/>
              </a:rPr>
              <a:t>Road map of the Project</a:t>
            </a:r>
            <a:endParaRPr lang="en-US" sz="2400" dirty="0">
              <a:latin typeface="Arial"/>
              <a:cs typeface="Arial"/>
            </a:endParaRPr>
          </a:p>
          <a:p>
            <a:pPr marL="285750" indent="-285750">
              <a:buFont typeface="Arial" panose="020B0604020202020204" pitchFamily="34" charset="0"/>
              <a:buChar char="•"/>
            </a:pPr>
            <a:r>
              <a:rPr lang="en-US" sz="2400">
                <a:latin typeface="Arial"/>
                <a:cs typeface="Arial"/>
              </a:rPr>
              <a:t>Introduction</a:t>
            </a:r>
            <a:endParaRPr lang="en-US" sz="2400">
              <a:latin typeface="Arial"/>
              <a:cs typeface="Calibri"/>
            </a:endParaRPr>
          </a:p>
          <a:p>
            <a:r>
              <a:rPr lang="en-US" sz="2000" dirty="0">
                <a:latin typeface="Arial"/>
                <a:cs typeface="Arial"/>
              </a:rPr>
              <a:t>       - Problem statement</a:t>
            </a:r>
            <a:endParaRPr lang="en-US" sz="2000" dirty="0">
              <a:latin typeface="Arial"/>
              <a:cs typeface="Calibri"/>
            </a:endParaRPr>
          </a:p>
          <a:p>
            <a:r>
              <a:rPr lang="en-US" sz="2000" dirty="0">
                <a:latin typeface="Arial"/>
                <a:cs typeface="Arial"/>
              </a:rPr>
              <a:t>       - Motivation</a:t>
            </a:r>
          </a:p>
          <a:p>
            <a:r>
              <a:rPr lang="en-US" sz="2000" dirty="0">
                <a:latin typeface="Arial"/>
                <a:cs typeface="Arial"/>
              </a:rPr>
              <a:t>       - Methods</a:t>
            </a:r>
          </a:p>
          <a:p>
            <a:r>
              <a:rPr lang="en-US" sz="2000" dirty="0">
                <a:latin typeface="Arial"/>
                <a:cs typeface="Arial"/>
              </a:rPr>
              <a:t>       - Results</a:t>
            </a:r>
          </a:p>
          <a:p>
            <a:endParaRPr lang="en-US" sz="2000">
              <a:latin typeface="Arial"/>
              <a:cs typeface="Arial"/>
            </a:endParaRPr>
          </a:p>
          <a:p>
            <a:pPr marL="285750" indent="-285750">
              <a:buFont typeface="Arial" panose="020B0604020202020204" pitchFamily="34" charset="0"/>
              <a:buChar char="•"/>
            </a:pPr>
            <a:r>
              <a:rPr lang="en-US" sz="2400" dirty="0">
                <a:latin typeface="Arial"/>
                <a:cs typeface="Arial"/>
              </a:rPr>
              <a:t>Overview of Data</a:t>
            </a:r>
          </a:p>
          <a:p>
            <a:pPr marL="285750" indent="-285750">
              <a:buFont typeface="Arial" panose="020B0604020202020204" pitchFamily="34" charset="0"/>
              <a:buChar char="•"/>
            </a:pPr>
            <a:endParaRPr lang="en-US" sz="2400" dirty="0">
              <a:latin typeface="Arial"/>
              <a:cs typeface="Arial"/>
            </a:endParaRPr>
          </a:p>
          <a:p>
            <a:pPr marL="285750" indent="-285750">
              <a:buFont typeface="Arial" panose="020B0604020202020204" pitchFamily="34" charset="0"/>
              <a:buChar char="•"/>
            </a:pPr>
            <a:r>
              <a:rPr lang="en-US" sz="2400">
                <a:latin typeface="Arial"/>
                <a:cs typeface="Arial"/>
              </a:rPr>
              <a:t>Methodology</a:t>
            </a:r>
            <a:endParaRPr lang="en-US" sz="2400" dirty="0">
              <a:latin typeface="Arial"/>
              <a:cs typeface="Arial"/>
            </a:endParaRPr>
          </a:p>
          <a:p>
            <a:endParaRPr lang="en-US" sz="2400">
              <a:latin typeface="Arial"/>
              <a:cs typeface="Arial"/>
            </a:endParaRPr>
          </a:p>
          <a:p>
            <a:pPr marL="285750" indent="-285750">
              <a:buFont typeface="Arial" panose="020B0604020202020204" pitchFamily="34" charset="0"/>
              <a:buChar char="•"/>
            </a:pPr>
            <a:r>
              <a:rPr lang="en-US" sz="2400" dirty="0">
                <a:latin typeface="Arial"/>
                <a:cs typeface="Arial"/>
              </a:rPr>
              <a:t>Possible Issues with Data Collection</a:t>
            </a:r>
            <a:endParaRPr lang="en-US" sz="2400" dirty="0">
              <a:latin typeface="Arial"/>
              <a:cs typeface="Arial" panose="020B0604020202020204" pitchFamily="34" charset="0"/>
            </a:endParaRPr>
          </a:p>
          <a:p>
            <a:pPr marL="285750" indent="-285750">
              <a:buFont typeface="Arial" panose="020B0604020202020204" pitchFamily="34" charset="0"/>
              <a:buChar char="•"/>
            </a:pPr>
            <a:endParaRPr lang="en-US" sz="2400">
              <a:latin typeface="Arial"/>
              <a:cs typeface="Arial" panose="020B0604020202020204" pitchFamily="34" charset="0"/>
            </a:endParaRPr>
          </a:p>
          <a:p>
            <a:pPr marL="285750" indent="-285750">
              <a:buFont typeface="Arial" panose="020B0604020202020204" pitchFamily="34" charset="0"/>
              <a:buChar char="•"/>
            </a:pPr>
            <a:r>
              <a:rPr lang="en-US" sz="2400" dirty="0">
                <a:latin typeface="Arial"/>
                <a:cs typeface="Arial"/>
              </a:rPr>
              <a:t>Research Questions</a:t>
            </a:r>
          </a:p>
          <a:p>
            <a:endParaRPr lang="en-US" sz="2400">
              <a:latin typeface="Arial"/>
              <a:cs typeface="Arial"/>
            </a:endParaRPr>
          </a:p>
          <a:p>
            <a:endParaRPr lang="en-US" sz="2400" dirty="0">
              <a:latin typeface="Arial"/>
              <a:cs typeface="Arial"/>
            </a:endParaRPr>
          </a:p>
          <a:p>
            <a:pPr marL="285750" indent="-285750">
              <a:buFont typeface="Arial" panose="020B0604020202020204" pitchFamily="34" charset="0"/>
              <a:buChar char="•"/>
            </a:pPr>
            <a:endParaRPr lang="en-US">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8534210" y="6533605"/>
            <a:ext cx="161290" cy="196215"/>
          </a:xfrm>
          <a:prstGeom prst="rect">
            <a:avLst/>
          </a:prstGeom>
        </p:spPr>
        <p:txBody>
          <a:bodyPr vert="horz" wrap="square" lIns="0" tIns="0" rIns="0" bIns="0" rtlCol="0">
            <a:spAutoFit/>
          </a:bodyPr>
          <a:lstStyle/>
          <a:p>
            <a:pPr marL="38100">
              <a:lnSpc>
                <a:spcPts val="1425"/>
              </a:lnSpc>
            </a:pPr>
            <a:fld id="{81D60167-4931-47E6-BA6A-407CBD079E47}" type="slidenum">
              <a:rPr sz="1200" dirty="0">
                <a:solidFill>
                  <a:srgbClr val="7E7E7E"/>
                </a:solidFill>
                <a:latin typeface="Arial"/>
                <a:cs typeface="Arial"/>
              </a:rPr>
              <a:t>3</a:t>
            </a:fld>
            <a:endParaRPr sz="1200">
              <a:latin typeface="Arial"/>
              <a:cs typeface="Arial"/>
            </a:endParaRPr>
          </a:p>
        </p:txBody>
      </p:sp>
      <p:sp>
        <p:nvSpPr>
          <p:cNvPr id="14" name="Title 13"/>
          <p:cNvSpPr>
            <a:spLocks noGrp="1"/>
          </p:cNvSpPr>
          <p:nvPr>
            <p:ph type="title"/>
          </p:nvPr>
        </p:nvSpPr>
        <p:spPr>
          <a:xfrm>
            <a:off x="403352" y="289062"/>
            <a:ext cx="9886695" cy="338554"/>
          </a:xfrm>
        </p:spPr>
        <p:txBody>
          <a:bodyPr wrap="square" lIns="0" tIns="0" rIns="0" bIns="0" anchor="t">
            <a:spAutoFit/>
          </a:bodyPr>
          <a:lstStyle/>
          <a:p>
            <a:r>
              <a:rPr lang="en-US" i="0"/>
              <a:t>Road map of the project</a:t>
            </a:r>
            <a:endParaRPr lang="en-US"/>
          </a:p>
        </p:txBody>
      </p:sp>
      <p:sp>
        <p:nvSpPr>
          <p:cNvPr id="16" name="TextBox 15"/>
          <p:cNvSpPr txBox="1"/>
          <p:nvPr/>
        </p:nvSpPr>
        <p:spPr>
          <a:xfrm>
            <a:off x="464110" y="625831"/>
            <a:ext cx="8335867" cy="7571303"/>
          </a:xfrm>
          <a:prstGeom prst="rect">
            <a:avLst/>
          </a:prstGeom>
          <a:noFill/>
        </p:spPr>
        <p:txBody>
          <a:bodyPr wrap="square" lIns="91440" tIns="45720" rIns="91440" bIns="45720" rtlCol="0" anchor="ctr">
            <a:spAutoFit/>
          </a:bodyPr>
          <a:lstStyle/>
          <a:p>
            <a:endParaRPr lang="en-US" b="1" dirty="0">
              <a:cs typeface="Calibri"/>
            </a:endParaRPr>
          </a:p>
          <a:p>
            <a:endParaRPr lang="en-US" b="1" dirty="0">
              <a:cs typeface="Calibri"/>
            </a:endParaRPr>
          </a:p>
          <a:p>
            <a:endParaRPr lang="en-US" b="1" dirty="0">
              <a:cs typeface="Calibri"/>
            </a:endParaRPr>
          </a:p>
          <a:p>
            <a:endParaRPr lang="en-US" b="1" dirty="0">
              <a:cs typeface="Calibri"/>
            </a:endParaRPr>
          </a:p>
          <a:p>
            <a:endParaRPr lang="en-US" b="1" dirty="0">
              <a:cs typeface="Calibri"/>
            </a:endParaRPr>
          </a:p>
          <a:p>
            <a:r>
              <a:rPr lang="en-US" b="1" dirty="0">
                <a:cs typeface="Calibri"/>
              </a:rPr>
              <a:t>                                                       </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2" name="Rectangle: Rounded Corners 1">
            <a:extLst>
              <a:ext uri="{FF2B5EF4-FFF2-40B4-BE49-F238E27FC236}">
                <a16:creationId xmlns:a16="http://schemas.microsoft.com/office/drawing/2014/main" id="{BC620126-127F-4663-A3B4-D9791AF6FD18}"/>
              </a:ext>
            </a:extLst>
          </p:cNvPr>
          <p:cNvSpPr/>
          <p:nvPr/>
        </p:nvSpPr>
        <p:spPr>
          <a:xfrm>
            <a:off x="3504667" y="1188708"/>
            <a:ext cx="1780927" cy="916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Data collection</a:t>
            </a:r>
          </a:p>
          <a:p>
            <a:pPr algn="ctr"/>
            <a:r>
              <a:rPr lang="en-GB">
                <a:cs typeface="Calibri"/>
              </a:rPr>
              <a:t>1 week</a:t>
            </a:r>
            <a:endParaRPr lang="en-GB" dirty="0">
              <a:cs typeface="Calibri"/>
            </a:endParaRPr>
          </a:p>
        </p:txBody>
      </p:sp>
      <p:sp>
        <p:nvSpPr>
          <p:cNvPr id="3" name="Rectangle: Rounded Corners 2">
            <a:extLst>
              <a:ext uri="{FF2B5EF4-FFF2-40B4-BE49-F238E27FC236}">
                <a16:creationId xmlns:a16="http://schemas.microsoft.com/office/drawing/2014/main" id="{173869F5-26F0-4DCE-BAD9-C012CA3FDBCF}"/>
              </a:ext>
            </a:extLst>
          </p:cNvPr>
          <p:cNvSpPr/>
          <p:nvPr/>
        </p:nvSpPr>
        <p:spPr>
          <a:xfrm>
            <a:off x="3500883" y="2486995"/>
            <a:ext cx="1780926" cy="916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Data Preprocessing</a:t>
            </a:r>
          </a:p>
          <a:p>
            <a:pPr algn="ctr"/>
            <a:r>
              <a:rPr lang="en-GB">
                <a:cs typeface="Calibri"/>
              </a:rPr>
              <a:t>2 weeks</a:t>
            </a:r>
            <a:endParaRPr lang="en-GB" dirty="0">
              <a:cs typeface="Calibri"/>
            </a:endParaRPr>
          </a:p>
        </p:txBody>
      </p:sp>
      <p:sp>
        <p:nvSpPr>
          <p:cNvPr id="4" name="Rectangle: Rounded Corners 3">
            <a:extLst>
              <a:ext uri="{FF2B5EF4-FFF2-40B4-BE49-F238E27FC236}">
                <a16:creationId xmlns:a16="http://schemas.microsoft.com/office/drawing/2014/main" id="{9ADFBC62-E71B-4520-8DB2-AF59F5C0F82A}"/>
              </a:ext>
            </a:extLst>
          </p:cNvPr>
          <p:cNvSpPr/>
          <p:nvPr/>
        </p:nvSpPr>
        <p:spPr>
          <a:xfrm>
            <a:off x="3507511" y="3868618"/>
            <a:ext cx="1780927" cy="916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Implementation</a:t>
            </a:r>
          </a:p>
          <a:p>
            <a:pPr algn="ctr"/>
            <a:r>
              <a:rPr lang="en-GB">
                <a:cs typeface="Calibri"/>
              </a:rPr>
              <a:t>2 weeks</a:t>
            </a:r>
            <a:endParaRPr lang="en-GB" dirty="0">
              <a:cs typeface="Calibri"/>
            </a:endParaRPr>
          </a:p>
        </p:txBody>
      </p:sp>
      <p:sp>
        <p:nvSpPr>
          <p:cNvPr id="5" name="Rectangle: Rounded Corners 4">
            <a:extLst>
              <a:ext uri="{FF2B5EF4-FFF2-40B4-BE49-F238E27FC236}">
                <a16:creationId xmlns:a16="http://schemas.microsoft.com/office/drawing/2014/main" id="{E66391FE-2EF7-42CD-B2E4-A7C49482F2E2}"/>
              </a:ext>
            </a:extLst>
          </p:cNvPr>
          <p:cNvSpPr/>
          <p:nvPr/>
        </p:nvSpPr>
        <p:spPr>
          <a:xfrm>
            <a:off x="3503727" y="5218990"/>
            <a:ext cx="1770515" cy="916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Report writing</a:t>
            </a:r>
          </a:p>
          <a:p>
            <a:pPr algn="ctr"/>
            <a:r>
              <a:rPr lang="en-GB">
                <a:cs typeface="Calibri"/>
              </a:rPr>
              <a:t>2 weeks</a:t>
            </a:r>
            <a:endParaRPr lang="en-GB" dirty="0">
              <a:cs typeface="Calibri"/>
            </a:endParaRPr>
          </a:p>
        </p:txBody>
      </p:sp>
      <p:sp>
        <p:nvSpPr>
          <p:cNvPr id="9" name="Arrow: Down 8">
            <a:extLst>
              <a:ext uri="{FF2B5EF4-FFF2-40B4-BE49-F238E27FC236}">
                <a16:creationId xmlns:a16="http://schemas.microsoft.com/office/drawing/2014/main" id="{77743D74-29F9-4817-8FFA-A3B35D694593}"/>
              </a:ext>
            </a:extLst>
          </p:cNvPr>
          <p:cNvSpPr/>
          <p:nvPr/>
        </p:nvSpPr>
        <p:spPr>
          <a:xfrm>
            <a:off x="4151073" y="2109152"/>
            <a:ext cx="479193" cy="3854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D1B4A653-41B2-4856-A8EA-4C66665B5892}"/>
              </a:ext>
            </a:extLst>
          </p:cNvPr>
          <p:cNvSpPr/>
          <p:nvPr/>
        </p:nvSpPr>
        <p:spPr>
          <a:xfrm>
            <a:off x="4153086" y="3411296"/>
            <a:ext cx="479193" cy="458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905B8C5D-E5F6-4115-B547-4DBE72F2FE3D}"/>
              </a:ext>
            </a:extLst>
          </p:cNvPr>
          <p:cNvSpPr/>
          <p:nvPr/>
        </p:nvSpPr>
        <p:spPr>
          <a:xfrm>
            <a:off x="4153154" y="4796777"/>
            <a:ext cx="479193" cy="4271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598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256031" y="682752"/>
            <a:ext cx="6477000" cy="9525"/>
          </a:xfrm>
          <a:custGeom>
            <a:avLst/>
            <a:gdLst/>
            <a:ahLst/>
            <a:cxnLst/>
            <a:rect l="l" t="t" r="r" b="b"/>
            <a:pathLst>
              <a:path w="6477000" h="9525">
                <a:moveTo>
                  <a:pt x="0" y="0"/>
                </a:moveTo>
                <a:lnTo>
                  <a:pt x="6477000" y="9143"/>
                </a:lnTo>
              </a:path>
            </a:pathLst>
          </a:custGeom>
          <a:ln w="9144">
            <a:solidFill>
              <a:srgbClr val="999E9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6839711" y="347011"/>
            <a:ext cx="1863808" cy="765853"/>
          </a:xfrm>
          <a:prstGeom prst="rect">
            <a:avLst/>
          </a:prstGeom>
        </p:spPr>
      </p:pic>
      <p:sp>
        <p:nvSpPr>
          <p:cNvPr id="8" name="object 8"/>
          <p:cNvSpPr txBox="1"/>
          <p:nvPr/>
        </p:nvSpPr>
        <p:spPr>
          <a:xfrm>
            <a:off x="8287003" y="6519169"/>
            <a:ext cx="110489" cy="208279"/>
          </a:xfrm>
          <a:prstGeom prst="rect">
            <a:avLst/>
          </a:prstGeom>
        </p:spPr>
        <p:txBody>
          <a:bodyPr vert="horz" wrap="square" lIns="0" tIns="12700" rIns="0" bIns="0" rtlCol="0">
            <a:spAutoFit/>
          </a:bodyPr>
          <a:lstStyle/>
          <a:p>
            <a:pPr marL="12700">
              <a:lnSpc>
                <a:spcPct val="100000"/>
              </a:lnSpc>
              <a:spcBef>
                <a:spcPts val="100"/>
              </a:spcBef>
            </a:pPr>
            <a:r>
              <a:rPr sz="1200">
                <a:solidFill>
                  <a:srgbClr val="7E7E7E"/>
                </a:solidFill>
                <a:latin typeface="Arial"/>
                <a:cs typeface="Arial"/>
              </a:rPr>
              <a:t>5</a:t>
            </a:r>
            <a:endParaRPr sz="1200">
              <a:latin typeface="Arial"/>
              <a:cs typeface="Arial"/>
            </a:endParaRPr>
          </a:p>
        </p:txBody>
      </p:sp>
      <p:sp>
        <p:nvSpPr>
          <p:cNvPr id="14" name="Title 13"/>
          <p:cNvSpPr>
            <a:spLocks noGrp="1"/>
          </p:cNvSpPr>
          <p:nvPr>
            <p:ph type="title"/>
          </p:nvPr>
        </p:nvSpPr>
        <p:spPr>
          <a:xfrm>
            <a:off x="403352" y="289062"/>
            <a:ext cx="9886695" cy="338554"/>
          </a:xfrm>
        </p:spPr>
        <p:txBody>
          <a:bodyPr/>
          <a:lstStyle/>
          <a:p>
            <a:r>
              <a:rPr lang="en-US"/>
              <a:t>Introduction (About the Project)</a:t>
            </a:r>
          </a:p>
        </p:txBody>
      </p:sp>
      <p:sp>
        <p:nvSpPr>
          <p:cNvPr id="2" name="TextBox 1"/>
          <p:cNvSpPr txBox="1"/>
          <p:nvPr/>
        </p:nvSpPr>
        <p:spPr>
          <a:xfrm>
            <a:off x="403352" y="1151084"/>
            <a:ext cx="5703914" cy="5539978"/>
          </a:xfrm>
          <a:prstGeom prst="rect">
            <a:avLst/>
          </a:prstGeom>
          <a:noFill/>
        </p:spPr>
        <p:txBody>
          <a:bodyPr wrap="square" lIns="91440" tIns="45720" rIns="91440" bIns="45720" rtlCol="0" anchor="t">
            <a:spAutoFit/>
          </a:bodyPr>
          <a:lstStyle/>
          <a:p>
            <a:pPr algn="just"/>
            <a:endParaRPr lang="en-US"/>
          </a:p>
          <a:p>
            <a:pPr algn="just"/>
            <a:r>
              <a:rPr lang="en-US" sz="1600" b="1" dirty="0">
                <a:latin typeface="Arial"/>
                <a:ea typeface="+mn-lt"/>
                <a:cs typeface="+mn-lt"/>
              </a:rPr>
              <a:t>Problem statement</a:t>
            </a:r>
          </a:p>
          <a:p>
            <a:pPr algn="just"/>
            <a:r>
              <a:rPr lang="en-US" sz="1600" dirty="0">
                <a:latin typeface="Arial"/>
                <a:ea typeface="+mn-lt"/>
                <a:cs typeface="+mn-lt"/>
              </a:rPr>
              <a:t>Flat sharing is a better and cheaper method of stay especially for students but looking for the right apartment and friendlier flat mates is very difficult since there is a lot of </a:t>
            </a:r>
            <a:r>
              <a:rPr lang="en-US" sz="1600">
                <a:latin typeface="Arial"/>
                <a:ea typeface="+mn-lt"/>
                <a:cs typeface="+mn-lt"/>
              </a:rPr>
              <a:t>differences based on age and gender especially among </a:t>
            </a:r>
            <a:r>
              <a:rPr lang="en-US" sz="1600" dirty="0">
                <a:latin typeface="Arial"/>
                <a:ea typeface="+mn-lt"/>
                <a:cs typeface="+mn-lt"/>
              </a:rPr>
              <a:t>young adults.</a:t>
            </a:r>
          </a:p>
          <a:p>
            <a:pPr algn="just"/>
            <a:endParaRPr lang="en-US" sz="1600">
              <a:latin typeface="Arial"/>
              <a:ea typeface="+mn-lt"/>
              <a:cs typeface="+mn-lt"/>
            </a:endParaRPr>
          </a:p>
          <a:p>
            <a:pPr algn="just"/>
            <a:r>
              <a:rPr lang="en-US" sz="1600" b="1" dirty="0">
                <a:latin typeface="Arial"/>
                <a:ea typeface="+mn-lt"/>
                <a:cs typeface="+mn-lt"/>
              </a:rPr>
              <a:t>Motivation</a:t>
            </a:r>
          </a:p>
          <a:p>
            <a:pPr algn="just"/>
            <a:r>
              <a:rPr lang="en-US" sz="1600" dirty="0">
                <a:latin typeface="Arial"/>
                <a:ea typeface="+mn-lt"/>
                <a:cs typeface="+mn-lt"/>
              </a:rPr>
              <a:t>This study will help to examine the statements offered by those engaged in selecting housemates in WG </a:t>
            </a:r>
            <a:r>
              <a:rPr lang="en-US" sz="1600" dirty="0" err="1">
                <a:latin typeface="Arial"/>
                <a:ea typeface="+mn-lt"/>
                <a:cs typeface="+mn-lt"/>
              </a:rPr>
              <a:t>Gesucht</a:t>
            </a:r>
            <a:r>
              <a:rPr lang="en-US" sz="1600" dirty="0">
                <a:latin typeface="Arial"/>
                <a:ea typeface="+mn-lt"/>
                <a:cs typeface="+mn-lt"/>
              </a:rPr>
              <a:t> to make better decision on selecting the right people and place.</a:t>
            </a:r>
          </a:p>
          <a:p>
            <a:pPr algn="just"/>
            <a:endParaRPr lang="en-US" sz="1600">
              <a:latin typeface="Arial"/>
              <a:ea typeface="+mn-lt"/>
              <a:cs typeface="+mn-lt"/>
            </a:endParaRPr>
          </a:p>
          <a:p>
            <a:pPr algn="just"/>
            <a:r>
              <a:rPr lang="en-US" sz="1600" b="1" dirty="0">
                <a:latin typeface="Arial"/>
                <a:ea typeface="+mn-lt"/>
                <a:cs typeface="+mn-lt"/>
              </a:rPr>
              <a:t>Method</a:t>
            </a:r>
            <a:endParaRPr lang="en-US" sz="1600" dirty="0">
              <a:latin typeface="Arial"/>
              <a:cs typeface="Calibri"/>
            </a:endParaRPr>
          </a:p>
          <a:p>
            <a:pPr algn="just"/>
            <a:r>
              <a:rPr lang="en-US" sz="1600" dirty="0">
                <a:latin typeface="Arial"/>
                <a:ea typeface="+mn-lt"/>
                <a:cs typeface="+mn-lt"/>
              </a:rPr>
              <a:t>Specific data will be drawn from avaialbe ads published in WG </a:t>
            </a:r>
            <a:r>
              <a:rPr lang="en-US" sz="1600" err="1">
                <a:latin typeface="Arial"/>
                <a:ea typeface="+mn-lt"/>
                <a:cs typeface="+mn-lt"/>
              </a:rPr>
              <a:t>Gesucht</a:t>
            </a:r>
            <a:r>
              <a:rPr lang="en-US" sz="1600" dirty="0">
                <a:latin typeface="Arial"/>
                <a:ea typeface="+mn-lt"/>
                <a:cs typeface="+mn-lt"/>
              </a:rPr>
              <a:t> such as details on age groups and </a:t>
            </a:r>
            <a:r>
              <a:rPr lang="en-US" sz="1600">
                <a:latin typeface="Arial"/>
                <a:ea typeface="+mn-lt"/>
                <a:cs typeface="+mn-lt"/>
              </a:rPr>
              <a:t>gender by </a:t>
            </a:r>
            <a:r>
              <a:rPr lang="en-US" sz="1600" dirty="0">
                <a:latin typeface="Arial"/>
                <a:ea typeface="+mn-lt"/>
                <a:cs typeface="+mn-lt"/>
              </a:rPr>
              <a:t>students or landlords seeking for renters in share flats and evaluated based on the text.</a:t>
            </a:r>
          </a:p>
          <a:p>
            <a:pPr algn="just"/>
            <a:endParaRPr lang="en-US" sz="1600">
              <a:latin typeface="Arial"/>
              <a:ea typeface="+mn-lt"/>
              <a:cs typeface="+mn-lt"/>
            </a:endParaRPr>
          </a:p>
          <a:p>
            <a:pPr algn="just"/>
            <a:r>
              <a:rPr lang="en-US" sz="1600" b="1" dirty="0">
                <a:latin typeface="Arial"/>
                <a:ea typeface="+mn-lt"/>
                <a:cs typeface="+mn-lt"/>
              </a:rPr>
              <a:t>Results</a:t>
            </a:r>
            <a:endParaRPr lang="en-US" sz="1600" dirty="0">
              <a:latin typeface="Arial"/>
              <a:ea typeface="+mn-lt"/>
              <a:cs typeface="+mn-lt"/>
            </a:endParaRPr>
          </a:p>
          <a:p>
            <a:pPr algn="just"/>
            <a:r>
              <a:rPr lang="en-US" sz="1600">
                <a:latin typeface="Arial"/>
                <a:ea typeface="+mn-lt"/>
                <a:cs typeface="+mn-lt"/>
              </a:rPr>
              <a:t>Results will be presented involving presence or absence of differences in advertisement between men and women. </a:t>
            </a:r>
            <a:endParaRPr lang="en-US" sz="1600">
              <a:latin typeface="Arial"/>
              <a:cs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746" y="1231140"/>
            <a:ext cx="4090011" cy="5283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352" y="289062"/>
            <a:ext cx="9886695" cy="338554"/>
          </a:xfrm>
        </p:spPr>
        <p:txBody>
          <a:bodyPr/>
          <a:lstStyle/>
          <a:p>
            <a:r>
              <a:rPr lang="en-US"/>
              <a:t>Data Collection</a:t>
            </a:r>
          </a:p>
        </p:txBody>
      </p:sp>
      <p:sp>
        <p:nvSpPr>
          <p:cNvPr id="3" name="Text Placeholder 2"/>
          <p:cNvSpPr>
            <a:spLocks noGrp="1"/>
          </p:cNvSpPr>
          <p:nvPr>
            <p:ph type="body" idx="1"/>
          </p:nvPr>
        </p:nvSpPr>
        <p:spPr>
          <a:xfrm>
            <a:off x="403352" y="1180208"/>
            <a:ext cx="5056124" cy="5170646"/>
          </a:xfrm>
        </p:spPr>
        <p:txBody>
          <a:bodyPr wrap="square" lIns="0" tIns="0" rIns="0" bIns="0" anchor="t">
            <a:spAutoFit/>
          </a:bodyPr>
          <a:lstStyle/>
          <a:p>
            <a:pPr algn="l"/>
            <a:r>
              <a:rPr lang="en-US" sz="1600">
                <a:cs typeface="Calibri"/>
              </a:rPr>
              <a:t>In particular, the following tool automatically saves all offers presented on http://www.wg-gesucht.de for Passau district. Collected data includes</a:t>
            </a:r>
            <a:endParaRPr lang="en-US"/>
          </a:p>
          <a:p>
            <a:pPr marL="285750" indent="-285750" algn="l">
              <a:buFont typeface="Arial" panose="020B0604020202020204" pitchFamily="34" charset="0"/>
              <a:buChar char="•"/>
            </a:pPr>
            <a:r>
              <a:rPr lang="en-US" sz="1600">
                <a:cs typeface="Calibri"/>
              </a:rPr>
              <a:t>the room's size</a:t>
            </a:r>
          </a:p>
          <a:p>
            <a:pPr marL="285750" indent="-285750" algn="l">
              <a:buFont typeface="Arial" panose="020B0604020202020204" pitchFamily="34" charset="0"/>
              <a:buChar char="•"/>
            </a:pPr>
            <a:r>
              <a:rPr lang="en-US" sz="1600">
                <a:cs typeface="Calibri"/>
              </a:rPr>
              <a:t>total size of the flat</a:t>
            </a:r>
          </a:p>
          <a:p>
            <a:pPr marL="285750" indent="-285750" algn="l">
              <a:buFont typeface="Arial" panose="020B0604020202020204" pitchFamily="34" charset="0"/>
              <a:buChar char="•"/>
            </a:pPr>
            <a:r>
              <a:rPr lang="en-US" sz="1600">
                <a:cs typeface="Calibri"/>
              </a:rPr>
              <a:t>number of available roommates  </a:t>
            </a:r>
          </a:p>
          <a:p>
            <a:pPr marL="285750" indent="-285750" algn="l">
              <a:buFont typeface="Arial" panose="020B0604020202020204" pitchFamily="34" charset="0"/>
              <a:buChar char="•"/>
            </a:pPr>
            <a:r>
              <a:rPr lang="en-US" sz="1600">
                <a:cs typeface="Calibri"/>
              </a:rPr>
              <a:t>their gender</a:t>
            </a:r>
          </a:p>
          <a:p>
            <a:pPr marL="285750" indent="-285750" algn="l">
              <a:buFont typeface="Arial" panose="020B0604020202020204" pitchFamily="34" charset="0"/>
              <a:buChar char="•"/>
            </a:pPr>
            <a:r>
              <a:rPr lang="en-US" sz="1600">
                <a:cs typeface="Calibri"/>
              </a:rPr>
              <a:t>their age </a:t>
            </a:r>
          </a:p>
          <a:p>
            <a:pPr marL="285750" indent="-285750" algn="l">
              <a:buFont typeface="Arial" panose="020B0604020202020204" pitchFamily="34" charset="0"/>
              <a:buChar char="•"/>
            </a:pPr>
            <a:r>
              <a:rPr lang="en-US" sz="1600">
                <a:cs typeface="Calibri"/>
              </a:rPr>
              <a:t>their occupation (student, working, person, communal)</a:t>
            </a:r>
          </a:p>
          <a:p>
            <a:pPr marL="285750" indent="-285750" algn="l">
              <a:buFont typeface="Arial" panose="020B0604020202020204" pitchFamily="34" charset="0"/>
              <a:buChar char="•"/>
            </a:pPr>
            <a:r>
              <a:rPr lang="en-US" sz="1600">
                <a:cs typeface="Calibri"/>
              </a:rPr>
              <a:t>Languages spoken</a:t>
            </a:r>
          </a:p>
          <a:p>
            <a:pPr marL="285750" indent="-285750" algn="l">
              <a:buFont typeface="Arial" panose="020B0604020202020204" pitchFamily="34" charset="0"/>
              <a:buChar char="•"/>
            </a:pPr>
            <a:r>
              <a:rPr lang="en-US" sz="1600">
                <a:cs typeface="Calibri"/>
              </a:rPr>
              <a:t>Gender required for the new roommate</a:t>
            </a:r>
          </a:p>
          <a:p>
            <a:pPr algn="l"/>
            <a:endParaRPr lang="en-US" sz="1600">
              <a:cs typeface="Calibri"/>
            </a:endParaRPr>
          </a:p>
          <a:p>
            <a:pPr algn="l"/>
            <a:endParaRPr lang="en-US" sz="1600">
              <a:cs typeface="Calibri"/>
            </a:endParaRPr>
          </a:p>
          <a:p>
            <a:pPr algn="l"/>
            <a:endParaRPr lang="en-US" sz="1600">
              <a:cs typeface="Calibri"/>
            </a:endParaRPr>
          </a:p>
          <a:p>
            <a:pPr algn="l"/>
            <a:r>
              <a:rPr lang="en-US" sz="1600">
                <a:cs typeface="Calibri"/>
              </a:rPr>
              <a:t>Metadata for each ad include their unique ID as well as the link to the source and the offer's title description. Moreover, timestamps for activating as well as deactivating the ad are created, allowing to estimate the duration of each ad being active.</a:t>
            </a:r>
          </a:p>
          <a:p>
            <a:pPr algn="l"/>
            <a:endParaRPr lang="en-US" sz="1600">
              <a:cs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100" y="1182669"/>
            <a:ext cx="4601217" cy="5005075"/>
          </a:xfrm>
          <a:prstGeom prst="rect">
            <a:avLst/>
          </a:prstGeom>
        </p:spPr>
      </p:pic>
    </p:spTree>
    <p:extLst>
      <p:ext uri="{BB962C8B-B14F-4D97-AF65-F5344CB8AC3E}">
        <p14:creationId xmlns:p14="http://schemas.microsoft.com/office/powerpoint/2010/main" val="343163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885D-151F-48CE-B5B8-7D36EF42527B}"/>
              </a:ext>
            </a:extLst>
          </p:cNvPr>
          <p:cNvSpPr>
            <a:spLocks noGrp="1"/>
          </p:cNvSpPr>
          <p:nvPr>
            <p:ph type="title"/>
          </p:nvPr>
        </p:nvSpPr>
        <p:spPr>
          <a:xfrm>
            <a:off x="403352" y="289062"/>
            <a:ext cx="9886695" cy="338554"/>
          </a:xfrm>
        </p:spPr>
        <p:txBody>
          <a:bodyPr wrap="square" lIns="0" tIns="0" rIns="0" bIns="0" anchor="t">
            <a:spAutoFit/>
          </a:bodyPr>
          <a:lstStyle/>
          <a:p>
            <a:r>
              <a:rPr lang="en-US"/>
              <a:t>Data Collection</a:t>
            </a:r>
          </a:p>
        </p:txBody>
      </p:sp>
      <p:sp>
        <p:nvSpPr>
          <p:cNvPr id="3" name="Text Placeholder 2">
            <a:extLst>
              <a:ext uri="{FF2B5EF4-FFF2-40B4-BE49-F238E27FC236}">
                <a16:creationId xmlns:a16="http://schemas.microsoft.com/office/drawing/2014/main" id="{D1013488-19FD-42AF-9151-EB33C0C0CFF4}"/>
              </a:ext>
            </a:extLst>
          </p:cNvPr>
          <p:cNvSpPr>
            <a:spLocks noGrp="1"/>
          </p:cNvSpPr>
          <p:nvPr>
            <p:ph type="body" idx="1"/>
          </p:nvPr>
        </p:nvSpPr>
        <p:spPr>
          <a:xfrm>
            <a:off x="276170" y="1191100"/>
            <a:ext cx="7681595" cy="553998"/>
          </a:xfrm>
        </p:spPr>
        <p:txBody>
          <a:bodyPr wrap="square" lIns="0" tIns="0" rIns="0" bIns="0" anchor="t">
            <a:spAutoFit/>
          </a:bodyPr>
          <a:lstStyle/>
          <a:p>
            <a:r>
              <a:rPr lang="en-US" sz="1800" b="1"/>
              <a:t>The scraped and cleaned data does have a structure like the following:</a:t>
            </a:r>
          </a:p>
        </p:txBody>
      </p:sp>
      <p:pic>
        <p:nvPicPr>
          <p:cNvPr id="4" name="Picture 4" descr="Text&#10;&#10;Description automatically generated">
            <a:extLst>
              <a:ext uri="{FF2B5EF4-FFF2-40B4-BE49-F238E27FC236}">
                <a16:creationId xmlns:a16="http://schemas.microsoft.com/office/drawing/2014/main" id="{53086382-E8F8-4CFC-B2A9-0E7333C353B3}"/>
              </a:ext>
            </a:extLst>
          </p:cNvPr>
          <p:cNvPicPr>
            <a:picLocks noChangeAspect="1"/>
          </p:cNvPicPr>
          <p:nvPr/>
        </p:nvPicPr>
        <p:blipFill>
          <a:blip r:embed="rId2"/>
          <a:stretch>
            <a:fillRect/>
          </a:stretch>
        </p:blipFill>
        <p:spPr>
          <a:xfrm>
            <a:off x="276438" y="1983077"/>
            <a:ext cx="10195385" cy="2958273"/>
          </a:xfrm>
          <a:prstGeom prst="rect">
            <a:avLst/>
          </a:prstGeom>
        </p:spPr>
      </p:pic>
    </p:spTree>
    <p:extLst>
      <p:ext uri="{BB962C8B-B14F-4D97-AF65-F5344CB8AC3E}">
        <p14:creationId xmlns:p14="http://schemas.microsoft.com/office/powerpoint/2010/main" val="276533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352" y="289062"/>
            <a:ext cx="9886695" cy="338554"/>
          </a:xfrm>
        </p:spPr>
        <p:txBody>
          <a:bodyPr wrap="square" lIns="0" tIns="0" rIns="0" bIns="0" anchor="t">
            <a:spAutoFit/>
          </a:bodyPr>
          <a:lstStyle/>
          <a:p>
            <a:r>
              <a:rPr lang="en-US"/>
              <a:t>Data Collection</a:t>
            </a:r>
          </a:p>
        </p:txBody>
      </p:sp>
      <p:sp>
        <p:nvSpPr>
          <p:cNvPr id="3" name="Text Placeholder 2"/>
          <p:cNvSpPr>
            <a:spLocks noGrp="1"/>
          </p:cNvSpPr>
          <p:nvPr>
            <p:ph type="body" idx="1"/>
          </p:nvPr>
        </p:nvSpPr>
        <p:spPr>
          <a:xfrm>
            <a:off x="388261" y="962025"/>
            <a:ext cx="7681595" cy="2700739"/>
          </a:xfrm>
        </p:spPr>
        <p:txBody>
          <a:bodyPr/>
          <a:lstStyle/>
          <a:p>
            <a:r>
              <a:rPr lang="en-US"/>
              <a:t>.</a:t>
            </a:r>
          </a:p>
          <a:p>
            <a:endParaRPr lang="en-US" sz="1800"/>
          </a:p>
          <a:p>
            <a:r>
              <a:rPr lang="en-US" sz="1800"/>
              <a:t>This collection of data is achieved by several processes:</a:t>
            </a:r>
          </a:p>
          <a:p>
            <a:endParaRPr lang="en-US" sz="1800"/>
          </a:p>
          <a:p>
            <a:pPr marL="285750" indent="-285750">
              <a:buFont typeface="Arial" panose="020B0604020202020204" pitchFamily="34" charset="0"/>
              <a:buChar char="•"/>
            </a:pPr>
            <a:r>
              <a:rPr lang="en-US" sz="1800"/>
              <a:t>Setting up a webserver which automatically runs the necessary script regularly</a:t>
            </a:r>
          </a:p>
          <a:p>
            <a:pPr marL="285750" indent="-285750">
              <a:buFont typeface="Arial" panose="020B0604020202020204" pitchFamily="34" charset="0"/>
              <a:buChar char="•"/>
            </a:pPr>
            <a:r>
              <a:rPr lang="en-US" sz="1800"/>
              <a:t>Creating an environment and data structure to work on</a:t>
            </a:r>
          </a:p>
          <a:p>
            <a:pPr marL="285750" indent="-285750">
              <a:buFont typeface="Arial" panose="020B0604020202020204" pitchFamily="34" charset="0"/>
              <a:buChar char="•"/>
            </a:pPr>
            <a:r>
              <a:rPr lang="en-US" sz="1800"/>
              <a:t>Scraping the data</a:t>
            </a:r>
          </a:p>
          <a:p>
            <a:pPr marL="285750" indent="-285750">
              <a:buFont typeface="Arial" panose="020B0604020202020204" pitchFamily="34" charset="0"/>
              <a:buChar char="•"/>
            </a:pPr>
            <a:r>
              <a:rPr lang="en-US" sz="1800"/>
              <a:t>Parsing the retrieved html-documents into a usable format and clean that</a:t>
            </a:r>
          </a:p>
          <a:p>
            <a:pPr marL="285750" indent="-285750">
              <a:buFont typeface="Arial" panose="020B0604020202020204" pitchFamily="34" charset="0"/>
              <a:buChar char="•"/>
            </a:pPr>
            <a:r>
              <a:rPr lang="en-US" sz="1800"/>
              <a:t>Combining the new data with the earlier saved</a:t>
            </a:r>
          </a:p>
        </p:txBody>
      </p:sp>
    </p:spTree>
    <p:extLst>
      <p:ext uri="{BB962C8B-B14F-4D97-AF65-F5344CB8AC3E}">
        <p14:creationId xmlns:p14="http://schemas.microsoft.com/office/powerpoint/2010/main" val="384853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8534210" y="6533605"/>
            <a:ext cx="161290" cy="196215"/>
          </a:xfrm>
          <a:prstGeom prst="rect">
            <a:avLst/>
          </a:prstGeom>
        </p:spPr>
        <p:txBody>
          <a:bodyPr vert="horz" wrap="square" lIns="0" tIns="0" rIns="0" bIns="0" rtlCol="0">
            <a:spAutoFit/>
          </a:bodyPr>
          <a:lstStyle/>
          <a:p>
            <a:pPr marL="38100">
              <a:lnSpc>
                <a:spcPts val="1425"/>
              </a:lnSpc>
            </a:pPr>
            <a:fld id="{81D60167-4931-47E6-BA6A-407CBD079E47}" type="slidenum">
              <a:rPr sz="1200" dirty="0">
                <a:solidFill>
                  <a:srgbClr val="7E7E7E"/>
                </a:solidFill>
                <a:latin typeface="Arial"/>
                <a:cs typeface="Arial"/>
              </a:rPr>
              <a:t>8</a:t>
            </a:fld>
            <a:endParaRPr sz="1200">
              <a:latin typeface="Arial"/>
              <a:cs typeface="Arial"/>
            </a:endParaRPr>
          </a:p>
        </p:txBody>
      </p:sp>
      <p:sp>
        <p:nvSpPr>
          <p:cNvPr id="14" name="Title 13"/>
          <p:cNvSpPr>
            <a:spLocks noGrp="1"/>
          </p:cNvSpPr>
          <p:nvPr>
            <p:ph type="title"/>
          </p:nvPr>
        </p:nvSpPr>
        <p:spPr>
          <a:xfrm>
            <a:off x="403352" y="289062"/>
            <a:ext cx="9886695" cy="338554"/>
          </a:xfrm>
        </p:spPr>
        <p:txBody>
          <a:bodyPr wrap="square" lIns="0" tIns="0" rIns="0" bIns="0" anchor="t">
            <a:spAutoFit/>
          </a:bodyPr>
          <a:lstStyle/>
          <a:p>
            <a:r>
              <a:rPr lang="en-US" i="0"/>
              <a:t>Methodology</a:t>
            </a:r>
            <a:endParaRPr lang="en-US" i="0" dirty="0"/>
          </a:p>
        </p:txBody>
      </p:sp>
      <p:sp>
        <p:nvSpPr>
          <p:cNvPr id="16" name="TextBox 15"/>
          <p:cNvSpPr txBox="1"/>
          <p:nvPr/>
        </p:nvSpPr>
        <p:spPr>
          <a:xfrm>
            <a:off x="-1149792" y="750837"/>
            <a:ext cx="8335867" cy="7571303"/>
          </a:xfrm>
          <a:prstGeom prst="rect">
            <a:avLst/>
          </a:prstGeom>
          <a:noFill/>
        </p:spPr>
        <p:txBody>
          <a:bodyPr wrap="square" lIns="91440" tIns="45720" rIns="91440" bIns="45720" rtlCol="0" anchor="ctr">
            <a:spAutoFit/>
          </a:bodyPr>
          <a:lstStyle/>
          <a:p>
            <a:endParaRPr lang="en-US" b="1" dirty="0">
              <a:cs typeface="Calibri"/>
            </a:endParaRPr>
          </a:p>
          <a:p>
            <a:endParaRPr lang="en-US" b="1" dirty="0">
              <a:cs typeface="Calibri"/>
            </a:endParaRPr>
          </a:p>
          <a:p>
            <a:endParaRPr lang="en-US" b="1" dirty="0">
              <a:cs typeface="Calibri"/>
            </a:endParaRPr>
          </a:p>
          <a:p>
            <a:endParaRPr lang="en-US" b="1" dirty="0">
              <a:cs typeface="Calibri"/>
            </a:endParaRPr>
          </a:p>
          <a:p>
            <a:endParaRPr lang="en-US" b="1" dirty="0">
              <a:cs typeface="Calibri"/>
            </a:endParaRPr>
          </a:p>
          <a:p>
            <a:r>
              <a:rPr lang="en-US" b="1" dirty="0">
                <a:cs typeface="Calibri"/>
              </a:rPr>
              <a:t>                                                       </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2" name="Rectangle: Rounded Corners 1">
            <a:extLst>
              <a:ext uri="{FF2B5EF4-FFF2-40B4-BE49-F238E27FC236}">
                <a16:creationId xmlns:a16="http://schemas.microsoft.com/office/drawing/2014/main" id="{BC620126-127F-4663-A3B4-D9791AF6FD18}"/>
              </a:ext>
            </a:extLst>
          </p:cNvPr>
          <p:cNvSpPr/>
          <p:nvPr/>
        </p:nvSpPr>
        <p:spPr>
          <a:xfrm>
            <a:off x="1974063" y="949114"/>
            <a:ext cx="2457723" cy="500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cs typeface="Calibri"/>
            </a:endParaRPr>
          </a:p>
          <a:p>
            <a:pPr algn="ctr"/>
            <a:r>
              <a:rPr lang="en-GB">
                <a:cs typeface="Calibri"/>
              </a:rPr>
              <a:t>Data collection</a:t>
            </a:r>
            <a:endParaRPr lang="en-GB"/>
          </a:p>
          <a:p>
            <a:pPr algn="ctr"/>
            <a:endParaRPr lang="en-GB" dirty="0">
              <a:cs typeface="Calibri"/>
            </a:endParaRPr>
          </a:p>
        </p:txBody>
      </p:sp>
      <p:sp>
        <p:nvSpPr>
          <p:cNvPr id="3" name="Rectangle: Rounded Corners 2">
            <a:extLst>
              <a:ext uri="{FF2B5EF4-FFF2-40B4-BE49-F238E27FC236}">
                <a16:creationId xmlns:a16="http://schemas.microsoft.com/office/drawing/2014/main" id="{173869F5-26F0-4DCE-BAD9-C012CA3FDBCF}"/>
              </a:ext>
            </a:extLst>
          </p:cNvPr>
          <p:cNvSpPr/>
          <p:nvPr/>
        </p:nvSpPr>
        <p:spPr>
          <a:xfrm>
            <a:off x="1970278" y="1893218"/>
            <a:ext cx="2468135" cy="572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cs typeface="Calibri"/>
            </a:endParaRPr>
          </a:p>
          <a:p>
            <a:pPr algn="ctr"/>
            <a:r>
              <a:rPr lang="en-GB">
                <a:cs typeface="Calibri"/>
              </a:rPr>
              <a:t>Data Preprocessing</a:t>
            </a:r>
            <a:endParaRPr lang="en-GB"/>
          </a:p>
          <a:p>
            <a:pPr algn="ctr"/>
            <a:endParaRPr lang="en-GB" dirty="0">
              <a:cs typeface="Calibri"/>
            </a:endParaRPr>
          </a:p>
        </p:txBody>
      </p:sp>
      <p:sp>
        <p:nvSpPr>
          <p:cNvPr id="4" name="Rectangle: Rounded Corners 3">
            <a:extLst>
              <a:ext uri="{FF2B5EF4-FFF2-40B4-BE49-F238E27FC236}">
                <a16:creationId xmlns:a16="http://schemas.microsoft.com/office/drawing/2014/main" id="{9ADFBC62-E71B-4520-8DB2-AF59F5C0F82A}"/>
              </a:ext>
            </a:extLst>
          </p:cNvPr>
          <p:cNvSpPr/>
          <p:nvPr/>
        </p:nvSpPr>
        <p:spPr>
          <a:xfrm>
            <a:off x="1966495" y="2899823"/>
            <a:ext cx="2468136" cy="927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Application of Sentiment Analysis</a:t>
            </a:r>
          </a:p>
          <a:p>
            <a:pPr algn="ctr"/>
            <a:endParaRPr lang="en-GB" dirty="0">
              <a:cs typeface="Calibri"/>
            </a:endParaRPr>
          </a:p>
        </p:txBody>
      </p:sp>
      <p:sp>
        <p:nvSpPr>
          <p:cNvPr id="5" name="Rectangle: Rounded Corners 4">
            <a:extLst>
              <a:ext uri="{FF2B5EF4-FFF2-40B4-BE49-F238E27FC236}">
                <a16:creationId xmlns:a16="http://schemas.microsoft.com/office/drawing/2014/main" id="{E66391FE-2EF7-42CD-B2E4-A7C49482F2E2}"/>
              </a:ext>
            </a:extLst>
          </p:cNvPr>
          <p:cNvSpPr/>
          <p:nvPr/>
        </p:nvSpPr>
        <p:spPr>
          <a:xfrm>
            <a:off x="1962712" y="4312699"/>
            <a:ext cx="2468137" cy="916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Evaluation</a:t>
            </a:r>
            <a:endParaRPr lang="en-GB" dirty="0">
              <a:cs typeface="Calibri"/>
            </a:endParaRPr>
          </a:p>
        </p:txBody>
      </p:sp>
      <p:sp>
        <p:nvSpPr>
          <p:cNvPr id="9" name="Arrow: Down 8">
            <a:extLst>
              <a:ext uri="{FF2B5EF4-FFF2-40B4-BE49-F238E27FC236}">
                <a16:creationId xmlns:a16="http://schemas.microsoft.com/office/drawing/2014/main" id="{77743D74-29F9-4817-8FFA-A3B35D694593}"/>
              </a:ext>
            </a:extLst>
          </p:cNvPr>
          <p:cNvSpPr/>
          <p:nvPr/>
        </p:nvSpPr>
        <p:spPr>
          <a:xfrm>
            <a:off x="2953662" y="3827981"/>
            <a:ext cx="479193" cy="479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D1B4A653-41B2-4856-A8EA-4C66665B5892}"/>
              </a:ext>
            </a:extLst>
          </p:cNvPr>
          <p:cNvSpPr/>
          <p:nvPr/>
        </p:nvSpPr>
        <p:spPr>
          <a:xfrm>
            <a:off x="2966087" y="1452872"/>
            <a:ext cx="479193" cy="437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905B8C5D-E5F6-4115-B547-4DBE72F2FE3D}"/>
              </a:ext>
            </a:extLst>
          </p:cNvPr>
          <p:cNvSpPr/>
          <p:nvPr/>
        </p:nvSpPr>
        <p:spPr>
          <a:xfrm>
            <a:off x="2955743" y="2473753"/>
            <a:ext cx="479193" cy="4271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6A2B6CB4-B7C3-4558-B7FC-6C47694CF041}"/>
              </a:ext>
            </a:extLst>
          </p:cNvPr>
          <p:cNvSpPr/>
          <p:nvPr/>
        </p:nvSpPr>
        <p:spPr>
          <a:xfrm>
            <a:off x="5171400" y="4312699"/>
            <a:ext cx="1770515" cy="916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Target </a:t>
            </a:r>
            <a:r>
              <a:rPr lang="en-GB">
                <a:cs typeface="Calibri"/>
              </a:rPr>
              <a:t>Research</a:t>
            </a:r>
          </a:p>
          <a:p>
            <a:pPr algn="ctr"/>
            <a:r>
              <a:rPr lang="en-GB">
                <a:cs typeface="Calibri"/>
              </a:rPr>
              <a:t>Question</a:t>
            </a:r>
            <a:endParaRPr lang="en-GB" dirty="0">
              <a:cs typeface="Calibri"/>
            </a:endParaRPr>
          </a:p>
        </p:txBody>
      </p:sp>
      <p:sp>
        <p:nvSpPr>
          <p:cNvPr id="18" name="Rectangle: Rounded Corners 17">
            <a:extLst>
              <a:ext uri="{FF2B5EF4-FFF2-40B4-BE49-F238E27FC236}">
                <a16:creationId xmlns:a16="http://schemas.microsoft.com/office/drawing/2014/main" id="{335883FD-76FB-41AE-968D-BE90D9597ECE}"/>
              </a:ext>
            </a:extLst>
          </p:cNvPr>
          <p:cNvSpPr/>
          <p:nvPr/>
        </p:nvSpPr>
        <p:spPr>
          <a:xfrm>
            <a:off x="7587115" y="4312699"/>
            <a:ext cx="1770515" cy="916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Decision</a:t>
            </a:r>
          </a:p>
          <a:p>
            <a:pPr algn="ctr"/>
            <a:r>
              <a:rPr lang="en-GB">
                <a:cs typeface="Calibri"/>
              </a:rPr>
              <a:t>Making</a:t>
            </a:r>
            <a:endParaRPr lang="en-GB" dirty="0">
              <a:cs typeface="Calibri"/>
            </a:endParaRPr>
          </a:p>
        </p:txBody>
      </p:sp>
      <p:sp>
        <p:nvSpPr>
          <p:cNvPr id="21" name="Arrow: Down 20">
            <a:extLst>
              <a:ext uri="{FF2B5EF4-FFF2-40B4-BE49-F238E27FC236}">
                <a16:creationId xmlns:a16="http://schemas.microsoft.com/office/drawing/2014/main" id="{93930D9D-F84D-432F-B8A4-8FCED2B08261}"/>
              </a:ext>
            </a:extLst>
          </p:cNvPr>
          <p:cNvSpPr/>
          <p:nvPr/>
        </p:nvSpPr>
        <p:spPr>
          <a:xfrm rot="-5280000">
            <a:off x="4554353" y="4446785"/>
            <a:ext cx="500017" cy="708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Down 21">
            <a:extLst>
              <a:ext uri="{FF2B5EF4-FFF2-40B4-BE49-F238E27FC236}">
                <a16:creationId xmlns:a16="http://schemas.microsoft.com/office/drawing/2014/main" id="{6DFB6FEE-B0C4-4956-AE06-09EEA7F26986}"/>
              </a:ext>
            </a:extLst>
          </p:cNvPr>
          <p:cNvSpPr/>
          <p:nvPr/>
        </p:nvSpPr>
        <p:spPr>
          <a:xfrm rot="-5280000">
            <a:off x="7013857" y="4486999"/>
            <a:ext cx="500017" cy="625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199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8015-EBD6-47A7-BF52-3A42F1D04594}"/>
              </a:ext>
            </a:extLst>
          </p:cNvPr>
          <p:cNvSpPr>
            <a:spLocks noGrp="1"/>
          </p:cNvSpPr>
          <p:nvPr>
            <p:ph type="title"/>
          </p:nvPr>
        </p:nvSpPr>
        <p:spPr>
          <a:xfrm>
            <a:off x="403352" y="289062"/>
            <a:ext cx="9886695" cy="338554"/>
          </a:xfrm>
        </p:spPr>
        <p:txBody>
          <a:bodyPr wrap="square" lIns="0" tIns="0" rIns="0" bIns="0" anchor="t">
            <a:spAutoFit/>
          </a:bodyPr>
          <a:lstStyle/>
          <a:p>
            <a:r>
              <a:rPr lang="en-US"/>
              <a:t>Possible issues with the data collection:</a:t>
            </a:r>
          </a:p>
        </p:txBody>
      </p:sp>
      <p:sp>
        <p:nvSpPr>
          <p:cNvPr id="3" name="Text Placeholder 2">
            <a:extLst>
              <a:ext uri="{FF2B5EF4-FFF2-40B4-BE49-F238E27FC236}">
                <a16:creationId xmlns:a16="http://schemas.microsoft.com/office/drawing/2014/main" id="{7E60FCE8-FA61-4DE9-8733-3DC539A0FCB6}"/>
              </a:ext>
            </a:extLst>
          </p:cNvPr>
          <p:cNvSpPr>
            <a:spLocks noGrp="1"/>
          </p:cNvSpPr>
          <p:nvPr>
            <p:ph type="body" idx="1"/>
          </p:nvPr>
        </p:nvSpPr>
        <p:spPr>
          <a:xfrm>
            <a:off x="521713" y="1424369"/>
            <a:ext cx="8921588" cy="1892826"/>
          </a:xfrm>
        </p:spPr>
        <p:txBody>
          <a:bodyPr wrap="square" lIns="0" tIns="0" rIns="0" bIns="0" anchor="t">
            <a:spAutoFit/>
          </a:bodyPr>
          <a:lstStyle/>
          <a:p>
            <a:pPr marL="285750" indent="-285750">
              <a:buFont typeface="Arial"/>
              <a:buChar char="•"/>
            </a:pPr>
            <a:r>
              <a:rPr lang="en-US" sz="2400" dirty="0"/>
              <a:t>Context of </a:t>
            </a:r>
            <a:r>
              <a:rPr lang="en-US" sz="2400" b="1"/>
              <a:t>data collection</a:t>
            </a:r>
            <a:r>
              <a:rPr lang="en-US" sz="2400"/>
              <a:t>. (some text lost in translation)</a:t>
            </a:r>
            <a:endParaRPr lang="en-US" sz="2400" dirty="0"/>
          </a:p>
          <a:p>
            <a:pPr marL="285750" indent="-285750">
              <a:buFont typeface="Arial"/>
              <a:buChar char="•"/>
            </a:pPr>
            <a:r>
              <a:rPr lang="en-US" sz="2400" b="1"/>
              <a:t>Insufficient  information identifying</a:t>
            </a:r>
            <a:r>
              <a:rPr lang="en-US" sz="2400"/>
              <a:t> for WG </a:t>
            </a:r>
            <a:r>
              <a:rPr lang="en-US" sz="2400" dirty="0"/>
              <a:t>post </a:t>
            </a:r>
          </a:p>
          <a:p>
            <a:pPr marL="285750" indent="-285750">
              <a:buFont typeface="Arial"/>
              <a:buChar char="•"/>
            </a:pPr>
            <a:r>
              <a:rPr lang="en-US" sz="2400" dirty="0"/>
              <a:t>Inconsistent </a:t>
            </a:r>
            <a:r>
              <a:rPr lang="en-US" sz="2400" b="1"/>
              <a:t>data collected</a:t>
            </a:r>
            <a:endParaRPr lang="en-US" sz="2400" dirty="0"/>
          </a:p>
          <a:p>
            <a:pPr marL="285750" indent="-285750">
              <a:buFont typeface="Arial"/>
              <a:buChar char="•"/>
            </a:pPr>
            <a:r>
              <a:rPr lang="en-US" sz="2400"/>
              <a:t>Lack of guidance for collecting the data.</a:t>
            </a:r>
            <a:endParaRPr lang="en-US" sz="2400" dirty="0"/>
          </a:p>
          <a:p>
            <a:pPr marL="285750" indent="-285750">
              <a:buFont typeface="Arial"/>
              <a:buChar char="•"/>
            </a:pPr>
            <a:endParaRPr lang="en-US"/>
          </a:p>
          <a:p>
            <a:pPr marL="285750" indent="-285750">
              <a:buFont typeface="Arial"/>
              <a:buChar char="•"/>
            </a:pPr>
            <a:endParaRPr lang="en-US"/>
          </a:p>
        </p:txBody>
      </p:sp>
    </p:spTree>
    <p:extLst>
      <p:ext uri="{BB962C8B-B14F-4D97-AF65-F5344CB8AC3E}">
        <p14:creationId xmlns:p14="http://schemas.microsoft.com/office/powerpoint/2010/main" val="2349924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749</Words>
  <Application>Microsoft Office PowerPoint</Application>
  <PresentationFormat>Custom</PresentationFormat>
  <Paragraphs>162</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Examining Differences in the Shared-Flat (WG) Market in various cities using the online platform WG-Gesucht</vt:lpstr>
      <vt:lpstr>Agenda</vt:lpstr>
      <vt:lpstr>Road map of the project</vt:lpstr>
      <vt:lpstr>Introduction (About the Project)</vt:lpstr>
      <vt:lpstr>Data Collection</vt:lpstr>
      <vt:lpstr>Data Collection</vt:lpstr>
      <vt:lpstr>Data Collection</vt:lpstr>
      <vt:lpstr>Methodology</vt:lpstr>
      <vt:lpstr>Possible issues with the data collection: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Introduction_wo_participants.pptx</dc:title>
  <dc:creator>Artiola,Fariha,Umme</dc:creator>
  <cp:lastModifiedBy>Fariha Hossain</cp:lastModifiedBy>
  <cp:revision>926</cp:revision>
  <dcterms:created xsi:type="dcterms:W3CDTF">2021-05-03T12:10:08Z</dcterms:created>
  <dcterms:modified xsi:type="dcterms:W3CDTF">2021-05-11T13:32:01Z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2021-04-19T00:00:00Z</vt:filetime>
  </property>
  <property fmtid="{D5CDD505-2E9C-101B-9397-08002B2CF9AE}" pid="3" name="LastSaved">
    <vt:filetime>2021-05-03T00:00:00Z</vt:filetime>
  </property>
</Properties>
</file>