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2918400" cy="21945600"/>
  <p:notesSz cx="6858000" cy="9144000"/>
  <p:defaultTextStyle>
    <a:defPPr>
      <a:defRPr lang="en-US"/>
    </a:defPPr>
    <a:lvl1pPr marL="0" algn="l" defTabSz="2633156" rtl="0" eaLnBrk="1" latinLnBrk="0" hangingPunct="1">
      <a:defRPr sz="5184" kern="1200">
        <a:solidFill>
          <a:schemeClr val="tx1"/>
        </a:solidFill>
        <a:latin typeface="+mn-lt"/>
        <a:ea typeface="+mn-ea"/>
        <a:cs typeface="+mn-cs"/>
      </a:defRPr>
    </a:lvl1pPr>
    <a:lvl2pPr marL="1316578" algn="l" defTabSz="2633156" rtl="0" eaLnBrk="1" latinLnBrk="0" hangingPunct="1">
      <a:defRPr sz="5184" kern="1200">
        <a:solidFill>
          <a:schemeClr val="tx1"/>
        </a:solidFill>
        <a:latin typeface="+mn-lt"/>
        <a:ea typeface="+mn-ea"/>
        <a:cs typeface="+mn-cs"/>
      </a:defRPr>
    </a:lvl2pPr>
    <a:lvl3pPr marL="2633156" algn="l" defTabSz="2633156" rtl="0" eaLnBrk="1" latinLnBrk="0" hangingPunct="1">
      <a:defRPr sz="5184" kern="1200">
        <a:solidFill>
          <a:schemeClr val="tx1"/>
        </a:solidFill>
        <a:latin typeface="+mn-lt"/>
        <a:ea typeface="+mn-ea"/>
        <a:cs typeface="+mn-cs"/>
      </a:defRPr>
    </a:lvl3pPr>
    <a:lvl4pPr marL="3949734" algn="l" defTabSz="2633156" rtl="0" eaLnBrk="1" latinLnBrk="0" hangingPunct="1">
      <a:defRPr sz="5184" kern="1200">
        <a:solidFill>
          <a:schemeClr val="tx1"/>
        </a:solidFill>
        <a:latin typeface="+mn-lt"/>
        <a:ea typeface="+mn-ea"/>
        <a:cs typeface="+mn-cs"/>
      </a:defRPr>
    </a:lvl4pPr>
    <a:lvl5pPr marL="5266312" algn="l" defTabSz="2633156" rtl="0" eaLnBrk="1" latinLnBrk="0" hangingPunct="1">
      <a:defRPr sz="5184" kern="1200">
        <a:solidFill>
          <a:schemeClr val="tx1"/>
        </a:solidFill>
        <a:latin typeface="+mn-lt"/>
        <a:ea typeface="+mn-ea"/>
        <a:cs typeface="+mn-cs"/>
      </a:defRPr>
    </a:lvl5pPr>
    <a:lvl6pPr marL="6582890" algn="l" defTabSz="2633156" rtl="0" eaLnBrk="1" latinLnBrk="0" hangingPunct="1">
      <a:defRPr sz="5184" kern="1200">
        <a:solidFill>
          <a:schemeClr val="tx1"/>
        </a:solidFill>
        <a:latin typeface="+mn-lt"/>
        <a:ea typeface="+mn-ea"/>
        <a:cs typeface="+mn-cs"/>
      </a:defRPr>
    </a:lvl6pPr>
    <a:lvl7pPr marL="7899468" algn="l" defTabSz="2633156" rtl="0" eaLnBrk="1" latinLnBrk="0" hangingPunct="1">
      <a:defRPr sz="5184" kern="1200">
        <a:solidFill>
          <a:schemeClr val="tx1"/>
        </a:solidFill>
        <a:latin typeface="+mn-lt"/>
        <a:ea typeface="+mn-ea"/>
        <a:cs typeface="+mn-cs"/>
      </a:defRPr>
    </a:lvl7pPr>
    <a:lvl8pPr marL="9216046" algn="l" defTabSz="2633156" rtl="0" eaLnBrk="1" latinLnBrk="0" hangingPunct="1">
      <a:defRPr sz="5184" kern="1200">
        <a:solidFill>
          <a:schemeClr val="tx1"/>
        </a:solidFill>
        <a:latin typeface="+mn-lt"/>
        <a:ea typeface="+mn-ea"/>
        <a:cs typeface="+mn-cs"/>
      </a:defRPr>
    </a:lvl8pPr>
    <a:lvl9pPr marL="10532624" algn="l" defTabSz="2633156"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83240" autoAdjust="0"/>
  </p:normalViewPr>
  <p:slideViewPr>
    <p:cSldViewPr snapToGrid="0">
      <p:cViewPr>
        <p:scale>
          <a:sx n="25" d="100"/>
          <a:sy n="25" d="100"/>
        </p:scale>
        <p:origin x="582" y="-1290"/>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4C6D-4A05-833A-1AC8B2E78BC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1-4C6D-4A05-833A-1AC8B2E78BC8}"/>
            </c:ext>
          </c:extLst>
        </c:ser>
        <c:ser>
          <c:idx val="1"/>
          <c:order val="1"/>
          <c:tx>
            <c:strRef>
              <c:f>Sheet1!$C$1</c:f>
              <c:strCache>
                <c:ptCount val="1"/>
                <c:pt idx="0">
                  <c:v>Series 2</c:v>
                </c:pt>
              </c:strCache>
            </c:strRef>
          </c:tx>
          <c:spPr>
            <a:ln w="28575" cap="rnd">
              <a:solidFill>
                <a:schemeClr val="accent2"/>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4C6D-4A05-833A-1AC8B2E78BC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4C6D-4A05-833A-1AC8B2E78BC8}"/>
            </c:ext>
          </c:extLst>
        </c:ser>
        <c:ser>
          <c:idx val="2"/>
          <c:order val="2"/>
          <c:tx>
            <c:strRef>
              <c:f>Sheet1!$D$1</c:f>
              <c:strCache>
                <c:ptCount val="1"/>
                <c:pt idx="0">
                  <c:v>Series 3</c:v>
                </c:pt>
              </c:strCache>
            </c:strRef>
          </c:tx>
          <c:spPr>
            <a:ln w="28575" cap="rnd">
              <a:solidFill>
                <a:schemeClr val="accent3"/>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4C6D-4A05-833A-1AC8B2E78BC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5-4C6D-4A05-833A-1AC8B2E78BC8}"/>
            </c:ext>
          </c:extLst>
        </c:ser>
        <c:dLbls>
          <c:showLegendKey val="0"/>
          <c:showVal val="0"/>
          <c:showCatName val="0"/>
          <c:showSerName val="0"/>
          <c:showPercent val="0"/>
          <c:showBubbleSize val="0"/>
        </c:dLbls>
        <c:smooth val="0"/>
        <c:axId val="120814592"/>
        <c:axId val="127305984"/>
      </c:lineChart>
      <c:catAx>
        <c:axId val="12081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305984"/>
        <c:crosses val="autoZero"/>
        <c:auto val="1"/>
        <c:lblAlgn val="ctr"/>
        <c:lblOffset val="100"/>
        <c:noMultiLvlLbl val="0"/>
      </c:catAx>
      <c:valAx>
        <c:axId val="12730598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14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4363-455B-8FCB-A6D9C29762D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1-4363-455B-8FCB-A6D9C29762D6}"/>
            </c:ext>
          </c:extLst>
        </c:ser>
        <c:ser>
          <c:idx val="1"/>
          <c:order val="1"/>
          <c:tx>
            <c:strRef>
              <c:f>Sheet1!$C$1</c:f>
              <c:strCache>
                <c:ptCount val="1"/>
                <c:pt idx="0">
                  <c:v>Series 2</c:v>
                </c:pt>
              </c:strCache>
            </c:strRef>
          </c:tx>
          <c:spPr>
            <a:ln w="28575" cap="rnd">
              <a:solidFill>
                <a:schemeClr val="accent2"/>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4363-455B-8FCB-A6D9C29762D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4363-455B-8FCB-A6D9C29762D6}"/>
            </c:ext>
          </c:extLst>
        </c:ser>
        <c:ser>
          <c:idx val="2"/>
          <c:order val="2"/>
          <c:tx>
            <c:strRef>
              <c:f>Sheet1!$D$1</c:f>
              <c:strCache>
                <c:ptCount val="1"/>
                <c:pt idx="0">
                  <c:v>Series 3</c:v>
                </c:pt>
              </c:strCache>
            </c:strRef>
          </c:tx>
          <c:spPr>
            <a:ln w="28575" cap="rnd">
              <a:solidFill>
                <a:schemeClr val="accent3"/>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4363-455B-8FCB-A6D9C29762D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5-4363-455B-8FCB-A6D9C29762D6}"/>
            </c:ext>
          </c:extLst>
        </c:ser>
        <c:dLbls>
          <c:showLegendKey val="0"/>
          <c:showVal val="0"/>
          <c:showCatName val="0"/>
          <c:showSerName val="0"/>
          <c:showPercent val="0"/>
          <c:showBubbleSize val="0"/>
        </c:dLbls>
        <c:smooth val="0"/>
        <c:axId val="128015744"/>
        <c:axId val="128021632"/>
      </c:lineChart>
      <c:catAx>
        <c:axId val="12801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021632"/>
        <c:crosses val="autoZero"/>
        <c:auto val="1"/>
        <c:lblAlgn val="ctr"/>
        <c:lblOffset val="100"/>
        <c:noMultiLvlLbl val="0"/>
      </c:catAx>
      <c:valAx>
        <c:axId val="128021632"/>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015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4/15/2019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pPr>
              <a:spcBef>
                <a:spcPts val="1200"/>
              </a:spcBef>
            </a:pPr>
            <a:r>
              <a:rPr lang="en-US" dirty="0">
                <a:solidFill>
                  <a:prstClr val="white">
                    <a:lumMod val="50000"/>
                  </a:prstClr>
                </a:solidFill>
                <a:cs typeface="Calibri" panose="020F0502020204030204" pitchFamily="34" charset="0"/>
              </a:rPr>
              <a:t>To change this poster, replace our </a:t>
            </a:r>
            <a:r>
              <a:rPr lang="en-US" baseline="0" dirty="0">
                <a:solidFill>
                  <a:prstClr val="white">
                    <a:lumMod val="50000"/>
                  </a:prstClr>
                </a:solidFill>
                <a:cs typeface="Calibri" panose="020F0502020204030204" pitchFamily="34" charset="0"/>
              </a:rPr>
              <a:t>sample content with your own</a:t>
            </a:r>
            <a:r>
              <a:rPr lang="en-US" dirty="0">
                <a:solidFill>
                  <a:prstClr val="white">
                    <a:lumMod val="50000"/>
                  </a:prstClr>
                </a:solidFill>
                <a:cs typeface="Calibri" panose="020F0502020204030204" pitchFamily="34" charset="0"/>
              </a:rPr>
              <a:t>. Or, if you'd rather start</a:t>
            </a:r>
            <a:r>
              <a:rPr lang="en-US" baseline="0" dirty="0">
                <a:solidFill>
                  <a:prstClr val="white">
                    <a:lumMod val="50000"/>
                  </a:prstClr>
                </a:solidFill>
                <a:cs typeface="Calibri" panose="020F0502020204030204" pitchFamily="34" charset="0"/>
              </a:rPr>
              <a:t> from a clean slate, use the New Slide button on the Home tab to insert a new page, then enter your text and content in the empty placeholders.</a:t>
            </a:r>
            <a:r>
              <a:rPr lang="en-US" dirty="0">
                <a:solidFill>
                  <a:prstClr val="white">
                    <a:lumMod val="50000"/>
                  </a:prstClr>
                </a:solidFill>
                <a:cs typeface="Calibri" panose="020F0502020204030204" pitchFamily="34" charset="0"/>
              </a:rPr>
              <a:t> If you need more placeholders for titles, subtitles or body text, copy any of the existing placeholders, then drag the new one into place. </a:t>
            </a:r>
            <a:endParaRPr lang="en-US" sz="1200" dirty="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800600" y="660400"/>
            <a:ext cx="23317200" cy="1676360"/>
          </a:xfrm>
        </p:spPr>
        <p:txBody>
          <a:bodyPr/>
          <a:lstStyle/>
          <a:p>
            <a:r>
              <a:rPr lang="en-US"/>
              <a:t>Click to edit Master title style</a:t>
            </a:r>
          </a:p>
        </p:txBody>
      </p:sp>
      <p:sp>
        <p:nvSpPr>
          <p:cNvPr id="31" name="Text Placeholder 6"/>
          <p:cNvSpPr>
            <a:spLocks noGrp="1"/>
          </p:cNvSpPr>
          <p:nvPr>
            <p:ph type="body" sz="quarter" idx="36"/>
          </p:nvPr>
        </p:nvSpPr>
        <p:spPr bwMode="auto">
          <a:xfrm>
            <a:off x="4800600" y="2392402"/>
            <a:ext cx="23317200" cy="553998"/>
          </a:xfrm>
        </p:spPr>
        <p:txBody>
          <a:bodyPr>
            <a:noAutofit/>
          </a:bodyPr>
          <a:lstStyle>
            <a:lvl1pPr marL="0" indent="0">
              <a:spcBef>
                <a:spcPts val="0"/>
              </a:spcBef>
              <a:buNone/>
              <a:defRPr sz="1600">
                <a:solidFill>
                  <a:schemeClr val="bg1"/>
                </a:solidFill>
              </a:defRPr>
            </a:lvl1pPr>
            <a:lvl2pPr marL="0" indent="0">
              <a:spcBef>
                <a:spcPts val="0"/>
              </a:spcBef>
              <a:buNone/>
              <a:defRPr sz="1600">
                <a:solidFill>
                  <a:schemeClr val="bg1"/>
                </a:solidFill>
              </a:defRPr>
            </a:lvl2pPr>
            <a:lvl3pPr marL="0" indent="0">
              <a:spcBef>
                <a:spcPts val="0"/>
              </a:spcBef>
              <a:buNone/>
              <a:defRPr sz="1600">
                <a:solidFill>
                  <a:schemeClr val="bg1"/>
                </a:solidFill>
              </a:defRPr>
            </a:lvl3pPr>
            <a:lvl4pPr marL="0" indent="0">
              <a:spcBef>
                <a:spcPts val="0"/>
              </a:spcBef>
              <a:buNone/>
              <a:defRPr sz="1600">
                <a:solidFill>
                  <a:schemeClr val="bg1"/>
                </a:solidFill>
              </a:defRPr>
            </a:lvl4pPr>
            <a:lvl5pPr marL="0" indent="0">
              <a:spcBef>
                <a:spcPts val="0"/>
              </a:spcBef>
              <a:buNone/>
              <a:defRPr sz="1600">
                <a:solidFill>
                  <a:schemeClr val="bg1"/>
                </a:solidFill>
              </a:defRPr>
            </a:lvl5pPr>
            <a:lvl6pPr marL="0" indent="0">
              <a:spcBef>
                <a:spcPts val="0"/>
              </a:spcBef>
              <a:buNone/>
              <a:defRPr sz="1600">
                <a:solidFill>
                  <a:schemeClr val="bg1"/>
                </a:solidFill>
              </a:defRPr>
            </a:lvl6pPr>
            <a:lvl7pPr marL="0" indent="0">
              <a:spcBef>
                <a:spcPts val="0"/>
              </a:spcBef>
              <a:buNone/>
              <a:defRPr sz="1600">
                <a:solidFill>
                  <a:schemeClr val="bg1"/>
                </a:solidFill>
              </a:defRPr>
            </a:lvl7pPr>
            <a:lvl8pPr marL="0" indent="0">
              <a:spcBef>
                <a:spcPts val="0"/>
              </a:spcBef>
              <a:buNone/>
              <a:defRPr sz="1600">
                <a:solidFill>
                  <a:schemeClr val="bg1"/>
                </a:solidFill>
              </a:defRPr>
            </a:lvl8pPr>
            <a:lvl9pPr marL="0" indent="0">
              <a:spcBef>
                <a:spcPts val="0"/>
              </a:spcBef>
              <a:buNone/>
              <a:defRPr sz="16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857250" y="3901440"/>
            <a:ext cx="9601200" cy="812800"/>
          </a:xfrm>
          <a:prstGeom prst="round1Rect">
            <a:avLst/>
          </a:prstGeom>
          <a:solidFill>
            <a:schemeClr val="accent2"/>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857250" y="4714240"/>
            <a:ext cx="9601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857250" y="10021824"/>
            <a:ext cx="9601200" cy="812800"/>
          </a:xfrm>
          <a:prstGeom prst="round1Rect">
            <a:avLst/>
          </a:prstGeom>
          <a:solidFill>
            <a:schemeClr val="accent3"/>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857250" y="10834624"/>
            <a:ext cx="9601200" cy="605877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857250" y="17221200"/>
            <a:ext cx="9601200" cy="812800"/>
          </a:xfrm>
          <a:prstGeom prst="round1Rect">
            <a:avLst/>
          </a:prstGeom>
          <a:solidFill>
            <a:schemeClr val="accent4"/>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85725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1658600" y="3901440"/>
            <a:ext cx="9601200" cy="812800"/>
          </a:xfrm>
          <a:prstGeom prst="round1Rect">
            <a:avLst/>
          </a:prstGeom>
          <a:solidFill>
            <a:schemeClr val="accent5"/>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1658600" y="4714240"/>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1658600" y="7965440"/>
            <a:ext cx="9601200" cy="4114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1658600" y="15646400"/>
            <a:ext cx="9601200" cy="11684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1658600" y="1722120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165860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2425660" y="390144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2425660" y="4714240"/>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2425660" y="10558272"/>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2425660" y="17221200"/>
            <a:ext cx="9601200" cy="812800"/>
          </a:xfrm>
          <a:prstGeom prst="round1Rect">
            <a:avLst/>
          </a:prstGeom>
          <a:solidFill>
            <a:schemeClr val="accent1"/>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242566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918400" cy="3352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 name="Title Placeholder 1"/>
          <p:cNvSpPr>
            <a:spLocks noGrp="1"/>
          </p:cNvSpPr>
          <p:nvPr>
            <p:ph type="title"/>
          </p:nvPr>
        </p:nvSpPr>
        <p:spPr bwMode="auto">
          <a:xfrm>
            <a:off x="4800600" y="660400"/>
            <a:ext cx="23317200" cy="16763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800600" y="4013200"/>
            <a:ext cx="23317200" cy="157530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50" y="21409799"/>
            <a:ext cx="7406640" cy="304800"/>
          </a:xfrm>
          <a:prstGeom prst="rect">
            <a:avLst/>
          </a:prstGeom>
        </p:spPr>
        <p:txBody>
          <a:bodyPr vert="horz" lIns="91440" tIns="45720" rIns="91440" bIns="45720" rtlCol="0" anchor="ctr"/>
          <a:lstStyle>
            <a:lvl1pPr algn="l">
              <a:defRPr sz="1067">
                <a:solidFill>
                  <a:schemeClr val="tx1">
                    <a:tint val="75000"/>
                  </a:schemeClr>
                </a:solidFill>
              </a:defRPr>
            </a:lvl1pPr>
          </a:lstStyle>
          <a:p>
            <a:fld id="{ECAA57DF-1C19-4726-AB84-014692BAD8F5}" type="datetimeFigureOut">
              <a:rPr lang="en-US" smtClean="0"/>
              <a:pPr/>
              <a:t>4/15/2019</a:t>
            </a:fld>
            <a:endParaRPr lang="en-US"/>
          </a:p>
        </p:txBody>
      </p:sp>
      <p:sp>
        <p:nvSpPr>
          <p:cNvPr id="5" name="Footer Placeholder 4"/>
          <p:cNvSpPr>
            <a:spLocks noGrp="1"/>
          </p:cNvSpPr>
          <p:nvPr>
            <p:ph type="ftr" sz="quarter" idx="3"/>
          </p:nvPr>
        </p:nvSpPr>
        <p:spPr>
          <a:xfrm>
            <a:off x="8263890" y="21409799"/>
            <a:ext cx="16390620" cy="304800"/>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21409799"/>
            <a:ext cx="7406640" cy="304800"/>
          </a:xfrm>
          <a:prstGeom prst="rect">
            <a:avLst/>
          </a:prstGeom>
        </p:spPr>
        <p:txBody>
          <a:bodyPr vert="horz" lIns="91440" tIns="45720" rIns="91440" bIns="45720" rtlCol="0" anchor="ctr"/>
          <a:lstStyle>
            <a:lvl1pPr algn="r">
              <a:defRPr sz="1067">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926226" rtl="0" eaLnBrk="1" latinLnBrk="0" hangingPunct="1">
        <a:lnSpc>
          <a:spcPct val="90000"/>
        </a:lnSpc>
        <a:spcBef>
          <a:spcPct val="0"/>
        </a:spcBef>
        <a:buNone/>
        <a:defRPr sz="5867" b="1" kern="1200">
          <a:solidFill>
            <a:schemeClr val="bg1"/>
          </a:solidFill>
          <a:latin typeface="+mj-lt"/>
          <a:ea typeface="+mj-ea"/>
          <a:cs typeface="+mj-cs"/>
        </a:defRPr>
      </a:lvl1pPr>
    </p:titleStyle>
    <p:bodyStyle>
      <a:lvl1pPr marL="304815" indent="-304815" algn="l" defTabSz="2926226" rtl="0" eaLnBrk="1" latinLnBrk="0" hangingPunct="1">
        <a:lnSpc>
          <a:spcPct val="100000"/>
        </a:lnSpc>
        <a:spcBef>
          <a:spcPts val="800"/>
        </a:spcBef>
        <a:buClr>
          <a:schemeClr val="accent2"/>
        </a:buClr>
        <a:buFont typeface="Arial" panose="020B0604020202020204" pitchFamily="34" charset="0"/>
        <a:buChar char="•"/>
        <a:defRPr sz="1867" kern="1200">
          <a:solidFill>
            <a:schemeClr val="tx1"/>
          </a:solidFill>
          <a:latin typeface="+mn-lt"/>
          <a:ea typeface="+mn-ea"/>
          <a:cs typeface="+mn-cs"/>
        </a:defRPr>
      </a:lvl1pPr>
      <a:lvl2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8pPr>
      <a:lvl9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2926226" rtl="0" eaLnBrk="1" latinLnBrk="0" hangingPunct="1">
        <a:defRPr sz="5760" kern="1200">
          <a:solidFill>
            <a:schemeClr val="tx1"/>
          </a:solidFill>
          <a:latin typeface="+mn-lt"/>
          <a:ea typeface="+mn-ea"/>
          <a:cs typeface="+mn-cs"/>
        </a:defRPr>
      </a:lvl1pPr>
      <a:lvl2pPr marL="1463113" algn="l" defTabSz="2926226" rtl="0" eaLnBrk="1" latinLnBrk="0" hangingPunct="1">
        <a:defRPr sz="5760" kern="1200">
          <a:solidFill>
            <a:schemeClr val="tx1"/>
          </a:solidFill>
          <a:latin typeface="+mn-lt"/>
          <a:ea typeface="+mn-ea"/>
          <a:cs typeface="+mn-cs"/>
        </a:defRPr>
      </a:lvl2pPr>
      <a:lvl3pPr marL="2926226" algn="l" defTabSz="2926226" rtl="0" eaLnBrk="1" latinLnBrk="0" hangingPunct="1">
        <a:defRPr sz="5760" kern="1200">
          <a:solidFill>
            <a:schemeClr val="tx1"/>
          </a:solidFill>
          <a:latin typeface="+mn-lt"/>
          <a:ea typeface="+mn-ea"/>
          <a:cs typeface="+mn-cs"/>
        </a:defRPr>
      </a:lvl3pPr>
      <a:lvl4pPr marL="4389339" algn="l" defTabSz="2926226" rtl="0" eaLnBrk="1" latinLnBrk="0" hangingPunct="1">
        <a:defRPr sz="5760" kern="1200">
          <a:solidFill>
            <a:schemeClr val="tx1"/>
          </a:solidFill>
          <a:latin typeface="+mn-lt"/>
          <a:ea typeface="+mn-ea"/>
          <a:cs typeface="+mn-cs"/>
        </a:defRPr>
      </a:lvl4pPr>
      <a:lvl5pPr marL="5852453" algn="l" defTabSz="2926226" rtl="0" eaLnBrk="1" latinLnBrk="0" hangingPunct="1">
        <a:defRPr sz="5760" kern="1200">
          <a:solidFill>
            <a:schemeClr val="tx1"/>
          </a:solidFill>
          <a:latin typeface="+mn-lt"/>
          <a:ea typeface="+mn-ea"/>
          <a:cs typeface="+mn-cs"/>
        </a:defRPr>
      </a:lvl5pPr>
      <a:lvl6pPr marL="7315566" algn="l" defTabSz="2926226" rtl="0" eaLnBrk="1" latinLnBrk="0" hangingPunct="1">
        <a:defRPr sz="5760" kern="1200">
          <a:solidFill>
            <a:schemeClr val="tx1"/>
          </a:solidFill>
          <a:latin typeface="+mn-lt"/>
          <a:ea typeface="+mn-ea"/>
          <a:cs typeface="+mn-cs"/>
        </a:defRPr>
      </a:lvl6pPr>
      <a:lvl7pPr marL="8778679" algn="l" defTabSz="2926226" rtl="0" eaLnBrk="1" latinLnBrk="0" hangingPunct="1">
        <a:defRPr sz="5760" kern="1200">
          <a:solidFill>
            <a:schemeClr val="tx1"/>
          </a:solidFill>
          <a:latin typeface="+mn-lt"/>
          <a:ea typeface="+mn-ea"/>
          <a:cs typeface="+mn-cs"/>
        </a:defRPr>
      </a:lvl7pPr>
      <a:lvl8pPr marL="10241792" algn="l" defTabSz="2926226" rtl="0" eaLnBrk="1" latinLnBrk="0" hangingPunct="1">
        <a:defRPr sz="5760" kern="1200">
          <a:solidFill>
            <a:schemeClr val="tx1"/>
          </a:solidFill>
          <a:latin typeface="+mn-lt"/>
          <a:ea typeface="+mn-ea"/>
          <a:cs typeface="+mn-cs"/>
        </a:defRPr>
      </a:lvl8pPr>
      <a:lvl9pPr marL="11704905" algn="l" defTabSz="2926226" rtl="0" eaLnBrk="1" latinLnBrk="0" hangingPunct="1">
        <a:defRPr sz="5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912"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1.xm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CA" b="0" dirty="0"/>
              <a:t>Approximate Regular Expressions: </a:t>
            </a:r>
            <a:br>
              <a:rPr lang="en-CA" b="0" dirty="0"/>
            </a:br>
            <a:r>
              <a:rPr lang="en-CA" b="0" dirty="0"/>
              <a:t>A Comparison of Exact and </a:t>
            </a:r>
            <a:r>
              <a:rPr lang="en-US" b="0" dirty="0"/>
              <a:t>Approximate Matching Algorithms</a:t>
            </a:r>
            <a:endParaRPr lang="en-US" dirty="0"/>
          </a:p>
        </p:txBody>
      </p:sp>
      <p:sp>
        <p:nvSpPr>
          <p:cNvPr id="23" name="Text Placeholder 22"/>
          <p:cNvSpPr>
            <a:spLocks noGrp="1"/>
          </p:cNvSpPr>
          <p:nvPr>
            <p:ph type="body" sz="quarter" idx="36"/>
          </p:nvPr>
        </p:nvSpPr>
        <p:spPr/>
        <p:txBody>
          <a:bodyPr/>
          <a:lstStyle/>
          <a:p>
            <a:pPr algn="ctr"/>
            <a:r>
              <a:rPr lang="en-US" sz="1800" dirty="0">
                <a:latin typeface="Constantia" panose="02030602050306030303" pitchFamily="18" charset="0"/>
              </a:rPr>
              <a:t>Umme Salma Gadriwala, Tasnim Noshin, Rumsha Siddiqui </a:t>
            </a:r>
          </a:p>
          <a:p>
            <a:pPr algn="ctr"/>
            <a:r>
              <a:rPr lang="en-CA" sz="1800" dirty="0">
                <a:latin typeface="Constantia" panose="02030602050306030303" pitchFamily="18" charset="0"/>
              </a:rPr>
              <a:t>{</a:t>
            </a:r>
            <a:r>
              <a:rPr lang="en-CA" sz="1800" dirty="0" err="1">
                <a:latin typeface="Constantia" panose="02030602050306030303" pitchFamily="18" charset="0"/>
              </a:rPr>
              <a:t>gadriwau</a:t>
            </a:r>
            <a:r>
              <a:rPr lang="en-CA" sz="1800" dirty="0">
                <a:latin typeface="Constantia" panose="02030602050306030303" pitchFamily="18" charset="0"/>
              </a:rPr>
              <a:t>, </a:t>
            </a:r>
            <a:r>
              <a:rPr lang="en-CA" sz="1800" dirty="0" err="1">
                <a:latin typeface="Constantia" panose="02030602050306030303" pitchFamily="18" charset="0"/>
              </a:rPr>
              <a:t>noshint</a:t>
            </a:r>
            <a:r>
              <a:rPr lang="en-CA" sz="1800" dirty="0">
                <a:latin typeface="Constantia" panose="02030602050306030303" pitchFamily="18" charset="0"/>
              </a:rPr>
              <a:t>, </a:t>
            </a:r>
            <a:r>
              <a:rPr lang="en-CA" sz="1800" dirty="0" err="1">
                <a:latin typeface="Constantia" panose="02030602050306030303" pitchFamily="18" charset="0"/>
              </a:rPr>
              <a:t>siddiqur</a:t>
            </a:r>
            <a:r>
              <a:rPr lang="en-CA" sz="1800" dirty="0">
                <a:latin typeface="Constantia" panose="02030602050306030303" pitchFamily="18" charset="0"/>
              </a:rPr>
              <a:t>}@mcmaster.ca</a:t>
            </a:r>
          </a:p>
          <a:p>
            <a:pPr algn="ctr"/>
            <a:r>
              <a:rPr lang="en-US" sz="1800" dirty="0">
                <a:latin typeface="Constantia" panose="02030602050306030303" pitchFamily="18" charset="0"/>
              </a:rPr>
              <a:t>April 2019</a:t>
            </a:r>
          </a:p>
        </p:txBody>
      </p:sp>
      <p:sp>
        <p:nvSpPr>
          <p:cNvPr id="5" name="Text Placeholder 4"/>
          <p:cNvSpPr>
            <a:spLocks noGrp="1"/>
          </p:cNvSpPr>
          <p:nvPr>
            <p:ph type="body" sz="quarter" idx="13"/>
          </p:nvPr>
        </p:nvSpPr>
        <p:spPr/>
        <p:txBody>
          <a:bodyPr/>
          <a:lstStyle/>
          <a:p>
            <a:r>
              <a:rPr lang="en-US" dirty="0"/>
              <a:t>MOTIVATION, PROBLEM, SOLUTION</a:t>
            </a:r>
          </a:p>
        </p:txBody>
      </p:sp>
      <p:sp>
        <p:nvSpPr>
          <p:cNvPr id="11" name="Content Placeholder 10"/>
          <p:cNvSpPr>
            <a:spLocks noGrp="1"/>
          </p:cNvSpPr>
          <p:nvPr>
            <p:ph sz="quarter" idx="24"/>
          </p:nvPr>
        </p:nvSpPr>
        <p:spPr>
          <a:xfrm>
            <a:off x="857250" y="4714240"/>
            <a:ext cx="9601200" cy="7133844"/>
          </a:xfrm>
        </p:spPr>
        <p:txBody>
          <a:bodyPr>
            <a:normAutofit/>
          </a:bodyPr>
          <a:lstStyle/>
          <a:p>
            <a:pPr marL="0" indent="0" algn="just">
              <a:buNone/>
            </a:pPr>
            <a:r>
              <a:rPr lang="en-US" sz="2400" b="1" dirty="0">
                <a:latin typeface="Constantia" panose="02030602050306030303" pitchFamily="18" charset="0"/>
              </a:rPr>
              <a:t>MOTIVATION: </a:t>
            </a:r>
            <a:r>
              <a:rPr lang="en-CA" sz="2400" dirty="0">
                <a:latin typeface="Constantia" panose="02030602050306030303" pitchFamily="18" charset="0"/>
              </a:rPr>
              <a:t>In bioinformatics, approximate matching is vital to compare and contrast DNA and protein sequences. The length of sequences involved in these applications reach billions. Thus, efficient string matching algorithms are needed to optimize time and cost of resources.</a:t>
            </a:r>
          </a:p>
          <a:p>
            <a:pPr marL="0" indent="0" algn="just">
              <a:buNone/>
            </a:pPr>
            <a:endParaRPr lang="en-CA" sz="2400" dirty="0">
              <a:latin typeface="Constantia" panose="02030602050306030303" pitchFamily="18" charset="0"/>
            </a:endParaRPr>
          </a:p>
          <a:p>
            <a:pPr marL="0" indent="0" algn="just">
              <a:buNone/>
            </a:pPr>
            <a:r>
              <a:rPr lang="en-CA" sz="2400" b="1" dirty="0">
                <a:latin typeface="Constantia" panose="02030602050306030303" pitchFamily="18" charset="0"/>
              </a:rPr>
              <a:t>PROBLEM: </a:t>
            </a:r>
            <a:r>
              <a:rPr lang="en-CA" sz="2400" dirty="0">
                <a:latin typeface="Constantia" panose="02030602050306030303" pitchFamily="18" charset="0"/>
              </a:rPr>
              <a:t>This project explores whether an implementation of exact regular expression matching can be replaced with one of approximate matching, where the error value for an exact match request would be set to zero.</a:t>
            </a:r>
          </a:p>
          <a:p>
            <a:pPr marL="0" indent="0" algn="just">
              <a:buNone/>
            </a:pPr>
            <a:endParaRPr lang="en-CA" sz="2400" dirty="0">
              <a:latin typeface="Constantia" panose="02030602050306030303" pitchFamily="18" charset="0"/>
            </a:endParaRPr>
          </a:p>
          <a:p>
            <a:pPr marL="0" indent="0" algn="just">
              <a:buNone/>
            </a:pPr>
            <a:r>
              <a:rPr lang="en-CA" sz="2400" b="1" dirty="0">
                <a:latin typeface="Constantia" panose="02030602050306030303" pitchFamily="18" charset="0"/>
              </a:rPr>
              <a:t>SOLUTION: </a:t>
            </a:r>
            <a:r>
              <a:rPr lang="en-CA" sz="2400" dirty="0">
                <a:latin typeface="Constantia" panose="02030602050306030303" pitchFamily="18" charset="0"/>
              </a:rPr>
              <a:t>A Python implementation of exact regular expression matching using Thompson’s NFA is compared with that of Myers and Miller's approximate matching algorithm built on Thompson’s construction. Matches between string and regular expressions of various lengths are used for testing. The testing methodology compares the time each algorithm takes for the same samples.</a:t>
            </a:r>
            <a:endParaRPr lang="en-US" sz="2400" b="1" dirty="0">
              <a:latin typeface="Constantia" panose="02030602050306030303" pitchFamily="18" charset="0"/>
            </a:endParaRPr>
          </a:p>
        </p:txBody>
      </p:sp>
      <p:sp>
        <p:nvSpPr>
          <p:cNvPr id="7" name="Text Placeholder 6"/>
          <p:cNvSpPr>
            <a:spLocks noGrp="1"/>
          </p:cNvSpPr>
          <p:nvPr>
            <p:ph type="body" sz="quarter" idx="17"/>
          </p:nvPr>
        </p:nvSpPr>
        <p:spPr>
          <a:xfrm>
            <a:off x="891540" y="11848084"/>
            <a:ext cx="9601200" cy="1319276"/>
          </a:xfrm>
        </p:spPr>
        <p:txBody>
          <a:bodyPr/>
          <a:lstStyle/>
          <a:p>
            <a:r>
              <a:rPr lang="en-US" dirty="0"/>
              <a:t>EXACT MATCHING: </a:t>
            </a:r>
          </a:p>
          <a:p>
            <a:r>
              <a:rPr lang="en-US" dirty="0"/>
              <a:t>Thompson's Construction</a:t>
            </a:r>
          </a:p>
        </p:txBody>
      </p:sp>
      <p:sp>
        <p:nvSpPr>
          <p:cNvPr id="12" name="Content Placeholder 11"/>
          <p:cNvSpPr>
            <a:spLocks noGrp="1"/>
          </p:cNvSpPr>
          <p:nvPr>
            <p:ph sz="quarter" idx="25"/>
          </p:nvPr>
        </p:nvSpPr>
        <p:spPr>
          <a:xfrm>
            <a:off x="857250" y="13167360"/>
            <a:ext cx="9601200" cy="8117840"/>
          </a:xfrm>
        </p:spPr>
        <p:txBody>
          <a:bodyPr>
            <a:normAutofit/>
          </a:bodyPr>
          <a:lstStyle/>
          <a:p>
            <a:pPr marL="0" indent="0" algn="just">
              <a:buNone/>
            </a:pPr>
            <a:r>
              <a:rPr lang="en-US" sz="2400" b="1" dirty="0">
                <a:latin typeface="Constantia" panose="02030602050306030303" pitchFamily="18" charset="0"/>
              </a:rPr>
              <a:t>INPUT:</a:t>
            </a:r>
            <a:r>
              <a:rPr lang="en-US" sz="2400" dirty="0">
                <a:latin typeface="Constantia" panose="02030602050306030303" pitchFamily="18" charset="0"/>
              </a:rPr>
              <a:t> Regular expression, </a:t>
            </a:r>
            <a:r>
              <a:rPr lang="en-US" sz="2400" i="1" dirty="0">
                <a:latin typeface="Constantia" panose="02030602050306030303" pitchFamily="18" charset="0"/>
              </a:rPr>
              <a:t>r</a:t>
            </a:r>
            <a:r>
              <a:rPr lang="en-US" sz="2400" dirty="0">
                <a:latin typeface="Constantia" panose="02030602050306030303" pitchFamily="18" charset="0"/>
              </a:rPr>
              <a:t> over </a:t>
            </a:r>
            <a:r>
              <a:rPr lang="el-GR" sz="2400" dirty="0">
                <a:latin typeface="Constantia" panose="02030602050306030303" pitchFamily="18" charset="0"/>
              </a:rPr>
              <a:t>Σ</a:t>
            </a:r>
            <a:r>
              <a:rPr lang="en-US" sz="2400" dirty="0">
                <a:latin typeface="Constantia" panose="02030602050306030303" pitchFamily="18" charset="0"/>
              </a:rPr>
              <a:t>; and string, </a:t>
            </a:r>
            <a:r>
              <a:rPr lang="en-US" sz="2400" i="1" dirty="0">
                <a:latin typeface="Constantia" panose="02030602050306030303" pitchFamily="18" charset="0"/>
              </a:rPr>
              <a:t>s</a:t>
            </a:r>
          </a:p>
          <a:p>
            <a:pPr marL="0" indent="0" algn="just">
              <a:buNone/>
            </a:pPr>
            <a:r>
              <a:rPr lang="en-US" sz="2400" b="1" dirty="0">
                <a:latin typeface="Constantia" panose="02030602050306030303" pitchFamily="18" charset="0"/>
              </a:rPr>
              <a:t>OUTPUT:</a:t>
            </a:r>
            <a:r>
              <a:rPr lang="en-US" sz="2400" dirty="0">
                <a:latin typeface="Constantia" panose="02030602050306030303" pitchFamily="18" charset="0"/>
              </a:rPr>
              <a:t> True, if </a:t>
            </a:r>
            <a:r>
              <a:rPr lang="en-US" sz="2400" i="1" dirty="0">
                <a:latin typeface="Constantia" panose="02030602050306030303" pitchFamily="18" charset="0"/>
              </a:rPr>
              <a:t>s</a:t>
            </a:r>
            <a:r>
              <a:rPr lang="en-US" sz="2400" dirty="0">
                <a:latin typeface="Constantia" panose="02030602050306030303" pitchFamily="18" charset="0"/>
              </a:rPr>
              <a:t> satisfies </a:t>
            </a:r>
            <a:r>
              <a:rPr lang="en-US" sz="2400" i="1" dirty="0">
                <a:latin typeface="Constantia" panose="02030602050306030303" pitchFamily="18" charset="0"/>
              </a:rPr>
              <a:t>r</a:t>
            </a:r>
          </a:p>
          <a:p>
            <a:pPr marL="0" indent="0" algn="just">
              <a:buNone/>
            </a:pPr>
            <a:r>
              <a:rPr lang="en-US" sz="2400" b="1" dirty="0">
                <a:latin typeface="Constantia" panose="02030602050306030303" pitchFamily="18" charset="0"/>
              </a:rPr>
              <a:t>METHOD:</a:t>
            </a:r>
          </a:p>
          <a:p>
            <a:pPr lvl="1" algn="just"/>
            <a:r>
              <a:rPr lang="en-US" sz="2400" dirty="0">
                <a:latin typeface="Constantia" panose="02030602050306030303" pitchFamily="18" charset="0"/>
              </a:rPr>
              <a:t>Construct a Thompson’s NFA by recursively applying</a:t>
            </a:r>
            <a:r>
              <a:rPr lang="el-GR" sz="2400" dirty="0">
                <a:latin typeface="Constantia" panose="02030602050306030303" pitchFamily="18" charset="0"/>
              </a:rPr>
              <a:t> ε</a:t>
            </a:r>
            <a:r>
              <a:rPr lang="en-CA" sz="2400" dirty="0">
                <a:latin typeface="Constantia" panose="02030602050306030303" pitchFamily="18" charset="0"/>
              </a:rPr>
              <a:t>, symbol, union</a:t>
            </a:r>
            <a:r>
              <a:rPr lang="en-US" sz="2400" dirty="0">
                <a:latin typeface="Constantia" panose="02030602050306030303" pitchFamily="18" charset="0"/>
              </a:rPr>
              <a:t>, concatenation and Kleene closure rules over </a:t>
            </a:r>
            <a:r>
              <a:rPr lang="en-US" sz="2400" i="1" dirty="0">
                <a:latin typeface="Constantia" panose="02030602050306030303" pitchFamily="18" charset="0"/>
              </a:rPr>
              <a:t>r</a:t>
            </a:r>
            <a:r>
              <a:rPr lang="en-US" sz="2400" dirty="0">
                <a:latin typeface="Constantia" panose="02030602050306030303" pitchFamily="18" charset="0"/>
              </a:rPr>
              <a:t>.</a:t>
            </a:r>
          </a:p>
          <a:p>
            <a:pPr lvl="1" algn="just"/>
            <a:r>
              <a:rPr lang="en-US" sz="2400" dirty="0">
                <a:latin typeface="Constantia" panose="02030602050306030303" pitchFamily="18" charset="0"/>
              </a:rPr>
              <a:t>Traverse the NFA for </a:t>
            </a:r>
            <a:r>
              <a:rPr lang="en-US" sz="2400" i="1" dirty="0">
                <a:latin typeface="Constantia" panose="02030602050306030303" pitchFamily="18" charset="0"/>
              </a:rPr>
              <a:t>s</a:t>
            </a:r>
            <a:r>
              <a:rPr lang="en-US" sz="2400" dirty="0">
                <a:latin typeface="Constantia" panose="02030602050306030303" pitchFamily="18" charset="0"/>
              </a:rPr>
              <a:t>.</a:t>
            </a:r>
          </a:p>
          <a:p>
            <a:pPr lvl="1" algn="just"/>
            <a:r>
              <a:rPr lang="en-US" sz="2400" dirty="0">
                <a:latin typeface="Constantia" panose="02030602050306030303" pitchFamily="18" charset="0"/>
              </a:rPr>
              <a:t>Return </a:t>
            </a:r>
            <a:r>
              <a:rPr lang="en-US" sz="2400" i="1" dirty="0">
                <a:latin typeface="Constantia" panose="02030602050306030303" pitchFamily="18" charset="0"/>
              </a:rPr>
              <a:t>true</a:t>
            </a:r>
            <a:r>
              <a:rPr lang="en-US" sz="2400" dirty="0">
                <a:latin typeface="Constantia" panose="02030602050306030303" pitchFamily="18" charset="0"/>
              </a:rPr>
              <a:t> if traversal ends at a terminating state.</a:t>
            </a:r>
          </a:p>
          <a:p>
            <a:pPr marL="0" lvl="1" indent="0" algn="just">
              <a:buNone/>
            </a:pPr>
            <a:r>
              <a:rPr lang="en-US" sz="2400" b="1" dirty="0">
                <a:latin typeface="Constantia" panose="02030602050306030303" pitchFamily="18" charset="0"/>
              </a:rPr>
              <a:t>COMPLEXITY:  </a:t>
            </a:r>
            <a:r>
              <a:rPr lang="en-US" sz="2400" dirty="0">
                <a:latin typeface="Constantia" panose="02030602050306030303" pitchFamily="18" charset="0"/>
              </a:rPr>
              <a:t>NFA construction: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 steps,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 memory;</a:t>
            </a:r>
          </a:p>
          <a:p>
            <a:pPr marL="2152650" lvl="1" indent="0" algn="just">
              <a:buNone/>
            </a:pPr>
            <a:r>
              <a:rPr lang="en-US" sz="2400" dirty="0">
                <a:latin typeface="Constantia" panose="02030602050306030303" pitchFamily="18" charset="0"/>
              </a:rPr>
              <a:t>String traversal: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a:t>
            </a:r>
            <a:r>
              <a:rPr lang="en-US" sz="2400" i="1" dirty="0">
                <a:latin typeface="Constantia" panose="02030602050306030303" pitchFamily="18" charset="0"/>
              </a:rPr>
              <a:t>|s</a:t>
            </a:r>
            <a:r>
              <a:rPr lang="en-US" sz="2400" dirty="0">
                <a:latin typeface="Constantia" panose="02030602050306030303" pitchFamily="18" charset="0"/>
              </a:rPr>
              <a:t>|) steps</a:t>
            </a:r>
          </a:p>
          <a:p>
            <a:pPr marL="426742" lvl="1" indent="0" algn="just">
              <a:buNone/>
            </a:pPr>
            <a:endParaRPr lang="en-US" sz="2400" dirty="0">
              <a:latin typeface="Constantia" panose="02030602050306030303" pitchFamily="18" charset="0"/>
            </a:endParaRPr>
          </a:p>
        </p:txBody>
      </p:sp>
      <p:sp>
        <p:nvSpPr>
          <p:cNvPr id="9" name="Text Placeholder 8"/>
          <p:cNvSpPr>
            <a:spLocks noGrp="1"/>
          </p:cNvSpPr>
          <p:nvPr>
            <p:ph type="body" sz="quarter" idx="21"/>
          </p:nvPr>
        </p:nvSpPr>
        <p:spPr>
          <a:xfrm>
            <a:off x="11658600" y="3901440"/>
            <a:ext cx="9601200" cy="1321200"/>
          </a:xfrm>
        </p:spPr>
        <p:txBody>
          <a:bodyPr/>
          <a:lstStyle/>
          <a:p>
            <a:r>
              <a:rPr lang="en-US" dirty="0"/>
              <a:t>APPROXIMATE MATCHING:</a:t>
            </a:r>
          </a:p>
          <a:p>
            <a:r>
              <a:rPr lang="en-US" dirty="0"/>
              <a:t>MYERS and miller’s CONSTRUCTION</a:t>
            </a:r>
          </a:p>
        </p:txBody>
      </p:sp>
      <p:sp>
        <p:nvSpPr>
          <p:cNvPr id="14" name="Content Placeholder 13"/>
          <p:cNvSpPr>
            <a:spLocks noGrp="1"/>
          </p:cNvSpPr>
          <p:nvPr>
            <p:ph sz="quarter" idx="27"/>
          </p:nvPr>
        </p:nvSpPr>
        <p:spPr>
          <a:xfrm>
            <a:off x="11658600" y="5227584"/>
            <a:ext cx="9601200" cy="16570960"/>
          </a:xfrm>
        </p:spPr>
        <p:txBody>
          <a:bodyPr>
            <a:normAutofit/>
          </a:bodyPr>
          <a:lstStyle/>
          <a:p>
            <a:pPr marL="0" indent="0" algn="just">
              <a:buNone/>
            </a:pPr>
            <a:r>
              <a:rPr lang="en-US" sz="2400" b="1" dirty="0">
                <a:latin typeface="Constantia" panose="02030602050306030303" pitchFamily="18" charset="0"/>
              </a:rPr>
              <a:t>INPUT:</a:t>
            </a:r>
            <a:r>
              <a:rPr lang="en-US" sz="2400" dirty="0">
                <a:latin typeface="Constantia" panose="02030602050306030303" pitchFamily="18" charset="0"/>
              </a:rPr>
              <a:t> Regular expression, </a:t>
            </a:r>
            <a:r>
              <a:rPr lang="en-US" sz="2400" i="1" dirty="0">
                <a:latin typeface="Constantia" panose="02030602050306030303" pitchFamily="18" charset="0"/>
              </a:rPr>
              <a:t>r</a:t>
            </a:r>
            <a:r>
              <a:rPr lang="en-US" sz="2400" dirty="0">
                <a:latin typeface="Constantia" panose="02030602050306030303" pitchFamily="18" charset="0"/>
              </a:rPr>
              <a:t> over </a:t>
            </a:r>
            <a:r>
              <a:rPr lang="el-GR" sz="2400" dirty="0">
                <a:latin typeface="Constantia" panose="02030602050306030303" pitchFamily="18" charset="0"/>
              </a:rPr>
              <a:t>Σ</a:t>
            </a:r>
            <a:r>
              <a:rPr lang="en-US" sz="2400" dirty="0">
                <a:latin typeface="Constantia" panose="02030602050306030303" pitchFamily="18" charset="0"/>
              </a:rPr>
              <a:t>; string, </a:t>
            </a:r>
            <a:r>
              <a:rPr lang="en-US" sz="2400" i="1" dirty="0">
                <a:latin typeface="Constantia" panose="02030602050306030303" pitchFamily="18" charset="0"/>
              </a:rPr>
              <a:t>s</a:t>
            </a:r>
            <a:r>
              <a:rPr lang="en-US" sz="2400" dirty="0">
                <a:latin typeface="Constantia" panose="02030602050306030303" pitchFamily="18" charset="0"/>
              </a:rPr>
              <a:t>; and error value, </a:t>
            </a:r>
            <a:r>
              <a:rPr lang="en-US" sz="2400" i="1" dirty="0">
                <a:latin typeface="Constantia" panose="02030602050306030303" pitchFamily="18" charset="0"/>
              </a:rPr>
              <a:t>k</a:t>
            </a:r>
          </a:p>
          <a:p>
            <a:pPr marL="0" indent="0" algn="just">
              <a:buNone/>
            </a:pPr>
            <a:r>
              <a:rPr lang="en-US" sz="2400" b="1" dirty="0">
                <a:latin typeface="Constantia" panose="02030602050306030303" pitchFamily="18" charset="0"/>
              </a:rPr>
              <a:t>OUTPUT:</a:t>
            </a:r>
            <a:r>
              <a:rPr lang="en-US" sz="2400" dirty="0">
                <a:latin typeface="Constantia" panose="02030602050306030303" pitchFamily="18" charset="0"/>
              </a:rPr>
              <a:t> True, if </a:t>
            </a:r>
            <a:r>
              <a:rPr lang="en-US" sz="2400" i="1" dirty="0">
                <a:latin typeface="Constantia" panose="02030602050306030303" pitchFamily="18" charset="0"/>
              </a:rPr>
              <a:t>s</a:t>
            </a:r>
            <a:r>
              <a:rPr lang="en-US" sz="2400" dirty="0">
                <a:latin typeface="Constantia" panose="02030602050306030303" pitchFamily="18" charset="0"/>
              </a:rPr>
              <a:t> satisfies </a:t>
            </a:r>
            <a:r>
              <a:rPr lang="en-US" sz="2400" i="1" dirty="0">
                <a:latin typeface="Constantia" panose="02030602050306030303" pitchFamily="18" charset="0"/>
              </a:rPr>
              <a:t>r</a:t>
            </a:r>
            <a:r>
              <a:rPr lang="en-US" sz="2400" dirty="0">
                <a:latin typeface="Constantia" panose="02030602050306030303" pitchFamily="18" charset="0"/>
              </a:rPr>
              <a:t> after at most k errors</a:t>
            </a:r>
          </a:p>
          <a:p>
            <a:pPr marL="0" indent="0" algn="just">
              <a:buNone/>
            </a:pPr>
            <a:r>
              <a:rPr lang="en-US" sz="2400" b="1" dirty="0">
                <a:latin typeface="Constantia" panose="02030602050306030303" pitchFamily="18" charset="0"/>
              </a:rPr>
              <a:t>METHOD:</a:t>
            </a:r>
          </a:p>
          <a:p>
            <a:pPr lvl="1" algn="just"/>
            <a:r>
              <a:rPr lang="en-US" sz="2400" dirty="0">
                <a:latin typeface="Constantia" panose="02030602050306030303" pitchFamily="18" charset="0"/>
              </a:rPr>
              <a:t>Construct a Myers and Millers NFA by combining |</a:t>
            </a:r>
            <a:r>
              <a:rPr lang="en-US" sz="2400" i="1" dirty="0">
                <a:latin typeface="Constantia" panose="02030602050306030303" pitchFamily="18" charset="0"/>
              </a:rPr>
              <a:t>s</a:t>
            </a:r>
            <a:r>
              <a:rPr lang="en-US" sz="2400" dirty="0">
                <a:latin typeface="Constantia" panose="02030602050306030303" pitchFamily="18" charset="0"/>
              </a:rPr>
              <a:t>|+1 instances of Thompson’s NFA construction of </a:t>
            </a:r>
            <a:r>
              <a:rPr lang="en-US" sz="2400" i="1" dirty="0">
                <a:latin typeface="Constantia" panose="02030602050306030303" pitchFamily="18" charset="0"/>
              </a:rPr>
              <a:t>r</a:t>
            </a:r>
            <a:r>
              <a:rPr lang="en-US" sz="2400" dirty="0">
                <a:latin typeface="Constantia" panose="02030602050306030303" pitchFamily="18" charset="0"/>
              </a:rPr>
              <a:t> by adding: deletion, insertion, and substitution edges based on </a:t>
            </a:r>
            <a:r>
              <a:rPr lang="en-US" sz="2400" i="1" dirty="0">
                <a:latin typeface="Constantia" panose="02030602050306030303" pitchFamily="18" charset="0"/>
              </a:rPr>
              <a:t>s</a:t>
            </a:r>
            <a:r>
              <a:rPr lang="en-US" sz="2400" dirty="0">
                <a:latin typeface="Constantia" panose="02030602050306030303" pitchFamily="18" charset="0"/>
              </a:rPr>
              <a:t>.</a:t>
            </a:r>
          </a:p>
          <a:p>
            <a:pPr lvl="1" algn="just"/>
            <a:r>
              <a:rPr lang="en-US" sz="2400" dirty="0">
                <a:latin typeface="Constantia" panose="02030602050306030303" pitchFamily="18" charset="0"/>
              </a:rPr>
              <a:t>Traverse the NFA for </a:t>
            </a:r>
            <a:r>
              <a:rPr lang="en-US" sz="2400" i="1" dirty="0">
                <a:latin typeface="Constantia" panose="02030602050306030303" pitchFamily="18" charset="0"/>
              </a:rPr>
              <a:t>s</a:t>
            </a:r>
            <a:r>
              <a:rPr lang="en-US" sz="2400" dirty="0">
                <a:latin typeface="Constantia" panose="02030602050306030303" pitchFamily="18" charset="0"/>
              </a:rPr>
              <a:t>, incrementing a counter for each error.</a:t>
            </a:r>
          </a:p>
          <a:p>
            <a:pPr lvl="1" algn="just"/>
            <a:r>
              <a:rPr lang="en-US" sz="2400" dirty="0">
                <a:latin typeface="Constantia" panose="02030602050306030303" pitchFamily="18" charset="0"/>
              </a:rPr>
              <a:t>Return </a:t>
            </a:r>
            <a:r>
              <a:rPr lang="en-US" sz="2400" i="1" dirty="0">
                <a:latin typeface="Constantia" panose="02030602050306030303" pitchFamily="18" charset="0"/>
              </a:rPr>
              <a:t>true</a:t>
            </a:r>
            <a:r>
              <a:rPr lang="en-US" sz="2400" dirty="0">
                <a:latin typeface="Constantia" panose="02030602050306030303" pitchFamily="18" charset="0"/>
              </a:rPr>
              <a:t> if </a:t>
            </a:r>
            <a:r>
              <a:rPr lang="en-US" sz="2400" i="1" dirty="0">
                <a:latin typeface="Constantia" panose="02030602050306030303" pitchFamily="18" charset="0"/>
              </a:rPr>
              <a:t>k</a:t>
            </a:r>
            <a:r>
              <a:rPr lang="en-US" sz="2400" dirty="0">
                <a:latin typeface="Constantia" panose="02030602050306030303" pitchFamily="18" charset="0"/>
              </a:rPr>
              <a:t> ≤ counter.</a:t>
            </a:r>
          </a:p>
          <a:p>
            <a:pPr marL="0" lvl="1" indent="0" algn="just">
              <a:buNone/>
            </a:pPr>
            <a:r>
              <a:rPr lang="en-US" sz="2400" b="1" dirty="0">
                <a:latin typeface="Constantia" panose="02030602050306030303" pitchFamily="18" charset="0"/>
              </a:rPr>
              <a:t>COMPLEXITY: </a:t>
            </a:r>
            <a:r>
              <a:rPr lang="en-US" sz="2400" dirty="0">
                <a:latin typeface="Constantia" panose="02030602050306030303" pitchFamily="18" charset="0"/>
              </a:rPr>
              <a:t>NFA construction: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a:t>
            </a:r>
            <a:r>
              <a:rPr lang="en-US" sz="2400" i="1" dirty="0">
                <a:latin typeface="Constantia" panose="02030602050306030303" pitchFamily="18" charset="0"/>
              </a:rPr>
              <a:t>|s</a:t>
            </a:r>
            <a:r>
              <a:rPr lang="en-US" sz="2400" dirty="0">
                <a:latin typeface="Constantia" panose="02030602050306030303" pitchFamily="18" charset="0"/>
              </a:rPr>
              <a:t>|) steps, </a:t>
            </a:r>
          </a:p>
          <a:p>
            <a:pPr marL="4572000" lvl="1" indent="0" algn="just">
              <a:buNone/>
            </a:pP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a:t>
            </a:r>
            <a:r>
              <a:rPr lang="en-US" sz="2400" i="1" dirty="0">
                <a:latin typeface="Constantia" panose="02030602050306030303" pitchFamily="18" charset="0"/>
              </a:rPr>
              <a:t>|s</a:t>
            </a:r>
            <a:r>
              <a:rPr lang="en-US" sz="2400" dirty="0">
                <a:latin typeface="Constantia" panose="02030602050306030303" pitchFamily="18" charset="0"/>
              </a:rPr>
              <a:t>|) memory;</a:t>
            </a:r>
          </a:p>
          <a:p>
            <a:pPr marL="2152650" lvl="1" indent="0" algn="just">
              <a:buNone/>
            </a:pPr>
            <a:r>
              <a:rPr lang="en-US" sz="2400" dirty="0">
                <a:latin typeface="Constantia" panose="02030602050306030303" pitchFamily="18" charset="0"/>
              </a:rPr>
              <a:t>String traversal: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a:t>
            </a:r>
            <a:r>
              <a:rPr lang="en-US" sz="2400" i="1" dirty="0">
                <a:latin typeface="Constantia" panose="02030602050306030303" pitchFamily="18" charset="0"/>
              </a:rPr>
              <a:t>|s</a:t>
            </a:r>
            <a:r>
              <a:rPr lang="en-US" sz="2400" dirty="0">
                <a:latin typeface="Constantia" panose="02030602050306030303" pitchFamily="18" charset="0"/>
              </a:rPr>
              <a:t>|) steps</a:t>
            </a:r>
          </a:p>
        </p:txBody>
      </p:sp>
      <p:sp>
        <p:nvSpPr>
          <p:cNvPr id="18" name="Text Placeholder 17"/>
          <p:cNvSpPr>
            <a:spLocks noGrp="1"/>
          </p:cNvSpPr>
          <p:nvPr>
            <p:ph type="body" sz="quarter" idx="31"/>
          </p:nvPr>
        </p:nvSpPr>
        <p:spPr/>
        <p:txBody>
          <a:bodyPr/>
          <a:lstStyle/>
          <a:p>
            <a:r>
              <a:rPr lang="en-US" dirty="0"/>
              <a:t>PERFORMANCE TESTS</a:t>
            </a:r>
          </a:p>
        </p:txBody>
      </p:sp>
      <p:graphicFrame>
        <p:nvGraphicFramePr>
          <p:cNvPr id="24" name="Content Placeholder 23" descr="Line chart" title="Chart"/>
          <p:cNvGraphicFramePr>
            <a:graphicFrameLocks noGrp="1"/>
          </p:cNvGraphicFramePr>
          <p:nvPr>
            <p:ph sz="quarter" idx="32"/>
            <p:extLst>
              <p:ext uri="{D42A27DB-BD31-4B8C-83A1-F6EECF244321}">
                <p14:modId xmlns:p14="http://schemas.microsoft.com/office/powerpoint/2010/main" val="1098827660"/>
              </p:ext>
            </p:extLst>
          </p:nvPr>
        </p:nvGraphicFramePr>
        <p:xfrm>
          <a:off x="22959060" y="4732867"/>
          <a:ext cx="8534400" cy="4876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ontent Placeholder 31" descr="Line chart" title="Chart"/>
          <p:cNvGraphicFramePr>
            <a:graphicFrameLocks noGrp="1"/>
          </p:cNvGraphicFramePr>
          <p:nvPr>
            <p:ph sz="quarter" idx="33"/>
            <p:extLst>
              <p:ext uri="{D42A27DB-BD31-4B8C-83A1-F6EECF244321}">
                <p14:modId xmlns:p14="http://schemas.microsoft.com/office/powerpoint/2010/main" val="2054185370"/>
              </p:ext>
            </p:extLst>
          </p:nvPr>
        </p:nvGraphicFramePr>
        <p:xfrm>
          <a:off x="22959060" y="10226687"/>
          <a:ext cx="8534400" cy="4876800"/>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 Placeholder 20"/>
          <p:cNvSpPr>
            <a:spLocks noGrp="1"/>
          </p:cNvSpPr>
          <p:nvPr>
            <p:ph type="body" sz="quarter" idx="34"/>
          </p:nvPr>
        </p:nvSpPr>
        <p:spPr/>
        <p:txBody>
          <a:bodyPr/>
          <a:lstStyle/>
          <a:p>
            <a:r>
              <a:rPr lang="en-US"/>
              <a:t>conclusions</a:t>
            </a:r>
            <a:endParaRPr lang="en-US" dirty="0"/>
          </a:p>
        </p:txBody>
      </p:sp>
      <p:sp>
        <p:nvSpPr>
          <p:cNvPr id="22" name="Content Placeholder 21"/>
          <p:cNvSpPr>
            <a:spLocks noGrp="1"/>
          </p:cNvSpPr>
          <p:nvPr>
            <p:ph sz="quarter" idx="35"/>
          </p:nvPr>
        </p:nvSpPr>
        <p:spPr/>
        <p:txBody>
          <a:bodyPr/>
          <a:lstStyle/>
          <a:p>
            <a:r>
              <a:rPr lang="en-US"/>
              <a:t>Conclusion 1</a:t>
            </a:r>
          </a:p>
          <a:p>
            <a:r>
              <a:rPr lang="en-US"/>
              <a:t>Conclusion 2</a:t>
            </a:r>
          </a:p>
          <a:p>
            <a:r>
              <a:rPr lang="en-US"/>
              <a:t>Conclusion 3</a:t>
            </a:r>
            <a:endParaRPr lang="en-US" dirty="0"/>
          </a:p>
        </p:txBody>
      </p:sp>
      <p:pic>
        <p:nvPicPr>
          <p:cNvPr id="34" name="Picture 33">
            <a:extLst>
              <a:ext uri="{FF2B5EF4-FFF2-40B4-BE49-F238E27FC236}">
                <a16:creationId xmlns:a16="http://schemas.microsoft.com/office/drawing/2014/main" id="{3FEA9EEB-0CE9-4975-9F1A-51165F01F2BA}"/>
              </a:ext>
            </a:extLst>
          </p:cNvPr>
          <p:cNvPicPr>
            <a:picLocks noChangeAspect="1"/>
          </p:cNvPicPr>
          <p:nvPr/>
        </p:nvPicPr>
        <p:blipFill>
          <a:blip r:embed="rId5"/>
          <a:stretch>
            <a:fillRect/>
          </a:stretch>
        </p:blipFill>
        <p:spPr>
          <a:xfrm>
            <a:off x="898677" y="337376"/>
            <a:ext cx="5109693" cy="2743200"/>
          </a:xfrm>
          <a:prstGeom prst="rect">
            <a:avLst/>
          </a:prstGeom>
        </p:spPr>
      </p:pic>
      <p:pic>
        <p:nvPicPr>
          <p:cNvPr id="37" name="Picture 36">
            <a:extLst>
              <a:ext uri="{FF2B5EF4-FFF2-40B4-BE49-F238E27FC236}">
                <a16:creationId xmlns:a16="http://schemas.microsoft.com/office/drawing/2014/main" id="{EDE8F3F9-6245-4493-9BE6-60260F1F5038}"/>
              </a:ext>
            </a:extLst>
          </p:cNvPr>
          <p:cNvPicPr>
            <a:picLocks noChangeAspect="1"/>
          </p:cNvPicPr>
          <p:nvPr/>
        </p:nvPicPr>
        <p:blipFill>
          <a:blip r:embed="rId6"/>
          <a:stretch>
            <a:fillRect/>
          </a:stretch>
        </p:blipFill>
        <p:spPr>
          <a:xfrm>
            <a:off x="29042414" y="309557"/>
            <a:ext cx="2984446" cy="2743200"/>
          </a:xfrm>
          <a:prstGeom prst="rect">
            <a:avLst/>
          </a:prstGeom>
        </p:spPr>
      </p:pic>
      <p:grpSp>
        <p:nvGrpSpPr>
          <p:cNvPr id="3" name="Group 2">
            <a:extLst>
              <a:ext uri="{FF2B5EF4-FFF2-40B4-BE49-F238E27FC236}">
                <a16:creationId xmlns:a16="http://schemas.microsoft.com/office/drawing/2014/main" id="{13D689A1-5F48-464D-AEEB-6FD472EAD2E7}"/>
              </a:ext>
            </a:extLst>
          </p:cNvPr>
          <p:cNvGrpSpPr/>
          <p:nvPr/>
        </p:nvGrpSpPr>
        <p:grpSpPr>
          <a:xfrm>
            <a:off x="11658600" y="10682098"/>
            <a:ext cx="9308317" cy="7351902"/>
            <a:chOff x="12157710" y="8281162"/>
            <a:chExt cx="9308317" cy="7351902"/>
          </a:xfrm>
        </p:grpSpPr>
        <p:pic>
          <p:nvPicPr>
            <p:cNvPr id="10" name="Picture 9">
              <a:extLst>
                <a:ext uri="{FF2B5EF4-FFF2-40B4-BE49-F238E27FC236}">
                  <a16:creationId xmlns:a16="http://schemas.microsoft.com/office/drawing/2014/main" id="{1E7659B8-9EA3-456B-B592-D423CD221219}"/>
                </a:ext>
              </a:extLst>
            </p:cNvPr>
            <p:cNvPicPr>
              <a:picLocks noChangeAspect="1"/>
            </p:cNvPicPr>
            <p:nvPr/>
          </p:nvPicPr>
          <p:blipFill rotWithShape="1">
            <a:blip r:embed="rId7"/>
            <a:srcRect l="3069" r="3398" b="4456"/>
            <a:stretch/>
          </p:blipFill>
          <p:spPr>
            <a:xfrm>
              <a:off x="13304723" y="8927493"/>
              <a:ext cx="7014290" cy="6705571"/>
            </a:xfrm>
            <a:prstGeom prst="rect">
              <a:avLst/>
            </a:prstGeom>
          </p:spPr>
        </p:pic>
        <p:sp>
          <p:nvSpPr>
            <p:cNvPr id="2" name="TextBox 1">
              <a:extLst>
                <a:ext uri="{FF2B5EF4-FFF2-40B4-BE49-F238E27FC236}">
                  <a16:creationId xmlns:a16="http://schemas.microsoft.com/office/drawing/2014/main" id="{62F59936-B823-4A76-BF62-ABD065DA98D6}"/>
                </a:ext>
              </a:extLst>
            </p:cNvPr>
            <p:cNvSpPr txBox="1"/>
            <p:nvPr/>
          </p:nvSpPr>
          <p:spPr>
            <a:xfrm>
              <a:off x="12157710" y="8281162"/>
              <a:ext cx="9308317" cy="646331"/>
            </a:xfrm>
            <a:prstGeom prst="rect">
              <a:avLst/>
            </a:prstGeom>
            <a:noFill/>
          </p:spPr>
          <p:txBody>
            <a:bodyPr wrap="none" rtlCol="0">
              <a:spAutoFit/>
            </a:bodyPr>
            <a:lstStyle/>
            <a:p>
              <a:r>
                <a:rPr lang="en-CA" sz="3600" dirty="0">
                  <a:latin typeface="Constantia" panose="02030602050306030303" pitchFamily="18" charset="0"/>
                </a:rPr>
                <a:t>Myer’s &amp; Miller’s NFA with r = (</a:t>
              </a:r>
              <a:r>
                <a:rPr lang="en-CA" sz="3600" dirty="0" err="1">
                  <a:latin typeface="Constantia" panose="02030602050306030303" pitchFamily="18" charset="0"/>
                </a:rPr>
                <a:t>a|b</a:t>
              </a:r>
              <a:r>
                <a:rPr lang="en-CA" sz="3600" dirty="0">
                  <a:latin typeface="Constantia" panose="02030602050306030303" pitchFamily="18" charset="0"/>
                </a:rPr>
                <a:t>)a*, s = “ab”</a:t>
              </a:r>
            </a:p>
          </p:txBody>
        </p:sp>
      </p:grpSp>
      <p:grpSp>
        <p:nvGrpSpPr>
          <p:cNvPr id="16" name="Group 15">
            <a:extLst>
              <a:ext uri="{FF2B5EF4-FFF2-40B4-BE49-F238E27FC236}">
                <a16:creationId xmlns:a16="http://schemas.microsoft.com/office/drawing/2014/main" id="{79B47CC9-B614-4451-86C4-36E46C855690}"/>
              </a:ext>
            </a:extLst>
          </p:cNvPr>
          <p:cNvGrpSpPr/>
          <p:nvPr/>
        </p:nvGrpSpPr>
        <p:grpSpPr>
          <a:xfrm>
            <a:off x="1738271" y="17978781"/>
            <a:ext cx="7134225" cy="7258885"/>
            <a:chOff x="2238623" y="18010940"/>
            <a:chExt cx="7134225" cy="7258885"/>
          </a:xfrm>
        </p:grpSpPr>
        <p:sp>
          <p:nvSpPr>
            <p:cNvPr id="25" name="TextBox 24">
              <a:extLst>
                <a:ext uri="{FF2B5EF4-FFF2-40B4-BE49-F238E27FC236}">
                  <a16:creationId xmlns:a16="http://schemas.microsoft.com/office/drawing/2014/main" id="{8C51DE7C-72BA-41D0-BC3E-D8C7ADB81324}"/>
                </a:ext>
              </a:extLst>
            </p:cNvPr>
            <p:cNvSpPr txBox="1"/>
            <p:nvPr/>
          </p:nvSpPr>
          <p:spPr>
            <a:xfrm>
              <a:off x="2441257" y="18010940"/>
              <a:ext cx="6728958" cy="646331"/>
            </a:xfrm>
            <a:prstGeom prst="rect">
              <a:avLst/>
            </a:prstGeom>
            <a:noFill/>
          </p:spPr>
          <p:txBody>
            <a:bodyPr wrap="none" rtlCol="0">
              <a:spAutoFit/>
            </a:bodyPr>
            <a:lstStyle/>
            <a:p>
              <a:r>
                <a:rPr lang="en-CA" sz="3600" dirty="0">
                  <a:latin typeface="Constantia" panose="02030602050306030303" pitchFamily="18" charset="0"/>
                </a:rPr>
                <a:t>Thompson’s NFA with r = (</a:t>
              </a:r>
              <a:r>
                <a:rPr lang="en-CA" sz="3600" dirty="0" err="1">
                  <a:latin typeface="Constantia" panose="02030602050306030303" pitchFamily="18" charset="0"/>
                </a:rPr>
                <a:t>a|b</a:t>
              </a:r>
              <a:r>
                <a:rPr lang="en-CA" sz="3600" dirty="0">
                  <a:latin typeface="Constantia" panose="02030602050306030303" pitchFamily="18" charset="0"/>
                </a:rPr>
                <a:t>)a*</a:t>
              </a:r>
            </a:p>
          </p:txBody>
        </p:sp>
        <p:pic>
          <p:nvPicPr>
            <p:cNvPr id="15" name="Picture 14">
              <a:extLst>
                <a:ext uri="{FF2B5EF4-FFF2-40B4-BE49-F238E27FC236}">
                  <a16:creationId xmlns:a16="http://schemas.microsoft.com/office/drawing/2014/main" id="{5113614A-9C02-4CAC-84D0-B03249F111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8623" y="18621375"/>
              <a:ext cx="7134225" cy="6648450"/>
            </a:xfrm>
            <a:prstGeom prst="rect">
              <a:avLst/>
            </a:prstGeom>
          </p:spPr>
        </p:pic>
      </p:gr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1031</TotalTime>
  <Words>530</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Constantia</vt:lpstr>
      <vt:lpstr>Medical Poster</vt:lpstr>
      <vt:lpstr>Approximate Regular Expressions:  A Comparison of Exact and Approximate Matching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Lorem ipsum dolor sit amet, consectetuer adipiscing elit maecenas porttitor congue massa fusce</dc:title>
  <dc:creator>Jessica Farrell</dc:creator>
  <cp:lastModifiedBy>Umme Salma Gadriwala</cp:lastModifiedBy>
  <cp:revision>30</cp:revision>
  <dcterms:created xsi:type="dcterms:W3CDTF">2013-12-03T00:45:10Z</dcterms:created>
  <dcterms:modified xsi:type="dcterms:W3CDTF">2019-04-15T17:54:07Z</dcterms:modified>
</cp:coreProperties>
</file>