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E6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04" autoAdjust="0"/>
    <p:restoredTop sz="83240" autoAdjust="0"/>
  </p:normalViewPr>
  <p:slideViewPr>
    <p:cSldViewPr snapToGrid="0">
      <p:cViewPr>
        <p:scale>
          <a:sx n="50" d="100"/>
          <a:sy n="50" d="100"/>
        </p:scale>
        <p:origin x="-210" y="-456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msha\Documents\Course%20Work\Year%204\4TB3%20-%20Compilers\group-09-final-project\poster\bar_graph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2400" dirty="0">
                <a:solidFill>
                  <a:schemeClr val="tx1"/>
                </a:solidFill>
                <a:latin typeface="+mn-lt"/>
              </a:rPr>
              <a:t>Runtimes of Various</a:t>
            </a:r>
            <a:r>
              <a:rPr lang="en-CA" sz="2400" baseline="0" dirty="0">
                <a:solidFill>
                  <a:schemeClr val="tx1"/>
                </a:solidFill>
                <a:latin typeface="+mn-lt"/>
              </a:rPr>
              <a:t> Regular Expressions and Strings for Exact and Approximate Matching Algorithms</a:t>
            </a:r>
            <a:endParaRPr lang="en-CA" sz="2400" dirty="0">
              <a:solidFill>
                <a:schemeClr val="tx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rgbClr val="2E66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3.3959150314330998E-4</c:v>
                </c:pt>
                <c:pt idx="1">
                  <c:v>1.1460542678833E-4</c:v>
                </c:pt>
                <c:pt idx="2">
                  <c:v>1.0280847549438399E-3</c:v>
                </c:pt>
                <c:pt idx="3">
                  <c:v>4.56651449203491E-3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F-47B7-AC81-3AAB70107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4.8359036445617598E-3</c:v>
                </c:pt>
                <c:pt idx="1">
                  <c:v>4.1474795341491701E-3</c:v>
                </c:pt>
                <c:pt idx="2">
                  <c:v>5.2453422546386696E-3</c:v>
                </c:pt>
                <c:pt idx="3">
                  <c:v>9.8865246772766105E-3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F-47B7-AC81-3AAB70107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30232"/>
        <c:axId val="392730560"/>
      </c:barChart>
      <c:catAx>
        <c:axId val="39273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Different</a:t>
                </a:r>
                <a:r>
                  <a:rPr lang="en-CA" sz="2400" baseline="0">
                    <a:solidFill>
                      <a:schemeClr val="tx1"/>
                    </a:solidFill>
                  </a:rPr>
                  <a:t> (regular expression, string)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560"/>
        <c:crosses val="autoZero"/>
        <c:auto val="1"/>
        <c:lblAlgn val="ctr"/>
        <c:lblOffset val="100"/>
        <c:noMultiLvlLbl val="0"/>
      </c:catAx>
      <c:valAx>
        <c:axId val="392730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Time (epoch)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0" dirty="0"/>
              <a:t>Approximate Regular Expressions: </a:t>
            </a:r>
            <a:br>
              <a:rPr lang="en-CA" b="0" dirty="0"/>
            </a:br>
            <a:r>
              <a:rPr lang="en-CA" b="0" dirty="0"/>
              <a:t>A Comparison of Exact and </a:t>
            </a:r>
            <a:r>
              <a:rPr lang="en-US" b="0" dirty="0"/>
              <a:t>Approximate Matching Algorithms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Umme Salma Gadriwala, Tasnim Noshin, Rumsha Siddiqui </a:t>
            </a:r>
          </a:p>
          <a:p>
            <a:pPr algn="ctr"/>
            <a:r>
              <a:rPr lang="en-CA" sz="1800" dirty="0">
                <a:latin typeface="Constantia" panose="02030602050306030303" pitchFamily="18" charset="0"/>
              </a:rPr>
              <a:t>{</a:t>
            </a:r>
            <a:r>
              <a:rPr lang="en-CA" sz="1800" dirty="0" err="1">
                <a:latin typeface="Constantia" panose="02030602050306030303" pitchFamily="18" charset="0"/>
              </a:rPr>
              <a:t>gadriwau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noshint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siddiqur</a:t>
            </a:r>
            <a:r>
              <a:rPr lang="en-CA" sz="1800" dirty="0">
                <a:latin typeface="Constantia" panose="02030602050306030303" pitchFamily="18" charset="0"/>
              </a:rPr>
              <a:t>}@mcmaster.ca</a:t>
            </a:r>
          </a:p>
          <a:p>
            <a:pPr algn="ctr"/>
            <a:r>
              <a:rPr lang="en-US" sz="1800" dirty="0">
                <a:latin typeface="Constantia" panose="02030602050306030303" pitchFamily="18" charset="0"/>
              </a:rPr>
              <a:t>April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MOTIVATION, PROBLEM, SOLUTION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857250" y="4714240"/>
            <a:ext cx="9601200" cy="6258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MOTIVATION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DNA sequences are often represented by regular expressions to capture different variations of the same structure.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Efficient approximate string matching would allow us to capture more longer sequences, and optimize time and cost of resources.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PROBLEM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To evaluate the costs and benefits of replacing an implementation of exact regular expression matching with one of approximate matching for added functionality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SOLUTION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A comparison of the running times of exact matching using Thompson’s NFA to the Myers and Miller's approximate matching construction. 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91540" y="11009884"/>
            <a:ext cx="9601200" cy="1319276"/>
          </a:xfrm>
        </p:spPr>
        <p:txBody>
          <a:bodyPr/>
          <a:lstStyle/>
          <a:p>
            <a:r>
              <a:rPr lang="en-US" dirty="0"/>
              <a:t>EXACT MATCHING: </a:t>
            </a:r>
          </a:p>
          <a:p>
            <a:r>
              <a:rPr lang="en-US" dirty="0"/>
              <a:t>Thompson's Construction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12329160"/>
            <a:ext cx="9601200" cy="8117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and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</a:p>
          <a:p>
            <a:pPr marL="426742" lvl="1" indent="0" algn="just">
              <a:buNone/>
            </a:pP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3901440"/>
            <a:ext cx="9601200" cy="1321200"/>
          </a:xfrm>
        </p:spPr>
        <p:txBody>
          <a:bodyPr/>
          <a:lstStyle/>
          <a:p>
            <a:r>
              <a:rPr lang="en-US" dirty="0"/>
              <a:t>APPROXIMATE MATCHING:</a:t>
            </a:r>
          </a:p>
          <a:p>
            <a:r>
              <a:rPr lang="en-US" dirty="0"/>
              <a:t>MYERS and miller’s CONSTRUCTION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1658600" y="5227584"/>
            <a:ext cx="9601200" cy="16570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; and error value,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after at most k errors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Myers and Millers NFA by combining |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|+1 instances of Thompson’s NFA construction of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by adding: deletion, insertion, and substitution edges based on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, incrementing a counter for each error.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 ≤ counter.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15498287"/>
            <a:ext cx="9601200" cy="812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16277051"/>
            <a:ext cx="9601200" cy="2628447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latin typeface="Constantia" panose="02030602050306030303" pitchFamily="18" charset="0"/>
              </a:rPr>
              <a:t>Compared to Thompson's exact string matching, Myers and Miller's approximate matching algorithm takes 4x as much time on average.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This is inline with the algorithmic time complexities of string traversal.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It is not worth the cost to use approximate matching where k = 0.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EA9EEB-0CE9-4975-9F1A-51165F01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7" y="337376"/>
            <a:ext cx="5109693" cy="274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E8F3F9-6245-4493-9BE6-60260F1F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2414" y="309557"/>
            <a:ext cx="2984446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3D689A1-5F48-464D-AEEB-6FD472EAD2E7}"/>
              </a:ext>
            </a:extLst>
          </p:cNvPr>
          <p:cNvGrpSpPr/>
          <p:nvPr/>
        </p:nvGrpSpPr>
        <p:grpSpPr>
          <a:xfrm>
            <a:off x="12225028" y="8933434"/>
            <a:ext cx="8294578" cy="7319556"/>
            <a:chOff x="12621679" y="8927493"/>
            <a:chExt cx="8294578" cy="73195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659B8-9EA3-456B-B592-D423CD221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69" r="3398" b="4456"/>
            <a:stretch/>
          </p:blipFill>
          <p:spPr>
            <a:xfrm>
              <a:off x="13304723" y="8927493"/>
              <a:ext cx="7014290" cy="670557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softEdge rad="127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F59936-B823-4A76-BF62-ABD065DA98D6}"/>
                </a:ext>
              </a:extLst>
            </p:cNvPr>
            <p:cNvSpPr txBox="1"/>
            <p:nvPr/>
          </p:nvSpPr>
          <p:spPr>
            <a:xfrm>
              <a:off x="12621679" y="15662274"/>
              <a:ext cx="829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tantia" panose="02030602050306030303" pitchFamily="18" charset="0"/>
                </a:rPr>
                <a:t>Myers’ &amp; Miller’s NFA with r = (</a:t>
              </a:r>
              <a:r>
                <a:rPr lang="en-CA" sz="3200" dirty="0" err="1">
                  <a:latin typeface="Constantia" panose="02030602050306030303" pitchFamily="18" charset="0"/>
                </a:rPr>
                <a:t>a|b</a:t>
              </a:r>
              <a:r>
                <a:rPr lang="en-CA" sz="3200" dirty="0">
                  <a:latin typeface="Constantia" panose="02030602050306030303" pitchFamily="18" charset="0"/>
                </a:rPr>
                <a:t>)a*, s = “ab”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B47CC9-B614-4451-86C4-36E46C855690}"/>
              </a:ext>
            </a:extLst>
          </p:cNvPr>
          <p:cNvGrpSpPr/>
          <p:nvPr/>
        </p:nvGrpSpPr>
        <p:grpSpPr>
          <a:xfrm>
            <a:off x="2090737" y="14437039"/>
            <a:ext cx="7134225" cy="7361505"/>
            <a:chOff x="2238623" y="18621375"/>
            <a:chExt cx="7134225" cy="73615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1DE7C-72BA-41D0-BC3E-D8C7ADB81324}"/>
                </a:ext>
              </a:extLst>
            </p:cNvPr>
            <p:cNvSpPr txBox="1"/>
            <p:nvPr/>
          </p:nvSpPr>
          <p:spPr>
            <a:xfrm>
              <a:off x="2805963" y="25398105"/>
              <a:ext cx="5998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tantia" panose="02030602050306030303" pitchFamily="18" charset="0"/>
                </a:rPr>
                <a:t>Thompson’s NFA with r = (</a:t>
              </a:r>
              <a:r>
                <a:rPr lang="en-CA" sz="3200" dirty="0" err="1">
                  <a:latin typeface="Constantia" panose="02030602050306030303" pitchFamily="18" charset="0"/>
                </a:rPr>
                <a:t>a|b</a:t>
              </a:r>
              <a:r>
                <a:rPr lang="en-CA" sz="3200" dirty="0">
                  <a:latin typeface="Constantia" panose="02030602050306030303" pitchFamily="18" charset="0"/>
                </a:rPr>
                <a:t>)a*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13614A-9C02-4CAC-84D0-B03249F1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623" y="18621375"/>
              <a:ext cx="7134225" cy="664845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F45CFB-6053-473D-BF5D-7B0CC24E56EC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/>
          <a:stretch>
            <a:fillRect/>
          </a:stretch>
        </p:blipFill>
        <p:spPr>
          <a:xfrm>
            <a:off x="22425660" y="4788030"/>
            <a:ext cx="9601200" cy="20228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A2CBD4D-4EA2-44B6-A8C1-9DFDE42C9AC6}"/>
              </a:ext>
            </a:extLst>
          </p:cNvPr>
          <p:cNvGrpSpPr/>
          <p:nvPr/>
        </p:nvGrpSpPr>
        <p:grpSpPr>
          <a:xfrm>
            <a:off x="22421850" y="6808482"/>
            <a:ext cx="9601200" cy="6208736"/>
            <a:chOff x="22459950" y="6849242"/>
            <a:chExt cx="9601200" cy="6208736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A261F7AD-20ED-4897-BAD9-70F58849E2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3554732"/>
                </p:ext>
              </p:extLst>
            </p:nvPr>
          </p:nvGraphicFramePr>
          <p:xfrm>
            <a:off x="22459950" y="6849242"/>
            <a:ext cx="9601200" cy="6208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2BB792-8866-43F1-83D5-862E88823ED6}"/>
                </a:ext>
              </a:extLst>
            </p:cNvPr>
            <p:cNvSpPr txBox="1"/>
            <p:nvPr/>
          </p:nvSpPr>
          <p:spPr>
            <a:xfrm>
              <a:off x="23871291" y="7791986"/>
              <a:ext cx="7327311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r1 = "CGA(A|G|C|T)(A|G|C|T)(A|G|C|T)(A|G|C|T)(A|G|C|T)(A|G|C|T)TGC"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r2 = "AC(A|G|C|T)(A|G|C|T)(A|G|C|T)(A|G|C|T)GTA(A|G)C"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r3 = "(A|G|C|T)*C(A|G|C|T)(A|G|C|T)(A|G|C|T)(A|G|C|T)(A|G|C|T)G(A|G|C|T)*“</a:t>
              </a:r>
              <a:endParaRPr lang="en-CA" sz="900" dirty="0">
                <a:solidFill>
                  <a:srgbClr val="00B050"/>
                </a:solidFill>
              </a:endParaRPr>
            </a:p>
            <a:p>
              <a:endParaRPr lang="en-CA" sz="800" dirty="0"/>
            </a:p>
            <a:p>
              <a:r>
                <a:rPr lang="en-CA" sz="1400" dirty="0"/>
                <a:t> </a:t>
              </a:r>
              <a:r>
                <a:rPr lang="en-CA" sz="1400" dirty="0">
                  <a:solidFill>
                    <a:srgbClr val="FF0000"/>
                  </a:solidFill>
                </a:rPr>
                <a:t>s1 = "CGAAGCTATTGC"</a:t>
              </a:r>
            </a:p>
            <a:p>
              <a:r>
                <a:rPr lang="en-CA" sz="1400" dirty="0">
                  <a:solidFill>
                    <a:srgbClr val="FF0000"/>
                  </a:solidFill>
                </a:rPr>
                <a:t> </a:t>
              </a:r>
              <a:r>
                <a:rPr lang="en-CA" sz="1400" dirty="0">
                  <a:solidFill>
                    <a:srgbClr val="0070C0"/>
                  </a:solidFill>
                </a:rPr>
                <a:t>s2 = "ACAAAAGTAGC"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 </a:t>
              </a:r>
              <a:r>
                <a:rPr lang="en-CA" sz="1400" dirty="0">
                  <a:solidFill>
                    <a:srgbClr val="00B050"/>
                  </a:solidFill>
                </a:rPr>
                <a:t>s3 = "AAACAAAAAGTTTT"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 </a:t>
              </a:r>
              <a:r>
                <a:rPr lang="en-CA" sz="1400" dirty="0">
                  <a:solidFill>
                    <a:srgbClr val="7030A0"/>
                  </a:solidFill>
                </a:rPr>
                <a:t>s3’ = "TCGCTCGCTCGCTCGCTAAACAAAAAGTTTTTCGTCGTCGCTCG"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A053C8-F239-4F8F-8158-9E0DA1896C06}"/>
                </a:ext>
              </a:extLst>
            </p:cNvPr>
            <p:cNvSpPr txBox="1"/>
            <p:nvPr/>
          </p:nvSpPr>
          <p:spPr>
            <a:xfrm>
              <a:off x="24192238" y="11741872"/>
              <a:ext cx="78346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(</a:t>
              </a:r>
              <a:r>
                <a:rPr lang="en-CA" sz="2400" dirty="0">
                  <a:solidFill>
                    <a:srgbClr val="FF0000"/>
                  </a:solidFill>
                </a:rPr>
                <a:t>r1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FF0000"/>
                  </a:solidFill>
                </a:rPr>
                <a:t>s1</a:t>
              </a:r>
              <a:r>
                <a:rPr lang="en-CA" sz="2400" dirty="0"/>
                <a:t>)                  (</a:t>
              </a:r>
              <a:r>
                <a:rPr lang="en-CA" sz="2400" dirty="0">
                  <a:solidFill>
                    <a:srgbClr val="0070C0"/>
                  </a:solidFill>
                </a:rPr>
                <a:t>r2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70C0"/>
                  </a:solidFill>
                </a:rPr>
                <a:t>s2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B050"/>
                  </a:solidFill>
                </a:rPr>
                <a:t>s3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7030A0"/>
                  </a:solidFill>
                </a:rPr>
                <a:t>s3’</a:t>
              </a:r>
              <a:r>
                <a:rPr lang="en-CA" sz="2400" dirty="0"/>
                <a:t>)</a:t>
              </a:r>
              <a:endParaRPr lang="en-C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82579-EEC6-4931-83DB-4B1C4D705684}"/>
                </a:ext>
              </a:extLst>
            </p:cNvPr>
            <p:cNvSpPr txBox="1"/>
            <p:nvPr/>
          </p:nvSpPr>
          <p:spPr>
            <a:xfrm>
              <a:off x="27861956" y="12657332"/>
              <a:ext cx="1192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imate</a:t>
              </a:r>
              <a:endParaRPr lang="en-CA" sz="1400" dirty="0"/>
            </a:p>
          </p:txBody>
        </p:sp>
      </p:grp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F626B328-2E78-40E6-A2CE-02D9CFEE2AE0}"/>
              </a:ext>
            </a:extLst>
          </p:cNvPr>
          <p:cNvSpPr txBox="1">
            <a:spLocks/>
          </p:cNvSpPr>
          <p:nvPr/>
        </p:nvSpPr>
        <p:spPr>
          <a:xfrm>
            <a:off x="22425660" y="12926410"/>
            <a:ext cx="9601200" cy="592028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HARDWARE SPECIFICATIONS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8DD57C-03D0-416D-A68D-C5A1C852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66052"/>
              </p:ext>
            </p:extLst>
          </p:nvPr>
        </p:nvGraphicFramePr>
        <p:xfrm>
          <a:off x="22425660" y="13518438"/>
          <a:ext cx="9601203" cy="18004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8271">
                  <a:extLst>
                    <a:ext uri="{9D8B030D-6E8A-4147-A177-3AD203B41FA5}">
                      <a16:colId xmlns:a16="http://schemas.microsoft.com/office/drawing/2014/main" val="3897666839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1165388772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788961798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2467672826"/>
                    </a:ext>
                  </a:extLst>
                </a:gridCol>
              </a:tblGrid>
              <a:tr h="611692">
                <a:tc>
                  <a:txBody>
                    <a:bodyPr/>
                    <a:lstStyle/>
                    <a:p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Intel Core™ i7-5500U CPU @ 2.40Ghz 2.39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Windows 10 </a:t>
                      </a:r>
                    </a:p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(64-bit)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13721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8.00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Python 3.5 (32-bit)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274"/>
                  </a:ext>
                </a:extLst>
              </a:tr>
            </a:tbl>
          </a:graphicData>
        </a:graphic>
      </p:graphicFrame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3D12D7C-53A2-4E17-8B81-B08058F2451A}"/>
              </a:ext>
            </a:extLst>
          </p:cNvPr>
          <p:cNvSpPr txBox="1">
            <a:spLocks/>
          </p:cNvSpPr>
          <p:nvPr/>
        </p:nvSpPr>
        <p:spPr>
          <a:xfrm>
            <a:off x="22288500" y="18943598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600" dirty="0"/>
              <a:t>REFERENCES</a:t>
            </a:r>
            <a:endParaRPr lang="en-US" dirty="0"/>
          </a:p>
        </p:txBody>
      </p:sp>
      <p:sp>
        <p:nvSpPr>
          <p:cNvPr id="32" name="Content Placeholder 21">
            <a:extLst>
              <a:ext uri="{FF2B5EF4-FFF2-40B4-BE49-F238E27FC236}">
                <a16:creationId xmlns:a16="http://schemas.microsoft.com/office/drawing/2014/main" id="{9293DABB-2049-4DD7-A77A-154058B375E5}"/>
              </a:ext>
            </a:extLst>
          </p:cNvPr>
          <p:cNvSpPr txBox="1">
            <a:spLocks/>
          </p:cNvSpPr>
          <p:nvPr/>
        </p:nvSpPr>
        <p:spPr>
          <a:xfrm>
            <a:off x="22273260" y="19769774"/>
            <a:ext cx="9601200" cy="232589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304815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latin typeface="Constantia" panose="02030602050306030303" pitchFamily="18" charset="0"/>
              </a:rPr>
              <a:t>[1] D. </a:t>
            </a:r>
            <a:r>
              <a:rPr lang="en-US" sz="2200" dirty="0" err="1">
                <a:latin typeface="Constantia" panose="02030602050306030303" pitchFamily="18" charset="0"/>
              </a:rPr>
              <a:t>Belazzougui</a:t>
            </a:r>
            <a:r>
              <a:rPr lang="en-US" sz="2200" dirty="0">
                <a:latin typeface="Constantia" panose="02030602050306030303" pitchFamily="18" charset="0"/>
              </a:rPr>
              <a:t>, M. </a:t>
            </a:r>
            <a:r>
              <a:rPr lang="en-US" sz="2200" dirty="0" err="1">
                <a:latin typeface="Constantia" panose="02030602050306030303" pitchFamily="18" charset="0"/>
              </a:rPr>
              <a:t>Raffinot</a:t>
            </a:r>
            <a:r>
              <a:rPr lang="en-US" sz="2200" dirty="0">
                <a:latin typeface="Constantia" panose="02030602050306030303" pitchFamily="18" charset="0"/>
              </a:rPr>
              <a:t>, Approximate regular expression matching with multi-strings, Journal of Discrete Algorithms, Volume 18, Pages 14-21, 2013.</a:t>
            </a:r>
          </a:p>
          <a:p>
            <a:pPr marL="0" indent="0" algn="just">
              <a:buNone/>
            </a:pPr>
            <a:r>
              <a:rPr lang="en-US" sz="2200" dirty="0">
                <a:latin typeface="Constantia" panose="02030602050306030303" pitchFamily="18" charset="0"/>
              </a:rPr>
              <a:t>[2] E. W. Myers, W. Miller, Approximate Matching of Regular Expressions, Bulletin of Mathematical Biology, 1989.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6FF808D4-C6A4-4F4F-8319-78D36A06A9A8}"/>
              </a:ext>
            </a:extLst>
          </p:cNvPr>
          <p:cNvSpPr txBox="1">
            <a:spLocks/>
          </p:cNvSpPr>
          <p:nvPr/>
        </p:nvSpPr>
        <p:spPr>
          <a:xfrm>
            <a:off x="11658600" y="16543298"/>
            <a:ext cx="9601200" cy="812800"/>
          </a:xfrm>
          <a:prstGeom prst="round1Rect">
            <a:avLst/>
          </a:prstGeom>
          <a:solidFill>
            <a:schemeClr val="tx2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600" dirty="0"/>
              <a:t>ANALYSIS</a:t>
            </a:r>
            <a:endParaRPr lang="en-US" dirty="0"/>
          </a:p>
        </p:txBody>
      </p:sp>
      <p:sp>
        <p:nvSpPr>
          <p:cNvPr id="35" name="Content Placeholder 21">
            <a:extLst>
              <a:ext uri="{FF2B5EF4-FFF2-40B4-BE49-F238E27FC236}">
                <a16:creationId xmlns:a16="http://schemas.microsoft.com/office/drawing/2014/main" id="{245886A0-F5E4-44E3-B073-30A719B9BF42}"/>
              </a:ext>
            </a:extLst>
          </p:cNvPr>
          <p:cNvSpPr txBox="1">
            <a:spLocks/>
          </p:cNvSpPr>
          <p:nvPr/>
        </p:nvSpPr>
        <p:spPr>
          <a:xfrm>
            <a:off x="11643008" y="17385399"/>
            <a:ext cx="9601200" cy="3769376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304815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THOMPSON’S:  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space;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steps;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Lines of code: 235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MYERS’ </a:t>
            </a:r>
            <a:r>
              <a:rPr lang="en-US" sz="2400" b="1">
                <a:latin typeface="Constantia" panose="02030602050306030303" pitchFamily="18" charset="0"/>
              </a:rPr>
              <a:t>&amp; MILLER’S</a:t>
            </a:r>
            <a:r>
              <a:rPr lang="en-US" sz="2400" b="1" dirty="0">
                <a:latin typeface="Constantia" panose="02030602050306030303" pitchFamily="18" charset="0"/>
              </a:rPr>
              <a:t>: 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|+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</a:p>
          <a:p>
            <a:pPr marL="361950" lvl="1" indent="0" algn="just">
              <a:buNone/>
            </a:pP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 + 2</a:t>
            </a:r>
            <a:r>
              <a:rPr lang="en-US" sz="2400" i="1" baseline="30000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) space;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steps;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Lines of code: 295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796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Constantia</vt:lpstr>
      <vt:lpstr>Medical Poster</vt:lpstr>
      <vt:lpstr>Approximate Regular Expressions:  A Comparison of Exact and Approximate Matching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Umme Salma Gadriwala</cp:lastModifiedBy>
  <cp:revision>50</cp:revision>
  <dcterms:created xsi:type="dcterms:W3CDTF">2013-12-03T00:45:10Z</dcterms:created>
  <dcterms:modified xsi:type="dcterms:W3CDTF">2019-04-15T21:28:03Z</dcterms:modified>
</cp:coreProperties>
</file>