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2918400" cy="21945600"/>
  <p:notesSz cx="6858000" cy="9144000"/>
  <p:defaultTextStyle>
    <a:defPPr>
      <a:defRPr lang="en-US"/>
    </a:defPPr>
    <a:lvl1pPr marL="0" algn="l" defTabSz="2633156" rtl="0" eaLnBrk="1" latinLnBrk="0" hangingPunct="1">
      <a:defRPr sz="5184" kern="1200">
        <a:solidFill>
          <a:schemeClr val="tx1"/>
        </a:solidFill>
        <a:latin typeface="+mn-lt"/>
        <a:ea typeface="+mn-ea"/>
        <a:cs typeface="+mn-cs"/>
      </a:defRPr>
    </a:lvl1pPr>
    <a:lvl2pPr marL="1316578" algn="l" defTabSz="2633156" rtl="0" eaLnBrk="1" latinLnBrk="0" hangingPunct="1">
      <a:defRPr sz="5184" kern="1200">
        <a:solidFill>
          <a:schemeClr val="tx1"/>
        </a:solidFill>
        <a:latin typeface="+mn-lt"/>
        <a:ea typeface="+mn-ea"/>
        <a:cs typeface="+mn-cs"/>
      </a:defRPr>
    </a:lvl2pPr>
    <a:lvl3pPr marL="2633156" algn="l" defTabSz="2633156" rtl="0" eaLnBrk="1" latinLnBrk="0" hangingPunct="1">
      <a:defRPr sz="5184" kern="1200">
        <a:solidFill>
          <a:schemeClr val="tx1"/>
        </a:solidFill>
        <a:latin typeface="+mn-lt"/>
        <a:ea typeface="+mn-ea"/>
        <a:cs typeface="+mn-cs"/>
      </a:defRPr>
    </a:lvl3pPr>
    <a:lvl4pPr marL="3949734" algn="l" defTabSz="2633156" rtl="0" eaLnBrk="1" latinLnBrk="0" hangingPunct="1">
      <a:defRPr sz="5184" kern="1200">
        <a:solidFill>
          <a:schemeClr val="tx1"/>
        </a:solidFill>
        <a:latin typeface="+mn-lt"/>
        <a:ea typeface="+mn-ea"/>
        <a:cs typeface="+mn-cs"/>
      </a:defRPr>
    </a:lvl4pPr>
    <a:lvl5pPr marL="5266312" algn="l" defTabSz="2633156" rtl="0" eaLnBrk="1" latinLnBrk="0" hangingPunct="1">
      <a:defRPr sz="5184" kern="1200">
        <a:solidFill>
          <a:schemeClr val="tx1"/>
        </a:solidFill>
        <a:latin typeface="+mn-lt"/>
        <a:ea typeface="+mn-ea"/>
        <a:cs typeface="+mn-cs"/>
      </a:defRPr>
    </a:lvl5pPr>
    <a:lvl6pPr marL="6582890" algn="l" defTabSz="2633156" rtl="0" eaLnBrk="1" latinLnBrk="0" hangingPunct="1">
      <a:defRPr sz="5184" kern="1200">
        <a:solidFill>
          <a:schemeClr val="tx1"/>
        </a:solidFill>
        <a:latin typeface="+mn-lt"/>
        <a:ea typeface="+mn-ea"/>
        <a:cs typeface="+mn-cs"/>
      </a:defRPr>
    </a:lvl6pPr>
    <a:lvl7pPr marL="7899468" algn="l" defTabSz="2633156" rtl="0" eaLnBrk="1" latinLnBrk="0" hangingPunct="1">
      <a:defRPr sz="5184" kern="1200">
        <a:solidFill>
          <a:schemeClr val="tx1"/>
        </a:solidFill>
        <a:latin typeface="+mn-lt"/>
        <a:ea typeface="+mn-ea"/>
        <a:cs typeface="+mn-cs"/>
      </a:defRPr>
    </a:lvl7pPr>
    <a:lvl8pPr marL="9216046" algn="l" defTabSz="2633156" rtl="0" eaLnBrk="1" latinLnBrk="0" hangingPunct="1">
      <a:defRPr sz="5184" kern="1200">
        <a:solidFill>
          <a:schemeClr val="tx1"/>
        </a:solidFill>
        <a:latin typeface="+mn-lt"/>
        <a:ea typeface="+mn-ea"/>
        <a:cs typeface="+mn-cs"/>
      </a:defRPr>
    </a:lvl8pPr>
    <a:lvl9pPr marL="10532624" algn="l" defTabSz="2633156"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815" autoAdjust="0"/>
    <p:restoredTop sz="83240" autoAdjust="0"/>
  </p:normalViewPr>
  <p:slideViewPr>
    <p:cSldViewPr snapToGrid="0">
      <p:cViewPr>
        <p:scale>
          <a:sx n="50" d="100"/>
          <a:sy n="50" d="100"/>
        </p:scale>
        <p:origin x="-2124" y="-1518"/>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4C6D-4A05-833A-1AC8B2E78BC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1-4C6D-4A05-833A-1AC8B2E78BC8}"/>
            </c:ext>
          </c:extLst>
        </c:ser>
        <c:ser>
          <c:idx val="1"/>
          <c:order val="1"/>
          <c:tx>
            <c:strRef>
              <c:f>Sheet1!$C$1</c:f>
              <c:strCache>
                <c:ptCount val="1"/>
                <c:pt idx="0">
                  <c:v>Series 2</c:v>
                </c:pt>
              </c:strCache>
            </c:strRef>
          </c:tx>
          <c:spPr>
            <a:ln w="28575" cap="rnd">
              <a:solidFill>
                <a:schemeClr val="accent2"/>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4C6D-4A05-833A-1AC8B2E78BC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4C6D-4A05-833A-1AC8B2E78BC8}"/>
            </c:ext>
          </c:extLst>
        </c:ser>
        <c:ser>
          <c:idx val="2"/>
          <c:order val="2"/>
          <c:tx>
            <c:strRef>
              <c:f>Sheet1!$D$1</c:f>
              <c:strCache>
                <c:ptCount val="1"/>
                <c:pt idx="0">
                  <c:v>Series 3</c:v>
                </c:pt>
              </c:strCache>
            </c:strRef>
          </c:tx>
          <c:spPr>
            <a:ln w="28575" cap="rnd">
              <a:solidFill>
                <a:schemeClr val="accent3"/>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4C6D-4A05-833A-1AC8B2E78BC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5-4C6D-4A05-833A-1AC8B2E78BC8}"/>
            </c:ext>
          </c:extLst>
        </c:ser>
        <c:dLbls>
          <c:showLegendKey val="0"/>
          <c:showVal val="0"/>
          <c:showCatName val="0"/>
          <c:showSerName val="0"/>
          <c:showPercent val="0"/>
          <c:showBubbleSize val="0"/>
        </c:dLbls>
        <c:smooth val="0"/>
        <c:axId val="120814592"/>
        <c:axId val="127305984"/>
      </c:lineChart>
      <c:catAx>
        <c:axId val="12081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305984"/>
        <c:crosses val="autoZero"/>
        <c:auto val="1"/>
        <c:lblAlgn val="ctr"/>
        <c:lblOffset val="100"/>
        <c:noMultiLvlLbl val="0"/>
      </c:catAx>
      <c:valAx>
        <c:axId val="12730598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14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4/15/2019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pPr>
              <a:spcBef>
                <a:spcPts val="1200"/>
              </a:spcBef>
            </a:pPr>
            <a:endParaRPr lang="en-US" sz="1200" dirty="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800600" y="660400"/>
            <a:ext cx="23317200" cy="1676360"/>
          </a:xfrm>
        </p:spPr>
        <p:txBody>
          <a:bodyPr/>
          <a:lstStyle/>
          <a:p>
            <a:r>
              <a:rPr lang="en-US"/>
              <a:t>Click to edit Master title style</a:t>
            </a:r>
          </a:p>
        </p:txBody>
      </p:sp>
      <p:sp>
        <p:nvSpPr>
          <p:cNvPr id="31" name="Text Placeholder 6"/>
          <p:cNvSpPr>
            <a:spLocks noGrp="1"/>
          </p:cNvSpPr>
          <p:nvPr>
            <p:ph type="body" sz="quarter" idx="36"/>
          </p:nvPr>
        </p:nvSpPr>
        <p:spPr bwMode="auto">
          <a:xfrm>
            <a:off x="4800600" y="2392402"/>
            <a:ext cx="23317200" cy="553998"/>
          </a:xfrm>
        </p:spPr>
        <p:txBody>
          <a:bodyPr>
            <a:noAutofit/>
          </a:bodyPr>
          <a:lstStyle>
            <a:lvl1pPr marL="0" indent="0">
              <a:spcBef>
                <a:spcPts val="0"/>
              </a:spcBef>
              <a:buNone/>
              <a:defRPr sz="1600">
                <a:solidFill>
                  <a:schemeClr val="bg1"/>
                </a:solidFill>
              </a:defRPr>
            </a:lvl1pPr>
            <a:lvl2pPr marL="0" indent="0">
              <a:spcBef>
                <a:spcPts val="0"/>
              </a:spcBef>
              <a:buNone/>
              <a:defRPr sz="1600">
                <a:solidFill>
                  <a:schemeClr val="bg1"/>
                </a:solidFill>
              </a:defRPr>
            </a:lvl2pPr>
            <a:lvl3pPr marL="0" indent="0">
              <a:spcBef>
                <a:spcPts val="0"/>
              </a:spcBef>
              <a:buNone/>
              <a:defRPr sz="1600">
                <a:solidFill>
                  <a:schemeClr val="bg1"/>
                </a:solidFill>
              </a:defRPr>
            </a:lvl3pPr>
            <a:lvl4pPr marL="0" indent="0">
              <a:spcBef>
                <a:spcPts val="0"/>
              </a:spcBef>
              <a:buNone/>
              <a:defRPr sz="1600">
                <a:solidFill>
                  <a:schemeClr val="bg1"/>
                </a:solidFill>
              </a:defRPr>
            </a:lvl4pPr>
            <a:lvl5pPr marL="0" indent="0">
              <a:spcBef>
                <a:spcPts val="0"/>
              </a:spcBef>
              <a:buNone/>
              <a:defRPr sz="1600">
                <a:solidFill>
                  <a:schemeClr val="bg1"/>
                </a:solidFill>
              </a:defRPr>
            </a:lvl5pPr>
            <a:lvl6pPr marL="0" indent="0">
              <a:spcBef>
                <a:spcPts val="0"/>
              </a:spcBef>
              <a:buNone/>
              <a:defRPr sz="1600">
                <a:solidFill>
                  <a:schemeClr val="bg1"/>
                </a:solidFill>
              </a:defRPr>
            </a:lvl6pPr>
            <a:lvl7pPr marL="0" indent="0">
              <a:spcBef>
                <a:spcPts val="0"/>
              </a:spcBef>
              <a:buNone/>
              <a:defRPr sz="1600">
                <a:solidFill>
                  <a:schemeClr val="bg1"/>
                </a:solidFill>
              </a:defRPr>
            </a:lvl7pPr>
            <a:lvl8pPr marL="0" indent="0">
              <a:spcBef>
                <a:spcPts val="0"/>
              </a:spcBef>
              <a:buNone/>
              <a:defRPr sz="1600">
                <a:solidFill>
                  <a:schemeClr val="bg1"/>
                </a:solidFill>
              </a:defRPr>
            </a:lvl8pPr>
            <a:lvl9pPr marL="0" indent="0">
              <a:spcBef>
                <a:spcPts val="0"/>
              </a:spcBef>
              <a:buNone/>
              <a:defRPr sz="16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857250" y="3901440"/>
            <a:ext cx="9601200" cy="812800"/>
          </a:xfrm>
          <a:prstGeom prst="round1Rect">
            <a:avLst/>
          </a:prstGeom>
          <a:solidFill>
            <a:schemeClr val="accent2"/>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857250" y="4714240"/>
            <a:ext cx="9601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857250" y="10021824"/>
            <a:ext cx="9601200" cy="812800"/>
          </a:xfrm>
          <a:prstGeom prst="round1Rect">
            <a:avLst/>
          </a:prstGeom>
          <a:solidFill>
            <a:schemeClr val="accent3"/>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857250" y="10834624"/>
            <a:ext cx="9601200" cy="605877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857250" y="17221200"/>
            <a:ext cx="9601200" cy="812800"/>
          </a:xfrm>
          <a:prstGeom prst="round1Rect">
            <a:avLst/>
          </a:prstGeom>
          <a:solidFill>
            <a:schemeClr val="accent4"/>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85725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1658600" y="3901440"/>
            <a:ext cx="9601200" cy="812800"/>
          </a:xfrm>
          <a:prstGeom prst="round1Rect">
            <a:avLst/>
          </a:prstGeom>
          <a:solidFill>
            <a:schemeClr val="accent5"/>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1658600" y="4714240"/>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1658600" y="7965440"/>
            <a:ext cx="9601200" cy="4114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1658600" y="15646400"/>
            <a:ext cx="9601200" cy="11684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1658600" y="1722120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165860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2425660" y="390144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2425660" y="4714240"/>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2425660" y="10558272"/>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2425660" y="17221200"/>
            <a:ext cx="9601200" cy="812800"/>
          </a:xfrm>
          <a:prstGeom prst="round1Rect">
            <a:avLst/>
          </a:prstGeom>
          <a:solidFill>
            <a:schemeClr val="accent1"/>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242566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918400" cy="3352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2" name="Title Placeholder 1"/>
          <p:cNvSpPr>
            <a:spLocks noGrp="1"/>
          </p:cNvSpPr>
          <p:nvPr>
            <p:ph type="title"/>
          </p:nvPr>
        </p:nvSpPr>
        <p:spPr bwMode="auto">
          <a:xfrm>
            <a:off x="4800600" y="660400"/>
            <a:ext cx="23317200" cy="16763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800600" y="4013200"/>
            <a:ext cx="23317200" cy="157530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50" y="21409799"/>
            <a:ext cx="7406640" cy="304800"/>
          </a:xfrm>
          <a:prstGeom prst="rect">
            <a:avLst/>
          </a:prstGeom>
        </p:spPr>
        <p:txBody>
          <a:bodyPr vert="horz" lIns="91440" tIns="45720" rIns="91440" bIns="45720" rtlCol="0" anchor="ctr"/>
          <a:lstStyle>
            <a:lvl1pPr algn="l">
              <a:defRPr sz="1067">
                <a:solidFill>
                  <a:schemeClr val="tx1">
                    <a:tint val="75000"/>
                  </a:schemeClr>
                </a:solidFill>
              </a:defRPr>
            </a:lvl1pPr>
          </a:lstStyle>
          <a:p>
            <a:fld id="{ECAA57DF-1C19-4726-AB84-014692BAD8F5}" type="datetimeFigureOut">
              <a:rPr lang="en-US" smtClean="0"/>
              <a:pPr/>
              <a:t>4/15/2019</a:t>
            </a:fld>
            <a:endParaRPr lang="en-US"/>
          </a:p>
        </p:txBody>
      </p:sp>
      <p:sp>
        <p:nvSpPr>
          <p:cNvPr id="5" name="Footer Placeholder 4"/>
          <p:cNvSpPr>
            <a:spLocks noGrp="1"/>
          </p:cNvSpPr>
          <p:nvPr>
            <p:ph type="ftr" sz="quarter" idx="3"/>
          </p:nvPr>
        </p:nvSpPr>
        <p:spPr>
          <a:xfrm>
            <a:off x="8263890" y="21409799"/>
            <a:ext cx="16390620" cy="304800"/>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21409799"/>
            <a:ext cx="7406640" cy="304800"/>
          </a:xfrm>
          <a:prstGeom prst="rect">
            <a:avLst/>
          </a:prstGeom>
        </p:spPr>
        <p:txBody>
          <a:bodyPr vert="horz" lIns="91440" tIns="45720" rIns="91440" bIns="45720" rtlCol="0" anchor="ctr"/>
          <a:lstStyle>
            <a:lvl1pPr algn="r">
              <a:defRPr sz="1067">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926226" rtl="0" eaLnBrk="1" latinLnBrk="0" hangingPunct="1">
        <a:lnSpc>
          <a:spcPct val="90000"/>
        </a:lnSpc>
        <a:spcBef>
          <a:spcPct val="0"/>
        </a:spcBef>
        <a:buNone/>
        <a:defRPr sz="5867" b="1" kern="1200">
          <a:solidFill>
            <a:schemeClr val="bg1"/>
          </a:solidFill>
          <a:latin typeface="+mj-lt"/>
          <a:ea typeface="+mj-ea"/>
          <a:cs typeface="+mj-cs"/>
        </a:defRPr>
      </a:lvl1pPr>
    </p:titleStyle>
    <p:bodyStyle>
      <a:lvl1pPr marL="304815" indent="-304815" algn="l" defTabSz="2926226" rtl="0" eaLnBrk="1" latinLnBrk="0" hangingPunct="1">
        <a:lnSpc>
          <a:spcPct val="100000"/>
        </a:lnSpc>
        <a:spcBef>
          <a:spcPts val="800"/>
        </a:spcBef>
        <a:buClr>
          <a:schemeClr val="accent2"/>
        </a:buClr>
        <a:buFont typeface="Arial" panose="020B0604020202020204" pitchFamily="34" charset="0"/>
        <a:buChar char="•"/>
        <a:defRPr sz="1867" kern="1200">
          <a:solidFill>
            <a:schemeClr val="tx1"/>
          </a:solidFill>
          <a:latin typeface="+mn-lt"/>
          <a:ea typeface="+mn-ea"/>
          <a:cs typeface="+mn-cs"/>
        </a:defRPr>
      </a:lvl1pPr>
      <a:lvl2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8pPr>
      <a:lvl9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2926226" rtl="0" eaLnBrk="1" latinLnBrk="0" hangingPunct="1">
        <a:defRPr sz="5760" kern="1200">
          <a:solidFill>
            <a:schemeClr val="tx1"/>
          </a:solidFill>
          <a:latin typeface="+mn-lt"/>
          <a:ea typeface="+mn-ea"/>
          <a:cs typeface="+mn-cs"/>
        </a:defRPr>
      </a:lvl1pPr>
      <a:lvl2pPr marL="1463113" algn="l" defTabSz="2926226" rtl="0" eaLnBrk="1" latinLnBrk="0" hangingPunct="1">
        <a:defRPr sz="5760" kern="1200">
          <a:solidFill>
            <a:schemeClr val="tx1"/>
          </a:solidFill>
          <a:latin typeface="+mn-lt"/>
          <a:ea typeface="+mn-ea"/>
          <a:cs typeface="+mn-cs"/>
        </a:defRPr>
      </a:lvl2pPr>
      <a:lvl3pPr marL="2926226" algn="l" defTabSz="2926226" rtl="0" eaLnBrk="1" latinLnBrk="0" hangingPunct="1">
        <a:defRPr sz="5760" kern="1200">
          <a:solidFill>
            <a:schemeClr val="tx1"/>
          </a:solidFill>
          <a:latin typeface="+mn-lt"/>
          <a:ea typeface="+mn-ea"/>
          <a:cs typeface="+mn-cs"/>
        </a:defRPr>
      </a:lvl3pPr>
      <a:lvl4pPr marL="4389339" algn="l" defTabSz="2926226" rtl="0" eaLnBrk="1" latinLnBrk="0" hangingPunct="1">
        <a:defRPr sz="5760" kern="1200">
          <a:solidFill>
            <a:schemeClr val="tx1"/>
          </a:solidFill>
          <a:latin typeface="+mn-lt"/>
          <a:ea typeface="+mn-ea"/>
          <a:cs typeface="+mn-cs"/>
        </a:defRPr>
      </a:lvl4pPr>
      <a:lvl5pPr marL="5852453" algn="l" defTabSz="2926226" rtl="0" eaLnBrk="1" latinLnBrk="0" hangingPunct="1">
        <a:defRPr sz="5760" kern="1200">
          <a:solidFill>
            <a:schemeClr val="tx1"/>
          </a:solidFill>
          <a:latin typeface="+mn-lt"/>
          <a:ea typeface="+mn-ea"/>
          <a:cs typeface="+mn-cs"/>
        </a:defRPr>
      </a:lvl5pPr>
      <a:lvl6pPr marL="7315566" algn="l" defTabSz="2926226" rtl="0" eaLnBrk="1" latinLnBrk="0" hangingPunct="1">
        <a:defRPr sz="5760" kern="1200">
          <a:solidFill>
            <a:schemeClr val="tx1"/>
          </a:solidFill>
          <a:latin typeface="+mn-lt"/>
          <a:ea typeface="+mn-ea"/>
          <a:cs typeface="+mn-cs"/>
        </a:defRPr>
      </a:lvl6pPr>
      <a:lvl7pPr marL="8778679" algn="l" defTabSz="2926226" rtl="0" eaLnBrk="1" latinLnBrk="0" hangingPunct="1">
        <a:defRPr sz="5760" kern="1200">
          <a:solidFill>
            <a:schemeClr val="tx1"/>
          </a:solidFill>
          <a:latin typeface="+mn-lt"/>
          <a:ea typeface="+mn-ea"/>
          <a:cs typeface="+mn-cs"/>
        </a:defRPr>
      </a:lvl7pPr>
      <a:lvl8pPr marL="10241792" algn="l" defTabSz="2926226" rtl="0" eaLnBrk="1" latinLnBrk="0" hangingPunct="1">
        <a:defRPr sz="5760" kern="1200">
          <a:solidFill>
            <a:schemeClr val="tx1"/>
          </a:solidFill>
          <a:latin typeface="+mn-lt"/>
          <a:ea typeface="+mn-ea"/>
          <a:cs typeface="+mn-cs"/>
        </a:defRPr>
      </a:lvl8pPr>
      <a:lvl9pPr marL="11704905" algn="l" defTabSz="2926226" rtl="0" eaLnBrk="1" latinLnBrk="0" hangingPunct="1">
        <a:defRPr sz="5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912"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CA" b="0" dirty="0"/>
              <a:t>Approximate Regular Expressions: </a:t>
            </a:r>
            <a:br>
              <a:rPr lang="en-CA" b="0" dirty="0"/>
            </a:br>
            <a:r>
              <a:rPr lang="en-CA" b="0" dirty="0"/>
              <a:t>A Comparison of Exact and </a:t>
            </a:r>
            <a:r>
              <a:rPr lang="en-US" b="0" dirty="0"/>
              <a:t>Approximate Matching Algorithms</a:t>
            </a:r>
            <a:endParaRPr lang="en-US" dirty="0"/>
          </a:p>
        </p:txBody>
      </p:sp>
      <p:sp>
        <p:nvSpPr>
          <p:cNvPr id="23" name="Text Placeholder 22"/>
          <p:cNvSpPr>
            <a:spLocks noGrp="1"/>
          </p:cNvSpPr>
          <p:nvPr>
            <p:ph type="body" sz="quarter" idx="36"/>
          </p:nvPr>
        </p:nvSpPr>
        <p:spPr/>
        <p:txBody>
          <a:bodyPr/>
          <a:lstStyle/>
          <a:p>
            <a:pPr algn="ctr"/>
            <a:r>
              <a:rPr lang="en-US" sz="1800" dirty="0">
                <a:latin typeface="Constantia" panose="02030602050306030303" pitchFamily="18" charset="0"/>
              </a:rPr>
              <a:t>Umme Salma Gadriwala, Tasnim Noshin, Rumsha Siddiqui </a:t>
            </a:r>
          </a:p>
          <a:p>
            <a:pPr algn="ctr"/>
            <a:r>
              <a:rPr lang="en-CA" sz="1800" dirty="0">
                <a:latin typeface="Constantia" panose="02030602050306030303" pitchFamily="18" charset="0"/>
              </a:rPr>
              <a:t>{</a:t>
            </a:r>
            <a:r>
              <a:rPr lang="en-CA" sz="1800" dirty="0" err="1">
                <a:latin typeface="Constantia" panose="02030602050306030303" pitchFamily="18" charset="0"/>
              </a:rPr>
              <a:t>gadriwau</a:t>
            </a:r>
            <a:r>
              <a:rPr lang="en-CA" sz="1800" dirty="0">
                <a:latin typeface="Constantia" panose="02030602050306030303" pitchFamily="18" charset="0"/>
              </a:rPr>
              <a:t>, </a:t>
            </a:r>
            <a:r>
              <a:rPr lang="en-CA" sz="1800" dirty="0" err="1">
                <a:latin typeface="Constantia" panose="02030602050306030303" pitchFamily="18" charset="0"/>
              </a:rPr>
              <a:t>noshint</a:t>
            </a:r>
            <a:r>
              <a:rPr lang="en-CA" sz="1800" dirty="0">
                <a:latin typeface="Constantia" panose="02030602050306030303" pitchFamily="18" charset="0"/>
              </a:rPr>
              <a:t>, </a:t>
            </a:r>
            <a:r>
              <a:rPr lang="en-CA" sz="1800" dirty="0" err="1">
                <a:latin typeface="Constantia" panose="02030602050306030303" pitchFamily="18" charset="0"/>
              </a:rPr>
              <a:t>siddiqur</a:t>
            </a:r>
            <a:r>
              <a:rPr lang="en-CA" sz="1800" dirty="0">
                <a:latin typeface="Constantia" panose="02030602050306030303" pitchFamily="18" charset="0"/>
              </a:rPr>
              <a:t>}@mcmaster.ca</a:t>
            </a:r>
          </a:p>
          <a:p>
            <a:pPr algn="ctr"/>
            <a:r>
              <a:rPr lang="en-US" sz="1800" dirty="0">
                <a:latin typeface="Constantia" panose="02030602050306030303" pitchFamily="18" charset="0"/>
              </a:rPr>
              <a:t>April 2019</a:t>
            </a:r>
          </a:p>
        </p:txBody>
      </p:sp>
      <p:sp>
        <p:nvSpPr>
          <p:cNvPr id="5" name="Text Placeholder 4"/>
          <p:cNvSpPr>
            <a:spLocks noGrp="1"/>
          </p:cNvSpPr>
          <p:nvPr>
            <p:ph type="body" sz="quarter" idx="13"/>
          </p:nvPr>
        </p:nvSpPr>
        <p:spPr/>
        <p:txBody>
          <a:bodyPr/>
          <a:lstStyle/>
          <a:p>
            <a:r>
              <a:rPr lang="en-US" dirty="0"/>
              <a:t>MOTIVATION, PROBLEM and SOLUTION</a:t>
            </a:r>
          </a:p>
        </p:txBody>
      </p:sp>
      <p:sp>
        <p:nvSpPr>
          <p:cNvPr id="11" name="Content Placeholder 10"/>
          <p:cNvSpPr>
            <a:spLocks noGrp="1"/>
          </p:cNvSpPr>
          <p:nvPr>
            <p:ph sz="quarter" idx="24"/>
          </p:nvPr>
        </p:nvSpPr>
        <p:spPr>
          <a:xfrm>
            <a:off x="857250" y="4714239"/>
            <a:ext cx="9601200" cy="6614189"/>
          </a:xfrm>
        </p:spPr>
        <p:txBody>
          <a:bodyPr>
            <a:noAutofit/>
          </a:bodyPr>
          <a:lstStyle/>
          <a:p>
            <a:pPr marL="0" indent="0" algn="just">
              <a:buNone/>
            </a:pPr>
            <a:r>
              <a:rPr lang="en-US" sz="2400" b="1" dirty="0">
                <a:latin typeface="Constantia" panose="02030602050306030303" pitchFamily="18" charset="0"/>
              </a:rPr>
              <a:t>MOTIVATION</a:t>
            </a:r>
          </a:p>
          <a:p>
            <a:pPr marL="0" indent="0" algn="just">
              <a:buNone/>
            </a:pPr>
            <a:r>
              <a:rPr lang="en-CA" sz="2400" dirty="0">
                <a:latin typeface="Constantia" panose="02030602050306030303" pitchFamily="18" charset="0"/>
              </a:rPr>
              <a:t>In bioinformatics, DNA sequences are often represented by regular expressions to capture different variations of the same structure. Efficient approximate string matching would allow us to capture more sequences and optimize time and cost of resources.</a:t>
            </a:r>
          </a:p>
          <a:p>
            <a:pPr marL="0" indent="0" algn="just">
              <a:buNone/>
            </a:pPr>
            <a:endParaRPr lang="en-CA" sz="1400" dirty="0">
              <a:latin typeface="Constantia" panose="02030602050306030303" pitchFamily="18" charset="0"/>
            </a:endParaRPr>
          </a:p>
          <a:p>
            <a:pPr marL="0" indent="0" algn="just">
              <a:buNone/>
            </a:pPr>
            <a:r>
              <a:rPr lang="en-CA" sz="2400" b="1" dirty="0">
                <a:latin typeface="Constantia" panose="02030602050306030303" pitchFamily="18" charset="0"/>
              </a:rPr>
              <a:t>PROBLEM</a:t>
            </a:r>
          </a:p>
          <a:p>
            <a:pPr marL="0" indent="0" algn="just">
              <a:buNone/>
            </a:pPr>
            <a:r>
              <a:rPr lang="en-CA" sz="2400" dirty="0">
                <a:latin typeface="Constantia" panose="02030602050306030303" pitchFamily="18" charset="0"/>
              </a:rPr>
              <a:t>Is it viable to replace an implementation of exact regular expression matching with one of approximate matching for added functionality?</a:t>
            </a:r>
          </a:p>
          <a:p>
            <a:pPr marL="0" indent="0" algn="just">
              <a:buNone/>
            </a:pPr>
            <a:endParaRPr lang="en-CA" sz="1400" dirty="0">
              <a:latin typeface="Constantia" panose="02030602050306030303" pitchFamily="18" charset="0"/>
            </a:endParaRPr>
          </a:p>
          <a:p>
            <a:pPr marL="0" indent="0" algn="just">
              <a:buNone/>
            </a:pPr>
            <a:r>
              <a:rPr lang="en-CA" sz="2400" b="1" dirty="0">
                <a:latin typeface="Constantia" panose="02030602050306030303" pitchFamily="18" charset="0"/>
              </a:rPr>
              <a:t>SOLUTION</a:t>
            </a:r>
          </a:p>
          <a:p>
            <a:pPr marL="0" indent="0" algn="just">
              <a:buNone/>
            </a:pPr>
            <a:r>
              <a:rPr lang="en-CA" sz="2400" dirty="0">
                <a:latin typeface="Constantia" panose="02030602050306030303" pitchFamily="18" charset="0"/>
              </a:rPr>
              <a:t>A comparison of the running times of exact matching using Thompson’s NFA to the Myers and Miller's approximate matching construction. </a:t>
            </a:r>
          </a:p>
          <a:p>
            <a:pPr marL="0" indent="0" algn="just">
              <a:buNone/>
            </a:pPr>
            <a:r>
              <a:rPr lang="en-CA" sz="2400" dirty="0">
                <a:latin typeface="Constantia" panose="02030602050306030303" pitchFamily="18" charset="0"/>
              </a:rPr>
              <a:t>Performance tests compare the running times for both algorithm using sequences and regular expressions of various length.</a:t>
            </a:r>
            <a:endParaRPr lang="en-US" sz="2400" b="1" dirty="0">
              <a:latin typeface="Constantia" panose="02030602050306030303" pitchFamily="18" charset="0"/>
            </a:endParaRPr>
          </a:p>
        </p:txBody>
      </p:sp>
      <p:sp>
        <p:nvSpPr>
          <p:cNvPr id="7" name="Text Placeholder 6"/>
          <p:cNvSpPr>
            <a:spLocks noGrp="1"/>
          </p:cNvSpPr>
          <p:nvPr>
            <p:ph type="body" sz="quarter" idx="17"/>
          </p:nvPr>
        </p:nvSpPr>
        <p:spPr>
          <a:xfrm>
            <a:off x="891540" y="11352784"/>
            <a:ext cx="9601200" cy="1319276"/>
          </a:xfrm>
        </p:spPr>
        <p:txBody>
          <a:bodyPr/>
          <a:lstStyle/>
          <a:p>
            <a:r>
              <a:rPr lang="en-US" dirty="0"/>
              <a:t>EXACT MATCHING: </a:t>
            </a:r>
          </a:p>
          <a:p>
            <a:r>
              <a:rPr lang="en-US" dirty="0"/>
              <a:t>Thompson's Construction</a:t>
            </a:r>
          </a:p>
        </p:txBody>
      </p:sp>
      <p:sp>
        <p:nvSpPr>
          <p:cNvPr id="12" name="Content Placeholder 11"/>
          <p:cNvSpPr>
            <a:spLocks noGrp="1"/>
          </p:cNvSpPr>
          <p:nvPr>
            <p:ph sz="quarter" idx="25"/>
          </p:nvPr>
        </p:nvSpPr>
        <p:spPr>
          <a:xfrm>
            <a:off x="876300" y="12691110"/>
            <a:ext cx="9601200" cy="8117840"/>
          </a:xfrm>
        </p:spPr>
        <p:txBody>
          <a:bodyPr>
            <a:normAutofit/>
          </a:bodyPr>
          <a:lstStyle/>
          <a:p>
            <a:pPr marL="0" indent="0" algn="just">
              <a:buNone/>
            </a:pPr>
            <a:r>
              <a:rPr lang="en-US" sz="2400" b="1" dirty="0">
                <a:latin typeface="Constantia" panose="02030602050306030303" pitchFamily="18" charset="0"/>
              </a:rPr>
              <a:t>INPUT:</a:t>
            </a:r>
            <a:r>
              <a:rPr lang="en-US" sz="2400" dirty="0">
                <a:latin typeface="Constantia" panose="02030602050306030303" pitchFamily="18" charset="0"/>
              </a:rPr>
              <a:t> Regular expression, </a:t>
            </a:r>
            <a:r>
              <a:rPr lang="en-US" sz="2400" i="1" dirty="0">
                <a:latin typeface="Constantia" panose="02030602050306030303" pitchFamily="18" charset="0"/>
              </a:rPr>
              <a:t>r</a:t>
            </a:r>
            <a:r>
              <a:rPr lang="en-US" sz="2400" dirty="0">
                <a:latin typeface="Constantia" panose="02030602050306030303" pitchFamily="18" charset="0"/>
              </a:rPr>
              <a:t> over </a:t>
            </a:r>
            <a:r>
              <a:rPr lang="el-GR" sz="2400" dirty="0">
                <a:latin typeface="Constantia" panose="02030602050306030303" pitchFamily="18" charset="0"/>
              </a:rPr>
              <a:t>Σ</a:t>
            </a:r>
            <a:r>
              <a:rPr lang="en-US" sz="2400" dirty="0">
                <a:latin typeface="Constantia" panose="02030602050306030303" pitchFamily="18" charset="0"/>
              </a:rPr>
              <a:t>; and string, </a:t>
            </a:r>
            <a:r>
              <a:rPr lang="en-US" sz="2400" i="1" dirty="0">
                <a:latin typeface="Constantia" panose="02030602050306030303" pitchFamily="18" charset="0"/>
              </a:rPr>
              <a:t>s</a:t>
            </a:r>
          </a:p>
          <a:p>
            <a:pPr marL="0" indent="0" algn="just">
              <a:buNone/>
            </a:pPr>
            <a:r>
              <a:rPr lang="en-US" sz="2400" b="1" dirty="0">
                <a:latin typeface="Constantia" panose="02030602050306030303" pitchFamily="18" charset="0"/>
              </a:rPr>
              <a:t>OUTPUT:</a:t>
            </a:r>
            <a:r>
              <a:rPr lang="en-US" sz="2400" dirty="0">
                <a:latin typeface="Constantia" panose="02030602050306030303" pitchFamily="18" charset="0"/>
              </a:rPr>
              <a:t> True, if </a:t>
            </a:r>
            <a:r>
              <a:rPr lang="en-US" sz="2400" i="1" dirty="0">
                <a:latin typeface="Constantia" panose="02030602050306030303" pitchFamily="18" charset="0"/>
              </a:rPr>
              <a:t>s</a:t>
            </a:r>
            <a:r>
              <a:rPr lang="en-US" sz="2400" dirty="0">
                <a:latin typeface="Constantia" panose="02030602050306030303" pitchFamily="18" charset="0"/>
              </a:rPr>
              <a:t> satisfies </a:t>
            </a:r>
            <a:r>
              <a:rPr lang="en-US" sz="2400" i="1" dirty="0">
                <a:latin typeface="Constantia" panose="02030602050306030303" pitchFamily="18" charset="0"/>
              </a:rPr>
              <a:t>r</a:t>
            </a:r>
          </a:p>
          <a:p>
            <a:pPr marL="0" indent="0" algn="just">
              <a:buNone/>
            </a:pPr>
            <a:r>
              <a:rPr lang="en-US" sz="2400" b="1" dirty="0">
                <a:latin typeface="Constantia" panose="02030602050306030303" pitchFamily="18" charset="0"/>
              </a:rPr>
              <a:t>METHOD:</a:t>
            </a:r>
          </a:p>
          <a:p>
            <a:pPr lvl="1" algn="just"/>
            <a:r>
              <a:rPr lang="en-US" sz="2400" dirty="0">
                <a:latin typeface="Constantia" panose="02030602050306030303" pitchFamily="18" charset="0"/>
              </a:rPr>
              <a:t>Construct a Thompson’s NFA by recursively applying</a:t>
            </a:r>
            <a:r>
              <a:rPr lang="el-GR" sz="2400" dirty="0">
                <a:latin typeface="Constantia" panose="02030602050306030303" pitchFamily="18" charset="0"/>
              </a:rPr>
              <a:t> ε</a:t>
            </a:r>
            <a:r>
              <a:rPr lang="en-CA" sz="2400" dirty="0">
                <a:latin typeface="Constantia" panose="02030602050306030303" pitchFamily="18" charset="0"/>
              </a:rPr>
              <a:t>, symbol, union</a:t>
            </a:r>
            <a:r>
              <a:rPr lang="en-US" sz="2400" dirty="0">
                <a:latin typeface="Constantia" panose="02030602050306030303" pitchFamily="18" charset="0"/>
              </a:rPr>
              <a:t>, concatenation and Kleene closure rules over </a:t>
            </a:r>
            <a:r>
              <a:rPr lang="en-US" sz="2400" i="1" dirty="0">
                <a:latin typeface="Constantia" panose="02030602050306030303" pitchFamily="18" charset="0"/>
              </a:rPr>
              <a:t>r</a:t>
            </a:r>
            <a:r>
              <a:rPr lang="en-US" sz="2400" dirty="0">
                <a:latin typeface="Constantia" panose="02030602050306030303" pitchFamily="18" charset="0"/>
              </a:rPr>
              <a:t>.</a:t>
            </a:r>
          </a:p>
          <a:p>
            <a:pPr lvl="1" algn="just"/>
            <a:r>
              <a:rPr lang="en-US" sz="2400" dirty="0">
                <a:latin typeface="Constantia" panose="02030602050306030303" pitchFamily="18" charset="0"/>
              </a:rPr>
              <a:t>Traverse the NFA for </a:t>
            </a:r>
            <a:r>
              <a:rPr lang="en-US" sz="2400" i="1" dirty="0">
                <a:latin typeface="Constantia" panose="02030602050306030303" pitchFamily="18" charset="0"/>
              </a:rPr>
              <a:t>s</a:t>
            </a:r>
            <a:r>
              <a:rPr lang="en-US" sz="2400" dirty="0">
                <a:latin typeface="Constantia" panose="02030602050306030303" pitchFamily="18" charset="0"/>
              </a:rPr>
              <a:t>.</a:t>
            </a:r>
          </a:p>
          <a:p>
            <a:pPr lvl="1" algn="just"/>
            <a:r>
              <a:rPr lang="en-US" sz="2400" dirty="0">
                <a:latin typeface="Constantia" panose="02030602050306030303" pitchFamily="18" charset="0"/>
              </a:rPr>
              <a:t>Return </a:t>
            </a:r>
            <a:r>
              <a:rPr lang="en-US" sz="2400" i="1" dirty="0">
                <a:latin typeface="Constantia" panose="02030602050306030303" pitchFamily="18" charset="0"/>
              </a:rPr>
              <a:t>true</a:t>
            </a:r>
            <a:r>
              <a:rPr lang="en-US" sz="2400" dirty="0">
                <a:latin typeface="Constantia" panose="02030602050306030303" pitchFamily="18" charset="0"/>
              </a:rPr>
              <a:t> if traversal ends at a terminating state.</a:t>
            </a:r>
          </a:p>
          <a:p>
            <a:pPr marL="0" lvl="1" indent="0" algn="just">
              <a:buNone/>
            </a:pPr>
            <a:r>
              <a:rPr lang="en-US" sz="2400" b="1" dirty="0">
                <a:latin typeface="Constantia" panose="02030602050306030303" pitchFamily="18" charset="0"/>
              </a:rPr>
              <a:t>COMPLEXITY:  </a:t>
            </a:r>
            <a:r>
              <a:rPr lang="en-US" sz="2400" dirty="0">
                <a:latin typeface="Constantia" panose="02030602050306030303" pitchFamily="18" charset="0"/>
              </a:rPr>
              <a:t>NFA construction: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 steps,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 memory;</a:t>
            </a:r>
          </a:p>
          <a:p>
            <a:pPr marL="2152650" lvl="1" indent="0" algn="just">
              <a:buNone/>
            </a:pPr>
            <a:r>
              <a:rPr lang="en-US" sz="2400" dirty="0">
                <a:latin typeface="Constantia" panose="02030602050306030303" pitchFamily="18" charset="0"/>
              </a:rPr>
              <a:t>String traversal: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a:t>
            </a:r>
            <a:r>
              <a:rPr lang="en-US" sz="2400" i="1" dirty="0">
                <a:latin typeface="Constantia" panose="02030602050306030303" pitchFamily="18" charset="0"/>
              </a:rPr>
              <a:t>|s</a:t>
            </a:r>
            <a:r>
              <a:rPr lang="en-US" sz="2400" dirty="0">
                <a:latin typeface="Constantia" panose="02030602050306030303" pitchFamily="18" charset="0"/>
              </a:rPr>
              <a:t>|) steps</a:t>
            </a:r>
          </a:p>
          <a:p>
            <a:pPr marL="426742" lvl="1" indent="0" algn="just">
              <a:buNone/>
            </a:pPr>
            <a:endParaRPr lang="en-US" sz="2400" dirty="0">
              <a:latin typeface="Constantia" panose="02030602050306030303" pitchFamily="18" charset="0"/>
            </a:endParaRPr>
          </a:p>
        </p:txBody>
      </p:sp>
      <p:sp>
        <p:nvSpPr>
          <p:cNvPr id="9" name="Text Placeholder 8"/>
          <p:cNvSpPr>
            <a:spLocks noGrp="1"/>
          </p:cNvSpPr>
          <p:nvPr>
            <p:ph type="body" sz="quarter" idx="21"/>
          </p:nvPr>
        </p:nvSpPr>
        <p:spPr>
          <a:xfrm>
            <a:off x="11658600" y="3901440"/>
            <a:ext cx="9601200" cy="1321200"/>
          </a:xfrm>
        </p:spPr>
        <p:txBody>
          <a:bodyPr/>
          <a:lstStyle/>
          <a:p>
            <a:r>
              <a:rPr lang="en-US" dirty="0"/>
              <a:t>APPROXIMATE MATCHING:</a:t>
            </a:r>
          </a:p>
          <a:p>
            <a:r>
              <a:rPr lang="en-US" dirty="0"/>
              <a:t>MYER’S &amp; miller’s CONSTRUCTION</a:t>
            </a:r>
          </a:p>
        </p:txBody>
      </p:sp>
      <p:sp>
        <p:nvSpPr>
          <p:cNvPr id="14" name="Content Placeholder 13"/>
          <p:cNvSpPr>
            <a:spLocks noGrp="1"/>
          </p:cNvSpPr>
          <p:nvPr>
            <p:ph sz="quarter" idx="27"/>
          </p:nvPr>
        </p:nvSpPr>
        <p:spPr>
          <a:xfrm>
            <a:off x="11658600" y="5227584"/>
            <a:ext cx="9601200" cy="16570960"/>
          </a:xfrm>
        </p:spPr>
        <p:txBody>
          <a:bodyPr>
            <a:normAutofit/>
          </a:bodyPr>
          <a:lstStyle/>
          <a:p>
            <a:pPr marL="0" indent="0" algn="just">
              <a:buNone/>
            </a:pPr>
            <a:r>
              <a:rPr lang="en-US" sz="2400" b="1" dirty="0">
                <a:latin typeface="Constantia" panose="02030602050306030303" pitchFamily="18" charset="0"/>
              </a:rPr>
              <a:t>INPUT:</a:t>
            </a:r>
            <a:r>
              <a:rPr lang="en-US" sz="2400" dirty="0">
                <a:latin typeface="Constantia" panose="02030602050306030303" pitchFamily="18" charset="0"/>
              </a:rPr>
              <a:t> Regular expression, </a:t>
            </a:r>
            <a:r>
              <a:rPr lang="en-US" sz="2400" i="1" dirty="0">
                <a:latin typeface="Constantia" panose="02030602050306030303" pitchFamily="18" charset="0"/>
              </a:rPr>
              <a:t>r</a:t>
            </a:r>
            <a:r>
              <a:rPr lang="en-US" sz="2400" dirty="0">
                <a:latin typeface="Constantia" panose="02030602050306030303" pitchFamily="18" charset="0"/>
              </a:rPr>
              <a:t> over </a:t>
            </a:r>
            <a:r>
              <a:rPr lang="el-GR" sz="2400" dirty="0">
                <a:latin typeface="Constantia" panose="02030602050306030303" pitchFamily="18" charset="0"/>
              </a:rPr>
              <a:t>Σ</a:t>
            </a:r>
            <a:r>
              <a:rPr lang="en-US" sz="2400" dirty="0">
                <a:latin typeface="Constantia" panose="02030602050306030303" pitchFamily="18" charset="0"/>
              </a:rPr>
              <a:t>; string, </a:t>
            </a:r>
            <a:r>
              <a:rPr lang="en-US" sz="2400" i="1" dirty="0">
                <a:latin typeface="Constantia" panose="02030602050306030303" pitchFamily="18" charset="0"/>
              </a:rPr>
              <a:t>s</a:t>
            </a:r>
            <a:r>
              <a:rPr lang="en-US" sz="2400" dirty="0">
                <a:latin typeface="Constantia" panose="02030602050306030303" pitchFamily="18" charset="0"/>
              </a:rPr>
              <a:t>; and error value, </a:t>
            </a:r>
            <a:r>
              <a:rPr lang="en-US" sz="2400" i="1" dirty="0">
                <a:latin typeface="Constantia" panose="02030602050306030303" pitchFamily="18" charset="0"/>
              </a:rPr>
              <a:t>k</a:t>
            </a:r>
          </a:p>
          <a:p>
            <a:pPr marL="0" indent="0" algn="just">
              <a:buNone/>
            </a:pPr>
            <a:r>
              <a:rPr lang="en-US" sz="2400" b="1" dirty="0">
                <a:latin typeface="Constantia" panose="02030602050306030303" pitchFamily="18" charset="0"/>
              </a:rPr>
              <a:t>OUTPUT:</a:t>
            </a:r>
            <a:r>
              <a:rPr lang="en-US" sz="2400" dirty="0">
                <a:latin typeface="Constantia" panose="02030602050306030303" pitchFamily="18" charset="0"/>
              </a:rPr>
              <a:t> True, if </a:t>
            </a:r>
            <a:r>
              <a:rPr lang="en-US" sz="2400" i="1" dirty="0">
                <a:latin typeface="Constantia" panose="02030602050306030303" pitchFamily="18" charset="0"/>
              </a:rPr>
              <a:t>s</a:t>
            </a:r>
            <a:r>
              <a:rPr lang="en-US" sz="2400" dirty="0">
                <a:latin typeface="Constantia" panose="02030602050306030303" pitchFamily="18" charset="0"/>
              </a:rPr>
              <a:t> satisfies </a:t>
            </a:r>
            <a:r>
              <a:rPr lang="en-US" sz="2400" i="1" dirty="0">
                <a:latin typeface="Constantia" panose="02030602050306030303" pitchFamily="18" charset="0"/>
              </a:rPr>
              <a:t>r</a:t>
            </a:r>
            <a:r>
              <a:rPr lang="en-US" sz="2400" dirty="0">
                <a:latin typeface="Constantia" panose="02030602050306030303" pitchFamily="18" charset="0"/>
              </a:rPr>
              <a:t> with at most </a:t>
            </a:r>
            <a:r>
              <a:rPr lang="en-US" sz="2400" i="1" dirty="0">
                <a:latin typeface="Constantia" panose="02030602050306030303" pitchFamily="18" charset="0"/>
              </a:rPr>
              <a:t>k</a:t>
            </a:r>
            <a:r>
              <a:rPr lang="en-US" sz="2400" dirty="0">
                <a:latin typeface="Constantia" panose="02030602050306030303" pitchFamily="18" charset="0"/>
              </a:rPr>
              <a:t> errors</a:t>
            </a:r>
          </a:p>
          <a:p>
            <a:pPr marL="0" indent="0" algn="just">
              <a:buNone/>
            </a:pPr>
            <a:r>
              <a:rPr lang="en-US" sz="2400" b="1" dirty="0">
                <a:latin typeface="Constantia" panose="02030602050306030303" pitchFamily="18" charset="0"/>
              </a:rPr>
              <a:t>METHOD:</a:t>
            </a:r>
          </a:p>
          <a:p>
            <a:pPr lvl="1" algn="just"/>
            <a:r>
              <a:rPr lang="en-US" sz="2400" dirty="0">
                <a:latin typeface="Constantia" panose="02030602050306030303" pitchFamily="18" charset="0"/>
              </a:rPr>
              <a:t>Construct a Myer’s and Miller's NFA by combining |</a:t>
            </a:r>
            <a:r>
              <a:rPr lang="en-US" sz="2400" i="1" dirty="0">
                <a:latin typeface="Constantia" panose="02030602050306030303" pitchFamily="18" charset="0"/>
              </a:rPr>
              <a:t>s</a:t>
            </a:r>
            <a:r>
              <a:rPr lang="en-US" sz="2400" dirty="0">
                <a:latin typeface="Constantia" panose="02030602050306030303" pitchFamily="18" charset="0"/>
              </a:rPr>
              <a:t>|+1 instances of Thompson’s NFA construction of </a:t>
            </a:r>
            <a:r>
              <a:rPr lang="en-US" sz="2400" i="1" dirty="0">
                <a:latin typeface="Constantia" panose="02030602050306030303" pitchFamily="18" charset="0"/>
              </a:rPr>
              <a:t>r</a:t>
            </a:r>
            <a:r>
              <a:rPr lang="en-US" sz="2400" dirty="0">
                <a:latin typeface="Constantia" panose="02030602050306030303" pitchFamily="18" charset="0"/>
              </a:rPr>
              <a:t> by adding: deletion, insertion, and substitution edges based on </a:t>
            </a:r>
            <a:r>
              <a:rPr lang="en-US" sz="2400" i="1" dirty="0">
                <a:latin typeface="Constantia" panose="02030602050306030303" pitchFamily="18" charset="0"/>
              </a:rPr>
              <a:t>s</a:t>
            </a:r>
            <a:r>
              <a:rPr lang="en-US" sz="2400" dirty="0">
                <a:latin typeface="Constantia" panose="02030602050306030303" pitchFamily="18" charset="0"/>
              </a:rPr>
              <a:t>.</a:t>
            </a:r>
          </a:p>
          <a:p>
            <a:pPr lvl="1" algn="just"/>
            <a:r>
              <a:rPr lang="en-US" sz="2400" dirty="0">
                <a:latin typeface="Constantia" panose="02030602050306030303" pitchFamily="18" charset="0"/>
              </a:rPr>
              <a:t>Traverse the NFA for </a:t>
            </a:r>
            <a:r>
              <a:rPr lang="en-US" sz="2400" i="1" dirty="0">
                <a:latin typeface="Constantia" panose="02030602050306030303" pitchFamily="18" charset="0"/>
              </a:rPr>
              <a:t>s</a:t>
            </a:r>
            <a:r>
              <a:rPr lang="en-US" sz="2400" dirty="0">
                <a:latin typeface="Constantia" panose="02030602050306030303" pitchFamily="18" charset="0"/>
              </a:rPr>
              <a:t>, tallying each error transition.</a:t>
            </a:r>
          </a:p>
          <a:p>
            <a:pPr lvl="1" algn="just"/>
            <a:r>
              <a:rPr lang="en-US" sz="2400" dirty="0">
                <a:latin typeface="Constantia" panose="02030602050306030303" pitchFamily="18" charset="0"/>
              </a:rPr>
              <a:t>Return </a:t>
            </a:r>
            <a:r>
              <a:rPr lang="en-US" sz="2400" i="1" dirty="0">
                <a:latin typeface="Constantia" panose="02030602050306030303" pitchFamily="18" charset="0"/>
              </a:rPr>
              <a:t>true</a:t>
            </a:r>
            <a:r>
              <a:rPr lang="en-US" sz="2400" dirty="0">
                <a:latin typeface="Constantia" panose="02030602050306030303" pitchFamily="18" charset="0"/>
              </a:rPr>
              <a:t> if </a:t>
            </a:r>
            <a:r>
              <a:rPr lang="en-US" sz="2400" i="1" dirty="0">
                <a:latin typeface="Constantia" panose="02030602050306030303" pitchFamily="18" charset="0"/>
              </a:rPr>
              <a:t>k</a:t>
            </a:r>
            <a:r>
              <a:rPr lang="en-US" sz="2400" dirty="0">
                <a:latin typeface="Constantia" panose="02030602050306030303" pitchFamily="18" charset="0"/>
              </a:rPr>
              <a:t> ≤ counter.</a:t>
            </a:r>
          </a:p>
          <a:p>
            <a:pPr marL="0" lvl="1" indent="0" algn="just">
              <a:buNone/>
            </a:pPr>
            <a:r>
              <a:rPr lang="en-US" sz="2400" b="1" dirty="0">
                <a:latin typeface="Constantia" panose="02030602050306030303" pitchFamily="18" charset="0"/>
              </a:rPr>
              <a:t>COMPLEXITY: </a:t>
            </a:r>
            <a:r>
              <a:rPr lang="en-US" sz="2400" dirty="0">
                <a:latin typeface="Constantia" panose="02030602050306030303" pitchFamily="18" charset="0"/>
              </a:rPr>
              <a:t>NFA construction: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a:t>
            </a:r>
            <a:r>
              <a:rPr lang="en-US" sz="2400" i="1" dirty="0">
                <a:latin typeface="Constantia" panose="02030602050306030303" pitchFamily="18" charset="0"/>
              </a:rPr>
              <a:t>|s</a:t>
            </a:r>
            <a:r>
              <a:rPr lang="en-US" sz="2400" dirty="0">
                <a:latin typeface="Constantia" panose="02030602050306030303" pitchFamily="18" charset="0"/>
              </a:rPr>
              <a:t>|) steps, </a:t>
            </a:r>
          </a:p>
          <a:p>
            <a:pPr marL="4572000" lvl="1" indent="0" algn="just">
              <a:buNone/>
            </a:pP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a:t>
            </a:r>
            <a:r>
              <a:rPr lang="en-US" sz="2400" i="1" dirty="0">
                <a:latin typeface="Constantia" panose="02030602050306030303" pitchFamily="18" charset="0"/>
              </a:rPr>
              <a:t>|s</a:t>
            </a:r>
            <a:r>
              <a:rPr lang="en-US" sz="2400" dirty="0">
                <a:latin typeface="Constantia" panose="02030602050306030303" pitchFamily="18" charset="0"/>
              </a:rPr>
              <a:t>|) memory;</a:t>
            </a:r>
          </a:p>
          <a:p>
            <a:pPr marL="2152650" lvl="1" indent="0" algn="just">
              <a:buNone/>
            </a:pPr>
            <a:r>
              <a:rPr lang="en-US" sz="2400" dirty="0">
                <a:latin typeface="Constantia" panose="02030602050306030303" pitchFamily="18" charset="0"/>
              </a:rPr>
              <a:t>String traversal: </a:t>
            </a:r>
            <a:r>
              <a:rPr lang="en-US" sz="2400" i="1" dirty="0">
                <a:latin typeface="Constantia" panose="02030602050306030303" pitchFamily="18" charset="0"/>
              </a:rPr>
              <a:t>O</a:t>
            </a:r>
            <a:r>
              <a:rPr lang="en-US" sz="2400" dirty="0">
                <a:latin typeface="Constantia" panose="02030602050306030303" pitchFamily="18" charset="0"/>
              </a:rPr>
              <a:t>(|</a:t>
            </a:r>
            <a:r>
              <a:rPr lang="en-US" sz="2400" i="1" dirty="0">
                <a:latin typeface="Constantia" panose="02030602050306030303" pitchFamily="18" charset="0"/>
              </a:rPr>
              <a:t>r</a:t>
            </a:r>
            <a:r>
              <a:rPr lang="en-US" sz="2400" dirty="0">
                <a:latin typeface="Constantia" panose="02030602050306030303" pitchFamily="18" charset="0"/>
              </a:rPr>
              <a:t>|·</a:t>
            </a:r>
            <a:r>
              <a:rPr lang="en-US" sz="2400" i="1" dirty="0">
                <a:latin typeface="Constantia" panose="02030602050306030303" pitchFamily="18" charset="0"/>
              </a:rPr>
              <a:t>|s</a:t>
            </a:r>
            <a:r>
              <a:rPr lang="en-US" sz="2400" dirty="0">
                <a:latin typeface="Constantia" panose="02030602050306030303" pitchFamily="18" charset="0"/>
              </a:rPr>
              <a:t>|) steps</a:t>
            </a:r>
          </a:p>
        </p:txBody>
      </p:sp>
      <p:sp>
        <p:nvSpPr>
          <p:cNvPr id="18" name="Text Placeholder 17"/>
          <p:cNvSpPr>
            <a:spLocks noGrp="1"/>
          </p:cNvSpPr>
          <p:nvPr>
            <p:ph type="body" sz="quarter" idx="31"/>
          </p:nvPr>
        </p:nvSpPr>
        <p:spPr/>
        <p:txBody>
          <a:bodyPr/>
          <a:lstStyle/>
          <a:p>
            <a:r>
              <a:rPr lang="en-US" dirty="0"/>
              <a:t>PERFORMANCE TESTS</a:t>
            </a:r>
          </a:p>
        </p:txBody>
      </p:sp>
      <p:graphicFrame>
        <p:nvGraphicFramePr>
          <p:cNvPr id="24" name="Content Placeholder 23" descr="Line chart" title="Chart"/>
          <p:cNvGraphicFramePr>
            <a:graphicFrameLocks noGrp="1"/>
          </p:cNvGraphicFramePr>
          <p:nvPr>
            <p:ph sz="quarter" idx="32"/>
            <p:extLst>
              <p:ext uri="{D42A27DB-BD31-4B8C-83A1-F6EECF244321}">
                <p14:modId xmlns:p14="http://schemas.microsoft.com/office/powerpoint/2010/main" val="1098827660"/>
              </p:ext>
            </p:extLst>
          </p:nvPr>
        </p:nvGraphicFramePr>
        <p:xfrm>
          <a:off x="22959060" y="4732867"/>
          <a:ext cx="85344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 Placeholder 20"/>
          <p:cNvSpPr>
            <a:spLocks noGrp="1"/>
          </p:cNvSpPr>
          <p:nvPr>
            <p:ph type="body" sz="quarter" idx="34"/>
          </p:nvPr>
        </p:nvSpPr>
        <p:spPr/>
        <p:txBody>
          <a:bodyPr/>
          <a:lstStyle/>
          <a:p>
            <a:r>
              <a:rPr lang="en-US"/>
              <a:t>conclusions</a:t>
            </a:r>
            <a:endParaRPr lang="en-US" dirty="0"/>
          </a:p>
        </p:txBody>
      </p:sp>
      <p:sp>
        <p:nvSpPr>
          <p:cNvPr id="22" name="Content Placeholder 21"/>
          <p:cNvSpPr>
            <a:spLocks noGrp="1"/>
          </p:cNvSpPr>
          <p:nvPr>
            <p:ph sz="quarter" idx="35"/>
          </p:nvPr>
        </p:nvSpPr>
        <p:spPr/>
        <p:txBody>
          <a:bodyPr/>
          <a:lstStyle/>
          <a:p>
            <a:r>
              <a:rPr lang="en-US" dirty="0"/>
              <a:t>Conclusion 1</a:t>
            </a:r>
          </a:p>
          <a:p>
            <a:r>
              <a:rPr lang="en-US" dirty="0"/>
              <a:t>Conclusion 2</a:t>
            </a:r>
          </a:p>
          <a:p>
            <a:r>
              <a:rPr lang="en-US" dirty="0"/>
              <a:t>Conclusion 3</a:t>
            </a:r>
          </a:p>
        </p:txBody>
      </p:sp>
      <p:pic>
        <p:nvPicPr>
          <p:cNvPr id="34" name="Picture 33">
            <a:extLst>
              <a:ext uri="{FF2B5EF4-FFF2-40B4-BE49-F238E27FC236}">
                <a16:creationId xmlns:a16="http://schemas.microsoft.com/office/drawing/2014/main" id="{3FEA9EEB-0CE9-4975-9F1A-51165F01F2BA}"/>
              </a:ext>
            </a:extLst>
          </p:cNvPr>
          <p:cNvPicPr>
            <a:picLocks noChangeAspect="1"/>
          </p:cNvPicPr>
          <p:nvPr/>
        </p:nvPicPr>
        <p:blipFill>
          <a:blip r:embed="rId4"/>
          <a:stretch>
            <a:fillRect/>
          </a:stretch>
        </p:blipFill>
        <p:spPr>
          <a:xfrm>
            <a:off x="898677" y="337376"/>
            <a:ext cx="5109693" cy="2743200"/>
          </a:xfrm>
          <a:prstGeom prst="rect">
            <a:avLst/>
          </a:prstGeom>
        </p:spPr>
      </p:pic>
      <p:pic>
        <p:nvPicPr>
          <p:cNvPr id="37" name="Picture 36">
            <a:extLst>
              <a:ext uri="{FF2B5EF4-FFF2-40B4-BE49-F238E27FC236}">
                <a16:creationId xmlns:a16="http://schemas.microsoft.com/office/drawing/2014/main" id="{EDE8F3F9-6245-4493-9BE6-60260F1F5038}"/>
              </a:ext>
            </a:extLst>
          </p:cNvPr>
          <p:cNvPicPr>
            <a:picLocks noChangeAspect="1"/>
          </p:cNvPicPr>
          <p:nvPr/>
        </p:nvPicPr>
        <p:blipFill>
          <a:blip r:embed="rId5"/>
          <a:stretch>
            <a:fillRect/>
          </a:stretch>
        </p:blipFill>
        <p:spPr>
          <a:xfrm>
            <a:off x="29042414" y="309557"/>
            <a:ext cx="2984446" cy="2743200"/>
          </a:xfrm>
          <a:prstGeom prst="rect">
            <a:avLst/>
          </a:prstGeom>
        </p:spPr>
      </p:pic>
      <p:grpSp>
        <p:nvGrpSpPr>
          <p:cNvPr id="3" name="Group 2">
            <a:extLst>
              <a:ext uri="{FF2B5EF4-FFF2-40B4-BE49-F238E27FC236}">
                <a16:creationId xmlns:a16="http://schemas.microsoft.com/office/drawing/2014/main" id="{13D689A1-5F48-464D-AEEB-6FD472EAD2E7}"/>
              </a:ext>
            </a:extLst>
          </p:cNvPr>
          <p:cNvGrpSpPr/>
          <p:nvPr/>
        </p:nvGrpSpPr>
        <p:grpSpPr>
          <a:xfrm>
            <a:off x="11658600" y="10682098"/>
            <a:ext cx="8042330" cy="7306671"/>
            <a:chOff x="12157710" y="8281162"/>
            <a:chExt cx="8042330" cy="7306671"/>
          </a:xfrm>
        </p:grpSpPr>
        <p:pic>
          <p:nvPicPr>
            <p:cNvPr id="10" name="Picture 9">
              <a:extLst>
                <a:ext uri="{FF2B5EF4-FFF2-40B4-BE49-F238E27FC236}">
                  <a16:creationId xmlns:a16="http://schemas.microsoft.com/office/drawing/2014/main" id="{1E7659B8-9EA3-456B-B592-D423CD221219}"/>
                </a:ext>
              </a:extLst>
            </p:cNvPr>
            <p:cNvPicPr>
              <a:picLocks noChangeAspect="1"/>
            </p:cNvPicPr>
            <p:nvPr/>
          </p:nvPicPr>
          <p:blipFill rotWithShape="1">
            <a:blip r:embed="rId6"/>
            <a:srcRect l="3069" r="3398" b="4456"/>
            <a:stretch/>
          </p:blipFill>
          <p:spPr>
            <a:xfrm>
              <a:off x="12797854" y="8882262"/>
              <a:ext cx="7014290" cy="6705571"/>
            </a:xfrm>
            <a:prstGeom prst="rect">
              <a:avLst/>
            </a:prstGeom>
          </p:spPr>
        </p:pic>
        <p:sp>
          <p:nvSpPr>
            <p:cNvPr id="2" name="TextBox 1">
              <a:extLst>
                <a:ext uri="{FF2B5EF4-FFF2-40B4-BE49-F238E27FC236}">
                  <a16:creationId xmlns:a16="http://schemas.microsoft.com/office/drawing/2014/main" id="{62F59936-B823-4A76-BF62-ABD065DA98D6}"/>
                </a:ext>
              </a:extLst>
            </p:cNvPr>
            <p:cNvSpPr txBox="1"/>
            <p:nvPr/>
          </p:nvSpPr>
          <p:spPr>
            <a:xfrm>
              <a:off x="12157710" y="8281162"/>
              <a:ext cx="8042330" cy="584775"/>
            </a:xfrm>
            <a:prstGeom prst="rect">
              <a:avLst/>
            </a:prstGeom>
            <a:noFill/>
          </p:spPr>
          <p:txBody>
            <a:bodyPr wrap="none" rtlCol="0">
              <a:spAutoFit/>
            </a:bodyPr>
            <a:lstStyle/>
            <a:p>
              <a:r>
                <a:rPr lang="en-CA" sz="3200" u="sng" dirty="0">
                  <a:latin typeface="Constantia" panose="02030602050306030303" pitchFamily="18" charset="0"/>
                </a:rPr>
                <a:t>Myer’s &amp; Miller’s NFA for </a:t>
              </a:r>
              <a:r>
                <a:rPr lang="en-CA" sz="3200" i="1" u="sng" dirty="0">
                  <a:latin typeface="Constantia" panose="02030602050306030303" pitchFamily="18" charset="0"/>
                </a:rPr>
                <a:t>r</a:t>
              </a:r>
              <a:r>
                <a:rPr lang="en-CA" sz="3200" u="sng" dirty="0">
                  <a:latin typeface="Constantia" panose="02030602050306030303" pitchFamily="18" charset="0"/>
                </a:rPr>
                <a:t> = (</a:t>
              </a:r>
              <a:r>
                <a:rPr lang="en-CA" sz="3200" u="sng" dirty="0" err="1">
                  <a:latin typeface="Constantia" panose="02030602050306030303" pitchFamily="18" charset="0"/>
                </a:rPr>
                <a:t>a|b</a:t>
              </a:r>
              <a:r>
                <a:rPr lang="en-CA" sz="3200" u="sng" dirty="0">
                  <a:latin typeface="Constantia" panose="02030602050306030303" pitchFamily="18" charset="0"/>
                </a:rPr>
                <a:t>)a*, </a:t>
              </a:r>
              <a:r>
                <a:rPr lang="en-CA" sz="3200" i="1" u="sng" dirty="0">
                  <a:latin typeface="Constantia" panose="02030602050306030303" pitchFamily="18" charset="0"/>
                </a:rPr>
                <a:t>s</a:t>
              </a:r>
              <a:r>
                <a:rPr lang="en-CA" sz="3200" u="sng" dirty="0">
                  <a:latin typeface="Constantia" panose="02030602050306030303" pitchFamily="18" charset="0"/>
                </a:rPr>
                <a:t> = “ab”</a:t>
              </a:r>
            </a:p>
          </p:txBody>
        </p:sp>
      </p:grpSp>
      <p:grpSp>
        <p:nvGrpSpPr>
          <p:cNvPr id="16" name="Group 15">
            <a:extLst>
              <a:ext uri="{FF2B5EF4-FFF2-40B4-BE49-F238E27FC236}">
                <a16:creationId xmlns:a16="http://schemas.microsoft.com/office/drawing/2014/main" id="{79B47CC9-B614-4451-86C4-36E46C855690}"/>
              </a:ext>
            </a:extLst>
          </p:cNvPr>
          <p:cNvGrpSpPr/>
          <p:nvPr/>
        </p:nvGrpSpPr>
        <p:grpSpPr>
          <a:xfrm>
            <a:off x="2125027" y="17080925"/>
            <a:ext cx="7134225" cy="7218820"/>
            <a:chOff x="2238623" y="18051005"/>
            <a:chExt cx="7134225" cy="7218820"/>
          </a:xfrm>
        </p:grpSpPr>
        <p:sp>
          <p:nvSpPr>
            <p:cNvPr id="25" name="TextBox 24">
              <a:extLst>
                <a:ext uri="{FF2B5EF4-FFF2-40B4-BE49-F238E27FC236}">
                  <a16:creationId xmlns:a16="http://schemas.microsoft.com/office/drawing/2014/main" id="{8C51DE7C-72BA-41D0-BC3E-D8C7ADB81324}"/>
                </a:ext>
              </a:extLst>
            </p:cNvPr>
            <p:cNvSpPr txBox="1"/>
            <p:nvPr/>
          </p:nvSpPr>
          <p:spPr>
            <a:xfrm>
              <a:off x="2940952" y="18051005"/>
              <a:ext cx="5723618" cy="584775"/>
            </a:xfrm>
            <a:prstGeom prst="rect">
              <a:avLst/>
            </a:prstGeom>
            <a:noFill/>
          </p:spPr>
          <p:txBody>
            <a:bodyPr wrap="none" rtlCol="0">
              <a:spAutoFit/>
            </a:bodyPr>
            <a:lstStyle/>
            <a:p>
              <a:r>
                <a:rPr lang="en-CA" sz="3200" u="sng" dirty="0">
                  <a:latin typeface="Constantia" panose="02030602050306030303" pitchFamily="18" charset="0"/>
                </a:rPr>
                <a:t>Thompson’s NFA for </a:t>
              </a:r>
              <a:r>
                <a:rPr lang="en-CA" sz="3200" i="1" u="sng" dirty="0">
                  <a:latin typeface="Constantia" panose="02030602050306030303" pitchFamily="18" charset="0"/>
                </a:rPr>
                <a:t>r</a:t>
              </a:r>
              <a:r>
                <a:rPr lang="en-CA" sz="3200" u="sng" dirty="0">
                  <a:latin typeface="Constantia" panose="02030602050306030303" pitchFamily="18" charset="0"/>
                </a:rPr>
                <a:t> = (</a:t>
              </a:r>
              <a:r>
                <a:rPr lang="en-CA" sz="3200" u="sng" dirty="0" err="1">
                  <a:latin typeface="Constantia" panose="02030602050306030303" pitchFamily="18" charset="0"/>
                </a:rPr>
                <a:t>a|b</a:t>
              </a:r>
              <a:r>
                <a:rPr lang="en-CA" sz="3200" u="sng" dirty="0">
                  <a:latin typeface="Constantia" panose="02030602050306030303" pitchFamily="18" charset="0"/>
                </a:rPr>
                <a:t>)a*</a:t>
              </a:r>
            </a:p>
          </p:txBody>
        </p:sp>
        <p:pic>
          <p:nvPicPr>
            <p:cNvPr id="15" name="Picture 14">
              <a:extLst>
                <a:ext uri="{FF2B5EF4-FFF2-40B4-BE49-F238E27FC236}">
                  <a16:creationId xmlns:a16="http://schemas.microsoft.com/office/drawing/2014/main" id="{5113614A-9C02-4CAC-84D0-B03249F111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8623" y="18621375"/>
              <a:ext cx="7134225" cy="6648450"/>
            </a:xfrm>
            <a:prstGeom prst="rect">
              <a:avLst/>
            </a:prstGeom>
          </p:spPr>
        </p:pic>
      </p:grpSp>
      <p:sp>
        <p:nvSpPr>
          <p:cNvPr id="6" name="Content Placeholder 5">
            <a:extLst>
              <a:ext uri="{FF2B5EF4-FFF2-40B4-BE49-F238E27FC236}">
                <a16:creationId xmlns:a16="http://schemas.microsoft.com/office/drawing/2014/main" id="{2D4885BC-F8B3-4EB8-824F-CF25BDC84011}"/>
              </a:ext>
            </a:extLst>
          </p:cNvPr>
          <p:cNvSpPr>
            <a:spLocks noGrp="1"/>
          </p:cNvSpPr>
          <p:nvPr>
            <p:ph sz="quarter" idx="33"/>
          </p:nvPr>
        </p:nvSpPr>
        <p:spPr/>
        <p:txBody>
          <a:bodyPr>
            <a:normAutofit/>
          </a:bodyPr>
          <a:lstStyle/>
          <a:p>
            <a:r>
              <a:rPr lang="en-CA" sz="2400" dirty="0">
                <a:latin typeface="Constantia" panose="02030602050306030303" pitchFamily="18" charset="0"/>
              </a:rPr>
              <a:t>Testing environment details</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1102</TotalTime>
  <Words>403</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Constantia</vt:lpstr>
      <vt:lpstr>Medical Poster</vt:lpstr>
      <vt:lpstr>Approximate Regular Expressions:  A Comparison of Exact and Approximate Matching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Lorem ipsum dolor sit amet, consectetuer adipiscing elit maecenas porttitor congue massa fusce</dc:title>
  <dc:creator>Jessica Farrell</dc:creator>
  <cp:lastModifiedBy>Umme Salma Gadriwala</cp:lastModifiedBy>
  <cp:revision>35</cp:revision>
  <dcterms:created xsi:type="dcterms:W3CDTF">2013-12-03T00:45:10Z</dcterms:created>
  <dcterms:modified xsi:type="dcterms:W3CDTF">2019-04-15T19:13:04Z</dcterms:modified>
</cp:coreProperties>
</file>