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57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15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4973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312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2890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899468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046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2624" algn="l" defTabSz="263315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704" autoAdjust="0"/>
    <p:restoredTop sz="83240" autoAdjust="0"/>
  </p:normalViewPr>
  <p:slideViewPr>
    <p:cSldViewPr snapToGrid="0">
      <p:cViewPr>
        <p:scale>
          <a:sx n="45" d="100"/>
          <a:sy n="45" d="100"/>
        </p:scale>
        <p:origin x="-312" y="-3526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msha\Documents\Course%20Work\Year%204\4TB3%20-%20Compilers\group-09-final-project\poster\bar_graph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CA" sz="2400" dirty="0">
                <a:solidFill>
                  <a:schemeClr val="tx1"/>
                </a:solidFill>
              </a:rPr>
              <a:t>Runtimes of Various</a:t>
            </a:r>
            <a:r>
              <a:rPr lang="en-CA" sz="2400" baseline="0" dirty="0">
                <a:solidFill>
                  <a:schemeClr val="tx1"/>
                </a:solidFill>
              </a:rPr>
              <a:t> Regular Expressions and Strings for Exact and Approximate Matching Algorithms</a:t>
            </a:r>
            <a:endParaRPr lang="en-CA" sz="2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Exact</c:v>
                </c:pt>
              </c:strCache>
            </c:strRef>
          </c:tx>
          <c:spPr>
            <a:solidFill>
              <a:srgbClr val="2E66F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r3</c:v>
                </c:pt>
              </c:strCache>
            </c:strRef>
          </c:cat>
          <c:val>
            <c:numRef>
              <c:f>Sheet1!$B$2:$B$5</c:f>
              <c:numCache>
                <c:formatCode>0.0000</c:formatCode>
                <c:ptCount val="4"/>
                <c:pt idx="0">
                  <c:v>3.3959150314330998E-4</c:v>
                </c:pt>
                <c:pt idx="1">
                  <c:v>1.1460542678833E-4</c:v>
                </c:pt>
                <c:pt idx="2">
                  <c:v>1.0280847549438399E-3</c:v>
                </c:pt>
                <c:pt idx="3">
                  <c:v>4.56651449203491E-3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2F-47B7-AC81-3AAB701077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Approx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r1</c:v>
                </c:pt>
                <c:pt idx="1">
                  <c:v>r2</c:v>
                </c:pt>
                <c:pt idx="2">
                  <c:v>r3</c:v>
                </c:pt>
                <c:pt idx="3">
                  <c:v>r3</c:v>
                </c:pt>
              </c:strCache>
            </c:strRef>
          </c:cat>
          <c:val>
            <c:numRef>
              <c:f>Sheet1!$C$2:$C$5</c:f>
              <c:numCache>
                <c:formatCode>0.0000</c:formatCode>
                <c:ptCount val="4"/>
                <c:pt idx="0">
                  <c:v>4.8359036445617598E-3</c:v>
                </c:pt>
                <c:pt idx="1">
                  <c:v>4.1474795341491701E-3</c:v>
                </c:pt>
                <c:pt idx="2">
                  <c:v>5.2453422546386696E-3</c:v>
                </c:pt>
                <c:pt idx="3">
                  <c:v>9.8865246772766105E-3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2F-47B7-AC81-3AAB70107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730232"/>
        <c:axId val="392730560"/>
      </c:barChart>
      <c:catAx>
        <c:axId val="392730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chemeClr val="tx1"/>
                    </a:solidFill>
                  </a:rPr>
                  <a:t>Different</a:t>
                </a:r>
                <a:r>
                  <a:rPr lang="en-CA" sz="2400" baseline="0">
                    <a:solidFill>
                      <a:schemeClr val="tx1"/>
                    </a:solidFill>
                  </a:rPr>
                  <a:t> (regular expression, string)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30560"/>
        <c:crosses val="autoZero"/>
        <c:auto val="1"/>
        <c:lblAlgn val="ctr"/>
        <c:lblOffset val="100"/>
        <c:noMultiLvlLbl val="0"/>
      </c:catAx>
      <c:valAx>
        <c:axId val="3927305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chemeClr val="tx1"/>
                    </a:solidFill>
                  </a:rPr>
                  <a:t>Time (epoch)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730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60400"/>
            <a:ext cx="23317200" cy="1676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4800600" y="2392402"/>
            <a:ext cx="23317200" cy="5539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3901440"/>
            <a:ext cx="9601200" cy="8128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857250" y="4714240"/>
            <a:ext cx="96012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0021824"/>
            <a:ext cx="9601200" cy="8128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0834624"/>
            <a:ext cx="9601200" cy="6058777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57250" y="17221200"/>
            <a:ext cx="9601200" cy="8128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85725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3901440"/>
            <a:ext cx="9601200" cy="8128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4714240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7965440"/>
            <a:ext cx="9601200" cy="4114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1658600" y="15646400"/>
            <a:ext cx="9601200" cy="11684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1722120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3901440"/>
            <a:ext cx="9601200" cy="8128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4714240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0558272"/>
            <a:ext cx="9601200" cy="48768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17221200"/>
            <a:ext cx="9601200" cy="8128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18038064"/>
            <a:ext cx="9601200" cy="304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76" userDrawn="1">
          <p15:clr>
            <a:srgbClr val="A4A3A4"/>
          </p15:clr>
        </p15:guide>
        <p15:guide id="2" pos="1386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2918400" cy="335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800600" y="660400"/>
            <a:ext cx="23317200" cy="1676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4013200"/>
            <a:ext cx="23317200" cy="157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21409799"/>
            <a:ext cx="163906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58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15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7" indent="-304815" algn="l" defTabSz="2926226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540" userDrawn="1">
          <p15:clr>
            <a:srgbClr val="A4A3A4"/>
          </p15:clr>
        </p15:guide>
        <p15:guide id="3" pos="20196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0" dirty="0"/>
              <a:t>Approximate Regular Expressions: </a:t>
            </a:r>
            <a:br>
              <a:rPr lang="en-CA" b="0" dirty="0"/>
            </a:br>
            <a:r>
              <a:rPr lang="en-CA" b="0" dirty="0"/>
              <a:t>A Comparison of Exact and </a:t>
            </a:r>
            <a:r>
              <a:rPr lang="en-US" b="0" dirty="0"/>
              <a:t>Approximate Matching Algorithms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algn="ctr"/>
            <a:r>
              <a:rPr lang="en-US" sz="1800" dirty="0">
                <a:latin typeface="Constantia" panose="02030602050306030303" pitchFamily="18" charset="0"/>
              </a:rPr>
              <a:t>Umme Salma Gadriwala, Tasnim Noshin, Rumsha Siddiqui </a:t>
            </a:r>
          </a:p>
          <a:p>
            <a:pPr algn="ctr"/>
            <a:r>
              <a:rPr lang="en-CA" sz="1800" dirty="0">
                <a:latin typeface="Constantia" panose="02030602050306030303" pitchFamily="18" charset="0"/>
              </a:rPr>
              <a:t>{</a:t>
            </a:r>
            <a:r>
              <a:rPr lang="en-CA" sz="1800" dirty="0" err="1">
                <a:latin typeface="Constantia" panose="02030602050306030303" pitchFamily="18" charset="0"/>
              </a:rPr>
              <a:t>gadriwau</a:t>
            </a:r>
            <a:r>
              <a:rPr lang="en-CA" sz="1800" dirty="0">
                <a:latin typeface="Constantia" panose="02030602050306030303" pitchFamily="18" charset="0"/>
              </a:rPr>
              <a:t>, </a:t>
            </a:r>
            <a:r>
              <a:rPr lang="en-CA" sz="1800" dirty="0" err="1">
                <a:latin typeface="Constantia" panose="02030602050306030303" pitchFamily="18" charset="0"/>
              </a:rPr>
              <a:t>noshint</a:t>
            </a:r>
            <a:r>
              <a:rPr lang="en-CA" sz="1800" dirty="0">
                <a:latin typeface="Constantia" panose="02030602050306030303" pitchFamily="18" charset="0"/>
              </a:rPr>
              <a:t>, </a:t>
            </a:r>
            <a:r>
              <a:rPr lang="en-CA" sz="1800" dirty="0" err="1">
                <a:latin typeface="Constantia" panose="02030602050306030303" pitchFamily="18" charset="0"/>
              </a:rPr>
              <a:t>siddiqur</a:t>
            </a:r>
            <a:r>
              <a:rPr lang="en-CA" sz="1800" dirty="0">
                <a:latin typeface="Constantia" panose="02030602050306030303" pitchFamily="18" charset="0"/>
              </a:rPr>
              <a:t>}@mcmaster.ca</a:t>
            </a:r>
          </a:p>
          <a:p>
            <a:pPr algn="ctr"/>
            <a:r>
              <a:rPr lang="en-US" sz="1800" dirty="0">
                <a:latin typeface="Constantia" panose="02030602050306030303" pitchFamily="18" charset="0"/>
              </a:rPr>
              <a:t>April 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MOTIVATION, PROBLEM, SOLUTION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857250" y="4714240"/>
            <a:ext cx="9601200" cy="71338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MOTIVATION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DNA sequences are often represented by regular expressions to capture different variations of the same structure. 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Efficient approximate string matching would allow us to capture more longer sequences, and optimize time and cost of resources.</a:t>
            </a:r>
          </a:p>
          <a:p>
            <a:pPr algn="just"/>
            <a:endParaRPr lang="en-CA" sz="1400" dirty="0">
              <a:latin typeface="Constantia" panose="02030602050306030303" pitchFamily="18" charset="0"/>
            </a:endParaRPr>
          </a:p>
          <a:p>
            <a:pPr marL="0" indent="0" algn="just">
              <a:buNone/>
            </a:pPr>
            <a:r>
              <a:rPr lang="en-CA" sz="2400" b="1" dirty="0">
                <a:latin typeface="Constantia" panose="02030602050306030303" pitchFamily="18" charset="0"/>
              </a:rPr>
              <a:t>PROBLEM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To evaluate the costs and benefits of replacing an implementation of exact regular expression matching with one of approximate matching for added functionality</a:t>
            </a:r>
          </a:p>
          <a:p>
            <a:pPr algn="just"/>
            <a:endParaRPr lang="en-CA" sz="1400" dirty="0">
              <a:latin typeface="Constantia" panose="02030602050306030303" pitchFamily="18" charset="0"/>
            </a:endParaRPr>
          </a:p>
          <a:p>
            <a:pPr marL="0" indent="0" algn="just">
              <a:buNone/>
            </a:pPr>
            <a:r>
              <a:rPr lang="en-CA" sz="2400" b="1" dirty="0">
                <a:latin typeface="Constantia" panose="02030602050306030303" pitchFamily="18" charset="0"/>
              </a:rPr>
              <a:t>SOLUTION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A comparison of the running times of exact matching using Thompson’s NFA to the Myers and Miller's approximate matching construction. </a:t>
            </a:r>
          </a:p>
          <a:p>
            <a:pPr algn="just"/>
            <a:r>
              <a:rPr lang="en-CA" sz="2400" dirty="0">
                <a:latin typeface="Constantia" panose="02030602050306030303" pitchFamily="18" charset="0"/>
              </a:rPr>
              <a:t>Performance tests compare the run times for both algorithm using different types of sequences and regular expressions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91540" y="11848084"/>
            <a:ext cx="9601200" cy="1319276"/>
          </a:xfrm>
        </p:spPr>
        <p:txBody>
          <a:bodyPr/>
          <a:lstStyle/>
          <a:p>
            <a:r>
              <a:rPr lang="en-US" dirty="0"/>
              <a:t>EXACT MATCHING: </a:t>
            </a:r>
          </a:p>
          <a:p>
            <a:r>
              <a:rPr lang="en-US" dirty="0"/>
              <a:t>Thompson's Construction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857250" y="13167360"/>
            <a:ext cx="9601200" cy="8117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INPUT:</a:t>
            </a:r>
            <a:r>
              <a:rPr lang="en-US" sz="2400" dirty="0">
                <a:latin typeface="Constantia" panose="02030602050306030303" pitchFamily="18" charset="0"/>
              </a:rPr>
              <a:t> Regular expression,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over </a:t>
            </a:r>
            <a:r>
              <a:rPr lang="el-GR" sz="2400" dirty="0">
                <a:latin typeface="Constantia" panose="02030602050306030303" pitchFamily="18" charset="0"/>
              </a:rPr>
              <a:t>Σ</a:t>
            </a:r>
            <a:r>
              <a:rPr lang="en-US" sz="2400" dirty="0">
                <a:latin typeface="Constantia" panose="02030602050306030303" pitchFamily="18" charset="0"/>
              </a:rPr>
              <a:t>; and string,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OUTPUT:</a:t>
            </a:r>
            <a:r>
              <a:rPr lang="en-US" sz="2400" dirty="0">
                <a:latin typeface="Constantia" panose="02030602050306030303" pitchFamily="18" charset="0"/>
              </a:rPr>
              <a:t> True, if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 satisfies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METHOD: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Construct a Thompson’s NFA by recursively applying</a:t>
            </a:r>
            <a:r>
              <a:rPr lang="el-GR" sz="2400" dirty="0">
                <a:latin typeface="Constantia" panose="02030602050306030303" pitchFamily="18" charset="0"/>
              </a:rPr>
              <a:t> ε</a:t>
            </a:r>
            <a:r>
              <a:rPr lang="en-CA" sz="2400" dirty="0">
                <a:latin typeface="Constantia" panose="02030602050306030303" pitchFamily="18" charset="0"/>
              </a:rPr>
              <a:t>, symbol, union</a:t>
            </a:r>
            <a:r>
              <a:rPr lang="en-US" sz="2400" dirty="0">
                <a:latin typeface="Constantia" panose="02030602050306030303" pitchFamily="18" charset="0"/>
              </a:rPr>
              <a:t>, concatenation and Kleene closure rules over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Traverse the NFA for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Return </a:t>
            </a:r>
            <a:r>
              <a:rPr lang="en-US" sz="2400" i="1" dirty="0">
                <a:latin typeface="Constantia" panose="02030602050306030303" pitchFamily="18" charset="0"/>
              </a:rPr>
              <a:t>true</a:t>
            </a:r>
            <a:r>
              <a:rPr lang="en-US" sz="2400" dirty="0">
                <a:latin typeface="Constantia" panose="02030602050306030303" pitchFamily="18" charset="0"/>
              </a:rPr>
              <a:t> if traversal ends at a terminating state.</a:t>
            </a:r>
          </a:p>
          <a:p>
            <a:pPr marL="0" lvl="1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COMPLEXITY:  </a:t>
            </a:r>
            <a:r>
              <a:rPr lang="en-US" sz="2400" dirty="0">
                <a:latin typeface="Constantia" panose="02030602050306030303" pitchFamily="18" charset="0"/>
              </a:rPr>
              <a:t>NFA construction: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|) steps,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|) memory;</a:t>
            </a:r>
          </a:p>
          <a:p>
            <a:pPr marL="2152650" lvl="1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String traversal: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</a:t>
            </a:r>
          </a:p>
          <a:p>
            <a:pPr marL="426742" lvl="1" indent="0" algn="just">
              <a:buNone/>
            </a:pPr>
            <a:endParaRPr lang="en-US" sz="2400" dirty="0">
              <a:latin typeface="Constantia" panose="0203060205030603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658600" y="3901440"/>
            <a:ext cx="9601200" cy="1321200"/>
          </a:xfrm>
        </p:spPr>
        <p:txBody>
          <a:bodyPr/>
          <a:lstStyle/>
          <a:p>
            <a:r>
              <a:rPr lang="en-US" dirty="0"/>
              <a:t>APPROXIMATE MATCHING:</a:t>
            </a:r>
          </a:p>
          <a:p>
            <a:r>
              <a:rPr lang="en-US" dirty="0"/>
              <a:t>MYERS and miller’s CONSTRUCTION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1658600" y="5227584"/>
            <a:ext cx="9601200" cy="16570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INPUT:</a:t>
            </a:r>
            <a:r>
              <a:rPr lang="en-US" sz="2400" dirty="0">
                <a:latin typeface="Constantia" panose="02030602050306030303" pitchFamily="18" charset="0"/>
              </a:rPr>
              <a:t> Regular expression,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over </a:t>
            </a:r>
            <a:r>
              <a:rPr lang="el-GR" sz="2400" dirty="0">
                <a:latin typeface="Constantia" panose="02030602050306030303" pitchFamily="18" charset="0"/>
              </a:rPr>
              <a:t>Σ</a:t>
            </a:r>
            <a:r>
              <a:rPr lang="en-US" sz="2400" dirty="0">
                <a:latin typeface="Constantia" panose="02030602050306030303" pitchFamily="18" charset="0"/>
              </a:rPr>
              <a:t>; string,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; and error value, </a:t>
            </a:r>
            <a:r>
              <a:rPr lang="en-US" sz="2400" i="1" dirty="0">
                <a:latin typeface="Constantia" panose="02030602050306030303" pitchFamily="18" charset="0"/>
              </a:rPr>
              <a:t>k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OUTPUT:</a:t>
            </a:r>
            <a:r>
              <a:rPr lang="en-US" sz="2400" dirty="0">
                <a:latin typeface="Constantia" panose="02030602050306030303" pitchFamily="18" charset="0"/>
              </a:rPr>
              <a:t> True, if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 satisfies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after at most k errors</a:t>
            </a:r>
          </a:p>
          <a:p>
            <a:pPr marL="0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METHOD: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Construct a Myers and Millers NFA by combining |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|+1 instances of Thompson’s NFA construction of 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 by adding: deletion, insertion, and substitution edges based on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Traverse the NFA for </a:t>
            </a:r>
            <a:r>
              <a:rPr lang="en-US" sz="2400" i="1" dirty="0">
                <a:latin typeface="Constantia" panose="02030602050306030303" pitchFamily="18" charset="0"/>
              </a:rPr>
              <a:t>s</a:t>
            </a:r>
            <a:r>
              <a:rPr lang="en-US" sz="2400" dirty="0">
                <a:latin typeface="Constantia" panose="02030602050306030303" pitchFamily="18" charset="0"/>
              </a:rPr>
              <a:t>, incrementing a counter for each error.</a:t>
            </a:r>
          </a:p>
          <a:p>
            <a:pPr lvl="1" algn="just"/>
            <a:r>
              <a:rPr lang="en-US" sz="2400" dirty="0">
                <a:latin typeface="Constantia" panose="02030602050306030303" pitchFamily="18" charset="0"/>
              </a:rPr>
              <a:t>Return </a:t>
            </a:r>
            <a:r>
              <a:rPr lang="en-US" sz="2400" i="1" dirty="0">
                <a:latin typeface="Constantia" panose="02030602050306030303" pitchFamily="18" charset="0"/>
              </a:rPr>
              <a:t>true</a:t>
            </a:r>
            <a:r>
              <a:rPr lang="en-US" sz="2400" dirty="0">
                <a:latin typeface="Constantia" panose="02030602050306030303" pitchFamily="18" charset="0"/>
              </a:rPr>
              <a:t> if </a:t>
            </a:r>
            <a:r>
              <a:rPr lang="en-US" sz="2400" i="1" dirty="0">
                <a:latin typeface="Constantia" panose="02030602050306030303" pitchFamily="18" charset="0"/>
              </a:rPr>
              <a:t>k</a:t>
            </a:r>
            <a:r>
              <a:rPr lang="en-US" sz="2400" dirty="0">
                <a:latin typeface="Constantia" panose="02030602050306030303" pitchFamily="18" charset="0"/>
              </a:rPr>
              <a:t> ≤ counter.</a:t>
            </a:r>
          </a:p>
          <a:p>
            <a:pPr marL="0" lvl="1" indent="0" algn="just">
              <a:buNone/>
            </a:pPr>
            <a:r>
              <a:rPr lang="en-US" sz="2400" b="1" dirty="0">
                <a:latin typeface="Constantia" panose="02030602050306030303" pitchFamily="18" charset="0"/>
              </a:rPr>
              <a:t>COMPLEXITY: </a:t>
            </a:r>
            <a:r>
              <a:rPr lang="en-US" sz="2400" dirty="0">
                <a:latin typeface="Constantia" panose="02030602050306030303" pitchFamily="18" charset="0"/>
              </a:rPr>
              <a:t>NFA construction: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|+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steps, </a:t>
            </a:r>
          </a:p>
          <a:p>
            <a:pPr marL="4572000" lvl="1" indent="0" algn="just">
              <a:buNone/>
            </a:pP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memory;</a:t>
            </a:r>
          </a:p>
          <a:p>
            <a:pPr marL="2152650" lvl="1" indent="0" algn="just">
              <a:buNone/>
            </a:pPr>
            <a:r>
              <a:rPr lang="en-US" sz="2400" dirty="0">
                <a:latin typeface="Constantia" panose="02030602050306030303" pitchFamily="18" charset="0"/>
              </a:rPr>
              <a:t>String traversal: </a:t>
            </a:r>
            <a:r>
              <a:rPr lang="en-US" sz="2400" i="1" dirty="0">
                <a:latin typeface="Constantia" panose="02030602050306030303" pitchFamily="18" charset="0"/>
              </a:rPr>
              <a:t>O</a:t>
            </a:r>
            <a:r>
              <a:rPr lang="en-US" sz="2400" dirty="0">
                <a:latin typeface="Constantia" panose="02030602050306030303" pitchFamily="18" charset="0"/>
              </a:rPr>
              <a:t>(|</a:t>
            </a:r>
            <a:r>
              <a:rPr lang="en-US" sz="2400" i="1" dirty="0">
                <a:latin typeface="Constantia" panose="02030602050306030303" pitchFamily="18" charset="0"/>
              </a:rPr>
              <a:t>r</a:t>
            </a:r>
            <a:r>
              <a:rPr lang="en-US" sz="2400" dirty="0">
                <a:latin typeface="Constantia" panose="02030602050306030303" pitchFamily="18" charset="0"/>
              </a:rPr>
              <a:t>|·</a:t>
            </a:r>
            <a:r>
              <a:rPr lang="en-US" sz="2400" i="1" dirty="0">
                <a:latin typeface="Constantia" panose="02030602050306030303" pitchFamily="18" charset="0"/>
              </a:rPr>
              <a:t>|s</a:t>
            </a:r>
            <a:r>
              <a:rPr lang="en-US" sz="2400" dirty="0">
                <a:latin typeface="Constantia" panose="02030602050306030303" pitchFamily="18" charset="0"/>
              </a:rPr>
              <a:t>|) steps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PERFORMANCE TESTS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2425660" y="17532096"/>
            <a:ext cx="9601200" cy="8128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2425660" y="18348960"/>
            <a:ext cx="9601200" cy="3048000"/>
          </a:xfrm>
        </p:spPr>
        <p:txBody>
          <a:bodyPr/>
          <a:lstStyle/>
          <a:p>
            <a:r>
              <a:rPr lang="en-US" dirty="0"/>
              <a:t>Conclusion 1</a:t>
            </a:r>
          </a:p>
          <a:p>
            <a:r>
              <a:rPr lang="en-US" dirty="0"/>
              <a:t>Conclusion 2</a:t>
            </a:r>
          </a:p>
          <a:p>
            <a:r>
              <a:rPr lang="en-US" dirty="0"/>
              <a:t>Conclusion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EA9EEB-0CE9-4975-9F1A-51165F01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77" y="337376"/>
            <a:ext cx="5109693" cy="2743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E8F3F9-6245-4493-9BE6-60260F1F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2414" y="309557"/>
            <a:ext cx="2984446" cy="2743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3D689A1-5F48-464D-AEEB-6FD472EAD2E7}"/>
              </a:ext>
            </a:extLst>
          </p:cNvPr>
          <p:cNvGrpSpPr/>
          <p:nvPr/>
        </p:nvGrpSpPr>
        <p:grpSpPr>
          <a:xfrm>
            <a:off x="11658600" y="10682098"/>
            <a:ext cx="9308317" cy="7351902"/>
            <a:chOff x="12157710" y="8281162"/>
            <a:chExt cx="9308317" cy="73519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7659B8-9EA3-456B-B592-D423CD2212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69" r="3398" b="4456"/>
            <a:stretch/>
          </p:blipFill>
          <p:spPr>
            <a:xfrm>
              <a:off x="13304723" y="8927493"/>
              <a:ext cx="7014290" cy="670557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F59936-B823-4A76-BF62-ABD065DA98D6}"/>
                </a:ext>
              </a:extLst>
            </p:cNvPr>
            <p:cNvSpPr txBox="1"/>
            <p:nvPr/>
          </p:nvSpPr>
          <p:spPr>
            <a:xfrm>
              <a:off x="12157710" y="8281162"/>
              <a:ext cx="9308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600" dirty="0">
                  <a:latin typeface="Constantia" panose="02030602050306030303" pitchFamily="18" charset="0"/>
                </a:rPr>
                <a:t>Myer’s &amp; Miller’s NFA with r = (</a:t>
              </a:r>
              <a:r>
                <a:rPr lang="en-CA" sz="3600" dirty="0" err="1">
                  <a:latin typeface="Constantia" panose="02030602050306030303" pitchFamily="18" charset="0"/>
                </a:rPr>
                <a:t>a|b</a:t>
              </a:r>
              <a:r>
                <a:rPr lang="en-CA" sz="3600" dirty="0">
                  <a:latin typeface="Constantia" panose="02030602050306030303" pitchFamily="18" charset="0"/>
                </a:rPr>
                <a:t>)a*, s = “ab”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B47CC9-B614-4451-86C4-36E46C855690}"/>
              </a:ext>
            </a:extLst>
          </p:cNvPr>
          <p:cNvGrpSpPr/>
          <p:nvPr/>
        </p:nvGrpSpPr>
        <p:grpSpPr>
          <a:xfrm>
            <a:off x="1738271" y="17978781"/>
            <a:ext cx="7134225" cy="7258885"/>
            <a:chOff x="2238623" y="18010940"/>
            <a:chExt cx="7134225" cy="72588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1DE7C-72BA-41D0-BC3E-D8C7ADB81324}"/>
                </a:ext>
              </a:extLst>
            </p:cNvPr>
            <p:cNvSpPr txBox="1"/>
            <p:nvPr/>
          </p:nvSpPr>
          <p:spPr>
            <a:xfrm>
              <a:off x="2441257" y="18010940"/>
              <a:ext cx="67289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600" dirty="0">
                  <a:latin typeface="Constantia" panose="02030602050306030303" pitchFamily="18" charset="0"/>
                </a:rPr>
                <a:t>Thompson’s NFA with r = (</a:t>
              </a:r>
              <a:r>
                <a:rPr lang="en-CA" sz="3600" dirty="0" err="1">
                  <a:latin typeface="Constantia" panose="02030602050306030303" pitchFamily="18" charset="0"/>
                </a:rPr>
                <a:t>a|b</a:t>
              </a:r>
              <a:r>
                <a:rPr lang="en-CA" sz="3600" dirty="0">
                  <a:latin typeface="Constantia" panose="02030602050306030303" pitchFamily="18" charset="0"/>
                </a:rPr>
                <a:t>)a*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13614A-9C02-4CAC-84D0-B03249F1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623" y="18621375"/>
              <a:ext cx="7134225" cy="6648450"/>
            </a:xfrm>
            <a:prstGeom prst="rect">
              <a:avLst/>
            </a:prstGeom>
          </p:spPr>
        </p:pic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F45CFB-6053-473D-BF5D-7B0CC24E56EC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7"/>
          <a:stretch>
            <a:fillRect/>
          </a:stretch>
        </p:blipFill>
        <p:spPr>
          <a:xfrm>
            <a:off x="22425660" y="4788030"/>
            <a:ext cx="9601200" cy="20228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1F3838-BA4C-440D-888C-83B9A5B8A8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" r="6602"/>
          <a:stretch/>
        </p:blipFill>
        <p:spPr>
          <a:xfrm>
            <a:off x="26995272" y="13629825"/>
            <a:ext cx="4642637" cy="361126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A2CBD4D-4EA2-44B6-A8C1-9DFDE42C9AC6}"/>
              </a:ext>
            </a:extLst>
          </p:cNvPr>
          <p:cNvGrpSpPr/>
          <p:nvPr/>
        </p:nvGrpSpPr>
        <p:grpSpPr>
          <a:xfrm>
            <a:off x="22459950" y="7189482"/>
            <a:ext cx="9601200" cy="6208736"/>
            <a:chOff x="22459950" y="6849242"/>
            <a:chExt cx="9601200" cy="6208736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A261F7AD-20ED-4897-BAD9-70F58849E2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6005467"/>
                </p:ext>
              </p:extLst>
            </p:nvPr>
          </p:nvGraphicFramePr>
          <p:xfrm>
            <a:off x="22459950" y="6849242"/>
            <a:ext cx="9601200" cy="62087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2BB792-8866-43F1-83D5-862E88823ED6}"/>
                </a:ext>
              </a:extLst>
            </p:cNvPr>
            <p:cNvSpPr txBox="1"/>
            <p:nvPr/>
          </p:nvSpPr>
          <p:spPr>
            <a:xfrm>
              <a:off x="23871291" y="7791986"/>
              <a:ext cx="7327311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solidFill>
                    <a:srgbClr val="FF0000"/>
                  </a:solidFill>
                </a:rPr>
                <a:t>r1 = "CGA(A|G|C|T)(A|G|C|T)(A|G|C|T)(A|G|C|T)(A|G|C|T)(A|G|C|T)TGC"</a:t>
              </a:r>
            </a:p>
            <a:p>
              <a:r>
                <a:rPr lang="en-CA" sz="1400" dirty="0">
                  <a:solidFill>
                    <a:srgbClr val="0070C0"/>
                  </a:solidFill>
                </a:rPr>
                <a:t>r2 = "AC(A|G|C|T)(A|G|C|T)(A|G|C|T)(A|G|C|T)GTA(A|G)C"</a:t>
              </a:r>
            </a:p>
            <a:p>
              <a:r>
                <a:rPr lang="en-CA" sz="1400" dirty="0">
                  <a:solidFill>
                    <a:srgbClr val="00B050"/>
                  </a:solidFill>
                </a:rPr>
                <a:t>r3 = "(A|G|C|T)*C(A|G|C|T)(A|G|C|T)(A|G|C|T)(A|G|C|T)(A|G|C|T)G(A|G|C|T)*“</a:t>
              </a:r>
              <a:endParaRPr lang="en-CA" sz="900" dirty="0">
                <a:solidFill>
                  <a:srgbClr val="00B050"/>
                </a:solidFill>
              </a:endParaRPr>
            </a:p>
            <a:p>
              <a:endParaRPr lang="en-CA" sz="800" dirty="0"/>
            </a:p>
            <a:p>
              <a:r>
                <a:rPr lang="en-CA" sz="1400" dirty="0"/>
                <a:t> </a:t>
              </a:r>
              <a:r>
                <a:rPr lang="en-CA" sz="1400" dirty="0">
                  <a:solidFill>
                    <a:srgbClr val="FF0000"/>
                  </a:solidFill>
                </a:rPr>
                <a:t>s1 = "CGAAGCTATTGC"</a:t>
              </a:r>
            </a:p>
            <a:p>
              <a:r>
                <a:rPr lang="en-CA" sz="1400" dirty="0">
                  <a:solidFill>
                    <a:srgbClr val="FF0000"/>
                  </a:solidFill>
                </a:rPr>
                <a:t> </a:t>
              </a:r>
              <a:r>
                <a:rPr lang="en-CA" sz="1400" dirty="0">
                  <a:solidFill>
                    <a:srgbClr val="0070C0"/>
                  </a:solidFill>
                </a:rPr>
                <a:t>s2 = "ACAAAAGTAGC"</a:t>
              </a:r>
            </a:p>
            <a:p>
              <a:r>
                <a:rPr lang="en-CA" sz="1400" dirty="0">
                  <a:solidFill>
                    <a:srgbClr val="0070C0"/>
                  </a:solidFill>
                </a:rPr>
                <a:t> </a:t>
              </a:r>
              <a:r>
                <a:rPr lang="en-CA" sz="1400" dirty="0">
                  <a:solidFill>
                    <a:srgbClr val="00B050"/>
                  </a:solidFill>
                </a:rPr>
                <a:t>s3 = "AAACAAAAAGTTTT"</a:t>
              </a:r>
            </a:p>
            <a:p>
              <a:r>
                <a:rPr lang="en-CA" sz="1400" dirty="0">
                  <a:solidFill>
                    <a:srgbClr val="00B050"/>
                  </a:solidFill>
                </a:rPr>
                <a:t> </a:t>
              </a:r>
              <a:r>
                <a:rPr lang="en-CA" sz="1400" dirty="0">
                  <a:solidFill>
                    <a:srgbClr val="7030A0"/>
                  </a:solidFill>
                </a:rPr>
                <a:t>s33 = "TCGCTCGCTCGCTCGCTAAACAAAAAGTTTTTCGTCGTCGCTCG"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A053C8-F239-4F8F-8158-9E0DA1896C06}"/>
                </a:ext>
              </a:extLst>
            </p:cNvPr>
            <p:cNvSpPr txBox="1"/>
            <p:nvPr/>
          </p:nvSpPr>
          <p:spPr>
            <a:xfrm>
              <a:off x="24192238" y="11741872"/>
              <a:ext cx="78346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/>
                <a:t>(</a:t>
              </a:r>
              <a:r>
                <a:rPr lang="en-CA" sz="2400" dirty="0">
                  <a:solidFill>
                    <a:srgbClr val="FF0000"/>
                  </a:solidFill>
                </a:rPr>
                <a:t>r1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FF0000"/>
                  </a:solidFill>
                </a:rPr>
                <a:t>s1</a:t>
              </a:r>
              <a:r>
                <a:rPr lang="en-CA" sz="2400" dirty="0"/>
                <a:t>)                  (</a:t>
              </a:r>
              <a:r>
                <a:rPr lang="en-CA" sz="2400" dirty="0">
                  <a:solidFill>
                    <a:srgbClr val="0070C0"/>
                  </a:solidFill>
                </a:rPr>
                <a:t>r2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0070C0"/>
                  </a:solidFill>
                </a:rPr>
                <a:t>s2</a:t>
              </a:r>
              <a:r>
                <a:rPr lang="en-CA" sz="2400" dirty="0"/>
                <a:t>)                 (</a:t>
              </a:r>
              <a:r>
                <a:rPr lang="en-CA" sz="2400" dirty="0">
                  <a:solidFill>
                    <a:srgbClr val="00B050"/>
                  </a:solidFill>
                </a:rPr>
                <a:t>r3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00B050"/>
                  </a:solidFill>
                </a:rPr>
                <a:t>s3</a:t>
              </a:r>
              <a:r>
                <a:rPr lang="en-CA" sz="2400" dirty="0"/>
                <a:t>)                 (</a:t>
              </a:r>
              <a:r>
                <a:rPr lang="en-CA" sz="2400" dirty="0">
                  <a:solidFill>
                    <a:srgbClr val="00B050"/>
                  </a:solidFill>
                </a:rPr>
                <a:t>r3</a:t>
              </a:r>
              <a:r>
                <a:rPr lang="en-CA" sz="2400" dirty="0"/>
                <a:t>, </a:t>
              </a:r>
              <a:r>
                <a:rPr lang="en-CA" sz="2400" dirty="0">
                  <a:solidFill>
                    <a:srgbClr val="7030A0"/>
                  </a:solidFill>
                </a:rPr>
                <a:t>s33</a:t>
              </a:r>
              <a:r>
                <a:rPr lang="en-CA" sz="2400" dirty="0"/>
                <a:t>)</a:t>
              </a:r>
              <a:endParaRPr lang="en-CA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82579-EEC6-4931-83DB-4B1C4D705684}"/>
                </a:ext>
              </a:extLst>
            </p:cNvPr>
            <p:cNvSpPr txBox="1"/>
            <p:nvPr/>
          </p:nvSpPr>
          <p:spPr>
            <a:xfrm>
              <a:off x="27861956" y="12674426"/>
              <a:ext cx="1192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imate</a:t>
              </a:r>
              <a:endParaRPr lang="en-CA" sz="1400" dirty="0"/>
            </a:p>
          </p:txBody>
        </p:sp>
      </p:grp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F626B328-2E78-40E6-A2CE-02D9CFEE2AE0}"/>
              </a:ext>
            </a:extLst>
          </p:cNvPr>
          <p:cNvSpPr txBox="1">
            <a:spLocks/>
          </p:cNvSpPr>
          <p:nvPr/>
        </p:nvSpPr>
        <p:spPr>
          <a:xfrm>
            <a:off x="22406813" y="13695666"/>
            <a:ext cx="4365968" cy="553998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92622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/>
              <a:t>HARDWARE SPECIFICATIONS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98DD57C-03D0-416D-A68D-C5A1C8520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87447"/>
              </p:ext>
            </p:extLst>
          </p:nvPr>
        </p:nvGraphicFramePr>
        <p:xfrm>
          <a:off x="22405342" y="14287694"/>
          <a:ext cx="4365968" cy="30237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6752">
                  <a:extLst>
                    <a:ext uri="{9D8B030D-6E8A-4147-A177-3AD203B41FA5}">
                      <a16:colId xmlns:a16="http://schemas.microsoft.com/office/drawing/2014/main" val="3897666839"/>
                    </a:ext>
                  </a:extLst>
                </a:gridCol>
                <a:gridCol w="2919216">
                  <a:extLst>
                    <a:ext uri="{9D8B030D-6E8A-4147-A177-3AD203B41FA5}">
                      <a16:colId xmlns:a16="http://schemas.microsoft.com/office/drawing/2014/main" val="1165388772"/>
                    </a:ext>
                  </a:extLst>
                </a:gridCol>
              </a:tblGrid>
              <a:tr h="611692">
                <a:tc>
                  <a:txBody>
                    <a:bodyPr/>
                    <a:lstStyle/>
                    <a:p>
                      <a:r>
                        <a:rPr lang="en-CA" sz="2400" b="0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0" dirty="0"/>
                        <a:t>Intel Core™ i7-5500U CPU @ 2.40Ghz 2.39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13721"/>
                  </a:ext>
                </a:extLst>
              </a:tr>
              <a:tr h="611692">
                <a:tc>
                  <a:txBody>
                    <a:bodyPr/>
                    <a:lstStyle/>
                    <a:p>
                      <a:r>
                        <a:rPr lang="en-CA" sz="2400" b="0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0" dirty="0"/>
                        <a:t>8.00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274"/>
                  </a:ext>
                </a:extLst>
              </a:tr>
              <a:tr h="611692">
                <a:tc>
                  <a:txBody>
                    <a:bodyPr/>
                    <a:lstStyle/>
                    <a:p>
                      <a:r>
                        <a:rPr lang="en-CA" sz="2400" b="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0" dirty="0"/>
                        <a:t>Windows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24848"/>
                  </a:ext>
                </a:extLst>
              </a:tr>
              <a:tr h="611692">
                <a:tc>
                  <a:txBody>
                    <a:bodyPr/>
                    <a:lstStyle/>
                    <a:p>
                      <a:r>
                        <a:rPr lang="en-CA" sz="2400" b="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0" dirty="0"/>
                        <a:t>Python 3.5 (32-bit)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2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724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Constantia</vt:lpstr>
      <vt:lpstr>Medical Poster</vt:lpstr>
      <vt:lpstr>Approximate Regular Expressions:  A Comparison of Exact and Approximate Matching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Jessica Farrell</dc:creator>
  <cp:lastModifiedBy>Rumsha Siddiqui</cp:lastModifiedBy>
  <cp:revision>41</cp:revision>
  <dcterms:created xsi:type="dcterms:W3CDTF">2013-12-03T00:45:10Z</dcterms:created>
  <dcterms:modified xsi:type="dcterms:W3CDTF">2019-04-15T20:21:50Z</dcterms:modified>
</cp:coreProperties>
</file>