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7"/>
  </p:notesMasterIdLst>
  <p:sldIdLst>
    <p:sldId id="256" r:id="rId2"/>
    <p:sldId id="257" r:id="rId3"/>
    <p:sldId id="258" r:id="rId4"/>
    <p:sldId id="259" r:id="rId5"/>
    <p:sldId id="260" r:id="rId6"/>
    <p:sldId id="305" r:id="rId7"/>
    <p:sldId id="263" r:id="rId8"/>
    <p:sldId id="264" r:id="rId9"/>
    <p:sldId id="265" r:id="rId10"/>
    <p:sldId id="266" r:id="rId11"/>
    <p:sldId id="267" r:id="rId12"/>
    <p:sldId id="268" r:id="rId13"/>
    <p:sldId id="273"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7" r:id="rId27"/>
    <p:sldId id="283" r:id="rId28"/>
    <p:sldId id="284" r:id="rId29"/>
    <p:sldId id="285" r:id="rId30"/>
    <p:sldId id="286" r:id="rId31"/>
    <p:sldId id="288" r:id="rId32"/>
    <p:sldId id="289" r:id="rId33"/>
    <p:sldId id="292" r:id="rId34"/>
    <p:sldId id="290" r:id="rId35"/>
    <p:sldId id="291" r:id="rId36"/>
    <p:sldId id="293" r:id="rId37"/>
    <p:sldId id="295" r:id="rId38"/>
    <p:sldId id="296" r:id="rId39"/>
    <p:sldId id="297" r:id="rId40"/>
    <p:sldId id="298" r:id="rId41"/>
    <p:sldId id="299" r:id="rId42"/>
    <p:sldId id="300" r:id="rId43"/>
    <p:sldId id="301" r:id="rId44"/>
    <p:sldId id="302" r:id="rId45"/>
    <p:sldId id="303" r:id="rId46"/>
    <p:sldId id="304" r:id="rId47"/>
    <p:sldId id="29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261" r:id="rId64"/>
    <p:sldId id="262" r:id="rId65"/>
    <p:sldId id="282" r:id="rId66"/>
  </p:sldIdLst>
  <p:sldSz cx="9144000" cy="5143500" type="screen16x9"/>
  <p:notesSz cx="6858000" cy="9144000"/>
  <p:embeddedFontLst>
    <p:embeddedFont>
      <p:font typeface="Raleway" pitchFamily="2" charset="0"/>
      <p:regular r:id="rId68"/>
      <p:bold r:id="rId69"/>
      <p:italic r:id="rId70"/>
      <p:boldItalic r:id="rId71"/>
    </p:embeddedFont>
    <p:embeddedFont>
      <p:font typeface="Simplified Arabic Fixed" panose="02070309020205020404" pitchFamily="49" charset="-78"/>
      <p:regular r:id="rId72"/>
    </p:embeddedFont>
    <p:embeddedFont>
      <p:font typeface="Source Code Pro" panose="020B0509030403020204" pitchFamily="49" charset="0"/>
      <p:regular r:id="rId73"/>
      <p:bold r:id="rId74"/>
      <p:italic r:id="rId75"/>
      <p:boldItalic r:id="rId76"/>
    </p:embeddedFont>
    <p:embeddedFont>
      <p:font typeface="Source Sans Pro" panose="020B050303040302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38" autoAdjust="0"/>
  </p:normalViewPr>
  <p:slideViewPr>
    <p:cSldViewPr snapToGrid="0">
      <p:cViewPr varScale="1">
        <p:scale>
          <a:sx n="78" d="100"/>
          <a:sy n="78" d="100"/>
        </p:scale>
        <p:origin x="103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them—remind them at this point to switch to “</a:t>
            </a:r>
            <a:r>
              <a:rPr lang="en-US"/>
              <a:t>launch external”!!!)</a:t>
            </a:r>
            <a:endParaRPr lang="en-US" dirty="0"/>
          </a:p>
        </p:txBody>
      </p:sp>
    </p:spTree>
    <p:extLst>
      <p:ext uri="{BB962C8B-B14F-4D97-AF65-F5344CB8AC3E}">
        <p14:creationId xmlns:p14="http://schemas.microsoft.com/office/powerpoint/2010/main" val="83426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can change!</a:t>
            </a:r>
          </a:p>
          <a:p>
            <a:r>
              <a:rPr lang="en-US" dirty="0"/>
              <a:t>We’ll spend the rest of our time in R and, in this hour, that’ll include learning the essentials of R Shiny.</a:t>
            </a:r>
          </a:p>
          <a:p>
            <a:r>
              <a:rPr lang="en-US" dirty="0"/>
              <a:t>Such as learning how to add complex elements like tables to our app’s UI, adding input widgets like drop-down menus to give your users things to play with, and learning about events and how to handle them.</a:t>
            </a:r>
          </a:p>
          <a:p>
            <a:r>
              <a:rPr lang="en-US" dirty="0"/>
              <a:t>Then, we’ll give users and ourselves more control over proceedings using a button and an observer, as well as add a set of tabs to jazz up our UI. </a:t>
            </a:r>
          </a:p>
          <a:p>
            <a:r>
              <a:rPr lang="en-US" dirty="0"/>
              <a:t>If the concepts at the heart of this block of material click for you, you will possess a powerful toolkit that will allow you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about allowing users to do cool things. So, let’s add some cool things, starting with a table for users to view the </a:t>
            </a:r>
            <a:r>
              <a:rPr lang="en-US" dirty="0" err="1"/>
              <a:t>gapminder</a:t>
            </a:r>
            <a:r>
              <a:rPr lang="en-US" dirty="0"/>
              <a:t> data set with.</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yes you can build tables in HTML! But it’d be tedious to create such a large table in HTML ourselves. Thankfully, we can get R to do that for us.</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needed to produce the final R object must happen.</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code we just looked at had a lot going on! But rendering and outputting are core ideas of working in Shiny, so let’s see if we can solidify our understanding with an analogy.</a:t>
            </a:r>
          </a:p>
          <a:p>
            <a:r>
              <a:rPr lang="en-US" dirty="0"/>
              <a:t>I want you to think of an app as a restaurant. In this analogy, the R code we put inside our render function’s braces is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present and functional, if a little unexciting…we’ll fix that later. In the meantime, we can address its other shortcoming—it’s not interactive! We can’t actually do anything with it but look at it.</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pass the widget’s current value over to the server, where we can watch that value for changes.</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we’ll soon meet input, which does exactly the opposite--it passes to the server the current value of any input widgets, which it does using </a:t>
            </a:r>
            <a:r>
              <a:rPr lang="en-US" dirty="0" err="1"/>
              <a:t>inputIds</a:t>
            </a:r>
            <a:r>
              <a:rPr lang="en-US" dirty="0"/>
              <a:t>. </a:t>
            </a:r>
          </a:p>
          <a:p>
            <a:r>
              <a:rPr lang="en-US" dirty="0"/>
              <a:t>We also gave the widget a label, which is text that accompanies the widget and, usually, describes what it does to the user.</a:t>
            </a:r>
          </a:p>
          <a:p>
            <a:r>
              <a:rPr lang="en-US" dirty="0"/>
              <a:t>Lastly, we gave this widget choices, which will be the options in the drop-down menu.</a:t>
            </a:r>
          </a:p>
          <a:p>
            <a:r>
              <a:rPr lang="en-US" dirty="0"/>
              <a:t>All other Shiny input widgets, of which there are many, are very similar to </a:t>
            </a:r>
            <a:r>
              <a:rPr lang="en-US" dirty="0" err="1"/>
              <a:t>selectInput</a:t>
            </a:r>
            <a:r>
              <a:rPr lang="en-US" dirty="0"/>
              <a:t>, so it’s a good first example. </a:t>
            </a:r>
          </a:p>
          <a:p>
            <a:r>
              <a:rPr lang="en-US" dirty="0"/>
              <a:t>Now, you’ll notice that our widget doesn’t actually do anything yet—to fix that, we need to keep going and add the appropriate server code to “wire up” this widget.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to pause for some key terminology.</a:t>
            </a:r>
          </a:p>
          <a:p>
            <a:r>
              <a:rPr lang="en-US" dirty="0"/>
              <a:t>First, web </a:t>
            </a:r>
            <a:r>
              <a:rPr lang="en-US" dirty="0" err="1"/>
              <a:t>devs</a:t>
            </a:r>
            <a:r>
              <a:rPr lang="en-US" dirty="0"/>
              <a:t> talk of events. An event is any action a user takes that the app *might* be tracking or watching for. In this example, an event would be a user selecting a new choice in our widget.</a:t>
            </a:r>
          </a:p>
          <a:p>
            <a:r>
              <a:rPr lang="en-US" dirty="0"/>
              <a:t>We also talk about handling events, which is having code run that determines the app’s reaction. In our case, our app’s reaction would be to resort the table. </a:t>
            </a:r>
          </a:p>
          <a:p>
            <a:r>
              <a:rPr lang="en-US" dirty="0"/>
              <a:t>That brings us to the concept of reactivity. A reactive object is any object whose value might change as a result of an event—the user triggers the change, not us. </a:t>
            </a:r>
          </a:p>
          <a:p>
            <a:r>
              <a:rPr lang="en-US" dirty="0"/>
              <a:t>An example is </a:t>
            </a:r>
            <a:r>
              <a:rPr lang="en-US" dirty="0" err="1"/>
              <a:t>input$sorted_column</a:t>
            </a:r>
            <a:r>
              <a:rPr lang="en-US" dirty="0"/>
              <a:t>. Its value changes every time the </a:t>
            </a:r>
            <a:r>
              <a:rPr lang="en-US" i="1" dirty="0"/>
              <a:t>user</a:t>
            </a:r>
            <a:r>
              <a:rPr lang="en-US" dirty="0"/>
              <a:t> selects a new choice.</a:t>
            </a:r>
          </a:p>
          <a:p>
            <a:r>
              <a:rPr lang="en-US" dirty="0"/>
              <a:t>A reactive context, then, is a code block that might contain reactive objects like </a:t>
            </a:r>
            <a:r>
              <a:rPr lang="en-US" dirty="0" err="1"/>
              <a:t>input$sorted_column</a:t>
            </a:r>
            <a:r>
              <a:rPr lang="en-US" dirty="0"/>
              <a:t> and, thus, Shiny needs to be watching inside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 and R will watch it for events.</a:t>
            </a:r>
          </a:p>
          <a:p>
            <a:r>
              <a:rPr lang="en-US" dirty="0"/>
              <a:t>In general, if an R Shiny server function takes as an input an expression in braces, it’s probably a reactive context, although we will see one notable exception a bit later.</a:t>
            </a:r>
          </a:p>
          <a:p>
            <a:r>
              <a:rPr lang="en-US" dirty="0"/>
              <a:t>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maybe our outputs are “outdated” and need refreshing, and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 reactive context. </a:t>
            </a:r>
          </a:p>
        </p:txBody>
      </p:sp>
    </p:spTree>
    <p:extLst>
      <p:ext uri="{BB962C8B-B14F-4D97-AF65-F5344CB8AC3E}">
        <p14:creationId xmlns:p14="http://schemas.microsoft.com/office/powerpoint/2010/main" val="1228179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might feel unfamiliar. I hope you’re seeing what I meant!</a:t>
            </a:r>
          </a:p>
          <a:p>
            <a:r>
              <a:rPr lang="en-US" dirty="0"/>
              <a:t>The reason for this is that our relationship with R is very different when we’re writing R code vs R Shiny server code.</a:t>
            </a:r>
          </a:p>
          <a:p>
            <a:r>
              <a:rPr lang="en-US" dirty="0"/>
              <a:t>In R, we’re the user. We have needs, and we want R to meet those needs NOW. </a:t>
            </a:r>
          </a:p>
          <a:p>
            <a:r>
              <a:rPr lang="en-US" dirty="0"/>
              <a:t>R evaluates code imperatively for that reason. It runs code from top to bottom, as fast as it can, as soon as we ask it to. It’s the evaluation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this, R Shiny server code evaluates </a:t>
            </a:r>
            <a:r>
              <a:rPr lang="en-US" dirty="0" err="1"/>
              <a:t>directively</a:t>
            </a:r>
            <a:r>
              <a:rPr lang="en-US" dirty="0"/>
              <a:t> instead. It waits until an event occurs and re-runs whichever reactive contexts are affected and only those contexts.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notice that the way we’re handling our drop-down menu widget causes the table to rebuild every time a new choice is made. </a:t>
            </a:r>
          </a:p>
          <a:p>
            <a:r>
              <a:rPr lang="en-US" dirty="0"/>
              <a:t>This approach is ok because we only have one widget and rebuilding this table is really fast.</a:t>
            </a:r>
          </a:p>
          <a:p>
            <a:r>
              <a:rPr lang="en-US" dirty="0"/>
              <a:t>But if we had lots of widgets, or if rebuilding the table was slow, a user might want more say in </a:t>
            </a:r>
            <a:r>
              <a:rPr lang="en-US" i="1" dirty="0"/>
              <a:t>when</a:t>
            </a:r>
            <a:r>
              <a:rPr lang="en-US" dirty="0"/>
              <a:t> the table rebuilds so that, e.g., they could dial in all their selections before triggering the rebuild.</a:t>
            </a:r>
          </a:p>
          <a:p>
            <a:r>
              <a:rPr lang="en-US" dirty="0"/>
              <a:t>Let’s add a button widget to give them that power.</a:t>
            </a:r>
          </a:p>
          <a:p>
            <a:r>
              <a:rPr lang="en-US" dirty="0"/>
              <a:t>(Go off to R to do it). </a:t>
            </a:r>
          </a:p>
          <a:p>
            <a:r>
              <a:rPr lang="en-US" dirty="0"/>
              <a:t>We have our button, but we still need to handle its events. We want button presses to trigger a table rebuild, so let’s add </a:t>
            </a:r>
            <a:r>
              <a:rPr lang="en-US" dirty="0" err="1"/>
              <a:t>input$go_button</a:t>
            </a:r>
            <a:r>
              <a:rPr lang="en-US" dirty="0"/>
              <a:t> to our </a:t>
            </a:r>
            <a:r>
              <a:rPr lang="en-US" dirty="0" err="1"/>
              <a:t>renderTable</a:t>
            </a:r>
            <a:r>
              <a:rPr lang="en-US" dirty="0"/>
              <a:t>({})’s reactive context to get R to start watching it for events in the way we want (do that in R). </a:t>
            </a:r>
          </a:p>
          <a:p>
            <a:r>
              <a:rPr lang="en-US" dirty="0"/>
              <a:t>However, </a:t>
            </a:r>
            <a:r>
              <a:rPr lang="en-US" dirty="0" err="1"/>
              <a:t>input$sorted_column</a:t>
            </a:r>
            <a:r>
              <a:rPr lang="en-US" dirty="0"/>
              <a:t> is still in here too, so changing the menu will also still trigger a rebuild. And we can’t remove </a:t>
            </a:r>
            <a:r>
              <a:rPr lang="en-US" dirty="0" err="1"/>
              <a:t>input$sorted_column</a:t>
            </a:r>
            <a:r>
              <a:rPr lang="en-US" dirty="0"/>
              <a:t> because, if we did, we couldn’t use its value to influence how to sort the table. Are we stuck?</a:t>
            </a:r>
          </a:p>
          <a:p>
            <a:r>
              <a:rPr lang="en-US" dirty="0"/>
              <a:t>No. This is a time to use isolation.  The isolate function allows us to access a reactive object’s value for use in operations but prevents changes to that object from being considered an event. (Show them)</a:t>
            </a:r>
          </a:p>
        </p:txBody>
      </p:sp>
    </p:spTree>
    <p:extLst>
      <p:ext uri="{BB962C8B-B14F-4D97-AF65-F5344CB8AC3E}">
        <p14:creationId xmlns:p14="http://schemas.microsoft.com/office/powerpoint/2010/main" val="3719549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situation is pretty simple—we have just two inputs, and we only needed to “silence” one with isolate to get the outcome we wanted. </a:t>
            </a:r>
          </a:p>
          <a:p>
            <a:r>
              <a:rPr lang="en-US" dirty="0"/>
              <a:t>If you have a much more complex situation, like one that would require a ton of isolating, there’s a cleaner option: </a:t>
            </a:r>
            <a:r>
              <a:rPr lang="en-US" dirty="0" err="1"/>
              <a:t>observeEvent</a:t>
            </a:r>
            <a:r>
              <a:rPr lang="en-US" dirty="0"/>
              <a:t>.</a:t>
            </a:r>
          </a:p>
          <a:p>
            <a:r>
              <a:rPr lang="en-US" dirty="0" err="1"/>
              <a:t>observeEvent</a:t>
            </a:r>
            <a:r>
              <a:rPr lang="en-US" dirty="0"/>
              <a:t> allows us to code up a “if exactly this happens, do exactly that” response to events. </a:t>
            </a:r>
          </a:p>
          <a:p>
            <a:r>
              <a:rPr lang="en-US" dirty="0"/>
              <a:t>(Go off and show them). </a:t>
            </a:r>
          </a:p>
        </p:txBody>
      </p:sp>
    </p:spTree>
    <p:extLst>
      <p:ext uri="{BB962C8B-B14F-4D97-AF65-F5344CB8AC3E}">
        <p14:creationId xmlns:p14="http://schemas.microsoft.com/office/powerpoint/2010/main" val="2313243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that, with those changes, the app works exactly the same as before! These two approaches work the same.</a:t>
            </a:r>
          </a:p>
          <a:p>
            <a:r>
              <a:rPr lang="en-US" dirty="0"/>
              <a:t>However, the second is much more precise. It tells R, hey, listen for changes in this first expression and, when one happens, trigger the second expression.</a:t>
            </a:r>
          </a:p>
          <a:p>
            <a:r>
              <a:rPr lang="en-US" dirty="0"/>
              <a:t>Oh, and also, never execute the first expression, and never trigger </a:t>
            </a:r>
            <a:r>
              <a:rPr lang="en-US" i="1" dirty="0"/>
              <a:t>events</a:t>
            </a:r>
            <a:r>
              <a:rPr lang="en-US" dirty="0"/>
              <a:t> within the second expression.</a:t>
            </a:r>
          </a:p>
          <a:p>
            <a:r>
              <a:rPr lang="en-US" dirty="0"/>
              <a:t>It’s like the 1</a:t>
            </a:r>
            <a:r>
              <a:rPr lang="en-US" baseline="30000" dirty="0"/>
              <a:t>st</a:t>
            </a:r>
            <a:r>
              <a:rPr lang="en-US" dirty="0"/>
              <a:t> expression is on “mute”—it </a:t>
            </a:r>
            <a:r>
              <a:rPr lang="en-US" i="1" dirty="0"/>
              <a:t>can’t</a:t>
            </a:r>
            <a:r>
              <a:rPr lang="en-US" dirty="0"/>
              <a:t> do work or make outputs, it can only trigger events.</a:t>
            </a:r>
          </a:p>
          <a:p>
            <a:r>
              <a:rPr lang="en-US" dirty="0"/>
              <a:t>Meanwhile, the 2</a:t>
            </a:r>
            <a:r>
              <a:rPr lang="en-US" baseline="30000" dirty="0"/>
              <a:t>nd</a:t>
            </a:r>
            <a:r>
              <a:rPr lang="en-US" dirty="0"/>
              <a:t> expression is functionally isolated—it can only do work and make outputs and NOT trigger events. </a:t>
            </a:r>
          </a:p>
          <a:p>
            <a:r>
              <a:rPr lang="en-US" dirty="0"/>
              <a:t>So, we can watch just one specific thing and use as many reactive objects in the response as we want without needing isolate once. Hopefully, you can see how this would be useful! </a:t>
            </a:r>
          </a:p>
        </p:txBody>
      </p:sp>
    </p:spTree>
    <p:extLst>
      <p:ext uri="{BB962C8B-B14F-4D97-AF65-F5344CB8AC3E}">
        <p14:creationId xmlns:p14="http://schemas.microsoft.com/office/powerpoint/2010/main" val="36920808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we understand the core Shiny concepts of rendering and outputting, events and event handling, widgets, and reactivity, so we have all the conceptual tools we need to build incredible apps!</a:t>
            </a:r>
          </a:p>
          <a:p>
            <a:r>
              <a:rPr lang="en-US" dirty="0"/>
              <a:t>In the last hour, we’ll upgrade our table and add interactive maps and graphs. To keep our UI organized, though, let’s first split the main panel cell of our app into three tabs using the Shiny functions </a:t>
            </a:r>
            <a:r>
              <a:rPr lang="en-US" dirty="0" err="1"/>
              <a:t>tabsetPanel</a:t>
            </a:r>
            <a:r>
              <a:rPr lang="en-US" dirty="0"/>
              <a:t>() and </a:t>
            </a:r>
            <a:r>
              <a:rPr lang="en-US" dirty="0" err="1"/>
              <a:t>tabPanel</a:t>
            </a:r>
            <a:r>
              <a:rPr lang="en-US" dirty="0"/>
              <a:t>().</a:t>
            </a:r>
          </a:p>
          <a:p>
            <a:r>
              <a:rPr lang="en-US" dirty="0"/>
              <a:t>(Go off and do that, and show them).</a:t>
            </a:r>
          </a:p>
          <a:p>
            <a:r>
              <a:rPr lang="en-US" dirty="0"/>
              <a:t>Note that our latter two tabs are empty, but we’ll soon change that!</a:t>
            </a:r>
          </a:p>
        </p:txBody>
      </p:sp>
    </p:spTree>
    <p:extLst>
      <p:ext uri="{BB962C8B-B14F-4D97-AF65-F5344CB8AC3E}">
        <p14:creationId xmlns:p14="http://schemas.microsoft.com/office/powerpoint/2010/main" val="1141439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Of the three packages we’ll meet in this hour, I want to start with DT for a few reasons.</a:t>
            </a:r>
          </a:p>
          <a:p>
            <a:r>
              <a:rPr lang="en-US" dirty="0"/>
              <a:t>It’ll allow us to swap out our current table for a cooler one, and it also features characteristics most like those we already know. But it still introduces all the key ideas we’ll need to understand </a:t>
            </a:r>
            <a:r>
              <a:rPr lang="en-US" dirty="0" err="1"/>
              <a:t>plotly</a:t>
            </a:r>
            <a:r>
              <a:rPr lang="en-US" dirty="0"/>
              <a:t> and leaflet too.</a:t>
            </a:r>
          </a:p>
          <a:p>
            <a:r>
              <a:rPr lang="en-US" dirty="0"/>
              <a:t>To get started, we just need to swap out our current render and output calls for the equivalent DT ones—that’s it! </a:t>
            </a:r>
          </a:p>
          <a:p>
            <a:r>
              <a:rPr lang="en-US" dirty="0"/>
              <a:t>(Go off and do that)</a:t>
            </a:r>
          </a:p>
          <a:p>
            <a:r>
              <a:rPr lang="en-US" dirty="0"/>
              <a:t>(Show them all the new features that DT tables come with—pagination, page length, search, sorting, and row selection).</a:t>
            </a:r>
          </a:p>
        </p:txBody>
      </p:sp>
    </p:spTree>
    <p:extLst>
      <p:ext uri="{BB962C8B-B14F-4D97-AF65-F5344CB8AC3E}">
        <p14:creationId xmlns:p14="http://schemas.microsoft.com/office/powerpoint/2010/main" val="40036475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just saw, DT tables come with lots of interactivity out of the box! This’ll be a theme; </a:t>
            </a:r>
            <a:r>
              <a:rPr lang="en-US" dirty="0" err="1"/>
              <a:t>plotlys</a:t>
            </a:r>
            <a:r>
              <a:rPr lang="en-US" dirty="0"/>
              <a:t> and leaflets are similar.</a:t>
            </a:r>
          </a:p>
          <a:p>
            <a:r>
              <a:rPr lang="en-US" dirty="0"/>
              <a:t>This isn’t always good! From a UX, or user experience, standpoint, having lots of options may be overwhelming, confusing, or unnecessary-feeling for some users.</a:t>
            </a:r>
          </a:p>
          <a:p>
            <a:r>
              <a:rPr lang="en-US" dirty="0"/>
              <a:t>IMO, it’s best to rewind to the essentials and then turn features on intentionally when they’re beneficial and understandable.</a:t>
            </a:r>
          </a:p>
          <a:p>
            <a:r>
              <a:rPr lang="en-US" dirty="0"/>
              <a:t>That’s the second theme: You can do that! If there’s a feature in these packages, there’s also a way to disable it. </a:t>
            </a:r>
          </a:p>
          <a:p>
            <a:r>
              <a:rPr lang="en-US" dirty="0"/>
              <a:t>In DT, that’s usually by manipulating something inside of the </a:t>
            </a:r>
            <a:r>
              <a:rPr lang="en-US" dirty="0" err="1"/>
              <a:t>datatable</a:t>
            </a:r>
            <a:r>
              <a:rPr lang="en-US" dirty="0"/>
              <a:t>() function.</a:t>
            </a:r>
          </a:p>
          <a:p>
            <a:r>
              <a:rPr lang="en-US" dirty="0"/>
              <a:t>(Go off and disable several features, then show them). </a:t>
            </a:r>
          </a:p>
        </p:txBody>
      </p:sp>
    </p:spTree>
    <p:extLst>
      <p:ext uri="{BB962C8B-B14F-4D97-AF65-F5344CB8AC3E}">
        <p14:creationId xmlns:p14="http://schemas.microsoft.com/office/powerpoint/2010/main" val="360481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want to show that all three packages come with lots of stylization options; you should rarely need raw CSS to style these graphics.</a:t>
            </a:r>
          </a:p>
          <a:p>
            <a:r>
              <a:rPr lang="en-US" dirty="0"/>
              <a:t>For example, in DT, we can use the format and style functions to adjust our table’s looks. However, as you’ll see, the system here is really not much different from writing CSS anyhow!</a:t>
            </a:r>
          </a:p>
          <a:p>
            <a:r>
              <a:rPr lang="en-US" dirty="0"/>
              <a:t>(Go off and show them, indicating that the examples are just meant to show you what’s possible.). </a:t>
            </a:r>
          </a:p>
        </p:txBody>
      </p:sp>
    </p:spTree>
    <p:extLst>
      <p:ext uri="{BB962C8B-B14F-4D97-AF65-F5344CB8AC3E}">
        <p14:creationId xmlns:p14="http://schemas.microsoft.com/office/powerpoint/2010/main" val="4180126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Moving on, let’s consider how we’ve handled events for our table so far. </a:t>
            </a:r>
          </a:p>
          <a:p>
            <a:r>
              <a:rPr lang="en-US" dirty="0" err="1"/>
              <a:t>Til</a:t>
            </a:r>
            <a:r>
              <a:rPr lang="en-US" dirty="0"/>
              <a:t> now, if our table needed changing, we’ve simply had </a:t>
            </a:r>
            <a:r>
              <a:rPr lang="en-US" dirty="0" err="1"/>
              <a:t>renderTable</a:t>
            </a:r>
            <a:r>
              <a:rPr lang="en-US" dirty="0"/>
              <a:t> rebuilt it from scratch.</a:t>
            </a:r>
          </a:p>
          <a:p>
            <a:r>
              <a:rPr lang="en-US" dirty="0"/>
              <a:t>That works, but, if you think about it, it’s inefficient—it requires putting the “building code” in two places. It also looks to the user like a “flickering” or “locking up”, they’ll lose any progress with the old table and, if rebuilding is slow, the user has to wait. </a:t>
            </a:r>
          </a:p>
          <a:p>
            <a:r>
              <a:rPr lang="en-US" dirty="0"/>
              <a:t>It’d be better if, instead, we updated the table! In Shiny, we do that using something called a proxy. This is like a direct phone line btw. the server and the UI that allows the server to tweak a graphic the user can already see </a:t>
            </a:r>
            <a:r>
              <a:rPr lang="en-US" i="1" dirty="0"/>
              <a:t>without</a:t>
            </a:r>
            <a:r>
              <a:rPr lang="en-US" dirty="0"/>
              <a:t> commissioning a re-build. </a:t>
            </a:r>
          </a:p>
          <a:p>
            <a:r>
              <a:rPr lang="en-US" dirty="0"/>
              <a:t>Here, whenever the table needs re-sorting, we’ll use DT’s proxy function to establish a “phone call,” and then the function </a:t>
            </a:r>
            <a:r>
              <a:rPr lang="en-US" dirty="0" err="1"/>
              <a:t>replaceData</a:t>
            </a:r>
            <a:r>
              <a:rPr lang="en-US" dirty="0"/>
              <a:t> to swap out the old data for the new, touching nothing else.</a:t>
            </a:r>
          </a:p>
          <a:p>
            <a:r>
              <a:rPr lang="en-US" dirty="0"/>
              <a:t>(Go do that). </a:t>
            </a:r>
          </a:p>
          <a:p>
            <a:r>
              <a:rPr lang="en-US" dirty="0"/>
              <a:t>This solution is cleaner, faster, less disruptive, and more code-efficient!</a:t>
            </a:r>
          </a:p>
        </p:txBody>
      </p:sp>
    </p:spTree>
    <p:extLst>
      <p:ext uri="{BB962C8B-B14F-4D97-AF65-F5344CB8AC3E}">
        <p14:creationId xmlns:p14="http://schemas.microsoft.com/office/powerpoint/2010/main" val="2359076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thing I want to show you about DT tables is that they aren’t just powerful and pretty—they’re also widgets. </a:t>
            </a:r>
          </a:p>
          <a:p>
            <a:r>
              <a:rPr lang="en-US" dirty="0"/>
              <a:t>That is, the app can gather data on user interactions with them and use those to trigger events, passing that event data to the server for a response via the input object.</a:t>
            </a:r>
          </a:p>
          <a:p>
            <a:r>
              <a:rPr lang="en-US" dirty="0"/>
              <a:t>For example, I said earlier that selection doesn’t do anything by default, but it could. If we enable selection of individual cells, we can get the row and column numbers of the selected cell via input$[our table’s </a:t>
            </a:r>
            <a:r>
              <a:rPr lang="en-US" dirty="0" err="1"/>
              <a:t>outputId</a:t>
            </a:r>
            <a:r>
              <a:rPr lang="en-US" dirty="0"/>
              <a:t>]_</a:t>
            </a:r>
            <a:r>
              <a:rPr lang="en-US" dirty="0" err="1"/>
              <a:t>cells_selected</a:t>
            </a:r>
            <a:r>
              <a:rPr lang="en-US" dirty="0"/>
              <a:t>.</a:t>
            </a:r>
          </a:p>
          <a:p>
            <a:r>
              <a:rPr lang="en-US" dirty="0"/>
              <a:t>(Go show them this—first, turn on cell selection, then build new observer to watch for it. Use print to show them the value of the object as it changes.)</a:t>
            </a:r>
          </a:p>
          <a:p>
            <a:r>
              <a:rPr lang="en-US" dirty="0"/>
              <a:t>Now, this just shows that we can access these data server-side. Events are being triggered! But we’re not really handling them yet—I won’t show you an example of doing that here today, but I do in the online curriculum. I use these clicks to procedurally generate some text to show the user, and I also show all the problems that doing so can cause! So check that out.</a:t>
            </a:r>
          </a:p>
          <a:p>
            <a:endParaRPr lang="en-US" dirty="0"/>
          </a:p>
        </p:txBody>
      </p:sp>
    </p:spTree>
    <p:extLst>
      <p:ext uri="{BB962C8B-B14F-4D97-AF65-F5344CB8AC3E}">
        <p14:creationId xmlns:p14="http://schemas.microsoft.com/office/powerpoint/2010/main" val="23835161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now turn to leaflet, our second graphics package. This is a JS and R package for making web-enabled, interactive maps for featuring spatial data. </a:t>
            </a:r>
          </a:p>
          <a:p>
            <a:r>
              <a:rPr lang="en-US" dirty="0"/>
              <a:t>This means we’ll need some spatial data to use! I’ve done the hard work of making a version of the </a:t>
            </a:r>
            <a:r>
              <a:rPr lang="en-US" dirty="0" err="1"/>
              <a:t>gapminder</a:t>
            </a:r>
            <a:r>
              <a:rPr lang="en-US" dirty="0"/>
              <a:t> data set with spatial data attached—you just need to download it…Here’s a Z-link to that data if you did not download it during setup.</a:t>
            </a:r>
          </a:p>
          <a:p>
            <a:r>
              <a:rPr lang="en-US" dirty="0"/>
              <a:t>Make sure to move the file into your R Project folder, then add it to your </a:t>
            </a:r>
            <a:r>
              <a:rPr lang="en-US" dirty="0" err="1"/>
              <a:t>global.R</a:t>
            </a:r>
            <a:r>
              <a:rPr lang="en-US" dirty="0"/>
              <a:t> file. (Show them).</a:t>
            </a:r>
          </a:p>
          <a:p>
            <a:r>
              <a:rPr lang="en-US" dirty="0"/>
              <a:t>I will assume you have a </a:t>
            </a:r>
            <a:r>
              <a:rPr lang="en-US" dirty="0" err="1"/>
              <a:t>gap_map</a:t>
            </a:r>
            <a:r>
              <a:rPr lang="en-US" dirty="0"/>
              <a:t> object from here on out! You’ve been warned :). </a:t>
            </a:r>
          </a:p>
          <a:p>
            <a:r>
              <a:rPr lang="en-US" dirty="0"/>
              <a:t>In this unit, we’ll hit all the same plot points we hit for DT, so the specifics will change, obviously, but the concepts will be the same, so you’ll get to practice what you’ve  just learned!</a:t>
            </a:r>
          </a:p>
        </p:txBody>
      </p:sp>
    </p:spTree>
    <p:extLst>
      <p:ext uri="{BB962C8B-B14F-4D97-AF65-F5344CB8AC3E}">
        <p14:creationId xmlns:p14="http://schemas.microsoft.com/office/powerpoint/2010/main" val="1057873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by making a basic map in which we’ll draw colored outlines around the countries in our data set.</a:t>
            </a:r>
          </a:p>
          <a:p>
            <a:r>
              <a:rPr lang="en-US" dirty="0"/>
              <a:t>Every leaflet map is built from three core components. </a:t>
            </a:r>
          </a:p>
          <a:p>
            <a:r>
              <a:rPr lang="en-US" dirty="0"/>
              <a:t>The first is a call to leaflet(). This is like </a:t>
            </a:r>
            <a:r>
              <a:rPr lang="en-US" dirty="0" err="1"/>
              <a:t>ggplot</a:t>
            </a:r>
            <a:r>
              <a:rPr lang="en-US" dirty="0"/>
              <a:t>() from ggplot2—it sets stuff up and you can set global options here.</a:t>
            </a:r>
          </a:p>
          <a:p>
            <a:r>
              <a:rPr lang="en-US" dirty="0"/>
              <a:t>Next is addTiles(). This adds a tile, or background image, to the map. You know, the thing that shows rivers and borders and roads and stuff!</a:t>
            </a:r>
          </a:p>
          <a:p>
            <a:r>
              <a:rPr lang="en-US" dirty="0"/>
              <a:t>Lastly, some kind of add function adds our spatial data. Since we have polygonal data (country borders), we’ll use </a:t>
            </a:r>
            <a:r>
              <a:rPr lang="en-US" dirty="0" err="1"/>
              <a:t>addPolygons</a:t>
            </a:r>
            <a:r>
              <a:rPr lang="en-US" dirty="0"/>
              <a:t>.</a:t>
            </a:r>
          </a:p>
          <a:p>
            <a:r>
              <a:rPr lang="en-US" dirty="0"/>
              <a:t>(Go do that, and show them to pan and zoom).</a:t>
            </a:r>
          </a:p>
          <a:p>
            <a:r>
              <a:rPr lang="en-US" dirty="0"/>
              <a:t>We just saw that both panning and zooming, when overused, can be disorienting! You can get lost. So, the top two features of a leaflet map you’ll want to adjust is these—let’s set min and max zoom levels and also set bounds users can’t pan beyond. </a:t>
            </a:r>
          </a:p>
        </p:txBody>
      </p:sp>
    </p:spTree>
    <p:extLst>
      <p:ext uri="{BB962C8B-B14F-4D97-AF65-F5344CB8AC3E}">
        <p14:creationId xmlns:p14="http://schemas.microsoft.com/office/powerpoint/2010/main" val="26508065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our map is a little messy right now. That’s because leaflet’s default strokes, or outlines, aren’t the best. However, by adjusting a few parameters, we can vastly improve that. (Go do that).</a:t>
            </a:r>
          </a:p>
          <a:p>
            <a:r>
              <a:rPr lang="en-US" dirty="0"/>
              <a:t>This map is prettier! But, it isn’t very useful yet—it doesn’t show any data, so all countries look the same.</a:t>
            </a:r>
          </a:p>
          <a:p>
            <a:r>
              <a:rPr lang="en-US" dirty="0"/>
              <a:t>Let’s change that! Let’s have the map show 2007 life expectancy data from every country, using different fill colors for different values.</a:t>
            </a:r>
          </a:p>
          <a:p>
            <a:r>
              <a:rPr lang="en-US" dirty="0"/>
              <a:t>This’ll be a two-step process. The first step is building a color palette function leaflet can use to link colors with values. (Go and make that). </a:t>
            </a:r>
          </a:p>
          <a:p>
            <a:r>
              <a:rPr lang="en-US" dirty="0"/>
              <a:t>The second step is providing that color palette function plus the data to leaflet (go do that). </a:t>
            </a:r>
          </a:p>
          <a:p>
            <a:r>
              <a:rPr lang="en-US" dirty="0"/>
              <a:t>This is a very neat map now, but it’s still hard to interpret because there’s no legend, right? What do the colors mean? We can add a legend using </a:t>
            </a:r>
            <a:r>
              <a:rPr lang="en-US" dirty="0" err="1"/>
              <a:t>addLegend</a:t>
            </a:r>
            <a:r>
              <a:rPr lang="en-US" dirty="0"/>
              <a:t> (go do that).</a:t>
            </a:r>
          </a:p>
          <a:p>
            <a:r>
              <a:rPr lang="en-US" dirty="0"/>
              <a:t>This map is really snazzy now, and info rich! But could it be even richer? What if our users don’t know geography and want to know which country is which, or what the exact life expectancy value was there? We can display this info using tooltips that appear when a user clicks (Go add these).</a:t>
            </a:r>
          </a:p>
        </p:txBody>
      </p:sp>
    </p:spTree>
    <p:extLst>
      <p:ext uri="{BB962C8B-B14F-4D97-AF65-F5344CB8AC3E}">
        <p14:creationId xmlns:p14="http://schemas.microsoft.com/office/powerpoint/2010/main" val="3304714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We’ve built a map, adjusted its features, and dressed it up a bit. Now, we need to give users control over it so they can do cool stuff.</a:t>
            </a:r>
          </a:p>
          <a:p>
            <a:r>
              <a:rPr lang="en-US" dirty="0"/>
              <a:t>Let’s give them a new slider input widget that’ll allow them to pick the year of the data shown. That’s a three step process. (Outline this)</a:t>
            </a:r>
          </a:p>
          <a:p>
            <a:r>
              <a:rPr lang="en-US" dirty="0"/>
              <a:t>(First, wire this up in the UI and show them). </a:t>
            </a:r>
          </a:p>
          <a:p>
            <a:r>
              <a:rPr lang="en-US" dirty="0"/>
              <a:t>(Then, reconfigure the server-side code to change the data set and show them). </a:t>
            </a:r>
          </a:p>
          <a:p>
            <a:r>
              <a:rPr lang="en-US" dirty="0"/>
              <a:t>(Then, update the legend title, and move the palette maker to </a:t>
            </a:r>
            <a:r>
              <a:rPr lang="en-US" dirty="0" err="1"/>
              <a:t>global.R</a:t>
            </a:r>
            <a:r>
              <a:rPr lang="en-US" dirty="0"/>
              <a:t>)</a:t>
            </a:r>
          </a:p>
          <a:p>
            <a:r>
              <a:rPr lang="en-US" dirty="0"/>
              <a:t>The map is now really cool right? But did you notice the freeze during every event? That’s because we’re using </a:t>
            </a:r>
            <a:r>
              <a:rPr lang="en-US" dirty="0" err="1"/>
              <a:t>renderLeaflet</a:t>
            </a:r>
            <a:r>
              <a:rPr lang="en-US" dirty="0"/>
              <a:t> to rebuild the map each time. Spatial data are voluminous, so this takes time.</a:t>
            </a:r>
          </a:p>
          <a:p>
            <a:r>
              <a:rPr lang="en-US" dirty="0"/>
              <a:t>It’d be better to use a proxy like we did we DT to update the map on the fly. So let’s use the render function to build just the starting map, and the proxy and an observer to update it.</a:t>
            </a:r>
          </a:p>
          <a:p>
            <a:r>
              <a:rPr lang="en-US" dirty="0"/>
              <a:t>(Show them how to do this and the result). </a:t>
            </a:r>
          </a:p>
          <a:p>
            <a:r>
              <a:rPr lang="en-US" dirty="0"/>
              <a:t>Now, there are ways we could make that even faster and cleaner, but to me, this seems good enough!</a:t>
            </a:r>
          </a:p>
        </p:txBody>
      </p:sp>
    </p:spTree>
    <p:extLst>
      <p:ext uri="{BB962C8B-B14F-4D97-AF65-F5344CB8AC3E}">
        <p14:creationId xmlns:p14="http://schemas.microsoft.com/office/powerpoint/2010/main" val="40837927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thing about leaflet maps I want to show you is that they are, just like DTs, widgets. Users can poke them, triggering events we can handle. </a:t>
            </a:r>
          </a:p>
          <a:p>
            <a:r>
              <a:rPr lang="en-US" dirty="0"/>
              <a:t>For example, when a user clicks a polygon, that can be an event. Let’s handle such an event by panning and zooming the map to center on the clicked location.</a:t>
            </a:r>
          </a:p>
          <a:p>
            <a:r>
              <a:rPr lang="en-US" dirty="0"/>
              <a:t>(Show them how to do that).</a:t>
            </a:r>
          </a:p>
          <a:p>
            <a:r>
              <a:rPr lang="en-US" dirty="0"/>
              <a:t>Obviously, only add such functionality if it’ll enhance the user’s experience! But hopefully this shows you what’s possible. </a:t>
            </a:r>
          </a:p>
        </p:txBody>
      </p:sp>
    </p:spTree>
    <p:extLst>
      <p:ext uri="{BB962C8B-B14F-4D97-AF65-F5344CB8AC3E}">
        <p14:creationId xmlns:p14="http://schemas.microsoft.com/office/powerpoint/2010/main" val="7615860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wrap today’s workshop by looking at </a:t>
            </a:r>
            <a:r>
              <a:rPr lang="en-US" dirty="0" err="1"/>
              <a:t>plotly</a:t>
            </a:r>
            <a:r>
              <a:rPr lang="en-US" dirty="0"/>
              <a:t>, a JS package for creating web-enabled, interactive graphs. </a:t>
            </a:r>
          </a:p>
          <a:p>
            <a:r>
              <a:rPr lang="en-US" dirty="0"/>
              <a:t>For those who know ggplot2, </a:t>
            </a:r>
            <a:r>
              <a:rPr lang="en-US" dirty="0" err="1"/>
              <a:t>plotly</a:t>
            </a:r>
            <a:r>
              <a:rPr lang="en-US" dirty="0"/>
              <a:t> is similar, which means it’s similarly daunting! The difference is that </a:t>
            </a:r>
            <a:r>
              <a:rPr lang="en-US" dirty="0" err="1"/>
              <a:t>plotly</a:t>
            </a:r>
            <a:r>
              <a:rPr lang="en-US" dirty="0"/>
              <a:t> graphs are built for the web, so they’re interactive out of the box.</a:t>
            </a:r>
          </a:p>
          <a:p>
            <a:r>
              <a:rPr lang="en-US" dirty="0"/>
              <a:t>The good news is we don’t actually need to learn </a:t>
            </a:r>
            <a:r>
              <a:rPr lang="en-US" dirty="0" err="1"/>
              <a:t>plotly</a:t>
            </a:r>
            <a:r>
              <a:rPr lang="en-US" dirty="0"/>
              <a:t>, or even know ggplot2, to appreciate </a:t>
            </a:r>
            <a:r>
              <a:rPr lang="en-US" dirty="0" err="1"/>
              <a:t>plotly’s</a:t>
            </a:r>
            <a:r>
              <a:rPr lang="en-US" dirty="0"/>
              <a:t> perks. We can use the </a:t>
            </a:r>
            <a:r>
              <a:rPr lang="en-US" dirty="0" err="1"/>
              <a:t>ggplotly</a:t>
            </a:r>
            <a:r>
              <a:rPr lang="en-US" dirty="0"/>
              <a:t>() function to convert a pre-built </a:t>
            </a:r>
            <a:r>
              <a:rPr lang="en-US" dirty="0" err="1"/>
              <a:t>ggplot</a:t>
            </a:r>
            <a:r>
              <a:rPr lang="en-US" dirty="0"/>
              <a:t> into a </a:t>
            </a:r>
            <a:r>
              <a:rPr lang="en-US" dirty="0" err="1"/>
              <a:t>plotly</a:t>
            </a:r>
            <a:r>
              <a:rPr lang="en-US" dirty="0"/>
              <a:t> graph to check one out.</a:t>
            </a:r>
          </a:p>
          <a:p>
            <a:r>
              <a:rPr lang="en-US" dirty="0"/>
              <a:t>This would be less fun if we had to use a boring </a:t>
            </a:r>
            <a:r>
              <a:rPr lang="en-US" dirty="0" err="1"/>
              <a:t>ggplot</a:t>
            </a:r>
            <a:r>
              <a:rPr lang="en-US" dirty="0"/>
              <a:t> or else build a complex one from scratch, so let’s copy-paste the code for a </a:t>
            </a:r>
            <a:r>
              <a:rPr lang="en-US" dirty="0" err="1"/>
              <a:t>ggplot</a:t>
            </a:r>
            <a:r>
              <a:rPr lang="en-US" dirty="0"/>
              <a:t> straight into our app from the online lesson materials. </a:t>
            </a:r>
          </a:p>
          <a:p>
            <a:r>
              <a:rPr lang="en-US" dirty="0"/>
              <a:t>(Go do this with them and show it to them).</a:t>
            </a:r>
          </a:p>
          <a:p>
            <a:r>
              <a:rPr lang="en-US" dirty="0"/>
              <a:t>(Then, convert it to a </a:t>
            </a:r>
            <a:r>
              <a:rPr lang="en-US" dirty="0" err="1"/>
              <a:t>plotly</a:t>
            </a:r>
            <a:r>
              <a:rPr lang="en-US" dirty="0"/>
              <a:t> and show them that).</a:t>
            </a:r>
          </a:p>
          <a:p>
            <a:r>
              <a:rPr lang="en-US" dirty="0"/>
              <a:t>Before we talk about this new graph’s features, let’s first get it into our app. Predictably, there are </a:t>
            </a:r>
            <a:r>
              <a:rPr lang="en-US" dirty="0" err="1"/>
              <a:t>renderPlotly</a:t>
            </a:r>
            <a:r>
              <a:rPr lang="en-US" dirty="0"/>
              <a:t> and </a:t>
            </a:r>
            <a:r>
              <a:rPr lang="en-US" dirty="0" err="1"/>
              <a:t>plotlyOutput</a:t>
            </a:r>
            <a:r>
              <a:rPr lang="en-US" dirty="0"/>
              <a:t> functions for this (go show them that).</a:t>
            </a:r>
          </a:p>
          <a:p>
            <a:endParaRPr lang="en-US" dirty="0"/>
          </a:p>
          <a:p>
            <a:endParaRPr lang="en-US" dirty="0"/>
          </a:p>
        </p:txBody>
      </p:sp>
    </p:spTree>
    <p:extLst>
      <p:ext uri="{BB962C8B-B14F-4D97-AF65-F5344CB8AC3E}">
        <p14:creationId xmlns:p14="http://schemas.microsoft.com/office/powerpoint/2010/main" val="31151641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Plotly</a:t>
            </a:r>
            <a:r>
              <a:rPr lang="en-US" dirty="0"/>
              <a:t> graphs come with tons of interactive features! They have tooltips on mouse hover, clicking and double-clicking the legend keys does stuff, clicking and double-clicking and dragging the graph itself does stuff, and there’s a toolbar of buttons too!</a:t>
            </a:r>
          </a:p>
          <a:p>
            <a:r>
              <a:rPr lang="en-US" dirty="0"/>
              <a:t>Wow, so, we </a:t>
            </a:r>
            <a:r>
              <a:rPr lang="en-US" i="1" dirty="0"/>
              <a:t>really</a:t>
            </a:r>
            <a:r>
              <a:rPr lang="en-US" dirty="0"/>
              <a:t> might want to dial back some of this. Doing that requires using two of </a:t>
            </a:r>
            <a:r>
              <a:rPr lang="en-US" dirty="0" err="1"/>
              <a:t>plotly’s</a:t>
            </a:r>
            <a:r>
              <a:rPr lang="en-US" dirty="0"/>
              <a:t> main functions: layout(), which controls graph structure, and config(), which controls behaviors. </a:t>
            </a:r>
          </a:p>
          <a:p>
            <a:r>
              <a:rPr lang="en-US" dirty="0"/>
              <a:t>As we use these two functions, you’ll be able to tell that </a:t>
            </a:r>
            <a:r>
              <a:rPr lang="en-US" dirty="0" err="1"/>
              <a:t>plotly</a:t>
            </a:r>
            <a:r>
              <a:rPr lang="en-US" dirty="0"/>
              <a:t> is a JS package—JS LOVES lists, and so prepare for lists galore! :)</a:t>
            </a:r>
          </a:p>
          <a:p>
            <a:r>
              <a:rPr lang="en-US" dirty="0"/>
              <a:t>(Go off and disable zoom, disable legend click events, and remove the lasso button.)</a:t>
            </a:r>
          </a:p>
          <a:p>
            <a:r>
              <a:rPr lang="en-US" dirty="0"/>
              <a:t>Layout, which we just met, can also help us center our legend, like in our original </a:t>
            </a:r>
            <a:r>
              <a:rPr lang="en-US" dirty="0" err="1"/>
              <a:t>ggplot</a:t>
            </a:r>
            <a:r>
              <a:rPr lang="en-US" dirty="0"/>
              <a:t> graph.</a:t>
            </a:r>
          </a:p>
          <a:p>
            <a:r>
              <a:rPr lang="en-US" dirty="0"/>
              <a:t>You’ll also notice our tooltip text is pretty cluttery. We can customize it, but doing so requires us to use a third core </a:t>
            </a:r>
            <a:r>
              <a:rPr lang="en-US" dirty="0" err="1"/>
              <a:t>plotly</a:t>
            </a:r>
            <a:r>
              <a:rPr lang="en-US" dirty="0"/>
              <a:t> function, style(), which controls aesthetics. Because we’re using </a:t>
            </a:r>
            <a:r>
              <a:rPr lang="en-US" dirty="0" err="1"/>
              <a:t>ggplotly</a:t>
            </a:r>
            <a:r>
              <a:rPr lang="en-US" dirty="0"/>
              <a:t>() to make our graph, we must pull a little witchcraft to get our custom tooltip text into our final graph (go show them that). </a:t>
            </a:r>
          </a:p>
        </p:txBody>
      </p:sp>
    </p:spTree>
    <p:extLst>
      <p:ext uri="{BB962C8B-B14F-4D97-AF65-F5344CB8AC3E}">
        <p14:creationId xmlns:p14="http://schemas.microsoft.com/office/powerpoint/2010/main" val="341773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pause to show them the app we’re actually going to build together. It’s not super pretty, but it’s highly functional, and you’ll understand how to make it prettier.</a:t>
            </a:r>
          </a:p>
          <a:p>
            <a:r>
              <a:rPr lang="en-US" dirty="0"/>
              <a:t>Then, show them PI Charter: z.umn.edu/</a:t>
            </a:r>
            <a:r>
              <a:rPr lang="en-US" dirty="0" err="1"/>
              <a:t>PICharter</a:t>
            </a:r>
            <a:r>
              <a:rPr lang="en-US" dirty="0"/>
              <a:t>. It shows what’s possible—really complex lots of features, 2 year dev, publication, dozens of partners. 95% of what it does, coding wise, is what I teach here! So, if you Master this content, you can build something of </a:t>
            </a:r>
            <a:r>
              <a:rPr lang="en-US"/>
              <a:t>equal sophistication.</a:t>
            </a:r>
            <a:endParaRPr lang="en-US" dirty="0"/>
          </a:p>
        </p:txBody>
      </p:sp>
    </p:spTree>
    <p:extLst>
      <p:ext uri="{BB962C8B-B14F-4D97-AF65-F5344CB8AC3E}">
        <p14:creationId xmlns:p14="http://schemas.microsoft.com/office/powerpoint/2010/main" val="23933327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as with DT and leaflet, </a:t>
            </a:r>
            <a:r>
              <a:rPr lang="en-US" dirty="0" err="1"/>
              <a:t>plotly</a:t>
            </a:r>
            <a:r>
              <a:rPr lang="en-US" dirty="0"/>
              <a:t> has a proxy enabling us to update a graph rather than rebuild it. </a:t>
            </a:r>
          </a:p>
          <a:p>
            <a:r>
              <a:rPr lang="en-US" dirty="0"/>
              <a:t>Let’s see it by giving users a drop-down menu to pick a new color scheme for the graph. </a:t>
            </a:r>
          </a:p>
          <a:p>
            <a:r>
              <a:rPr lang="en-US" dirty="0"/>
              <a:t>(First, go add the selector to the UI).</a:t>
            </a:r>
          </a:p>
          <a:p>
            <a:r>
              <a:rPr lang="en-US" dirty="0"/>
              <a:t>(Then, add the new observer to watch for it and handle it). (Make sure they see the product).</a:t>
            </a:r>
          </a:p>
          <a:p>
            <a:r>
              <a:rPr lang="en-US" dirty="0"/>
              <a:t>Now, you’ll notice this all doesn’t quite work…the dots change colors well, but the lines and legend keys don’t. </a:t>
            </a:r>
          </a:p>
          <a:p>
            <a:r>
              <a:rPr lang="en-US" dirty="0"/>
              <a:t>These are solvable issues, but not in the time we have, and it’s all kind of </a:t>
            </a:r>
            <a:r>
              <a:rPr lang="en-US" dirty="0" err="1"/>
              <a:t>ggplotly’s</a:t>
            </a:r>
            <a:r>
              <a:rPr lang="en-US" dirty="0"/>
              <a:t> fault. We’d have an easier time if we had built our graph from scratch in </a:t>
            </a:r>
            <a:r>
              <a:rPr lang="en-US" dirty="0" err="1"/>
              <a:t>plotly</a:t>
            </a:r>
            <a:r>
              <a:rPr lang="en-US" dirty="0"/>
              <a:t> instead!</a:t>
            </a:r>
          </a:p>
          <a:p>
            <a:endParaRPr lang="en-US" dirty="0"/>
          </a:p>
        </p:txBody>
      </p:sp>
    </p:spTree>
    <p:extLst>
      <p:ext uri="{BB962C8B-B14F-4D97-AF65-F5344CB8AC3E}">
        <p14:creationId xmlns:p14="http://schemas.microsoft.com/office/powerpoint/2010/main" val="42829091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thing to see about </a:t>
            </a:r>
            <a:r>
              <a:rPr lang="en-US" dirty="0" err="1"/>
              <a:t>plotly</a:t>
            </a:r>
            <a:r>
              <a:rPr lang="en-US" dirty="0"/>
              <a:t> is that </a:t>
            </a:r>
            <a:r>
              <a:rPr lang="en-US" dirty="0" err="1"/>
              <a:t>plotly</a:t>
            </a:r>
            <a:r>
              <a:rPr lang="en-US" dirty="0"/>
              <a:t> graphs are widgets too.</a:t>
            </a:r>
          </a:p>
          <a:p>
            <a:r>
              <a:rPr lang="en-US" dirty="0"/>
              <a:t>However, as widgets, they use an unorthodox event data system—they do NOT use the input object and </a:t>
            </a:r>
            <a:r>
              <a:rPr lang="en-US" dirty="0" err="1"/>
              <a:t>inputIds</a:t>
            </a:r>
            <a:r>
              <a:rPr lang="en-US" dirty="0"/>
              <a:t> like all other widgets we’ve seen.</a:t>
            </a:r>
          </a:p>
          <a:p>
            <a:r>
              <a:rPr lang="en-US" dirty="0"/>
              <a:t>Instead, we first have to give our graph another id, called a source. This will work like an </a:t>
            </a:r>
            <a:r>
              <a:rPr lang="en-US" dirty="0" err="1"/>
              <a:t>inputId</a:t>
            </a:r>
            <a:r>
              <a:rPr lang="en-US" dirty="0"/>
              <a:t> for this system only.</a:t>
            </a:r>
          </a:p>
          <a:p>
            <a:r>
              <a:rPr lang="en-US" dirty="0"/>
              <a:t>Then, we have to register the type of event we’re watching for, such as a click. You can’t just watch for all events all the time with </a:t>
            </a:r>
            <a:r>
              <a:rPr lang="en-US" dirty="0" err="1"/>
              <a:t>plotly</a:t>
            </a:r>
            <a:r>
              <a:rPr lang="en-US" dirty="0"/>
              <a:t> graphs, for whatever reason.</a:t>
            </a:r>
          </a:p>
          <a:p>
            <a:r>
              <a:rPr lang="en-US" dirty="0"/>
              <a:t>Lastly, we have to use a function called </a:t>
            </a:r>
            <a:r>
              <a:rPr lang="en-US" dirty="0" err="1"/>
              <a:t>event_data</a:t>
            </a:r>
            <a:r>
              <a:rPr lang="en-US" dirty="0"/>
              <a:t>() as a reactive object server-side, like we’ve used input up until now.</a:t>
            </a:r>
          </a:p>
          <a:p>
            <a:r>
              <a:rPr lang="en-US" dirty="0"/>
              <a:t>It’s not a *harder* system, it’s just different…let’s see it in action by using it to print the exact population value of a clicked point.</a:t>
            </a:r>
          </a:p>
          <a:p>
            <a:r>
              <a:rPr lang="en-US" dirty="0"/>
              <a:t>(First, set up the </a:t>
            </a:r>
            <a:r>
              <a:rPr lang="en-US" dirty="0" err="1"/>
              <a:t>textOutput</a:t>
            </a:r>
            <a:r>
              <a:rPr lang="en-US" dirty="0"/>
              <a:t> in the UI).</a:t>
            </a:r>
          </a:p>
          <a:p>
            <a:r>
              <a:rPr lang="en-US" dirty="0"/>
              <a:t>(Then, go to the global and add the source and </a:t>
            </a:r>
            <a:r>
              <a:rPr lang="en-US" dirty="0" err="1"/>
              <a:t>register_event</a:t>
            </a:r>
            <a:r>
              <a:rPr lang="en-US" dirty="0"/>
              <a:t> code).</a:t>
            </a:r>
          </a:p>
          <a:p>
            <a:r>
              <a:rPr lang="en-US" dirty="0"/>
              <a:t>(Then, go to the server and build the new observer, and show them).</a:t>
            </a:r>
          </a:p>
          <a:p>
            <a:r>
              <a:rPr lang="en-US" dirty="0"/>
              <a:t>This isn’t exactly a thrilling use of this functionality, but it hopefully shows you what’s possible. </a:t>
            </a:r>
          </a:p>
        </p:txBody>
      </p:sp>
    </p:spTree>
    <p:extLst>
      <p:ext uri="{BB962C8B-B14F-4D97-AF65-F5344CB8AC3E}">
        <p14:creationId xmlns:p14="http://schemas.microsoft.com/office/powerpoint/2010/main" val="5778350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845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z.umn.edu/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z.umn.edu/Rshin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z.umn.edu/Rshiny"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67707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US" sz="3200" b="0" i="0" dirty="0">
                <a:solidFill>
                  <a:schemeClr val="accent3">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https://z.umn.edu/Rshiny</a:t>
            </a:r>
            <a:endParaRPr sz="44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a:bodyPr>
          <a:lstStyle/>
          <a:p>
            <a:pPr>
              <a:lnSpc>
                <a:spcPct val="110000"/>
              </a:lnSpc>
            </a:pPr>
            <a:r>
              <a:rPr lang="en-US" dirty="0"/>
              <a:t>Apps are best when they let users </a:t>
            </a:r>
            <a:r>
              <a:rPr lang="en-US" i="1" dirty="0"/>
              <a:t>do</a:t>
            </a:r>
            <a:r>
              <a:rPr lang="en-US" dirty="0"/>
              <a:t> fun stuff.</a:t>
            </a:r>
          </a:p>
          <a:p>
            <a:pPr>
              <a:lnSpc>
                <a:spcPct val="110000"/>
              </a:lnSpc>
            </a:pPr>
            <a:r>
              <a:rPr lang="en-US" dirty="0"/>
              <a:t>Let’s start with a table displaying the </a:t>
            </a:r>
            <a:r>
              <a:rPr lang="en-US" dirty="0" err="1"/>
              <a:t>gapminder</a:t>
            </a:r>
            <a:r>
              <a:rPr lang="en-US" dirty="0"/>
              <a:t> data set.</a:t>
            </a:r>
          </a:p>
          <a:p>
            <a:pPr>
              <a:lnSpc>
                <a:spcPct val="110000"/>
              </a:lnSpc>
            </a:pPr>
            <a:r>
              <a:rPr lang="en-US" dirty="0"/>
              <a:t>A table is just boxes within boxes—perfect for HTML!</a:t>
            </a:r>
          </a:p>
          <a:p>
            <a:pPr>
              <a:lnSpc>
                <a:spcPct val="110000"/>
              </a:lnSpc>
            </a:pPr>
            <a:r>
              <a:rPr lang="en-US" dirty="0"/>
              <a:t>…But let’s make R do the tedious task of building one.</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the product to the UI into a specific place by </a:t>
            </a:r>
            <a:r>
              <a:rPr lang="en-US" b="1" dirty="0"/>
              <a:t>outputting</a:t>
            </a:r>
            <a:r>
              <a:rPr lang="en-US" dirty="0"/>
              <a:t> it there.</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a:t>
            </a:r>
            <a:r>
              <a:rPr lang="en-US" sz="2000" dirty="0">
                <a:solidFill>
                  <a:schemeClr val="tx1">
                    <a:lumMod val="60000"/>
                    <a:lumOff val="40000"/>
                  </a:schemeClr>
                </a:solidFill>
              </a:rPr>
              <a:t>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a:t>
            </a:r>
            <a:r>
              <a:rPr lang="en-US" sz="2000" dirty="0">
                <a:solidFill>
                  <a:schemeClr val="tx1">
                    <a:lumMod val="60000"/>
                    <a:lumOff val="40000"/>
                  </a:schemeClr>
                </a:solidFill>
              </a:rPr>
              <a:t>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a:t>
            </a:r>
            <a:r>
              <a:rPr lang="en-US" sz="2000" i="1" dirty="0">
                <a:solidFill>
                  <a:schemeClr val="tx1">
                    <a:lumMod val="60000"/>
                    <a:lumOff val="40000"/>
                  </a:schemeClr>
                </a:solidFill>
              </a:rPr>
              <a:t>Uncooked</a:t>
            </a:r>
            <a:r>
              <a:rPr lang="en-US" sz="2000" dirty="0">
                <a:solidFill>
                  <a:schemeClr val="tx1">
                    <a:lumMod val="60000"/>
                    <a:lumOff val="40000"/>
                  </a:schemeClr>
                </a:solidFill>
              </a:rPr>
              <a:t>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a:t>
            </a:r>
            <a:r>
              <a:rPr lang="en-US" sz="2000" dirty="0">
                <a:solidFill>
                  <a:schemeClr val="tx1">
                    <a:lumMod val="60000"/>
                    <a:lumOff val="40000"/>
                  </a:schemeClr>
                </a:solidFill>
              </a:rPr>
              <a:t>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a:t>
            </a:r>
            <a:r>
              <a:rPr lang="en-US" sz="2000" i="1" dirty="0">
                <a:solidFill>
                  <a:schemeClr val="tx1">
                    <a:lumMod val="60000"/>
                    <a:lumOff val="40000"/>
                  </a:schemeClr>
                </a:solidFill>
              </a:rPr>
              <a:t>Cooked</a:t>
            </a:r>
            <a:r>
              <a:rPr lang="en-US" sz="2000" dirty="0">
                <a:solidFill>
                  <a:schemeClr val="tx1">
                    <a:lumMod val="60000"/>
                    <a:lumOff val="40000"/>
                  </a:schemeClr>
                </a:solidFill>
              </a:rPr>
              <a:t>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92500" lnSpcReduction="20000"/>
          </a:bodyPr>
          <a:lstStyle/>
          <a:p>
            <a:pPr>
              <a:lnSpc>
                <a:spcPct val="120000"/>
              </a:lnSpc>
            </a:pPr>
            <a:r>
              <a:rPr lang="en-US" dirty="0"/>
              <a:t>Our table looks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it—let’s add a drop-down-menu-style </a:t>
            </a:r>
            <a:r>
              <a:rPr lang="en-US" b="1" dirty="0"/>
              <a:t>input widget</a:t>
            </a:r>
            <a:r>
              <a:rPr lang="en-US" dirty="0"/>
              <a:t>.</a:t>
            </a:r>
          </a:p>
          <a:p>
            <a:pPr>
              <a:lnSpc>
                <a:spcPct val="120000"/>
              </a:lnSpc>
            </a:pPr>
            <a:r>
              <a:rPr lang="en-US" dirty="0"/>
              <a:t>This’ll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value onto the </a:t>
            </a:r>
            <a:r>
              <a:rPr lang="en-US" b="1" dirty="0"/>
              <a:t>input</a:t>
            </a:r>
            <a:r>
              <a:rPr lang="en-US" dirty="0"/>
              <a:t> object using the </a:t>
            </a:r>
            <a:r>
              <a:rPr lang="en-US" b="1" dirty="0"/>
              <a:t>$ operator</a:t>
            </a:r>
            <a:r>
              <a:rPr lang="en-US" dirty="0"/>
              <a:t> and pass it to the server.</a:t>
            </a:r>
          </a:p>
          <a:p>
            <a:pPr lvl="2">
              <a:lnSpc>
                <a:spcPct val="100000"/>
              </a:lnSpc>
              <a:spcBef>
                <a:spcPts val="0"/>
              </a:spcBef>
            </a:pPr>
            <a:r>
              <a:rPr lang="en-US" dirty="0"/>
              <a:t>VERY like how </a:t>
            </a:r>
            <a:r>
              <a:rPr lang="en-US" b="1" dirty="0" err="1"/>
              <a:t>outputId</a:t>
            </a:r>
            <a:r>
              <a:rPr lang="en-US" dirty="0" err="1"/>
              <a:t>s</a:t>
            </a:r>
            <a:r>
              <a:rPr lang="en-US" dirty="0"/>
              <a:t> are used to slap rendered outputs onto the </a:t>
            </a:r>
            <a:r>
              <a:rPr lang="en-US" b="1" dirty="0"/>
              <a:t>output</a:t>
            </a:r>
            <a:r>
              <a:rPr lang="en-US" dirty="0"/>
              <a:t> object to pass them to the UI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that’ll generally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 when played with…we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react</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selects a new choice.</a:t>
            </a:r>
          </a:p>
          <a:p>
            <a:pPr>
              <a:lnSpc>
                <a:spcPct val="120000"/>
              </a:lnSpc>
            </a:pPr>
            <a:r>
              <a:rPr lang="en-US" b="1" dirty="0"/>
              <a:t>Reactive context</a:t>
            </a:r>
            <a:r>
              <a:rPr lang="en-US" dirty="0"/>
              <a:t>: A code block Shiny knows might contain reactive objects.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lvl="1">
              <a:lnSpc>
                <a:spcPct val="120000"/>
              </a:lnSpc>
              <a:spcBef>
                <a:spcPts val="0"/>
              </a:spcBef>
            </a:pPr>
            <a:r>
              <a:rPr lang="en-US" i="1" dirty="0"/>
              <a:t>In general</a:t>
            </a:r>
            <a:r>
              <a:rPr lang="en-US" dirty="0"/>
              <a:t>, braces ( { … } ) mark reactive contexts in R Shiny server functions. </a:t>
            </a:r>
          </a:p>
          <a:p>
            <a:pPr>
              <a:lnSpc>
                <a:spcPct val="120000"/>
              </a:lnSpc>
            </a:pPr>
            <a:r>
              <a:rPr lang="en-US" b="1" dirty="0"/>
              <a:t>Key idea</a:t>
            </a:r>
            <a:r>
              <a:rPr lang="en-US" dirty="0"/>
              <a:t>: Whenever a reactive object inside a reactive context changes, Shiny “handles” that </a:t>
            </a:r>
            <a:r>
              <a:rPr lang="en-US" i="1" dirty="0"/>
              <a:t>by re-running the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using whatever inputs are relevant. Oh, and </a:t>
            </a:r>
            <a:r>
              <a:rPr lang="en-US" i="1" dirty="0"/>
              <a:t>don’t</a:t>
            </a:r>
            <a:r>
              <a:rPr lang="en-US" dirty="0"/>
              <a:t> do stuff </a:t>
            </a:r>
            <a:r>
              <a:rPr lang="en-US" i="1" dirty="0"/>
              <a:t>unless</a:t>
            </a:r>
            <a:r>
              <a:rPr lang="en-US" dirty="0"/>
              <a:t> and </a:t>
            </a:r>
            <a:r>
              <a:rPr lang="en-US" i="1" dirty="0"/>
              <a:t>until</a:t>
            </a:r>
            <a:r>
              <a:rPr lang="en-US" dirty="0"/>
              <a:t> needed.”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388-5F99-873D-F994-A21FE6557641}"/>
              </a:ext>
            </a:extLst>
          </p:cNvPr>
          <p:cNvSpPr>
            <a:spLocks noGrp="1"/>
          </p:cNvSpPr>
          <p:nvPr>
            <p:ph type="title"/>
          </p:nvPr>
        </p:nvSpPr>
        <p:spPr/>
        <p:txBody>
          <a:bodyPr/>
          <a:lstStyle/>
          <a:p>
            <a:r>
              <a:rPr lang="en-US" dirty="0"/>
              <a:t>Button chops</a:t>
            </a:r>
          </a:p>
        </p:txBody>
      </p:sp>
      <p:sp>
        <p:nvSpPr>
          <p:cNvPr id="3" name="Text Placeholder 2">
            <a:extLst>
              <a:ext uri="{FF2B5EF4-FFF2-40B4-BE49-F238E27FC236}">
                <a16:creationId xmlns:a16="http://schemas.microsoft.com/office/drawing/2014/main" id="{70BF5300-AD15-E764-8FD6-4A4BC05A8341}"/>
              </a:ext>
            </a:extLst>
          </p:cNvPr>
          <p:cNvSpPr>
            <a:spLocks noGrp="1"/>
          </p:cNvSpPr>
          <p:nvPr>
            <p:ph type="body" idx="1"/>
          </p:nvPr>
        </p:nvSpPr>
        <p:spPr/>
        <p:txBody>
          <a:bodyPr>
            <a:normAutofit fontScale="85000" lnSpcReduction="10000"/>
          </a:bodyPr>
          <a:lstStyle/>
          <a:p>
            <a:r>
              <a:rPr lang="en-US" dirty="0"/>
              <a:t>Users may want more control over when the table updates, especially if they have lots of widgets to adjust.</a:t>
            </a:r>
          </a:p>
          <a:p>
            <a:r>
              <a:rPr lang="en-US" dirty="0"/>
              <a:t>Let’s give them a button widget—the table won’t update until it’s pressed.</a:t>
            </a:r>
          </a:p>
          <a:p>
            <a:pPr>
              <a:lnSpc>
                <a:spcPct val="110000"/>
              </a:lnSpc>
            </a:pPr>
            <a:r>
              <a:rPr lang="en-US" dirty="0"/>
              <a:t>How should we </a:t>
            </a:r>
            <a:r>
              <a:rPr lang="en-US" b="1" dirty="0"/>
              <a:t>handle</a:t>
            </a:r>
            <a:r>
              <a:rPr lang="en-US" dirty="0"/>
              <a:t> button presses? </a:t>
            </a:r>
          </a:p>
          <a:p>
            <a:pPr lvl="1">
              <a:lnSpc>
                <a:spcPct val="110000"/>
              </a:lnSpc>
              <a:spcBef>
                <a:spcPts val="0"/>
              </a:spcBef>
            </a:pPr>
            <a:r>
              <a:rPr lang="en-US" dirty="0"/>
              <a:t>We want button presses to trigger rebuilds, but new selections in our drop-down menu should not.</a:t>
            </a:r>
          </a:p>
          <a:p>
            <a:pPr lvl="1">
              <a:lnSpc>
                <a:spcPct val="110000"/>
              </a:lnSpc>
              <a:spcBef>
                <a:spcPts val="0"/>
              </a:spcBef>
            </a:pPr>
            <a:r>
              <a:rPr lang="en-US" dirty="0"/>
              <a:t>But we still want to use the current menu selection to influence how the table rebuilds, when it does. </a:t>
            </a:r>
          </a:p>
          <a:p>
            <a:pPr>
              <a:lnSpc>
                <a:spcPct val="110000"/>
              </a:lnSpc>
            </a:pPr>
            <a:r>
              <a:rPr lang="en-US" dirty="0"/>
              <a:t>This is a good time to use </a:t>
            </a:r>
            <a:r>
              <a:rPr lang="en-US" b="1" dirty="0"/>
              <a:t>isolation</a:t>
            </a:r>
            <a:r>
              <a:rPr lang="en-US" dirty="0"/>
              <a:t>. </a:t>
            </a:r>
          </a:p>
          <a:p>
            <a:pPr lvl="1">
              <a:lnSpc>
                <a:spcPct val="110000"/>
              </a:lnSpc>
              <a:spcBef>
                <a:spcPts val="0"/>
              </a:spcBef>
            </a:pPr>
            <a:r>
              <a:rPr lang="en-US" dirty="0"/>
              <a:t>isolate() allows use of a reactive object’s value but prevents event triggering.</a:t>
            </a:r>
          </a:p>
        </p:txBody>
      </p:sp>
    </p:spTree>
    <p:extLst>
      <p:ext uri="{BB962C8B-B14F-4D97-AF65-F5344CB8AC3E}">
        <p14:creationId xmlns:p14="http://schemas.microsoft.com/office/powerpoint/2010/main" val="3219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Isolation works well in simple situations.</a:t>
            </a:r>
          </a:p>
          <a:p>
            <a:r>
              <a:rPr lang="en-US" dirty="0"/>
              <a:t>When there are </a:t>
            </a:r>
            <a:r>
              <a:rPr lang="en-US" i="1" dirty="0"/>
              <a:t>many</a:t>
            </a:r>
            <a:r>
              <a:rPr lang="en-US" dirty="0"/>
              <a:t> reactive objects needing isolation, though, it gets clunky!</a:t>
            </a:r>
          </a:p>
          <a:p>
            <a:r>
              <a:rPr lang="en-US" dirty="0"/>
              <a:t>If we want to code a “if [this], then [that]” response, it’s cleaner to use </a:t>
            </a:r>
            <a:r>
              <a:rPr lang="en-US" dirty="0" err="1"/>
              <a:t>observeEvent</a:t>
            </a:r>
            <a:r>
              <a:rPr lang="en-US" dirty="0"/>
              <a:t>({},{}). </a:t>
            </a:r>
          </a:p>
        </p:txBody>
      </p:sp>
    </p:spTree>
    <p:extLst>
      <p:ext uri="{BB962C8B-B14F-4D97-AF65-F5344CB8AC3E}">
        <p14:creationId xmlns:p14="http://schemas.microsoft.com/office/powerpoint/2010/main" val="33109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 II</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Note that the app works the same as before; the two approaches are equivalent.</a:t>
            </a:r>
          </a:p>
          <a:p>
            <a:r>
              <a:rPr lang="en-US" dirty="0"/>
              <a:t>However, </a:t>
            </a:r>
            <a:r>
              <a:rPr lang="en-US" dirty="0" err="1"/>
              <a:t>observeEvent</a:t>
            </a:r>
            <a:r>
              <a:rPr lang="en-US" dirty="0"/>
              <a:t>({},{}) is more precise:</a:t>
            </a:r>
          </a:p>
          <a:p>
            <a:pPr lvl="1"/>
            <a:r>
              <a:rPr lang="en-US" dirty="0"/>
              <a:t>“Hey R, if {first expression} changes, do {second expression}. Never </a:t>
            </a:r>
            <a:r>
              <a:rPr lang="en-US" i="1" dirty="0"/>
              <a:t>execute</a:t>
            </a:r>
            <a:r>
              <a:rPr lang="en-US" dirty="0"/>
              <a:t> the first expression, and never </a:t>
            </a:r>
            <a:r>
              <a:rPr lang="en-US" i="1" dirty="0"/>
              <a:t>trigger events </a:t>
            </a:r>
            <a:r>
              <a:rPr lang="en-US" dirty="0"/>
              <a:t>within the second expression.”</a:t>
            </a:r>
          </a:p>
          <a:p>
            <a:pPr lvl="1"/>
            <a:r>
              <a:rPr lang="en-US" dirty="0"/>
              <a:t>It’s like expression 1 is on “mute,” and expression 2 is isolate()d!</a:t>
            </a:r>
          </a:p>
        </p:txBody>
      </p:sp>
    </p:spTree>
    <p:extLst>
      <p:ext uri="{BB962C8B-B14F-4D97-AF65-F5344CB8AC3E}">
        <p14:creationId xmlns:p14="http://schemas.microsoft.com/office/powerpoint/2010/main" val="10538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00D4-22D8-7C42-47F9-689E51F93DDC}"/>
              </a:ext>
            </a:extLst>
          </p:cNvPr>
          <p:cNvSpPr>
            <a:spLocks noGrp="1"/>
          </p:cNvSpPr>
          <p:nvPr>
            <p:ph type="title"/>
          </p:nvPr>
        </p:nvSpPr>
        <p:spPr/>
        <p:txBody>
          <a:bodyPr/>
          <a:lstStyle/>
          <a:p>
            <a:r>
              <a:rPr lang="en-US" dirty="0"/>
              <a:t>Tabby cats</a:t>
            </a:r>
          </a:p>
        </p:txBody>
      </p:sp>
      <p:sp>
        <p:nvSpPr>
          <p:cNvPr id="3" name="Text Placeholder 2">
            <a:extLst>
              <a:ext uri="{FF2B5EF4-FFF2-40B4-BE49-F238E27FC236}">
                <a16:creationId xmlns:a16="http://schemas.microsoft.com/office/drawing/2014/main" id="{12CB628F-4329-27BA-6EDE-3203652125DF}"/>
              </a:ext>
            </a:extLst>
          </p:cNvPr>
          <p:cNvSpPr>
            <a:spLocks noGrp="1"/>
          </p:cNvSpPr>
          <p:nvPr>
            <p:ph type="body" idx="1"/>
          </p:nvPr>
        </p:nvSpPr>
        <p:spPr/>
        <p:txBody>
          <a:bodyPr/>
          <a:lstStyle/>
          <a:p>
            <a:r>
              <a:rPr lang="en-US" dirty="0"/>
              <a:t>In the last hour, we’ll make an upgraded table and add a graph and map. </a:t>
            </a:r>
          </a:p>
          <a:p>
            <a:r>
              <a:rPr lang="en-US" dirty="0"/>
              <a:t>Let’s create spaces in our UI for these using a </a:t>
            </a:r>
            <a:r>
              <a:rPr lang="en-US" dirty="0" err="1"/>
              <a:t>tabsetPanel</a:t>
            </a:r>
            <a:r>
              <a:rPr lang="en-US" dirty="0"/>
              <a:t> to create three tabs, one for each new element.</a:t>
            </a:r>
          </a:p>
          <a:p>
            <a:r>
              <a:rPr lang="en-US" dirty="0"/>
              <a:t>Note that the latter two tabs are empty, but not for long!</a:t>
            </a:r>
          </a:p>
        </p:txBody>
      </p:sp>
    </p:spTree>
    <p:extLst>
      <p:ext uri="{BB962C8B-B14F-4D97-AF65-F5344CB8AC3E}">
        <p14:creationId xmlns:p14="http://schemas.microsoft.com/office/powerpoint/2010/main" val="30166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821D-FC5D-A3E8-AE88-21BC2E84C0B8}"/>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6152BB79-AB88-A1EE-7B96-40AFA536C515}"/>
              </a:ext>
            </a:extLst>
          </p:cNvPr>
          <p:cNvSpPr>
            <a:spLocks noGrp="1"/>
          </p:cNvSpPr>
          <p:nvPr>
            <p:ph type="body" idx="1"/>
          </p:nvPr>
        </p:nvSpPr>
        <p:spPr/>
        <p:txBody>
          <a:bodyPr/>
          <a:lstStyle/>
          <a:p>
            <a:r>
              <a:rPr lang="en-US" dirty="0"/>
              <a:t>Let’s start with </a:t>
            </a:r>
            <a:r>
              <a:rPr lang="en-US" i="1" dirty="0"/>
              <a:t>DT</a:t>
            </a:r>
            <a:r>
              <a:rPr lang="en-US" dirty="0"/>
              <a:t>, the JS (and now R) package for building interactive, web-enabled </a:t>
            </a:r>
            <a:r>
              <a:rPr lang="en-US" b="1" dirty="0"/>
              <a:t>tables</a:t>
            </a:r>
            <a:r>
              <a:rPr lang="en-US" dirty="0"/>
              <a:t>. </a:t>
            </a:r>
          </a:p>
          <a:p>
            <a:r>
              <a:rPr lang="en-US" dirty="0"/>
              <a:t>It’s most like things we’ve already seen, and it’ll allow us to swap out our current table for a cooler one. </a:t>
            </a:r>
          </a:p>
          <a:p>
            <a:r>
              <a:rPr lang="en-US" dirty="0"/>
              <a:t>And we can learn all the essential concepts along the way!</a:t>
            </a:r>
          </a:p>
          <a:p>
            <a:r>
              <a:rPr lang="en-US" dirty="0"/>
              <a:t>We just need to replace our </a:t>
            </a:r>
            <a:r>
              <a:rPr lang="en-US" dirty="0" err="1"/>
              <a:t>renderTable</a:t>
            </a:r>
            <a:r>
              <a:rPr lang="en-US" dirty="0"/>
              <a:t>({}) and </a:t>
            </a:r>
            <a:r>
              <a:rPr lang="en-US" dirty="0" err="1"/>
              <a:t>tableOutput</a:t>
            </a:r>
            <a:r>
              <a:rPr lang="en-US" dirty="0"/>
              <a:t>() calls for </a:t>
            </a:r>
            <a:r>
              <a:rPr lang="en-US" dirty="0" err="1"/>
              <a:t>renderDT</a:t>
            </a:r>
            <a:r>
              <a:rPr lang="en-US" dirty="0"/>
              <a:t>({}) and </a:t>
            </a:r>
            <a:r>
              <a:rPr lang="en-US" dirty="0" err="1"/>
              <a:t>dataTableOutput</a:t>
            </a:r>
            <a:r>
              <a:rPr lang="en-US" dirty="0"/>
              <a:t>() ones!</a:t>
            </a:r>
          </a:p>
        </p:txBody>
      </p:sp>
    </p:spTree>
    <p:extLst>
      <p:ext uri="{BB962C8B-B14F-4D97-AF65-F5344CB8AC3E}">
        <p14:creationId xmlns:p14="http://schemas.microsoft.com/office/powerpoint/2010/main" val="38864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546-3D9C-7985-50C8-AE83C5A982A4}"/>
              </a:ext>
            </a:extLst>
          </p:cNvPr>
          <p:cNvSpPr>
            <a:spLocks noGrp="1"/>
          </p:cNvSpPr>
          <p:nvPr>
            <p:ph type="title"/>
          </p:nvPr>
        </p:nvSpPr>
        <p:spPr/>
        <p:txBody>
          <a:bodyPr/>
          <a:lstStyle/>
          <a:p>
            <a:r>
              <a:rPr lang="en-US" dirty="0"/>
              <a:t>Simmer down</a:t>
            </a:r>
          </a:p>
        </p:txBody>
      </p:sp>
      <p:sp>
        <p:nvSpPr>
          <p:cNvPr id="3" name="Text Placeholder 2">
            <a:extLst>
              <a:ext uri="{FF2B5EF4-FFF2-40B4-BE49-F238E27FC236}">
                <a16:creationId xmlns:a16="http://schemas.microsoft.com/office/drawing/2014/main" id="{597B392A-1E4B-B1CD-01AE-08BCFFD19644}"/>
              </a:ext>
            </a:extLst>
          </p:cNvPr>
          <p:cNvSpPr>
            <a:spLocks noGrp="1"/>
          </p:cNvSpPr>
          <p:nvPr>
            <p:ph type="body" idx="1"/>
          </p:nvPr>
        </p:nvSpPr>
        <p:spPr/>
        <p:txBody>
          <a:bodyPr>
            <a:normAutofit/>
          </a:bodyPr>
          <a:lstStyle/>
          <a:p>
            <a:r>
              <a:rPr lang="en-US" dirty="0"/>
              <a:t>The first theme of the hour: Interactive Shiny graphics come with a lot of interactive features!</a:t>
            </a:r>
          </a:p>
          <a:p>
            <a:r>
              <a:rPr lang="en-US" dirty="0"/>
              <a:t>…That isn’t </a:t>
            </a:r>
            <a:r>
              <a:rPr lang="en-US" i="1" dirty="0"/>
              <a:t>always</a:t>
            </a:r>
            <a:r>
              <a:rPr lang="en-US" dirty="0"/>
              <a:t> good. Users may find them overwhelming, confusing, or superfluous. </a:t>
            </a:r>
          </a:p>
          <a:p>
            <a:r>
              <a:rPr lang="en-US" dirty="0"/>
              <a:t>It’s best to rewind to the essentials, then add </a:t>
            </a:r>
            <a:r>
              <a:rPr lang="en-US" i="1" dirty="0"/>
              <a:t>intentionally</a:t>
            </a:r>
            <a:r>
              <a:rPr lang="en-US" dirty="0"/>
              <a:t>.</a:t>
            </a:r>
          </a:p>
          <a:p>
            <a:pPr>
              <a:lnSpc>
                <a:spcPct val="100000"/>
              </a:lnSpc>
            </a:pPr>
            <a:r>
              <a:rPr lang="en-US" dirty="0"/>
              <a:t>The second theme: With DTs (or leaflets or </a:t>
            </a:r>
            <a:r>
              <a:rPr lang="en-US" dirty="0" err="1"/>
              <a:t>plotlys</a:t>
            </a:r>
            <a:r>
              <a:rPr lang="en-US" dirty="0"/>
              <a:t>), if there’s a feature, it can be disabled </a:t>
            </a:r>
            <a:r>
              <a:rPr lang="en-US" i="1" dirty="0"/>
              <a:t>somehow</a:t>
            </a:r>
            <a:r>
              <a:rPr lang="en-US" dirty="0"/>
              <a:t>. </a:t>
            </a:r>
          </a:p>
          <a:p>
            <a:pPr lvl="1">
              <a:lnSpc>
                <a:spcPct val="100000"/>
              </a:lnSpc>
              <a:spcBef>
                <a:spcPts val="0"/>
              </a:spcBef>
            </a:pPr>
            <a:r>
              <a:rPr lang="en-US" dirty="0"/>
              <a:t>In DT, the way often involves the options parameter of </a:t>
            </a:r>
            <a:r>
              <a:rPr lang="en-US" dirty="0" err="1"/>
              <a:t>datatable</a:t>
            </a:r>
            <a:r>
              <a:rPr lang="en-US" dirty="0"/>
              <a:t>(). </a:t>
            </a:r>
          </a:p>
        </p:txBody>
      </p:sp>
    </p:spTree>
    <p:extLst>
      <p:ext uri="{BB962C8B-B14F-4D97-AF65-F5344CB8AC3E}">
        <p14:creationId xmlns:p14="http://schemas.microsoft.com/office/powerpoint/2010/main" val="20036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install.packages(c("shiny", "dplyr", "ggplot2", "leaflet", </a:t>
            </a:r>
          </a:p>
          <a:p>
            <a:pPr marL="587375" marR="241300" lvl="1" indent="0" algn="l" rtl="0">
              <a:lnSpc>
                <a:spcPct val="150000"/>
              </a:lnSpc>
              <a:spcBef>
                <a:spcPts val="0"/>
              </a:spcBef>
              <a:spcAft>
                <a:spcPts val="0"/>
              </a:spcAft>
              <a:buClr>
                <a:schemeClr val="accent2"/>
              </a:buClr>
              <a:buSzPct val="166666"/>
              <a:buNone/>
            </a:pPr>
            <a:r>
              <a:rPr lang="en" sz="1400" b="1">
                <a:solidFill>
                  <a:schemeClr val="tx1">
                    <a:lumMod val="60000"/>
                    <a:lumOff val="40000"/>
                  </a:schemeClr>
                </a:solidFill>
                <a:latin typeface="+mj-lt"/>
                <a:ea typeface="Courier New"/>
                <a:cs typeface="Courier New"/>
                <a:sym typeface="Courier New"/>
              </a:rPr>
              <a:t>	"</a:t>
            </a:r>
            <a:r>
              <a:rPr lang="en" sz="1400" b="1" dirty="0">
                <a:solidFill>
                  <a:schemeClr val="tx1">
                    <a:lumMod val="60000"/>
                    <a:lumOff val="40000"/>
                  </a:schemeClr>
                </a:solidFill>
                <a:latin typeface="+mj-lt"/>
                <a:ea typeface="Courier New"/>
                <a:cs typeface="Courier New"/>
                <a:sym typeface="Courier New"/>
              </a:rPr>
              <a:t>DT", "plotly", "gapminder", "sf"))</a:t>
            </a:r>
            <a:endParaRPr sz="2400" b="1" dirty="0">
              <a:solidFill>
                <a:schemeClr val="tx1">
                  <a:lumMod val="60000"/>
                  <a:lumOff val="40000"/>
                </a:schemeClr>
              </a:solidFill>
              <a:latin typeface="+mj-lt"/>
            </a:endParaRPr>
          </a:p>
          <a:p>
            <a:pPr lvl="0" indent="-346710">
              <a:buSzPct val="100000"/>
            </a:pPr>
            <a:r>
              <a:rPr lang="en" dirty="0"/>
              <a:t>Navigate to the course’s online curriculum page: </a:t>
            </a:r>
            <a:r>
              <a:rPr lang="en-US" dirty="0">
                <a:solidFill>
                  <a:schemeClr val="accent3">
                    <a:lumMod val="75000"/>
                  </a:schemeClr>
                </a:solidFill>
                <a:latin typeface="Arial" panose="020B0604020202020204" pitchFamily="34" charset="0"/>
                <a:hlinkClick r:id="rId3">
                  <a:extLst>
                    <a:ext uri="{A12FA001-AC4F-418D-AE19-62706E023703}">
                      <ahyp:hlinkClr xmlns:ahyp="http://schemas.microsoft.com/office/drawing/2018/hyperlinkcolor" val="tx"/>
                    </a:ext>
                  </a:extLst>
                </a:hlinkClick>
              </a:rPr>
              <a:t>https://z.umn.edu/Rshiny</a:t>
            </a:r>
            <a:endParaRPr lang="en" dirty="0"/>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8">
                                            <p:txEl>
                                              <p:pRg st="7" end="7"/>
                                            </p:txEl>
                                          </p:spTgt>
                                        </p:tgtEl>
                                        <p:attrNameLst>
                                          <p:attrName>style.visibility</p:attrName>
                                        </p:attrNameLst>
                                      </p:cBhvr>
                                      <p:to>
                                        <p:strVal val="visible"/>
                                      </p:to>
                                    </p:set>
                                    <p:animEffect transition="in" filter="fade">
                                      <p:cBhvr>
                                        <p:cTn id="35" dur="500"/>
                                        <p:tgtEl>
                                          <p:spTgt spid="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F646-A31B-FAD4-70D5-AFF1D914153B}"/>
              </a:ext>
            </a:extLst>
          </p:cNvPr>
          <p:cNvSpPr>
            <a:spLocks noGrp="1"/>
          </p:cNvSpPr>
          <p:nvPr>
            <p:ph type="title"/>
          </p:nvPr>
        </p:nvSpPr>
        <p:spPr/>
        <p:txBody>
          <a:bodyPr/>
          <a:lstStyle/>
          <a:p>
            <a:r>
              <a:rPr lang="en-US" dirty="0"/>
              <a:t>Style wild	</a:t>
            </a:r>
          </a:p>
        </p:txBody>
      </p:sp>
      <p:sp>
        <p:nvSpPr>
          <p:cNvPr id="3" name="Text Placeholder 2">
            <a:extLst>
              <a:ext uri="{FF2B5EF4-FFF2-40B4-BE49-F238E27FC236}">
                <a16:creationId xmlns:a16="http://schemas.microsoft.com/office/drawing/2014/main" id="{379421B3-0A64-E949-7AB5-FCD3AC65E354}"/>
              </a:ext>
            </a:extLst>
          </p:cNvPr>
          <p:cNvSpPr>
            <a:spLocks noGrp="1"/>
          </p:cNvSpPr>
          <p:nvPr>
            <p:ph type="body" idx="1"/>
          </p:nvPr>
        </p:nvSpPr>
        <p:spPr/>
        <p:txBody>
          <a:bodyPr/>
          <a:lstStyle/>
          <a:p>
            <a:r>
              <a:rPr lang="en-US" dirty="0"/>
              <a:t>The third theme: Each package comes with stylization options that largely circumvents the need for </a:t>
            </a:r>
            <a:r>
              <a:rPr lang="en-US" i="1" dirty="0"/>
              <a:t>raw</a:t>
            </a:r>
            <a:r>
              <a:rPr lang="en-US" dirty="0"/>
              <a:t> CSS. </a:t>
            </a:r>
          </a:p>
          <a:p>
            <a:r>
              <a:rPr lang="en-US" dirty="0"/>
              <a:t>In DT, we can use the format*() and style*() functions to style our table using CSS disguised as R code.</a:t>
            </a:r>
          </a:p>
        </p:txBody>
      </p:sp>
    </p:spTree>
    <p:extLst>
      <p:ext uri="{BB962C8B-B14F-4D97-AF65-F5344CB8AC3E}">
        <p14:creationId xmlns:p14="http://schemas.microsoft.com/office/powerpoint/2010/main" val="41796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DA17-0B43-74C6-90EB-6C9410E2BFAF}"/>
              </a:ext>
            </a:extLst>
          </p:cNvPr>
          <p:cNvSpPr>
            <a:spLocks noGrp="1"/>
          </p:cNvSpPr>
          <p:nvPr>
            <p:ph type="title"/>
          </p:nvPr>
        </p:nvSpPr>
        <p:spPr/>
        <p:txBody>
          <a:bodyPr/>
          <a:lstStyle/>
          <a:p>
            <a:r>
              <a:rPr lang="en-US" dirty="0"/>
              <a:t>Newsflash</a:t>
            </a:r>
          </a:p>
        </p:txBody>
      </p:sp>
      <p:sp>
        <p:nvSpPr>
          <p:cNvPr id="3" name="Text Placeholder 2">
            <a:extLst>
              <a:ext uri="{FF2B5EF4-FFF2-40B4-BE49-F238E27FC236}">
                <a16:creationId xmlns:a16="http://schemas.microsoft.com/office/drawing/2014/main" id="{55A74791-DFD8-A60E-0234-1E35D0122B67}"/>
              </a:ext>
            </a:extLst>
          </p:cNvPr>
          <p:cNvSpPr>
            <a:spLocks noGrp="1"/>
          </p:cNvSpPr>
          <p:nvPr>
            <p:ph type="body" idx="1"/>
          </p:nvPr>
        </p:nvSpPr>
        <p:spPr/>
        <p:txBody>
          <a:bodyPr>
            <a:normAutofit fontScale="92500"/>
          </a:bodyPr>
          <a:lstStyle/>
          <a:p>
            <a:pPr>
              <a:lnSpc>
                <a:spcPct val="120000"/>
              </a:lnSpc>
            </a:pPr>
            <a:r>
              <a:rPr lang="en-US" dirty="0"/>
              <a:t>So far, to handle requested changes, we’ve </a:t>
            </a:r>
            <a:r>
              <a:rPr lang="en-US" i="1" dirty="0"/>
              <a:t>rebuilt</a:t>
            </a:r>
            <a:r>
              <a:rPr lang="en-US" dirty="0"/>
              <a:t> our table.</a:t>
            </a:r>
          </a:p>
          <a:p>
            <a:pPr lvl="1">
              <a:lnSpc>
                <a:spcPct val="120000"/>
              </a:lnSpc>
              <a:spcBef>
                <a:spcPts val="0"/>
              </a:spcBef>
            </a:pPr>
            <a:r>
              <a:rPr lang="en-US" dirty="0"/>
              <a:t>This is inefficient, “buggy-looking,” disruptive, and potentially slow.</a:t>
            </a:r>
          </a:p>
          <a:p>
            <a:pPr>
              <a:lnSpc>
                <a:spcPct val="120000"/>
              </a:lnSpc>
            </a:pPr>
            <a:r>
              <a:rPr lang="en-US" dirty="0"/>
              <a:t>The fourth theme:</a:t>
            </a:r>
            <a:r>
              <a:rPr lang="en-US" i="1" dirty="0"/>
              <a:t> Update complex elements; don’t rebuild them! </a:t>
            </a:r>
          </a:p>
          <a:p>
            <a:pPr>
              <a:lnSpc>
                <a:spcPct val="120000"/>
              </a:lnSpc>
            </a:pPr>
            <a:r>
              <a:rPr lang="en-US" dirty="0"/>
              <a:t>To update a graphic, changing only what’s needed, we use a </a:t>
            </a:r>
            <a:r>
              <a:rPr lang="en-US" b="1" dirty="0"/>
              <a:t>proxy</a:t>
            </a:r>
            <a:r>
              <a:rPr lang="en-US" dirty="0"/>
              <a:t>. </a:t>
            </a:r>
          </a:p>
          <a:p>
            <a:pPr lvl="1">
              <a:lnSpc>
                <a:spcPct val="120000"/>
              </a:lnSpc>
              <a:spcBef>
                <a:spcPts val="0"/>
              </a:spcBef>
            </a:pPr>
            <a:r>
              <a:rPr lang="en-US" dirty="0"/>
              <a:t>Proxies are “direct lines” between the server and the UI for tweaking a pre-existing graphic </a:t>
            </a:r>
            <a:r>
              <a:rPr lang="en-US" i="1" dirty="0"/>
              <a:t>without</a:t>
            </a:r>
            <a:r>
              <a:rPr lang="en-US" dirty="0"/>
              <a:t> rebuilding it. </a:t>
            </a:r>
          </a:p>
          <a:p>
            <a:pPr>
              <a:lnSpc>
                <a:spcPct val="120000"/>
              </a:lnSpc>
            </a:pPr>
            <a:r>
              <a:rPr lang="en-US" dirty="0"/>
              <a:t>We’ll use </a:t>
            </a:r>
            <a:r>
              <a:rPr lang="en-US" dirty="0" err="1"/>
              <a:t>dataTableProxy</a:t>
            </a:r>
            <a:r>
              <a:rPr lang="en-US" dirty="0"/>
              <a:t>() to establish the “phone call” and then </a:t>
            </a:r>
            <a:r>
              <a:rPr lang="en-US" dirty="0" err="1"/>
              <a:t>replaceData</a:t>
            </a:r>
            <a:r>
              <a:rPr lang="en-US" dirty="0"/>
              <a:t>() to swap the data, leaving the rest unchanged.</a:t>
            </a:r>
          </a:p>
        </p:txBody>
      </p:sp>
    </p:spTree>
    <p:extLst>
      <p:ext uri="{BB962C8B-B14F-4D97-AF65-F5344CB8AC3E}">
        <p14:creationId xmlns:p14="http://schemas.microsoft.com/office/powerpoint/2010/main" val="27101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CEA8-F4E8-5F4A-3699-9A71B4E72066}"/>
              </a:ext>
            </a:extLst>
          </p:cNvPr>
          <p:cNvSpPr>
            <a:spLocks noGrp="1"/>
          </p:cNvSpPr>
          <p:nvPr>
            <p:ph type="title"/>
          </p:nvPr>
        </p:nvSpPr>
        <p:spPr/>
        <p:txBody>
          <a:bodyPr/>
          <a:lstStyle/>
          <a:p>
            <a:r>
              <a:rPr lang="en-US" dirty="0"/>
              <a:t>Mr. Game and Watch</a:t>
            </a:r>
          </a:p>
        </p:txBody>
      </p:sp>
      <p:sp>
        <p:nvSpPr>
          <p:cNvPr id="3" name="Text Placeholder 2">
            <a:extLst>
              <a:ext uri="{FF2B5EF4-FFF2-40B4-BE49-F238E27FC236}">
                <a16:creationId xmlns:a16="http://schemas.microsoft.com/office/drawing/2014/main" id="{09E57FF9-0F6F-54DA-4134-A6AE3C0FB0D4}"/>
              </a:ext>
            </a:extLst>
          </p:cNvPr>
          <p:cNvSpPr>
            <a:spLocks noGrp="1"/>
          </p:cNvSpPr>
          <p:nvPr>
            <p:ph type="body" idx="1"/>
          </p:nvPr>
        </p:nvSpPr>
        <p:spPr/>
        <p:txBody>
          <a:bodyPr>
            <a:normAutofit fontScale="92500" lnSpcReduction="10000"/>
          </a:bodyPr>
          <a:lstStyle/>
          <a:p>
            <a:pPr>
              <a:lnSpc>
                <a:spcPct val="110000"/>
              </a:lnSpc>
            </a:pPr>
            <a:r>
              <a:rPr lang="en-US" dirty="0"/>
              <a:t>DT tables, </a:t>
            </a:r>
            <a:r>
              <a:rPr lang="en-US" dirty="0" err="1"/>
              <a:t>plotly</a:t>
            </a:r>
            <a:r>
              <a:rPr lang="en-US" dirty="0"/>
              <a:t> graphs, and leaflet maps aren’t just sweet graphics—they’re </a:t>
            </a:r>
            <a:r>
              <a:rPr lang="en-US" b="1" dirty="0"/>
              <a:t>widgets</a:t>
            </a:r>
            <a:r>
              <a:rPr lang="en-US" dirty="0"/>
              <a:t> in their own right.</a:t>
            </a:r>
          </a:p>
          <a:p>
            <a:pPr>
              <a:lnSpc>
                <a:spcPct val="110000"/>
              </a:lnSpc>
            </a:pPr>
            <a:r>
              <a:rPr lang="en-US" dirty="0"/>
              <a:t>User interactions with them can trigger events we can watch for and handle.</a:t>
            </a:r>
          </a:p>
          <a:p>
            <a:pPr>
              <a:lnSpc>
                <a:spcPct val="110000"/>
              </a:lnSpc>
            </a:pPr>
            <a:r>
              <a:rPr lang="en-US" dirty="0"/>
              <a:t>Data from these events are passed via the </a:t>
            </a:r>
            <a:r>
              <a:rPr lang="en-US" b="1" dirty="0"/>
              <a:t>input</a:t>
            </a:r>
            <a:r>
              <a:rPr lang="en-US" dirty="0"/>
              <a:t> object, as usual.</a:t>
            </a:r>
          </a:p>
          <a:p>
            <a:pPr lvl="1">
              <a:lnSpc>
                <a:spcPct val="110000"/>
              </a:lnSpc>
              <a:spcBef>
                <a:spcPts val="0"/>
              </a:spcBef>
            </a:pPr>
            <a:r>
              <a:rPr lang="en-US" dirty="0"/>
              <a:t>For example, if cell selection is enabled, we can get the row and column numbers of the selected cell via input$[</a:t>
            </a:r>
            <a:r>
              <a:rPr lang="en-US" dirty="0" err="1"/>
              <a:t>outputId</a:t>
            </a:r>
            <a:r>
              <a:rPr lang="en-US" dirty="0"/>
              <a:t>]_</a:t>
            </a:r>
            <a:r>
              <a:rPr lang="en-US" dirty="0" err="1"/>
              <a:t>cells_selected</a:t>
            </a:r>
            <a:r>
              <a:rPr lang="en-US" dirty="0"/>
              <a:t>. </a:t>
            </a:r>
          </a:p>
          <a:p>
            <a:r>
              <a:rPr lang="en-US" dirty="0"/>
              <a:t>For time, we won’t actually </a:t>
            </a:r>
            <a:r>
              <a:rPr lang="en-US" b="1" dirty="0"/>
              <a:t>handle</a:t>
            </a:r>
            <a:r>
              <a:rPr lang="en-US" dirty="0"/>
              <a:t> these events here, but check out the online curriculum for an example and some challenges!</a:t>
            </a:r>
          </a:p>
        </p:txBody>
      </p:sp>
    </p:spTree>
    <p:extLst>
      <p:ext uri="{BB962C8B-B14F-4D97-AF65-F5344CB8AC3E}">
        <p14:creationId xmlns:p14="http://schemas.microsoft.com/office/powerpoint/2010/main" val="240027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97C8-C816-247B-08B3-E41EC3FABB1B}"/>
              </a:ext>
            </a:extLst>
          </p:cNvPr>
          <p:cNvSpPr>
            <a:spLocks noGrp="1"/>
          </p:cNvSpPr>
          <p:nvPr>
            <p:ph type="title"/>
          </p:nvPr>
        </p:nvSpPr>
        <p:spPr/>
        <p:txBody>
          <a:bodyPr/>
          <a:lstStyle/>
          <a:p>
            <a:r>
              <a:rPr lang="en-US" dirty="0"/>
              <a:t>Turning over a new leaflet</a:t>
            </a:r>
          </a:p>
        </p:txBody>
      </p:sp>
      <p:sp>
        <p:nvSpPr>
          <p:cNvPr id="3" name="Text Placeholder 2">
            <a:extLst>
              <a:ext uri="{FF2B5EF4-FFF2-40B4-BE49-F238E27FC236}">
                <a16:creationId xmlns:a16="http://schemas.microsoft.com/office/drawing/2014/main" id="{5BEFA0C0-A109-17E1-D747-F3A049C25486}"/>
              </a:ext>
            </a:extLst>
          </p:cNvPr>
          <p:cNvSpPr>
            <a:spLocks noGrp="1"/>
          </p:cNvSpPr>
          <p:nvPr>
            <p:ph type="body" idx="1"/>
          </p:nvPr>
        </p:nvSpPr>
        <p:spPr/>
        <p:txBody>
          <a:bodyPr/>
          <a:lstStyle/>
          <a:p>
            <a:pPr>
              <a:lnSpc>
                <a:spcPct val="100000"/>
              </a:lnSpc>
            </a:pPr>
            <a:r>
              <a:rPr lang="en-US" i="1" dirty="0"/>
              <a:t>leaflet</a:t>
            </a:r>
            <a:r>
              <a:rPr lang="en-US" dirty="0"/>
              <a:t> is a JS (and now R) package for making web-enabled, interactive maps of spatial data (</a:t>
            </a:r>
            <a:r>
              <a:rPr lang="en-US" i="1" dirty="0"/>
              <a:t>e.g.</a:t>
            </a:r>
            <a:r>
              <a:rPr lang="en-US" dirty="0"/>
              <a:t>, </a:t>
            </a:r>
            <a:r>
              <a:rPr lang="en-US" dirty="0" err="1"/>
              <a:t>lat</a:t>
            </a:r>
            <a:r>
              <a:rPr lang="en-US" dirty="0"/>
              <a:t>-long). </a:t>
            </a:r>
          </a:p>
          <a:p>
            <a:pPr>
              <a:lnSpc>
                <a:spcPct val="100000"/>
              </a:lnSpc>
            </a:pPr>
            <a:r>
              <a:rPr lang="en-US" dirty="0"/>
              <a:t>This means we need some spatial data!</a:t>
            </a:r>
          </a:p>
          <a:p>
            <a:pPr lvl="1">
              <a:lnSpc>
                <a:spcPct val="100000"/>
              </a:lnSpc>
              <a:spcBef>
                <a:spcPts val="0"/>
              </a:spcBef>
            </a:pPr>
            <a:r>
              <a:rPr lang="en-US" dirty="0"/>
              <a:t>I’ve already gotten some, but you’ll need to download it: </a:t>
            </a:r>
            <a:r>
              <a:rPr lang="en-US" dirty="0">
                <a:solidFill>
                  <a:srgbClr val="7030A0"/>
                </a:solidFill>
              </a:rPr>
              <a:t>z.umn.edu/</a:t>
            </a:r>
            <a:r>
              <a:rPr lang="en-US" dirty="0" err="1">
                <a:solidFill>
                  <a:srgbClr val="7030A0"/>
                </a:solidFill>
              </a:rPr>
              <a:t>gap_map</a:t>
            </a:r>
            <a:endParaRPr lang="en-US" dirty="0">
              <a:solidFill>
                <a:srgbClr val="7030A0"/>
              </a:solidFill>
            </a:endParaRPr>
          </a:p>
          <a:p>
            <a:pPr>
              <a:lnSpc>
                <a:spcPct val="100000"/>
              </a:lnSpc>
            </a:pPr>
            <a:r>
              <a:rPr lang="en-US" dirty="0"/>
              <a:t>We’ll hit all the same “story beats” for </a:t>
            </a:r>
            <a:r>
              <a:rPr lang="en-US" i="1" dirty="0"/>
              <a:t>leaflet</a:t>
            </a:r>
            <a:r>
              <a:rPr lang="en-US" dirty="0"/>
              <a:t> as with </a:t>
            </a:r>
            <a:r>
              <a:rPr lang="en-US" i="1" dirty="0"/>
              <a:t>DT</a:t>
            </a:r>
            <a:r>
              <a:rPr lang="en-US" dirty="0"/>
              <a:t>. The specifics will change, but the concepts are the same!</a:t>
            </a:r>
          </a:p>
        </p:txBody>
      </p:sp>
    </p:spTree>
    <p:extLst>
      <p:ext uri="{BB962C8B-B14F-4D97-AF65-F5344CB8AC3E}">
        <p14:creationId xmlns:p14="http://schemas.microsoft.com/office/powerpoint/2010/main" val="38427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8776-FA7F-3783-1B0A-E9BBABC1BAD5}"/>
              </a:ext>
            </a:extLst>
          </p:cNvPr>
          <p:cNvSpPr>
            <a:spLocks noGrp="1"/>
          </p:cNvSpPr>
          <p:nvPr>
            <p:ph type="title"/>
          </p:nvPr>
        </p:nvSpPr>
        <p:spPr/>
        <p:txBody>
          <a:bodyPr/>
          <a:lstStyle/>
          <a:p>
            <a:r>
              <a:rPr lang="en-US" dirty="0"/>
              <a:t>Map maker</a:t>
            </a:r>
          </a:p>
        </p:txBody>
      </p:sp>
      <p:sp>
        <p:nvSpPr>
          <p:cNvPr id="3" name="Text Placeholder 2">
            <a:extLst>
              <a:ext uri="{FF2B5EF4-FFF2-40B4-BE49-F238E27FC236}">
                <a16:creationId xmlns:a16="http://schemas.microsoft.com/office/drawing/2014/main" id="{37C7509F-FE61-2754-550B-82AA2200D11D}"/>
              </a:ext>
            </a:extLst>
          </p:cNvPr>
          <p:cNvSpPr>
            <a:spLocks noGrp="1"/>
          </p:cNvSpPr>
          <p:nvPr>
            <p:ph type="body" idx="1"/>
          </p:nvPr>
        </p:nvSpPr>
        <p:spPr/>
        <p:txBody>
          <a:bodyPr/>
          <a:lstStyle/>
          <a:p>
            <a:pPr>
              <a:lnSpc>
                <a:spcPct val="100000"/>
              </a:lnSpc>
            </a:pPr>
            <a:r>
              <a:rPr lang="en-US" dirty="0"/>
              <a:t>Every leaflet map is built from three key components:</a:t>
            </a:r>
          </a:p>
          <a:p>
            <a:pPr lvl="1">
              <a:lnSpc>
                <a:spcPct val="100000"/>
              </a:lnSpc>
              <a:spcBef>
                <a:spcPts val="0"/>
              </a:spcBef>
            </a:pPr>
            <a:r>
              <a:rPr lang="en-US" dirty="0"/>
              <a:t>A call to leaflet(), which sets things up. Global options are set here.</a:t>
            </a:r>
          </a:p>
          <a:p>
            <a:pPr lvl="1">
              <a:lnSpc>
                <a:spcPct val="100000"/>
              </a:lnSpc>
              <a:spcBef>
                <a:spcPts val="0"/>
              </a:spcBef>
            </a:pPr>
            <a:r>
              <a:rPr lang="en-US" dirty="0"/>
              <a:t>A call to addTiles(). A </a:t>
            </a:r>
            <a:r>
              <a:rPr lang="en-US" b="1" dirty="0"/>
              <a:t>tile</a:t>
            </a:r>
            <a:r>
              <a:rPr lang="en-US" dirty="0"/>
              <a:t> is the map’s background.</a:t>
            </a:r>
          </a:p>
          <a:p>
            <a:pPr lvl="1">
              <a:lnSpc>
                <a:spcPct val="100000"/>
              </a:lnSpc>
              <a:spcBef>
                <a:spcPts val="0"/>
              </a:spcBef>
            </a:pPr>
            <a:r>
              <a:rPr lang="en-US" dirty="0"/>
              <a:t>A call to an add*() function to insert our spatial data.</a:t>
            </a:r>
          </a:p>
          <a:p>
            <a:pPr>
              <a:lnSpc>
                <a:spcPct val="100000"/>
              </a:lnSpc>
            </a:pPr>
            <a:r>
              <a:rPr lang="en-US" dirty="0"/>
              <a:t>For now, let’s keep the default options and tile and use </a:t>
            </a:r>
            <a:r>
              <a:rPr lang="en-US" dirty="0" err="1"/>
              <a:t>addPolygons</a:t>
            </a:r>
            <a:r>
              <a:rPr lang="en-US" dirty="0"/>
              <a:t>() to draw outlines around our countries. </a:t>
            </a:r>
          </a:p>
          <a:p>
            <a:pPr>
              <a:lnSpc>
                <a:spcPct val="100000"/>
              </a:lnSpc>
            </a:pPr>
            <a:r>
              <a:rPr lang="en-US" dirty="0"/>
              <a:t>Users probably shouldn’t be able to </a:t>
            </a:r>
            <a:r>
              <a:rPr lang="en-US" b="1" dirty="0"/>
              <a:t>pan</a:t>
            </a:r>
            <a:r>
              <a:rPr lang="en-US" dirty="0"/>
              <a:t> and </a:t>
            </a:r>
            <a:r>
              <a:rPr lang="en-US" b="1" dirty="0"/>
              <a:t>zoom</a:t>
            </a:r>
            <a:r>
              <a:rPr lang="en-US" dirty="0"/>
              <a:t> without restrictions. Let’s set mix/max zoom levels and </a:t>
            </a:r>
            <a:r>
              <a:rPr lang="en-US" b="1" dirty="0"/>
              <a:t>bounds</a:t>
            </a:r>
            <a:r>
              <a:rPr lang="en-US" dirty="0"/>
              <a:t>.</a:t>
            </a:r>
          </a:p>
        </p:txBody>
      </p:sp>
    </p:spTree>
    <p:extLst>
      <p:ext uri="{BB962C8B-B14F-4D97-AF65-F5344CB8AC3E}">
        <p14:creationId xmlns:p14="http://schemas.microsoft.com/office/powerpoint/2010/main" val="286694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8776-FA7F-3783-1B0A-E9BBABC1BAD5}"/>
              </a:ext>
            </a:extLst>
          </p:cNvPr>
          <p:cNvSpPr>
            <a:spLocks noGrp="1"/>
          </p:cNvSpPr>
          <p:nvPr>
            <p:ph type="title"/>
          </p:nvPr>
        </p:nvSpPr>
        <p:spPr/>
        <p:txBody>
          <a:bodyPr/>
          <a:lstStyle/>
          <a:p>
            <a:r>
              <a:rPr lang="en-US" dirty="0"/>
              <a:t>Putting on the ritz</a:t>
            </a:r>
          </a:p>
        </p:txBody>
      </p:sp>
      <p:sp>
        <p:nvSpPr>
          <p:cNvPr id="3" name="Text Placeholder 2">
            <a:extLst>
              <a:ext uri="{FF2B5EF4-FFF2-40B4-BE49-F238E27FC236}">
                <a16:creationId xmlns:a16="http://schemas.microsoft.com/office/drawing/2014/main" id="{37C7509F-FE61-2754-550B-82AA2200D11D}"/>
              </a:ext>
            </a:extLst>
          </p:cNvPr>
          <p:cNvSpPr>
            <a:spLocks noGrp="1"/>
          </p:cNvSpPr>
          <p:nvPr>
            <p:ph type="body" idx="1"/>
          </p:nvPr>
        </p:nvSpPr>
        <p:spPr/>
        <p:txBody>
          <a:bodyPr>
            <a:normAutofit fontScale="92500" lnSpcReduction="10000"/>
          </a:bodyPr>
          <a:lstStyle/>
          <a:p>
            <a:pPr>
              <a:lnSpc>
                <a:spcPct val="100000"/>
              </a:lnSpc>
            </a:pPr>
            <a:r>
              <a:rPr lang="en-US" dirty="0"/>
              <a:t>Our map is a little messy. Let’s make the country strokes (outlines) crisper.</a:t>
            </a:r>
          </a:p>
          <a:p>
            <a:pPr>
              <a:lnSpc>
                <a:spcPct val="100000"/>
              </a:lnSpc>
            </a:pPr>
            <a:r>
              <a:rPr lang="en-US" dirty="0"/>
              <a:t>This is prettier! But it doesn’t show any </a:t>
            </a:r>
            <a:r>
              <a:rPr lang="en-US" b="1" dirty="0"/>
              <a:t>data</a:t>
            </a:r>
            <a:r>
              <a:rPr lang="en-US" dirty="0"/>
              <a:t> yet…</a:t>
            </a:r>
          </a:p>
          <a:p>
            <a:pPr>
              <a:lnSpc>
                <a:spcPct val="100000"/>
              </a:lnSpc>
            </a:pPr>
            <a:r>
              <a:rPr lang="en-US" dirty="0"/>
              <a:t>Let’s show 2007 life expectancy data, mapping the values to the fill (center) colors of our polygons. </a:t>
            </a:r>
          </a:p>
          <a:p>
            <a:pPr>
              <a:lnSpc>
                <a:spcPct val="100000"/>
              </a:lnSpc>
            </a:pPr>
            <a:r>
              <a:rPr lang="en-US" dirty="0"/>
              <a:t>This is a two-step process:</a:t>
            </a:r>
          </a:p>
          <a:p>
            <a:pPr marL="990600" lvl="1" indent="-457200">
              <a:lnSpc>
                <a:spcPct val="100000"/>
              </a:lnSpc>
              <a:spcBef>
                <a:spcPts val="0"/>
              </a:spcBef>
              <a:buFont typeface="+mj-lt"/>
              <a:buAutoNum type="arabicPeriod"/>
            </a:pPr>
            <a:r>
              <a:rPr lang="en-US" dirty="0"/>
              <a:t>Use a color*() function to make a palette function leaflet can use to determine which colors go with which values.</a:t>
            </a:r>
          </a:p>
          <a:p>
            <a:pPr marL="990600" lvl="1" indent="-457200">
              <a:lnSpc>
                <a:spcPct val="100000"/>
              </a:lnSpc>
              <a:spcBef>
                <a:spcPts val="0"/>
              </a:spcBef>
              <a:buFont typeface="+mj-lt"/>
              <a:buAutoNum type="arabicPeriod"/>
            </a:pPr>
            <a:r>
              <a:rPr lang="en-US" dirty="0"/>
              <a:t>Provide that function plus the data to our map.</a:t>
            </a:r>
          </a:p>
          <a:p>
            <a:pPr>
              <a:lnSpc>
                <a:spcPct val="100000"/>
              </a:lnSpc>
            </a:pPr>
            <a:r>
              <a:rPr lang="en-US" dirty="0"/>
              <a:t>…And we should add a </a:t>
            </a:r>
            <a:r>
              <a:rPr lang="en-US" b="1" dirty="0"/>
              <a:t>legend</a:t>
            </a:r>
            <a:r>
              <a:rPr lang="en-US" dirty="0"/>
              <a:t>, right?</a:t>
            </a:r>
          </a:p>
          <a:p>
            <a:pPr>
              <a:lnSpc>
                <a:spcPct val="100000"/>
              </a:lnSpc>
            </a:pPr>
            <a:r>
              <a:rPr lang="en-US" dirty="0"/>
              <a:t>…Could we add </a:t>
            </a:r>
            <a:r>
              <a:rPr lang="en-US" i="1" dirty="0"/>
              <a:t>even more </a:t>
            </a:r>
            <a:r>
              <a:rPr lang="en-US" dirty="0"/>
              <a:t>data cleanly? Yes, via </a:t>
            </a:r>
            <a:r>
              <a:rPr lang="en-US" b="1" dirty="0"/>
              <a:t>tooltips</a:t>
            </a:r>
            <a:r>
              <a:rPr lang="en-US" dirty="0"/>
              <a:t>.</a:t>
            </a:r>
          </a:p>
        </p:txBody>
      </p:sp>
    </p:spTree>
    <p:extLst>
      <p:ext uri="{BB962C8B-B14F-4D97-AF65-F5344CB8AC3E}">
        <p14:creationId xmlns:p14="http://schemas.microsoft.com/office/powerpoint/2010/main" val="74996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F853-F66C-EEE9-721F-6639506049D1}"/>
              </a:ext>
            </a:extLst>
          </p:cNvPr>
          <p:cNvSpPr>
            <a:spLocks noGrp="1"/>
          </p:cNvSpPr>
          <p:nvPr>
            <p:ph type="title"/>
          </p:nvPr>
        </p:nvSpPr>
        <p:spPr/>
        <p:txBody>
          <a:bodyPr/>
          <a:lstStyle/>
          <a:p>
            <a:r>
              <a:rPr lang="en-US" dirty="0"/>
              <a:t>Update, don’t rebuild II</a:t>
            </a:r>
          </a:p>
        </p:txBody>
      </p:sp>
      <p:sp>
        <p:nvSpPr>
          <p:cNvPr id="3" name="Text Placeholder 2">
            <a:extLst>
              <a:ext uri="{FF2B5EF4-FFF2-40B4-BE49-F238E27FC236}">
                <a16:creationId xmlns:a16="http://schemas.microsoft.com/office/drawing/2014/main" id="{7B5DAB49-15EA-950D-14F2-2C944349FB5A}"/>
              </a:ext>
            </a:extLst>
          </p:cNvPr>
          <p:cNvSpPr>
            <a:spLocks noGrp="1"/>
          </p:cNvSpPr>
          <p:nvPr>
            <p:ph type="body" idx="1"/>
          </p:nvPr>
        </p:nvSpPr>
        <p:spPr/>
        <p:txBody>
          <a:bodyPr>
            <a:normAutofit fontScale="92500"/>
          </a:bodyPr>
          <a:lstStyle/>
          <a:p>
            <a:pPr>
              <a:lnSpc>
                <a:spcPct val="100000"/>
              </a:lnSpc>
            </a:pPr>
            <a:r>
              <a:rPr lang="en-US" dirty="0"/>
              <a:t>Right now, users can’t </a:t>
            </a:r>
            <a:r>
              <a:rPr lang="en-US" i="1" dirty="0"/>
              <a:t>control</a:t>
            </a:r>
            <a:r>
              <a:rPr lang="en-US" dirty="0"/>
              <a:t> the map. </a:t>
            </a:r>
          </a:p>
          <a:p>
            <a:pPr>
              <a:lnSpc>
                <a:spcPct val="100000"/>
              </a:lnSpc>
            </a:pPr>
            <a:r>
              <a:rPr lang="en-US" dirty="0"/>
              <a:t>Let’s add a </a:t>
            </a:r>
            <a:r>
              <a:rPr lang="en-US" b="1" dirty="0"/>
              <a:t>slider input widget </a:t>
            </a:r>
            <a:r>
              <a:rPr lang="en-US" dirty="0"/>
              <a:t>that allows picking the year of the data shown.</a:t>
            </a:r>
          </a:p>
          <a:p>
            <a:pPr lvl="1">
              <a:lnSpc>
                <a:spcPct val="100000"/>
              </a:lnSpc>
              <a:spcBef>
                <a:spcPts val="0"/>
              </a:spcBef>
            </a:pPr>
            <a:r>
              <a:rPr lang="en-US" dirty="0"/>
              <a:t>First, we add this widget to our UI’s sidebar cell.</a:t>
            </a:r>
          </a:p>
          <a:p>
            <a:pPr lvl="1">
              <a:lnSpc>
                <a:spcPct val="100000"/>
              </a:lnSpc>
              <a:spcBef>
                <a:spcPts val="0"/>
              </a:spcBef>
            </a:pPr>
            <a:r>
              <a:rPr lang="en-US" dirty="0"/>
              <a:t>Then, we use that widget’s </a:t>
            </a:r>
            <a:r>
              <a:rPr lang="en-US" b="1" dirty="0"/>
              <a:t>reactive object </a:t>
            </a:r>
            <a:r>
              <a:rPr lang="en-US" dirty="0"/>
              <a:t>server-side to handle events. </a:t>
            </a:r>
          </a:p>
          <a:p>
            <a:pPr lvl="1">
              <a:lnSpc>
                <a:spcPct val="100000"/>
              </a:lnSpc>
              <a:spcBef>
                <a:spcPts val="0"/>
              </a:spcBef>
            </a:pPr>
            <a:r>
              <a:rPr lang="en-US" dirty="0"/>
              <a:t>We should make our server code more “agnostic” to year too.</a:t>
            </a:r>
          </a:p>
          <a:p>
            <a:pPr>
              <a:lnSpc>
                <a:spcPct val="100000"/>
              </a:lnSpc>
            </a:pPr>
            <a:r>
              <a:rPr lang="en-US" dirty="0"/>
              <a:t>…Did you notice the “freeze?” Rebuilding maps to handle their events is </a:t>
            </a:r>
            <a:r>
              <a:rPr lang="en-US" i="1" dirty="0"/>
              <a:t>not</a:t>
            </a:r>
            <a:r>
              <a:rPr lang="en-US" dirty="0"/>
              <a:t> ideal!  </a:t>
            </a:r>
          </a:p>
          <a:p>
            <a:pPr lvl="1">
              <a:lnSpc>
                <a:spcPct val="100000"/>
              </a:lnSpc>
              <a:spcBef>
                <a:spcPts val="0"/>
              </a:spcBef>
            </a:pPr>
            <a:r>
              <a:rPr lang="en-US" dirty="0"/>
              <a:t>Let’s switch to a </a:t>
            </a:r>
            <a:r>
              <a:rPr lang="en-US" b="1" dirty="0"/>
              <a:t>proxy system </a:t>
            </a:r>
            <a:r>
              <a:rPr lang="en-US" dirty="0"/>
              <a:t>by using </a:t>
            </a:r>
            <a:r>
              <a:rPr lang="en-US" dirty="0" err="1"/>
              <a:t>renderLeaflet</a:t>
            </a:r>
            <a:r>
              <a:rPr lang="en-US" dirty="0"/>
              <a:t>({}) to build the base map and </a:t>
            </a:r>
            <a:r>
              <a:rPr lang="en-US" dirty="0" err="1"/>
              <a:t>observeEvent</a:t>
            </a:r>
            <a:r>
              <a:rPr lang="en-US" dirty="0"/>
              <a:t>({},{}) and a proxy to adjust it on the fly. </a:t>
            </a:r>
          </a:p>
          <a:p>
            <a:pPr>
              <a:lnSpc>
                <a:spcPct val="100000"/>
              </a:lnSpc>
            </a:pPr>
            <a:endParaRPr lang="en-US" dirty="0"/>
          </a:p>
        </p:txBody>
      </p:sp>
    </p:spTree>
    <p:extLst>
      <p:ext uri="{BB962C8B-B14F-4D97-AF65-F5344CB8AC3E}">
        <p14:creationId xmlns:p14="http://schemas.microsoft.com/office/powerpoint/2010/main" val="7205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0E96-EE2A-6539-8CC8-E81BE1FB3ED6}"/>
              </a:ext>
            </a:extLst>
          </p:cNvPr>
          <p:cNvSpPr>
            <a:spLocks noGrp="1"/>
          </p:cNvSpPr>
          <p:nvPr>
            <p:ph type="title"/>
          </p:nvPr>
        </p:nvSpPr>
        <p:spPr/>
        <p:txBody>
          <a:bodyPr/>
          <a:lstStyle/>
          <a:p>
            <a:r>
              <a:rPr lang="en-US" dirty="0"/>
              <a:t>Watch and learn II</a:t>
            </a:r>
          </a:p>
        </p:txBody>
      </p:sp>
      <p:sp>
        <p:nvSpPr>
          <p:cNvPr id="3" name="Text Placeholder 2">
            <a:extLst>
              <a:ext uri="{FF2B5EF4-FFF2-40B4-BE49-F238E27FC236}">
                <a16:creationId xmlns:a16="http://schemas.microsoft.com/office/drawing/2014/main" id="{CAC7841C-75E6-B504-EB83-CE0B009878FE}"/>
              </a:ext>
            </a:extLst>
          </p:cNvPr>
          <p:cNvSpPr>
            <a:spLocks noGrp="1"/>
          </p:cNvSpPr>
          <p:nvPr>
            <p:ph type="body" idx="1"/>
          </p:nvPr>
        </p:nvSpPr>
        <p:spPr/>
        <p:txBody>
          <a:bodyPr/>
          <a:lstStyle/>
          <a:p>
            <a:pPr>
              <a:lnSpc>
                <a:spcPct val="100000"/>
              </a:lnSpc>
            </a:pPr>
            <a:r>
              <a:rPr lang="en-US" dirty="0"/>
              <a:t>Leaflet maps are </a:t>
            </a:r>
            <a:r>
              <a:rPr lang="en-US" b="1" dirty="0"/>
              <a:t>widgets</a:t>
            </a:r>
            <a:r>
              <a:rPr lang="en-US" dirty="0"/>
              <a:t> too! User interactions with them can be </a:t>
            </a:r>
            <a:r>
              <a:rPr lang="en-US" b="1" dirty="0"/>
              <a:t>events</a:t>
            </a:r>
            <a:r>
              <a:rPr lang="en-US" dirty="0"/>
              <a:t> we can </a:t>
            </a:r>
            <a:r>
              <a:rPr lang="en-US" b="1" dirty="0"/>
              <a:t>handle</a:t>
            </a:r>
            <a:r>
              <a:rPr lang="en-US" dirty="0"/>
              <a:t>.</a:t>
            </a:r>
          </a:p>
          <a:p>
            <a:pPr lvl="1">
              <a:lnSpc>
                <a:spcPct val="100000"/>
              </a:lnSpc>
              <a:spcBef>
                <a:spcPts val="0"/>
              </a:spcBef>
            </a:pPr>
            <a:r>
              <a:rPr lang="en-US" dirty="0"/>
              <a:t>For example, we can access data on events related to </a:t>
            </a:r>
            <a:r>
              <a:rPr lang="en-US" i="1" dirty="0"/>
              <a:t>polygon clicks </a:t>
            </a:r>
            <a:r>
              <a:rPr lang="en-US" dirty="0"/>
              <a:t>using</a:t>
            </a:r>
            <a:r>
              <a:rPr lang="en-US" b="1" dirty="0"/>
              <a:t> input$[</a:t>
            </a:r>
            <a:r>
              <a:rPr lang="en-US" b="1" dirty="0" err="1"/>
              <a:t>outputId</a:t>
            </a:r>
            <a:r>
              <a:rPr lang="en-US" b="1" dirty="0"/>
              <a:t>]_</a:t>
            </a:r>
            <a:r>
              <a:rPr lang="en-US" b="1" dirty="0" err="1"/>
              <a:t>shape_click</a:t>
            </a:r>
            <a:r>
              <a:rPr lang="en-US" b="1" dirty="0"/>
              <a:t> format</a:t>
            </a:r>
            <a:r>
              <a:rPr lang="en-US" dirty="0"/>
              <a:t>.</a:t>
            </a:r>
          </a:p>
          <a:p>
            <a:pPr>
              <a:lnSpc>
                <a:spcPct val="100000"/>
              </a:lnSpc>
            </a:pPr>
            <a:r>
              <a:rPr lang="en-US" dirty="0"/>
              <a:t>Let’s make it so that, when a user clicks a country’s polygon, this triggers the “</a:t>
            </a:r>
            <a:r>
              <a:rPr lang="en-US" dirty="0" err="1"/>
              <a:t>flyTo</a:t>
            </a:r>
            <a:r>
              <a:rPr lang="en-US" dirty="0"/>
              <a:t>()” feature, which will </a:t>
            </a:r>
            <a:r>
              <a:rPr lang="en-US" b="1" dirty="0"/>
              <a:t>pan</a:t>
            </a:r>
            <a:r>
              <a:rPr lang="en-US" dirty="0"/>
              <a:t> and </a:t>
            </a:r>
            <a:r>
              <a:rPr lang="en-US" b="1" dirty="0"/>
              <a:t>zoom</a:t>
            </a:r>
            <a:r>
              <a:rPr lang="en-US" dirty="0"/>
              <a:t> our map to center on the clicked location.</a:t>
            </a:r>
          </a:p>
          <a:p>
            <a:pPr>
              <a:lnSpc>
                <a:spcPct val="100000"/>
              </a:lnSpc>
            </a:pPr>
            <a:r>
              <a:rPr lang="en-US" dirty="0"/>
              <a:t>Obviously, only add functionality that improve the </a:t>
            </a:r>
            <a:r>
              <a:rPr lang="en-US" b="1" dirty="0"/>
              <a:t>UX</a:t>
            </a:r>
            <a:r>
              <a:rPr lang="en-US" dirty="0"/>
              <a:t>!</a:t>
            </a:r>
          </a:p>
        </p:txBody>
      </p:sp>
    </p:spTree>
    <p:extLst>
      <p:ext uri="{BB962C8B-B14F-4D97-AF65-F5344CB8AC3E}">
        <p14:creationId xmlns:p14="http://schemas.microsoft.com/office/powerpoint/2010/main" val="409700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4AA0-A95C-A3DD-D592-17C81E2AB7E8}"/>
              </a:ext>
            </a:extLst>
          </p:cNvPr>
          <p:cNvSpPr>
            <a:spLocks noGrp="1"/>
          </p:cNvSpPr>
          <p:nvPr>
            <p:ph type="title"/>
          </p:nvPr>
        </p:nvSpPr>
        <p:spPr/>
        <p:txBody>
          <a:bodyPr/>
          <a:lstStyle/>
          <a:p>
            <a:r>
              <a:rPr lang="en-US" dirty="0"/>
              <a:t>A big </a:t>
            </a:r>
            <a:r>
              <a:rPr lang="en-US" dirty="0" err="1"/>
              <a:t>plotly-eap</a:t>
            </a:r>
            <a:endParaRPr lang="en-US" dirty="0"/>
          </a:p>
        </p:txBody>
      </p:sp>
      <p:sp>
        <p:nvSpPr>
          <p:cNvPr id="3" name="Text Placeholder 2">
            <a:extLst>
              <a:ext uri="{FF2B5EF4-FFF2-40B4-BE49-F238E27FC236}">
                <a16:creationId xmlns:a16="http://schemas.microsoft.com/office/drawing/2014/main" id="{9029219B-5BB4-7231-464B-D36F5C1EF98D}"/>
              </a:ext>
            </a:extLst>
          </p:cNvPr>
          <p:cNvSpPr>
            <a:spLocks noGrp="1"/>
          </p:cNvSpPr>
          <p:nvPr>
            <p:ph type="body" idx="1"/>
          </p:nvPr>
        </p:nvSpPr>
        <p:spPr/>
        <p:txBody>
          <a:bodyPr>
            <a:normAutofit fontScale="92500" lnSpcReduction="10000"/>
          </a:bodyPr>
          <a:lstStyle/>
          <a:p>
            <a:r>
              <a:rPr lang="en-US" dirty="0"/>
              <a:t>We’ll close by looking at </a:t>
            </a:r>
            <a:r>
              <a:rPr lang="en-US" i="1" dirty="0" err="1"/>
              <a:t>plotly</a:t>
            </a:r>
            <a:r>
              <a:rPr lang="en-US" dirty="0"/>
              <a:t>, a JS (and now R) package for creating web-enabled, interactive </a:t>
            </a:r>
            <a:r>
              <a:rPr lang="en-US" b="1" dirty="0"/>
              <a:t>graphs</a:t>
            </a:r>
            <a:r>
              <a:rPr lang="en-US" dirty="0"/>
              <a:t>.</a:t>
            </a:r>
          </a:p>
          <a:p>
            <a:r>
              <a:rPr lang="en-US" dirty="0"/>
              <a:t>For those who know ggplot2, </a:t>
            </a:r>
            <a:r>
              <a:rPr lang="en-US" i="1" dirty="0" err="1"/>
              <a:t>plotly</a:t>
            </a:r>
            <a:r>
              <a:rPr lang="en-US" dirty="0"/>
              <a:t> is similar (and similarly massive!). The difference: </a:t>
            </a:r>
            <a:r>
              <a:rPr lang="en-US" i="1" dirty="0" err="1"/>
              <a:t>plotly</a:t>
            </a:r>
            <a:r>
              <a:rPr lang="en-US" dirty="0"/>
              <a:t> graphs are interactive!</a:t>
            </a:r>
          </a:p>
          <a:p>
            <a:pPr>
              <a:lnSpc>
                <a:spcPct val="100000"/>
              </a:lnSpc>
            </a:pPr>
            <a:r>
              <a:rPr lang="en-US" dirty="0"/>
              <a:t>We don’t need to know </a:t>
            </a:r>
            <a:r>
              <a:rPr lang="en-US" i="1" dirty="0" err="1"/>
              <a:t>plotly</a:t>
            </a:r>
            <a:r>
              <a:rPr lang="en-US" dirty="0"/>
              <a:t> (or </a:t>
            </a:r>
            <a:r>
              <a:rPr lang="en-US" i="1" dirty="0"/>
              <a:t>ggplot2</a:t>
            </a:r>
            <a:r>
              <a:rPr lang="en-US" dirty="0"/>
              <a:t>!) to appreciate what </a:t>
            </a:r>
            <a:r>
              <a:rPr lang="en-US" i="1" dirty="0" err="1"/>
              <a:t>plotly</a:t>
            </a:r>
            <a:r>
              <a:rPr lang="en-US" dirty="0"/>
              <a:t> offers thanks to </a:t>
            </a:r>
            <a:r>
              <a:rPr lang="en-US" dirty="0" err="1"/>
              <a:t>ggplotly</a:t>
            </a:r>
            <a:r>
              <a:rPr lang="en-US" dirty="0"/>
              <a:t>(). </a:t>
            </a:r>
          </a:p>
          <a:p>
            <a:pPr lvl="1">
              <a:lnSpc>
                <a:spcPct val="100000"/>
              </a:lnSpc>
              <a:spcBef>
                <a:spcPts val="0"/>
              </a:spcBef>
            </a:pPr>
            <a:r>
              <a:rPr lang="en-US" dirty="0"/>
              <a:t>It disassembles a </a:t>
            </a:r>
            <a:r>
              <a:rPr lang="en-US" dirty="0" err="1"/>
              <a:t>ggplot</a:t>
            </a:r>
            <a:r>
              <a:rPr lang="en-US" dirty="0"/>
              <a:t> and rebuilds it (more or less) in </a:t>
            </a:r>
            <a:r>
              <a:rPr lang="en-US" i="1" dirty="0" err="1"/>
              <a:t>plotly</a:t>
            </a:r>
            <a:r>
              <a:rPr lang="en-US" dirty="0"/>
              <a:t>. </a:t>
            </a:r>
          </a:p>
          <a:p>
            <a:pPr>
              <a:lnSpc>
                <a:spcPct val="100000"/>
              </a:lnSpc>
            </a:pPr>
            <a:r>
              <a:rPr lang="en-US" dirty="0"/>
              <a:t>We’ll copy-paste a complex </a:t>
            </a:r>
            <a:r>
              <a:rPr lang="en-US" dirty="0" err="1"/>
              <a:t>ggplot</a:t>
            </a:r>
            <a:r>
              <a:rPr lang="en-US" dirty="0"/>
              <a:t> into our app as an interesting test case: </a:t>
            </a:r>
            <a:r>
              <a:rPr lang="en-US" b="0" i="0" dirty="0">
                <a:solidFill>
                  <a:schemeClr val="accent3">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https://z.umn.edu/Rshiny</a:t>
            </a:r>
            <a:r>
              <a:rPr lang="en-US" b="0" i="0" dirty="0">
                <a:solidFill>
                  <a:schemeClr val="accent3">
                    <a:lumMod val="75000"/>
                  </a:schemeClr>
                </a:solidFill>
                <a:effectLst/>
                <a:latin typeface="Arial" panose="020B0604020202020204" pitchFamily="34" charset="0"/>
              </a:rPr>
              <a:t>. </a:t>
            </a:r>
          </a:p>
          <a:p>
            <a:pPr>
              <a:lnSpc>
                <a:spcPct val="100000"/>
              </a:lnSpc>
            </a:pPr>
            <a:r>
              <a:rPr lang="en-US" dirty="0"/>
              <a:t>There are </a:t>
            </a:r>
            <a:r>
              <a:rPr lang="en-US" dirty="0" err="1"/>
              <a:t>renderPlotly</a:t>
            </a:r>
            <a:r>
              <a:rPr lang="en-US" dirty="0"/>
              <a:t>({}) and </a:t>
            </a:r>
            <a:r>
              <a:rPr lang="en-US" dirty="0" err="1"/>
              <a:t>plotlyOutput</a:t>
            </a:r>
            <a:r>
              <a:rPr lang="en-US" dirty="0"/>
              <a:t>() functions, as usual.</a:t>
            </a:r>
          </a:p>
        </p:txBody>
      </p:sp>
    </p:spTree>
    <p:extLst>
      <p:ext uri="{BB962C8B-B14F-4D97-AF65-F5344CB8AC3E}">
        <p14:creationId xmlns:p14="http://schemas.microsoft.com/office/powerpoint/2010/main" val="23937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8900-1055-788B-9A82-4E9E39B56C4E}"/>
              </a:ext>
            </a:extLst>
          </p:cNvPr>
          <p:cNvSpPr>
            <a:spLocks noGrp="1"/>
          </p:cNvSpPr>
          <p:nvPr>
            <p:ph type="title"/>
          </p:nvPr>
        </p:nvSpPr>
        <p:spPr/>
        <p:txBody>
          <a:bodyPr/>
          <a:lstStyle/>
          <a:p>
            <a:r>
              <a:rPr lang="en-US" dirty="0"/>
              <a:t>Dialing things up…and down.</a:t>
            </a:r>
          </a:p>
        </p:txBody>
      </p:sp>
      <p:sp>
        <p:nvSpPr>
          <p:cNvPr id="3" name="Text Placeholder 2">
            <a:extLst>
              <a:ext uri="{FF2B5EF4-FFF2-40B4-BE49-F238E27FC236}">
                <a16:creationId xmlns:a16="http://schemas.microsoft.com/office/drawing/2014/main" id="{A9842F7B-8809-FA3C-57D3-2C368770AC0C}"/>
              </a:ext>
            </a:extLst>
          </p:cNvPr>
          <p:cNvSpPr>
            <a:spLocks noGrp="1"/>
          </p:cNvSpPr>
          <p:nvPr>
            <p:ph type="body" idx="1"/>
          </p:nvPr>
        </p:nvSpPr>
        <p:spPr/>
        <p:txBody>
          <a:bodyPr>
            <a:normAutofit fontScale="92500"/>
          </a:bodyPr>
          <a:lstStyle/>
          <a:p>
            <a:pPr>
              <a:lnSpc>
                <a:spcPct val="100000"/>
              </a:lnSpc>
            </a:pPr>
            <a:r>
              <a:rPr lang="en-US" i="1" dirty="0" err="1"/>
              <a:t>plotly</a:t>
            </a:r>
            <a:r>
              <a:rPr lang="en-US" dirty="0"/>
              <a:t> graphs come with tons of interactivity!</a:t>
            </a:r>
          </a:p>
          <a:p>
            <a:pPr lvl="1">
              <a:lnSpc>
                <a:spcPct val="100000"/>
              </a:lnSpc>
              <a:spcBef>
                <a:spcPts val="0"/>
              </a:spcBef>
            </a:pPr>
            <a:r>
              <a:rPr lang="en-US" dirty="0"/>
              <a:t>Tooltips on mouse hover.</a:t>
            </a:r>
          </a:p>
          <a:p>
            <a:pPr lvl="1">
              <a:lnSpc>
                <a:spcPct val="100000"/>
              </a:lnSpc>
              <a:spcBef>
                <a:spcPts val="0"/>
              </a:spcBef>
            </a:pPr>
            <a:r>
              <a:rPr lang="en-US" dirty="0"/>
              <a:t>Legend key group filtering on click/double-click.</a:t>
            </a:r>
          </a:p>
          <a:p>
            <a:pPr lvl="1">
              <a:lnSpc>
                <a:spcPct val="100000"/>
              </a:lnSpc>
              <a:spcBef>
                <a:spcPts val="0"/>
              </a:spcBef>
            </a:pPr>
            <a:r>
              <a:rPr lang="en-US" dirty="0"/>
              <a:t>Click and drag to zoom + double-click to </a:t>
            </a:r>
            <a:r>
              <a:rPr lang="en-US" dirty="0" err="1"/>
              <a:t>unzoom</a:t>
            </a:r>
            <a:r>
              <a:rPr lang="en-US" dirty="0"/>
              <a:t>.</a:t>
            </a:r>
          </a:p>
          <a:p>
            <a:pPr lvl="1">
              <a:lnSpc>
                <a:spcPct val="100000"/>
              </a:lnSpc>
              <a:spcBef>
                <a:spcPts val="0"/>
              </a:spcBef>
            </a:pPr>
            <a:r>
              <a:rPr lang="en-US" dirty="0" err="1"/>
              <a:t>Modebar</a:t>
            </a:r>
            <a:r>
              <a:rPr lang="en-US" dirty="0"/>
              <a:t> with many additional buttons.</a:t>
            </a:r>
          </a:p>
          <a:p>
            <a:pPr>
              <a:lnSpc>
                <a:spcPct val="100000"/>
              </a:lnSpc>
            </a:pPr>
            <a:r>
              <a:rPr lang="en-US" dirty="0"/>
              <a:t>Dialing all this back requires engaging with layout() and config(). </a:t>
            </a:r>
          </a:p>
          <a:p>
            <a:pPr lvl="1">
              <a:lnSpc>
                <a:spcPct val="100000"/>
              </a:lnSpc>
              <a:spcBef>
                <a:spcPts val="0"/>
              </a:spcBef>
            </a:pPr>
            <a:r>
              <a:rPr lang="en-US" i="1" dirty="0" err="1"/>
              <a:t>plotly</a:t>
            </a:r>
            <a:r>
              <a:rPr lang="en-US" dirty="0"/>
              <a:t> is a JS package, and it shows! Get ready for lists inside lists! </a:t>
            </a:r>
            <a:r>
              <a:rPr lang="en-US" dirty="0">
                <a:sym typeface="Wingdings" panose="05000000000000000000" pitchFamily="2" charset="2"/>
              </a:rPr>
              <a:t></a:t>
            </a:r>
          </a:p>
          <a:p>
            <a:pPr lvl="1">
              <a:lnSpc>
                <a:spcPct val="100000"/>
              </a:lnSpc>
              <a:spcBef>
                <a:spcPts val="0"/>
              </a:spcBef>
            </a:pPr>
            <a:r>
              <a:rPr lang="en-US" dirty="0">
                <a:sym typeface="Wingdings" panose="05000000000000000000" pitchFamily="2" charset="2"/>
              </a:rPr>
              <a:t>layout() also lets us adjust legend placement.</a:t>
            </a:r>
          </a:p>
          <a:p>
            <a:pPr>
              <a:lnSpc>
                <a:spcPct val="100000"/>
              </a:lnSpc>
            </a:pPr>
            <a:r>
              <a:rPr lang="en-US" dirty="0">
                <a:sym typeface="Wingdings" panose="05000000000000000000" pitchFamily="2" charset="2"/>
              </a:rPr>
              <a:t>Meanwhile, style() help us customize our tooltip contents to be only exactly what we specify. </a:t>
            </a:r>
          </a:p>
          <a:p>
            <a:pPr lvl="1">
              <a:lnSpc>
                <a:spcPct val="100000"/>
              </a:lnSpc>
            </a:pPr>
            <a:endParaRPr lang="en-US" dirty="0"/>
          </a:p>
        </p:txBody>
      </p:sp>
    </p:spTree>
    <p:extLst>
      <p:ext uri="{BB962C8B-B14F-4D97-AF65-F5344CB8AC3E}">
        <p14:creationId xmlns:p14="http://schemas.microsoft.com/office/powerpoint/2010/main" val="202530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BCB2-BDCE-DB48-046C-A4FFB071CEEC}"/>
              </a:ext>
            </a:extLst>
          </p:cNvPr>
          <p:cNvSpPr>
            <a:spLocks noGrp="1"/>
          </p:cNvSpPr>
          <p:nvPr>
            <p:ph type="title"/>
          </p:nvPr>
        </p:nvSpPr>
        <p:spPr/>
        <p:txBody>
          <a:bodyPr/>
          <a:lstStyle/>
          <a:p>
            <a:r>
              <a:rPr lang="en-US" dirty="0"/>
              <a:t>Some apps to inspire you!</a:t>
            </a:r>
          </a:p>
        </p:txBody>
      </p:sp>
    </p:spTree>
    <p:extLst>
      <p:ext uri="{BB962C8B-B14F-4D97-AF65-F5344CB8AC3E}">
        <p14:creationId xmlns:p14="http://schemas.microsoft.com/office/powerpoint/2010/main" val="24589133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3BF-C9C2-9379-6EA5-2498B16E485D}"/>
              </a:ext>
            </a:extLst>
          </p:cNvPr>
          <p:cNvSpPr>
            <a:spLocks noGrp="1"/>
          </p:cNvSpPr>
          <p:nvPr>
            <p:ph type="title"/>
          </p:nvPr>
        </p:nvSpPr>
        <p:spPr/>
        <p:txBody>
          <a:bodyPr/>
          <a:lstStyle/>
          <a:p>
            <a:r>
              <a:rPr lang="en-US" dirty="0"/>
              <a:t>Update, don’t rebuild III</a:t>
            </a:r>
          </a:p>
        </p:txBody>
      </p:sp>
      <p:sp>
        <p:nvSpPr>
          <p:cNvPr id="3" name="Text Placeholder 2">
            <a:extLst>
              <a:ext uri="{FF2B5EF4-FFF2-40B4-BE49-F238E27FC236}">
                <a16:creationId xmlns:a16="http://schemas.microsoft.com/office/drawing/2014/main" id="{135D44D6-EEE0-9EF6-0AD0-08E048813507}"/>
              </a:ext>
            </a:extLst>
          </p:cNvPr>
          <p:cNvSpPr>
            <a:spLocks noGrp="1"/>
          </p:cNvSpPr>
          <p:nvPr>
            <p:ph type="body" idx="1"/>
          </p:nvPr>
        </p:nvSpPr>
        <p:spPr/>
        <p:txBody>
          <a:bodyPr/>
          <a:lstStyle/>
          <a:p>
            <a:r>
              <a:rPr lang="en-US" i="1" dirty="0" err="1"/>
              <a:t>plotly</a:t>
            </a:r>
            <a:r>
              <a:rPr lang="en-US" dirty="0"/>
              <a:t> has a proxy for updating graphs rather than rebuilding them. </a:t>
            </a:r>
          </a:p>
          <a:p>
            <a:r>
              <a:rPr lang="en-US" dirty="0"/>
              <a:t>Let’s give users a </a:t>
            </a:r>
            <a:r>
              <a:rPr lang="en-US" b="1" dirty="0"/>
              <a:t>drop-down menu widget </a:t>
            </a:r>
            <a:r>
              <a:rPr lang="en-US" dirty="0"/>
              <a:t>to select a new color scheme for the graph. </a:t>
            </a:r>
          </a:p>
          <a:p>
            <a:pPr>
              <a:lnSpc>
                <a:spcPct val="100000"/>
              </a:lnSpc>
            </a:pPr>
            <a:r>
              <a:rPr lang="en-US" dirty="0"/>
              <a:t>This doesn’t </a:t>
            </a:r>
            <a:r>
              <a:rPr lang="en-US" i="1" dirty="0"/>
              <a:t>quite</a:t>
            </a:r>
            <a:r>
              <a:rPr lang="en-US" dirty="0"/>
              <a:t> work…the lines and legend keys don’t change colors appropriately!</a:t>
            </a:r>
          </a:p>
          <a:p>
            <a:pPr lvl="1">
              <a:lnSpc>
                <a:spcPct val="100000"/>
              </a:lnSpc>
              <a:spcBef>
                <a:spcPts val="0"/>
              </a:spcBef>
            </a:pPr>
            <a:r>
              <a:rPr lang="en-US" dirty="0"/>
              <a:t>This is fixable (with pain), but it’s all kind of </a:t>
            </a:r>
            <a:r>
              <a:rPr lang="en-US" dirty="0" err="1"/>
              <a:t>ggplotly</a:t>
            </a:r>
            <a:r>
              <a:rPr lang="en-US" dirty="0"/>
              <a:t>()’s fault. It’d be best to rebuild this graph in </a:t>
            </a:r>
            <a:r>
              <a:rPr lang="en-US" i="1" dirty="0" err="1"/>
              <a:t>plotly</a:t>
            </a:r>
            <a:r>
              <a:rPr lang="en-US" dirty="0"/>
              <a:t> at this point!</a:t>
            </a:r>
          </a:p>
        </p:txBody>
      </p:sp>
    </p:spTree>
    <p:extLst>
      <p:ext uri="{BB962C8B-B14F-4D97-AF65-F5344CB8AC3E}">
        <p14:creationId xmlns:p14="http://schemas.microsoft.com/office/powerpoint/2010/main" val="373553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DD44-BAD8-03E7-9512-C2F97D50F8C4}"/>
              </a:ext>
            </a:extLst>
          </p:cNvPr>
          <p:cNvSpPr>
            <a:spLocks noGrp="1"/>
          </p:cNvSpPr>
          <p:nvPr>
            <p:ph type="title"/>
          </p:nvPr>
        </p:nvSpPr>
        <p:spPr/>
        <p:txBody>
          <a:bodyPr/>
          <a:lstStyle/>
          <a:p>
            <a:r>
              <a:rPr lang="en-US" dirty="0"/>
              <a:t>Watch and learn III</a:t>
            </a:r>
          </a:p>
        </p:txBody>
      </p:sp>
      <p:sp>
        <p:nvSpPr>
          <p:cNvPr id="3" name="Text Placeholder 2">
            <a:extLst>
              <a:ext uri="{FF2B5EF4-FFF2-40B4-BE49-F238E27FC236}">
                <a16:creationId xmlns:a16="http://schemas.microsoft.com/office/drawing/2014/main" id="{E23374A9-7452-0979-21A7-6125D77EFFD7}"/>
              </a:ext>
            </a:extLst>
          </p:cNvPr>
          <p:cNvSpPr>
            <a:spLocks noGrp="1"/>
          </p:cNvSpPr>
          <p:nvPr>
            <p:ph type="body" idx="1"/>
          </p:nvPr>
        </p:nvSpPr>
        <p:spPr/>
        <p:txBody>
          <a:bodyPr/>
          <a:lstStyle/>
          <a:p>
            <a:pPr>
              <a:lnSpc>
                <a:spcPct val="100000"/>
              </a:lnSpc>
            </a:pPr>
            <a:r>
              <a:rPr lang="en-US" dirty="0"/>
              <a:t>Lastly, as we have come to expect, </a:t>
            </a:r>
            <a:r>
              <a:rPr lang="en-US" i="1" dirty="0" err="1"/>
              <a:t>plotly</a:t>
            </a:r>
            <a:r>
              <a:rPr lang="en-US" dirty="0"/>
              <a:t> graphs are also widgets—we can track and </a:t>
            </a:r>
            <a:r>
              <a:rPr lang="en-US" b="1" dirty="0"/>
              <a:t>handle events </a:t>
            </a:r>
            <a:r>
              <a:rPr lang="en-US" dirty="0"/>
              <a:t>related to them.</a:t>
            </a:r>
          </a:p>
          <a:p>
            <a:pPr>
              <a:lnSpc>
                <a:spcPct val="100000"/>
              </a:lnSpc>
            </a:pPr>
            <a:r>
              <a:rPr lang="en-US" dirty="0"/>
              <a:t>However, </a:t>
            </a:r>
            <a:r>
              <a:rPr lang="en-US" i="1" dirty="0" err="1"/>
              <a:t>plotly</a:t>
            </a:r>
            <a:r>
              <a:rPr lang="en-US" dirty="0"/>
              <a:t> uses a different (but equivalent!) event system:</a:t>
            </a:r>
          </a:p>
          <a:p>
            <a:pPr lvl="1">
              <a:lnSpc>
                <a:spcPct val="100000"/>
              </a:lnSpc>
              <a:spcBef>
                <a:spcPts val="0"/>
              </a:spcBef>
            </a:pPr>
            <a:r>
              <a:rPr lang="en-US" dirty="0"/>
              <a:t>We must give our graph a </a:t>
            </a:r>
            <a:r>
              <a:rPr lang="en-US" b="1" dirty="0"/>
              <a:t>source</a:t>
            </a:r>
            <a:r>
              <a:rPr lang="en-US" dirty="0"/>
              <a:t>, sort of like an </a:t>
            </a:r>
            <a:r>
              <a:rPr lang="en-US" b="1" dirty="0" err="1"/>
              <a:t>inputId</a:t>
            </a:r>
            <a:r>
              <a:rPr lang="en-US" dirty="0"/>
              <a:t>.</a:t>
            </a:r>
          </a:p>
          <a:p>
            <a:pPr lvl="1">
              <a:lnSpc>
                <a:spcPct val="100000"/>
              </a:lnSpc>
              <a:spcBef>
                <a:spcPts val="0"/>
              </a:spcBef>
            </a:pPr>
            <a:r>
              <a:rPr lang="en-US" dirty="0"/>
              <a:t>We must register the specific event type to track (</a:t>
            </a:r>
            <a:r>
              <a:rPr lang="en-US" i="1" dirty="0"/>
              <a:t>e.g.</a:t>
            </a:r>
            <a:r>
              <a:rPr lang="en-US" dirty="0"/>
              <a:t>, mouse clicks)</a:t>
            </a:r>
          </a:p>
          <a:p>
            <a:pPr lvl="1">
              <a:lnSpc>
                <a:spcPct val="100000"/>
              </a:lnSpc>
              <a:spcBef>
                <a:spcPts val="0"/>
              </a:spcBef>
            </a:pPr>
            <a:r>
              <a:rPr lang="en-US" dirty="0"/>
              <a:t>We must use an </a:t>
            </a:r>
            <a:r>
              <a:rPr lang="en-US" dirty="0" err="1"/>
              <a:t>event_data</a:t>
            </a:r>
            <a:r>
              <a:rPr lang="en-US" dirty="0"/>
              <a:t>() call server-side instead of input. </a:t>
            </a:r>
          </a:p>
          <a:p>
            <a:pPr>
              <a:lnSpc>
                <a:spcPct val="100000"/>
              </a:lnSpc>
            </a:pPr>
            <a:r>
              <a:rPr lang="en-US" dirty="0"/>
              <a:t>Let’s make so that users get a printed message containing the exact population value of a clicked point.</a:t>
            </a:r>
          </a:p>
        </p:txBody>
      </p:sp>
    </p:spTree>
    <p:extLst>
      <p:ext uri="{BB962C8B-B14F-4D97-AF65-F5344CB8AC3E}">
        <p14:creationId xmlns:p14="http://schemas.microsoft.com/office/powerpoint/2010/main" val="183631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E0F0-3D29-F857-BD6D-CA164EB86131}"/>
              </a:ext>
            </a:extLst>
          </p:cNvPr>
          <p:cNvSpPr>
            <a:spLocks noGrp="1"/>
          </p:cNvSpPr>
          <p:nvPr>
            <p:ph type="title"/>
          </p:nvPr>
        </p:nvSpPr>
        <p:spPr/>
        <p:txBody>
          <a:bodyPr/>
          <a:lstStyle/>
          <a:p>
            <a:r>
              <a:rPr lang="en-US" dirty="0"/>
              <a:t>That’s all folks!</a:t>
            </a:r>
          </a:p>
        </p:txBody>
      </p:sp>
      <p:sp>
        <p:nvSpPr>
          <p:cNvPr id="3" name="Text Placeholder 2">
            <a:extLst>
              <a:ext uri="{FF2B5EF4-FFF2-40B4-BE49-F238E27FC236}">
                <a16:creationId xmlns:a16="http://schemas.microsoft.com/office/drawing/2014/main" id="{A5C2F3BF-8485-CA76-D08C-B3F0D93A9EB1}"/>
              </a:ext>
            </a:extLst>
          </p:cNvPr>
          <p:cNvSpPr>
            <a:spLocks noGrp="1"/>
          </p:cNvSpPr>
          <p:nvPr>
            <p:ph type="body" idx="1"/>
          </p:nvPr>
        </p:nvSpPr>
        <p:spPr/>
        <p:txBody>
          <a:bodyPr/>
          <a:lstStyle/>
          <a:p>
            <a:r>
              <a:rPr lang="en-US" dirty="0"/>
              <a:t>THANK YOU FOR ATTENDING! </a:t>
            </a:r>
          </a:p>
          <a:p>
            <a:r>
              <a:rPr lang="en-US" dirty="0"/>
              <a:t>PLEASE provide feedback! This content is </a:t>
            </a:r>
            <a:r>
              <a:rPr lang="en-US" i="1" dirty="0"/>
              <a:t>brand-new</a:t>
            </a:r>
            <a:r>
              <a:rPr lang="en-US" dirty="0"/>
              <a:t>; your feedback will improve future workshops!</a:t>
            </a:r>
          </a:p>
          <a:p>
            <a:r>
              <a:rPr lang="en-US" dirty="0"/>
              <a:t>What else do you want to know? What things would you like to try?</a:t>
            </a:r>
          </a:p>
          <a:p>
            <a:r>
              <a:rPr lang="en-US" dirty="0"/>
              <a:t>An “R Shiny Cookbook” is on the way! Please reach out if you’re interested in being a reader!</a:t>
            </a:r>
          </a:p>
        </p:txBody>
      </p:sp>
    </p:spTree>
    <p:extLst>
      <p:ext uri="{BB962C8B-B14F-4D97-AF65-F5344CB8AC3E}">
        <p14:creationId xmlns:p14="http://schemas.microsoft.com/office/powerpoint/2010/main" val="396717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5636</TotalTime>
  <Words>15876</Words>
  <Application>Microsoft Office PowerPoint</Application>
  <PresentationFormat>On-screen Show (16:9)</PresentationFormat>
  <Paragraphs>786</Paragraphs>
  <Slides>65</Slides>
  <Notes>64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Raleway</vt:lpstr>
      <vt:lpstr>Wingdings</vt:lpstr>
      <vt:lpstr>Source Code Pro</vt:lpstr>
      <vt:lpstr>Simplified Arabic Fixed</vt:lpstr>
      <vt:lpstr>inherit</vt:lpstr>
      <vt:lpstr>Arial</vt:lpstr>
      <vt:lpstr>Source Sans Pro</vt:lpstr>
      <vt:lpstr>Maroon 5578</vt:lpstr>
      <vt:lpstr>R Shiny for Building Web Applications</vt:lpstr>
      <vt:lpstr>Carpentries Code of Conduct</vt:lpstr>
      <vt:lpstr>Welcome</vt:lpstr>
      <vt:lpstr>Introductions</vt:lpstr>
      <vt:lpstr>Installation / set-up </vt:lpstr>
      <vt:lpstr>Some apps to inspire you!</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Button chops</vt:lpstr>
      <vt:lpstr>Observe and report</vt:lpstr>
      <vt:lpstr>Observe and report II</vt:lpstr>
      <vt:lpstr>Tabby cats</vt:lpstr>
      <vt:lpstr>Hour 3: Adding Showstoppers</vt:lpstr>
      <vt:lpstr>Turning the tables</vt:lpstr>
      <vt:lpstr>Simmer down</vt:lpstr>
      <vt:lpstr>Style wild </vt:lpstr>
      <vt:lpstr>Newsflash</vt:lpstr>
      <vt:lpstr>Mr. Game and Watch</vt:lpstr>
      <vt:lpstr>Turning over a new leaflet</vt:lpstr>
      <vt:lpstr>Map maker</vt:lpstr>
      <vt:lpstr>Putting on the ritz</vt:lpstr>
      <vt:lpstr>Update, don’t rebuild II</vt:lpstr>
      <vt:lpstr>Watch and learn II</vt:lpstr>
      <vt:lpstr>A big plotly-eap</vt:lpstr>
      <vt:lpstr>Dialing things up…and down.</vt:lpstr>
      <vt:lpstr>Update, don’t rebuild III</vt:lpstr>
      <vt:lpstr>Watch and learn III</vt:lpstr>
      <vt:lpstr>That’s all folks!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136</cp:revision>
  <dcterms:modified xsi:type="dcterms:W3CDTF">2024-09-06T16:08:47Z</dcterms:modified>
</cp:coreProperties>
</file>