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7"/>
  </p:notesMasterIdLst>
  <p:sldIdLst>
    <p:sldId id="256" r:id="rId2"/>
    <p:sldId id="257" r:id="rId3"/>
    <p:sldId id="258" r:id="rId4"/>
    <p:sldId id="259" r:id="rId5"/>
    <p:sldId id="260" r:id="rId6"/>
    <p:sldId id="305" r:id="rId7"/>
    <p:sldId id="263" r:id="rId8"/>
    <p:sldId id="264" r:id="rId9"/>
    <p:sldId id="265" r:id="rId10"/>
    <p:sldId id="266" r:id="rId11"/>
    <p:sldId id="267" r:id="rId12"/>
    <p:sldId id="268" r:id="rId13"/>
    <p:sldId id="273"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7" r:id="rId27"/>
    <p:sldId id="283" r:id="rId28"/>
    <p:sldId id="284" r:id="rId29"/>
    <p:sldId id="285" r:id="rId30"/>
    <p:sldId id="286" r:id="rId31"/>
    <p:sldId id="288" r:id="rId32"/>
    <p:sldId id="289" r:id="rId33"/>
    <p:sldId id="292" r:id="rId34"/>
    <p:sldId id="290" r:id="rId35"/>
    <p:sldId id="291" r:id="rId36"/>
    <p:sldId id="293" r:id="rId37"/>
    <p:sldId id="295" r:id="rId38"/>
    <p:sldId id="296" r:id="rId39"/>
    <p:sldId id="297" r:id="rId40"/>
    <p:sldId id="298" r:id="rId41"/>
    <p:sldId id="299" r:id="rId42"/>
    <p:sldId id="300" r:id="rId43"/>
    <p:sldId id="301" r:id="rId44"/>
    <p:sldId id="302" r:id="rId45"/>
    <p:sldId id="303" r:id="rId46"/>
    <p:sldId id="304" r:id="rId47"/>
    <p:sldId id="29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261" r:id="rId64"/>
    <p:sldId id="262" r:id="rId65"/>
    <p:sldId id="282" r:id="rId66"/>
  </p:sldIdLst>
  <p:sldSz cx="9144000" cy="5143500" type="screen16x9"/>
  <p:notesSz cx="6858000" cy="9144000"/>
  <p:embeddedFontLst>
    <p:embeddedFont>
      <p:font typeface="Raleway" pitchFamily="2" charset="0"/>
      <p:regular r:id="rId68"/>
      <p:bold r:id="rId69"/>
      <p:italic r:id="rId70"/>
      <p:boldItalic r:id="rId71"/>
    </p:embeddedFont>
    <p:embeddedFont>
      <p:font typeface="Simplified Arabic Fixed" panose="02070309020205020404" pitchFamily="49" charset="-78"/>
      <p:regular r:id="rId72"/>
    </p:embeddedFont>
    <p:embeddedFont>
      <p:font typeface="Source Code Pro" panose="020B0509030403020204" pitchFamily="49" charset="0"/>
      <p:regular r:id="rId73"/>
      <p:bold r:id="rId74"/>
      <p:italic r:id="rId75"/>
      <p:boldItalic r:id="rId76"/>
    </p:embeddedFont>
    <p:embeddedFont>
      <p:font typeface="Source Sans Pro" panose="020B0503030403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8" d="100"/>
          <a:sy n="78" d="100"/>
        </p:scale>
        <p:origin x="103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 the three packages we’ll meet in this hour, I want to start with DT for a few reasons.</a:t>
            </a:r>
          </a:p>
          <a:p>
            <a:r>
              <a:rPr lang="en-US" dirty="0"/>
              <a:t>It’ll allow us to swap out our current table for a cooler one, and it also features characteristics most like those we already know. But it still introduces all the key ideas we’ll need to understand </a:t>
            </a:r>
            <a:r>
              <a:rPr lang="en-US" dirty="0" err="1"/>
              <a:t>plotly</a:t>
            </a:r>
            <a:r>
              <a:rPr lang="en-US" dirty="0"/>
              <a:t> and leaflet too.</a:t>
            </a:r>
          </a:p>
          <a:p>
            <a:r>
              <a:rPr lang="en-US" dirty="0"/>
              <a:t>To get started, we just need to swap out our current render and output calls for the equivalent DT ones—that’s it! </a:t>
            </a:r>
          </a:p>
          <a:p>
            <a:r>
              <a:rPr lang="en-US" dirty="0"/>
              <a:t>(Go off and do that)</a:t>
            </a:r>
          </a:p>
          <a:p>
            <a:r>
              <a:rPr lang="en-US" dirty="0"/>
              <a:t>(Show them all the new features that DT tables come with—pagination, page length, search, sorting, and row selection).</a:t>
            </a:r>
          </a:p>
        </p:txBody>
      </p:sp>
    </p:spTree>
    <p:extLst>
      <p:ext uri="{BB962C8B-B14F-4D97-AF65-F5344CB8AC3E}">
        <p14:creationId xmlns:p14="http://schemas.microsoft.com/office/powerpoint/2010/main" val="4003647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just saw, DT tables come with lots of interactivity out of the box! This’ll be a theme; </a:t>
            </a:r>
            <a:r>
              <a:rPr lang="en-US" dirty="0" err="1"/>
              <a:t>plotlys</a:t>
            </a:r>
            <a:r>
              <a:rPr lang="en-US" dirty="0"/>
              <a:t> and leaflets are similar.</a:t>
            </a:r>
          </a:p>
          <a:p>
            <a:r>
              <a:rPr lang="en-US" dirty="0"/>
              <a:t>This isn’t always good! From a UX, or user experience, standpoint, having lots of options may be overwhelming, confusing, or unnecessary-feeling for some users.</a:t>
            </a:r>
          </a:p>
          <a:p>
            <a:r>
              <a:rPr lang="en-US" dirty="0"/>
              <a:t>IMO, it’s best to rewind to the essentials and then turn features on intentionally when they’re beneficial and understandable.</a:t>
            </a:r>
          </a:p>
          <a:p>
            <a:r>
              <a:rPr lang="en-US" dirty="0"/>
              <a:t>That’s the second theme: You can do that! If there’s a feature in these packages, there’s also a way to disable it. </a:t>
            </a:r>
          </a:p>
          <a:p>
            <a:r>
              <a:rPr lang="en-US" dirty="0"/>
              <a:t>In DT, that’s usually by manipulating something inside of the </a:t>
            </a:r>
            <a:r>
              <a:rPr lang="en-US" dirty="0" err="1"/>
              <a:t>datatable</a:t>
            </a:r>
            <a:r>
              <a:rPr lang="en-US" dirty="0"/>
              <a:t>() function.</a:t>
            </a:r>
          </a:p>
          <a:p>
            <a:r>
              <a:rPr lang="en-US" dirty="0"/>
              <a:t>(Go off and disable several features, then show them). </a:t>
            </a:r>
          </a:p>
        </p:txBody>
      </p:sp>
    </p:spTree>
    <p:extLst>
      <p:ext uri="{BB962C8B-B14F-4D97-AF65-F5344CB8AC3E}">
        <p14:creationId xmlns:p14="http://schemas.microsoft.com/office/powerpoint/2010/main" val="360481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want to show that all three packages come with lots of stylization options; you should rarely need raw CSS to style these graphics.</a:t>
            </a:r>
          </a:p>
          <a:p>
            <a:r>
              <a:rPr lang="en-US" dirty="0"/>
              <a:t>For example, in DT, we can use the format and style functions to adjust our table’s looks. However, as you’ll see, the system here is really not much different from writing CSS anyhow!</a:t>
            </a:r>
          </a:p>
          <a:p>
            <a:r>
              <a:rPr lang="en-US" dirty="0"/>
              <a:t>(Go off and show them, indicating that the examples are just meant to show you what’s possible.). </a:t>
            </a:r>
          </a:p>
        </p:txBody>
      </p:sp>
    </p:spTree>
    <p:extLst>
      <p:ext uri="{BB962C8B-B14F-4D97-AF65-F5344CB8AC3E}">
        <p14:creationId xmlns:p14="http://schemas.microsoft.com/office/powerpoint/2010/main" val="4180126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Moving on, let’s consider how we’ve handled events for our table so far. </a:t>
            </a:r>
          </a:p>
          <a:p>
            <a:r>
              <a:rPr lang="en-US" dirty="0" err="1"/>
              <a:t>Til</a:t>
            </a:r>
            <a:r>
              <a:rPr lang="en-US" dirty="0"/>
              <a:t> now, if our table needed changing, we’ve simply had </a:t>
            </a:r>
            <a:r>
              <a:rPr lang="en-US" dirty="0" err="1"/>
              <a:t>renderTable</a:t>
            </a:r>
            <a:r>
              <a:rPr lang="en-US" dirty="0"/>
              <a:t> rebuilt it from scratch.</a:t>
            </a:r>
          </a:p>
          <a:p>
            <a:r>
              <a:rPr lang="en-US" dirty="0"/>
              <a:t>That works, but, if you think about it, it’s inefficient—it requires putting the “building code” in two places. It also looks to the user like a “flickering” or “locking up”, they’ll lose any progress with the old table and, if rebuilding is slow, the user has to wait. </a:t>
            </a:r>
          </a:p>
          <a:p>
            <a:r>
              <a:rPr lang="en-US" dirty="0"/>
              <a:t>It’d be better if, instead, we updated the table! In Shiny, we do that using something called a proxy. This is like a direct phone line btw. the server and the UI that allows the server to tweak a graphic the user can already see </a:t>
            </a:r>
            <a:r>
              <a:rPr lang="en-US" i="1" dirty="0"/>
              <a:t>without</a:t>
            </a:r>
            <a:r>
              <a:rPr lang="en-US" dirty="0"/>
              <a:t> commissioning a re-build. </a:t>
            </a:r>
          </a:p>
          <a:p>
            <a:r>
              <a:rPr lang="en-US" dirty="0"/>
              <a:t>Here, whenever the table needs re-sorting, we’ll use DT’s proxy function to establish a “phone call,” and then the function </a:t>
            </a:r>
            <a:r>
              <a:rPr lang="en-US" dirty="0" err="1"/>
              <a:t>replaceData</a:t>
            </a:r>
            <a:r>
              <a:rPr lang="en-US" dirty="0"/>
              <a:t> to swap out the old data for the new, touching nothing else.</a:t>
            </a:r>
          </a:p>
          <a:p>
            <a:r>
              <a:rPr lang="en-US" dirty="0"/>
              <a:t>(Go do that). </a:t>
            </a:r>
          </a:p>
          <a:p>
            <a:r>
              <a:rPr lang="en-US" dirty="0"/>
              <a:t>This solution is cleaner, faster, less disruptive, and more code-efficient!</a:t>
            </a:r>
          </a:p>
        </p:txBody>
      </p:sp>
    </p:spTree>
    <p:extLst>
      <p:ext uri="{BB962C8B-B14F-4D97-AF65-F5344CB8AC3E}">
        <p14:creationId xmlns:p14="http://schemas.microsoft.com/office/powerpoint/2010/main" val="2359076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I want to show you about DT tables is that they aren’t just powerful and pretty—they’re also widgets. </a:t>
            </a:r>
          </a:p>
          <a:p>
            <a:r>
              <a:rPr lang="en-US" dirty="0"/>
              <a:t>That is, the app can gather data on user interactions with them and use those to trigger events, passing that event data to the server for a response via the input object.</a:t>
            </a:r>
          </a:p>
          <a:p>
            <a:r>
              <a:rPr lang="en-US" dirty="0"/>
              <a:t>For example, I said earlier that selection doesn’t do anything by default, but it could. If we enable selection of individual cells, we can get the row and column numbers of the selected cell via input$[our table’s </a:t>
            </a:r>
            <a:r>
              <a:rPr lang="en-US" dirty="0" err="1"/>
              <a:t>outputId</a:t>
            </a:r>
            <a:r>
              <a:rPr lang="en-US" dirty="0"/>
              <a:t>]_</a:t>
            </a:r>
            <a:r>
              <a:rPr lang="en-US" dirty="0" err="1"/>
              <a:t>cells_selected</a:t>
            </a:r>
            <a:r>
              <a:rPr lang="en-US" dirty="0"/>
              <a:t>.</a:t>
            </a:r>
          </a:p>
          <a:p>
            <a:r>
              <a:rPr lang="en-US" dirty="0"/>
              <a:t>(Go show them this—first, turn on cell selection, then build new observer to watch for it. Use print to show them the value of the object as it changes.)</a:t>
            </a:r>
          </a:p>
          <a:p>
            <a:r>
              <a:rPr lang="en-US" dirty="0"/>
              <a:t>Now, this just shows that we can access these data server-side. Events are being triggered! But we’re not really handling them yet—I won’t show you an example of doing that here today, but I do in the online curriculum. I use these clicks to procedurally generate some text to show the user, and I also show all the problems that doing so can cause! So check that out.</a:t>
            </a:r>
          </a:p>
          <a:p>
            <a:endParaRPr lang="en-US" dirty="0"/>
          </a:p>
        </p:txBody>
      </p:sp>
    </p:spTree>
    <p:extLst>
      <p:ext uri="{BB962C8B-B14F-4D97-AF65-F5344CB8AC3E}">
        <p14:creationId xmlns:p14="http://schemas.microsoft.com/office/powerpoint/2010/main" val="23835161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now turn to leaflet, our second graphics package. This is a JS and R package for making web-enabled, interactive maps for featuring spatial data. </a:t>
            </a:r>
          </a:p>
          <a:p>
            <a:r>
              <a:rPr lang="en-US" dirty="0"/>
              <a:t>This means we’ll need some spatial data to use! I’ve done the hard work of making a version of the </a:t>
            </a:r>
            <a:r>
              <a:rPr lang="en-US" dirty="0" err="1"/>
              <a:t>gapminder</a:t>
            </a:r>
            <a:r>
              <a:rPr lang="en-US" dirty="0"/>
              <a:t> data set with spatial data attached—you just need to download it…Here’s a Z-link to that data if you did not download it during setup.</a:t>
            </a:r>
          </a:p>
          <a:p>
            <a:r>
              <a:rPr lang="en-US" dirty="0"/>
              <a:t>Make sure to move the file into your R Project folder, then add it to your </a:t>
            </a:r>
            <a:r>
              <a:rPr lang="en-US" dirty="0" err="1"/>
              <a:t>global.R</a:t>
            </a:r>
            <a:r>
              <a:rPr lang="en-US" dirty="0"/>
              <a:t> file. (Show them).</a:t>
            </a:r>
          </a:p>
          <a:p>
            <a:r>
              <a:rPr lang="en-US" dirty="0"/>
              <a:t>I will assume you have a </a:t>
            </a:r>
            <a:r>
              <a:rPr lang="en-US" dirty="0" err="1"/>
              <a:t>gap_map</a:t>
            </a:r>
            <a:r>
              <a:rPr lang="en-US" dirty="0"/>
              <a:t> object from here on out! You’ve been warned :). </a:t>
            </a:r>
          </a:p>
          <a:p>
            <a:r>
              <a:rPr lang="en-US" dirty="0"/>
              <a:t>In this unit, we’ll hit all the same plot points we hit for DT, so the specifics will change, obviously, but the concepts will be the same, so you’ll get to practice what you’ve  just learned!</a:t>
            </a:r>
          </a:p>
        </p:txBody>
      </p:sp>
    </p:spTree>
    <p:extLst>
      <p:ext uri="{BB962C8B-B14F-4D97-AF65-F5344CB8AC3E}">
        <p14:creationId xmlns:p14="http://schemas.microsoft.com/office/powerpoint/2010/main" val="1057873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by making a basic map in which we’ll draw colored outlines around the countries in our data set.</a:t>
            </a:r>
          </a:p>
          <a:p>
            <a:r>
              <a:rPr lang="en-US" dirty="0"/>
              <a:t>Every leaflet map is built from three core components. </a:t>
            </a:r>
          </a:p>
          <a:p>
            <a:r>
              <a:rPr lang="en-US" dirty="0"/>
              <a:t>The first is a call to leaflet(). This is like </a:t>
            </a:r>
            <a:r>
              <a:rPr lang="en-US" dirty="0" err="1"/>
              <a:t>ggplot</a:t>
            </a:r>
            <a:r>
              <a:rPr lang="en-US" dirty="0"/>
              <a:t>() from ggplot2—it sets stuff up and you can set global options here.</a:t>
            </a:r>
          </a:p>
          <a:p>
            <a:r>
              <a:rPr lang="en-US" dirty="0"/>
              <a:t>Next is addTiles(). This adds a tile, or background image, to the map. You know, the thing that shows rivers and borders and roads and stuff!</a:t>
            </a:r>
          </a:p>
          <a:p>
            <a:r>
              <a:rPr lang="en-US" dirty="0"/>
              <a:t>Lastly, some kind of add function adds our spatial data. Since we have polygonal data (country borders), we’ll use </a:t>
            </a:r>
            <a:r>
              <a:rPr lang="en-US" dirty="0" err="1"/>
              <a:t>addPolygons</a:t>
            </a:r>
            <a:r>
              <a:rPr lang="en-US" dirty="0"/>
              <a:t>.</a:t>
            </a:r>
          </a:p>
          <a:p>
            <a:r>
              <a:rPr lang="en-US" dirty="0"/>
              <a:t>(Go do that, and show them to pan and zoom).</a:t>
            </a:r>
          </a:p>
          <a:p>
            <a:r>
              <a:rPr lang="en-US" dirty="0"/>
              <a:t>We just saw that both panning and zooming, when overused, can be disorienting! You can get lost. So, the top two features of a leaflet map you’ll want to adjust is these—let’s set min and max zoom levels and also set bounds users can’t pan beyond. </a:t>
            </a:r>
          </a:p>
        </p:txBody>
      </p:sp>
    </p:spTree>
    <p:extLst>
      <p:ext uri="{BB962C8B-B14F-4D97-AF65-F5344CB8AC3E}">
        <p14:creationId xmlns:p14="http://schemas.microsoft.com/office/powerpoint/2010/main" val="26508065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our map is a little messy right now. That’s because leaflet’s default strokes, or outlines, aren’t the best. However, by adjusting a few parameters, we can vastly improve that. (Go do that).</a:t>
            </a:r>
          </a:p>
          <a:p>
            <a:r>
              <a:rPr lang="en-US" dirty="0"/>
              <a:t>This map is prettier! But, it isn’t very useful yet—it doesn’t show any data, so all countries look the same.</a:t>
            </a:r>
          </a:p>
          <a:p>
            <a:r>
              <a:rPr lang="en-US" dirty="0"/>
              <a:t>Let’s change that! Let’s have the map show 2007 life expectancy data from every country, using different fill colors for different values.</a:t>
            </a:r>
          </a:p>
          <a:p>
            <a:r>
              <a:rPr lang="en-US" dirty="0"/>
              <a:t>This’ll be a two-step process. The first step is building a color palette function leaflet can use to link colors with values. (Go and make that). </a:t>
            </a:r>
          </a:p>
          <a:p>
            <a:r>
              <a:rPr lang="en-US" dirty="0"/>
              <a:t>The second step is providing that color palette function plus the data to leaflet (go do that). </a:t>
            </a:r>
          </a:p>
          <a:p>
            <a:r>
              <a:rPr lang="en-US" dirty="0"/>
              <a:t>This is a very neat map now, but it’s still hard to interpret because there’s no legend, right? What do the colors mean? We can add a legend using </a:t>
            </a:r>
            <a:r>
              <a:rPr lang="en-US" dirty="0" err="1"/>
              <a:t>addLegend</a:t>
            </a:r>
            <a:r>
              <a:rPr lang="en-US" dirty="0"/>
              <a:t> (go do that).</a:t>
            </a:r>
          </a:p>
          <a:p>
            <a:r>
              <a:rPr lang="en-US" dirty="0"/>
              <a:t>This map is really snazzy now, and info rich! But could it be even richer? What if our users don’t know geography and want to know which country is which, or what the exact life expectancy value was there? We can display this info using tooltips that appear when a user clicks (Go add these).</a:t>
            </a:r>
          </a:p>
        </p:txBody>
      </p:sp>
    </p:spTree>
    <p:extLst>
      <p:ext uri="{BB962C8B-B14F-4D97-AF65-F5344CB8AC3E}">
        <p14:creationId xmlns:p14="http://schemas.microsoft.com/office/powerpoint/2010/main" val="3304714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We’ve built a map, adjusted its features, and styled it up a little. Now, we need to work to give our users control over it so they can do cool stuff.</a:t>
            </a:r>
          </a:p>
          <a:p>
            <a:r>
              <a:rPr lang="en-US" dirty="0"/>
              <a:t>Let’s give them a new slider input widget that will allow them to pick the year of the data being shown.</a:t>
            </a:r>
          </a:p>
          <a:p>
            <a:r>
              <a:rPr lang="en-US" dirty="0"/>
              <a:t>(First, wire this up on the UI side and show them). </a:t>
            </a:r>
          </a:p>
          <a:p>
            <a:r>
              <a:rPr lang="en-US" dirty="0"/>
              <a:t>(Then, reconfigure the server-side code to change the data set, update the legend caption, and move the palette maker to </a:t>
            </a:r>
            <a:r>
              <a:rPr lang="en-US" dirty="0" err="1"/>
              <a:t>global.R</a:t>
            </a:r>
            <a:r>
              <a:rPr lang="en-US" dirty="0"/>
              <a:t>)</a:t>
            </a:r>
          </a:p>
          <a:p>
            <a:r>
              <a:rPr lang="en-US" dirty="0"/>
              <a:t>The map is now really cool right? But did you notice the freeze that occurs during every event? That’s because we’re using </a:t>
            </a:r>
            <a:r>
              <a:rPr lang="en-US" dirty="0" err="1"/>
              <a:t>renderLeaflet</a:t>
            </a:r>
            <a:r>
              <a:rPr lang="en-US" dirty="0"/>
              <a:t> to rebuild the entire map each time. Spatial data are voluminous, so this is expensive and takes time.</a:t>
            </a:r>
          </a:p>
          <a:p>
            <a:r>
              <a:rPr lang="en-US" dirty="0"/>
              <a:t>It’d be much better to use a proxy system like we did we DT to update the table on the fly instead. Let’s switch to such a system the same way we did with DT—use the render function to build the starting map, and the proxy and an observer to update it.</a:t>
            </a:r>
          </a:p>
          <a:p>
            <a:r>
              <a:rPr lang="en-US" dirty="0"/>
              <a:t>(Show them how to do this and the result). </a:t>
            </a:r>
          </a:p>
          <a:p>
            <a:r>
              <a:rPr lang="en-US" dirty="0"/>
              <a:t>Now, there are ways we could have made that even faster and more efficient, but to me, it seems more than good enough!</a:t>
            </a:r>
          </a:p>
        </p:txBody>
      </p:sp>
    </p:spTree>
    <p:extLst>
      <p:ext uri="{BB962C8B-B14F-4D97-AF65-F5344CB8AC3E}">
        <p14:creationId xmlns:p14="http://schemas.microsoft.com/office/powerpoint/2010/main" val="40837927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about leaflet maps I want to show you is that they are, just like DT tables, widgets. Users can poke them, triggering events that we can handle. </a:t>
            </a:r>
          </a:p>
          <a:p>
            <a:r>
              <a:rPr lang="en-US" dirty="0"/>
              <a:t>For example, when a user clicks a polygon, that can be an event. Let’s handle that event by panning and zooming the map to center on the location the user clicked.</a:t>
            </a:r>
          </a:p>
          <a:p>
            <a:r>
              <a:rPr lang="en-US" dirty="0"/>
              <a:t>(Show them how to do that).</a:t>
            </a:r>
          </a:p>
          <a:p>
            <a:r>
              <a:rPr lang="en-US" dirty="0"/>
              <a:t>Obviously, only add functionality like that if it enhances the user’s experience! But hopefully that example shows you what’s possible. </a:t>
            </a:r>
          </a:p>
        </p:txBody>
      </p:sp>
    </p:spTree>
    <p:extLst>
      <p:ext uri="{BB962C8B-B14F-4D97-AF65-F5344CB8AC3E}">
        <p14:creationId xmlns:p14="http://schemas.microsoft.com/office/powerpoint/2010/main" val="7615860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wrap up today’s workshop by looking at </a:t>
            </a:r>
            <a:r>
              <a:rPr lang="en-US" dirty="0" err="1"/>
              <a:t>plotly</a:t>
            </a:r>
            <a:r>
              <a:rPr lang="en-US" dirty="0"/>
              <a:t>, a JS package for creating web-enabled, interactive graphs. </a:t>
            </a:r>
          </a:p>
          <a:p>
            <a:r>
              <a:rPr lang="en-US" dirty="0"/>
              <a:t>For those who know ggplot2, </a:t>
            </a:r>
            <a:r>
              <a:rPr lang="en-US" dirty="0" err="1"/>
              <a:t>plotly</a:t>
            </a:r>
            <a:r>
              <a:rPr lang="en-US" dirty="0"/>
              <a:t> is similar, which means it’s similarly daunting! The difference—</a:t>
            </a:r>
            <a:r>
              <a:rPr lang="en-US" dirty="0" err="1"/>
              <a:t>plotly</a:t>
            </a:r>
            <a:r>
              <a:rPr lang="en-US" dirty="0"/>
              <a:t> graphs are built for the web, so they’re interactive.</a:t>
            </a:r>
          </a:p>
          <a:p>
            <a:r>
              <a:rPr lang="en-US" dirty="0"/>
              <a:t>The good news is that we don’t actually need to know </a:t>
            </a:r>
            <a:r>
              <a:rPr lang="en-US" dirty="0" err="1"/>
              <a:t>plotly</a:t>
            </a:r>
            <a:r>
              <a:rPr lang="en-US" dirty="0"/>
              <a:t>, or even ggplot2, to appreciate </a:t>
            </a:r>
            <a:r>
              <a:rPr lang="en-US" dirty="0" err="1"/>
              <a:t>plotly’s</a:t>
            </a:r>
            <a:r>
              <a:rPr lang="en-US" dirty="0"/>
              <a:t> skills. We can use the </a:t>
            </a:r>
            <a:r>
              <a:rPr lang="en-US" dirty="0" err="1"/>
              <a:t>ggplotly</a:t>
            </a:r>
            <a:r>
              <a:rPr lang="en-US" dirty="0"/>
              <a:t>() function to convert a pre-built </a:t>
            </a:r>
            <a:r>
              <a:rPr lang="en-US" dirty="0" err="1"/>
              <a:t>ggplot</a:t>
            </a:r>
            <a:r>
              <a:rPr lang="en-US" dirty="0"/>
              <a:t> into a </a:t>
            </a:r>
            <a:r>
              <a:rPr lang="en-US" dirty="0" err="1"/>
              <a:t>plotly</a:t>
            </a:r>
            <a:r>
              <a:rPr lang="en-US" dirty="0"/>
              <a:t> graph. </a:t>
            </a:r>
          </a:p>
          <a:p>
            <a:r>
              <a:rPr lang="en-US" dirty="0"/>
              <a:t>This would be less fun if we had to use a boring </a:t>
            </a:r>
            <a:r>
              <a:rPr lang="en-US" dirty="0" err="1"/>
              <a:t>ggplot</a:t>
            </a:r>
            <a:r>
              <a:rPr lang="en-US" dirty="0"/>
              <a:t> or build a complex one from scratch live, so let’s just copy-paste the code to build a complex </a:t>
            </a:r>
            <a:r>
              <a:rPr lang="en-US" dirty="0" err="1"/>
              <a:t>ggplot</a:t>
            </a:r>
            <a:r>
              <a:rPr lang="en-US" dirty="0"/>
              <a:t> straight into our app from the online lesson materials. </a:t>
            </a:r>
          </a:p>
          <a:p>
            <a:r>
              <a:rPr lang="en-US" dirty="0"/>
              <a:t>(Go do this with them and show it to them).</a:t>
            </a:r>
          </a:p>
          <a:p>
            <a:r>
              <a:rPr lang="en-US" dirty="0"/>
              <a:t>(Then, convert it to a </a:t>
            </a:r>
            <a:r>
              <a:rPr lang="en-US" dirty="0" err="1"/>
              <a:t>plotly</a:t>
            </a:r>
            <a:r>
              <a:rPr lang="en-US" dirty="0"/>
              <a:t> and show them that).</a:t>
            </a:r>
          </a:p>
          <a:p>
            <a:r>
              <a:rPr lang="en-US" dirty="0"/>
              <a:t>Before we talk much about the </a:t>
            </a:r>
            <a:r>
              <a:rPr lang="en-US" dirty="0" err="1"/>
              <a:t>plotly</a:t>
            </a:r>
            <a:r>
              <a:rPr lang="en-US" dirty="0"/>
              <a:t>, let’s first get it into our app. Predictably, there are </a:t>
            </a:r>
            <a:r>
              <a:rPr lang="en-US" dirty="0" err="1"/>
              <a:t>renderPlotly</a:t>
            </a:r>
            <a:r>
              <a:rPr lang="en-US" dirty="0"/>
              <a:t> and </a:t>
            </a:r>
            <a:r>
              <a:rPr lang="en-US" dirty="0" err="1"/>
              <a:t>plotlyOutput</a:t>
            </a:r>
            <a:r>
              <a:rPr lang="en-US" dirty="0"/>
              <a:t> functions for this (go show them that).</a:t>
            </a:r>
          </a:p>
          <a:p>
            <a:endParaRPr lang="en-US" dirty="0"/>
          </a:p>
          <a:p>
            <a:endParaRPr lang="en-US" dirty="0"/>
          </a:p>
        </p:txBody>
      </p:sp>
    </p:spTree>
    <p:extLst>
      <p:ext uri="{BB962C8B-B14F-4D97-AF65-F5344CB8AC3E}">
        <p14:creationId xmlns:p14="http://schemas.microsoft.com/office/powerpoint/2010/main" val="31151641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Plotly</a:t>
            </a:r>
            <a:r>
              <a:rPr lang="en-US" dirty="0"/>
              <a:t> graphs come with a ton of default interactive features! They have tooltips, clicking and double-clicking the legend keys does stuff, clicking and double-click and dragging on the graph itself does stuff, and there’s a toolbar of buttons too!</a:t>
            </a:r>
          </a:p>
          <a:p>
            <a:r>
              <a:rPr lang="en-US" dirty="0"/>
              <a:t>Wow, so, we really might want to dial some of this back. Doing that requires using two of </a:t>
            </a:r>
            <a:r>
              <a:rPr lang="en-US" dirty="0" err="1"/>
              <a:t>plotly’s</a:t>
            </a:r>
            <a:r>
              <a:rPr lang="en-US" dirty="0"/>
              <a:t> main functions: layout(), which controls graph styling, and config(), which controls behaviors. </a:t>
            </a:r>
          </a:p>
          <a:p>
            <a:r>
              <a:rPr lang="en-US" dirty="0"/>
              <a:t>As we use these two functions, you’ll maybe be able to tell that </a:t>
            </a:r>
            <a:r>
              <a:rPr lang="en-US" dirty="0" err="1"/>
              <a:t>plotly</a:t>
            </a:r>
            <a:r>
              <a:rPr lang="en-US" dirty="0"/>
              <a:t> is a JS package—JS LOVES lists, and so get ready for lists galore! :)</a:t>
            </a:r>
          </a:p>
          <a:p>
            <a:r>
              <a:rPr lang="en-US" dirty="0"/>
              <a:t>(Go off and disable zoom, disable legend click events, and remove the lasso button.)</a:t>
            </a:r>
          </a:p>
          <a:p>
            <a:r>
              <a:rPr lang="en-US" dirty="0"/>
              <a:t>Layout, which we just met, can also help us center our legend, like it is centered by default in a </a:t>
            </a:r>
            <a:r>
              <a:rPr lang="en-US" dirty="0" err="1"/>
              <a:t>ggplot</a:t>
            </a:r>
            <a:r>
              <a:rPr lang="en-US" dirty="0"/>
              <a:t> graph.</a:t>
            </a:r>
          </a:p>
          <a:p>
            <a:r>
              <a:rPr lang="en-US" dirty="0"/>
              <a:t>You’ll also notice that our tooltip text is pretty cluttery looking. We can customize the text shown in our tooltips, but it requires us to use a third core </a:t>
            </a:r>
            <a:r>
              <a:rPr lang="en-US" dirty="0" err="1"/>
              <a:t>plotly</a:t>
            </a:r>
            <a:r>
              <a:rPr lang="en-US" dirty="0"/>
              <a:t> function, style(). Because we’re using </a:t>
            </a:r>
            <a:r>
              <a:rPr lang="en-US" dirty="0" err="1"/>
              <a:t>ggplotly</a:t>
            </a:r>
            <a:r>
              <a:rPr lang="en-US" dirty="0"/>
              <a:t>() to make our graph, we also have to pull a little witchcraft to get this custom text we build into the graph in the first place (go show them that). </a:t>
            </a:r>
          </a:p>
        </p:txBody>
      </p:sp>
    </p:spTree>
    <p:extLst>
      <p:ext uri="{BB962C8B-B14F-4D97-AF65-F5344CB8AC3E}">
        <p14:creationId xmlns:p14="http://schemas.microsoft.com/office/powerpoint/2010/main" val="341773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pause to show them the app we’re actually going to build together. It’s not super pretty, but it’s highly functional, and you’ll understand how to make it prettier.</a:t>
            </a:r>
          </a:p>
          <a:p>
            <a:r>
              <a:rPr lang="en-US" dirty="0"/>
              <a:t>Then, show them PI Charter: z.umn.edu/</a:t>
            </a:r>
            <a:r>
              <a:rPr lang="en-US" dirty="0" err="1"/>
              <a:t>PICharter</a:t>
            </a:r>
            <a:r>
              <a:rPr lang="en-US" dirty="0"/>
              <a:t>. It shows what’s possible—really complex lots of features, 2 year dev, publication, dozens of partners. 95% of what it does, coding wise, is what I teach here! So, if you Master this content, you can build something of </a:t>
            </a:r>
            <a:r>
              <a:rPr lang="en-US"/>
              <a:t>equal sophistication.</a:t>
            </a:r>
            <a:endParaRPr lang="en-US" dirty="0"/>
          </a:p>
        </p:txBody>
      </p:sp>
    </p:spTree>
    <p:extLst>
      <p:ext uri="{BB962C8B-B14F-4D97-AF65-F5344CB8AC3E}">
        <p14:creationId xmlns:p14="http://schemas.microsoft.com/office/powerpoint/2010/main" val="23933327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as with DT and leaflet, </a:t>
            </a:r>
            <a:r>
              <a:rPr lang="en-US" dirty="0" err="1"/>
              <a:t>plotly</a:t>
            </a:r>
            <a:r>
              <a:rPr lang="en-US" dirty="0"/>
              <a:t> has a proxy system that will enable us to update a graph rather than rebuild it. </a:t>
            </a:r>
          </a:p>
          <a:p>
            <a:r>
              <a:rPr lang="en-US" dirty="0"/>
              <a:t>Let’s see it in action by giving users a drop-down menu to pick a new color scheme for the graph. </a:t>
            </a:r>
          </a:p>
          <a:p>
            <a:r>
              <a:rPr lang="en-US" dirty="0"/>
              <a:t>(First, go add the selector to the UI).</a:t>
            </a:r>
          </a:p>
          <a:p>
            <a:r>
              <a:rPr lang="en-US" dirty="0"/>
              <a:t>(Then, add the new observer to watch for it and handle it). (Make sure they see the product).</a:t>
            </a:r>
          </a:p>
          <a:p>
            <a:r>
              <a:rPr lang="en-US" dirty="0"/>
              <a:t>Now, you’ll notice that this doesn’t quite work…the dots change well, but the lines and legend keys don’t. </a:t>
            </a:r>
          </a:p>
          <a:p>
            <a:r>
              <a:rPr lang="en-US" dirty="0"/>
              <a:t>These are solvable issues, but not in the time we have today, and it’s kind of </a:t>
            </a:r>
            <a:r>
              <a:rPr lang="en-US" dirty="0" err="1"/>
              <a:t>ggplotly’s</a:t>
            </a:r>
            <a:r>
              <a:rPr lang="en-US" dirty="0"/>
              <a:t> fault. We’d have an easier time doing this if we build the graph from scratch in </a:t>
            </a:r>
            <a:r>
              <a:rPr lang="en-US" dirty="0" err="1"/>
              <a:t>plotly</a:t>
            </a:r>
            <a:r>
              <a:rPr lang="en-US" dirty="0"/>
              <a:t> though!</a:t>
            </a:r>
          </a:p>
          <a:p>
            <a:endParaRPr lang="en-US" dirty="0"/>
          </a:p>
        </p:txBody>
      </p:sp>
    </p:spTree>
    <p:extLst>
      <p:ext uri="{BB962C8B-B14F-4D97-AF65-F5344CB8AC3E}">
        <p14:creationId xmlns:p14="http://schemas.microsoft.com/office/powerpoint/2010/main" val="42829091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thing to see about </a:t>
            </a:r>
            <a:r>
              <a:rPr lang="en-US" dirty="0" err="1"/>
              <a:t>plotly</a:t>
            </a:r>
            <a:r>
              <a:rPr lang="en-US" dirty="0"/>
              <a:t> graphs is that they can be widgets too.</a:t>
            </a:r>
          </a:p>
          <a:p>
            <a:r>
              <a:rPr lang="en-US" dirty="0"/>
              <a:t>However, as widgets, they use an unorthodox system—they do NOT use the input object and </a:t>
            </a:r>
            <a:r>
              <a:rPr lang="en-US" dirty="0" err="1"/>
              <a:t>inputIds</a:t>
            </a:r>
            <a:r>
              <a:rPr lang="en-US" dirty="0"/>
              <a:t> to pass around event data.</a:t>
            </a:r>
          </a:p>
          <a:p>
            <a:r>
              <a:rPr lang="en-US" dirty="0"/>
              <a:t>Instead, we have to give our graph another id, called a source, to use.</a:t>
            </a:r>
          </a:p>
          <a:p>
            <a:r>
              <a:rPr lang="en-US" dirty="0"/>
              <a:t>We then have to register the type of event we’re watching for, such as a click.</a:t>
            </a:r>
          </a:p>
          <a:p>
            <a:r>
              <a:rPr lang="en-US" dirty="0"/>
              <a:t>And then we have to use those two things plus a function called </a:t>
            </a:r>
            <a:r>
              <a:rPr lang="en-US" dirty="0" err="1"/>
              <a:t>event_data</a:t>
            </a:r>
            <a:r>
              <a:rPr lang="en-US" dirty="0"/>
              <a:t>() to watch for and handle events server-side, like we’ve been using input up until now.</a:t>
            </a:r>
          </a:p>
          <a:p>
            <a:r>
              <a:rPr lang="en-US" dirty="0"/>
              <a:t>It’s not a *harder* system, it’s just different…let’s see it in action by using it to print the exact population datum of a clicked point to the user.</a:t>
            </a:r>
          </a:p>
          <a:p>
            <a:r>
              <a:rPr lang="en-US" dirty="0"/>
              <a:t>(First, set up the </a:t>
            </a:r>
            <a:r>
              <a:rPr lang="en-US" dirty="0" err="1"/>
              <a:t>textOutput</a:t>
            </a:r>
            <a:r>
              <a:rPr lang="en-US" dirty="0"/>
              <a:t> in the UI.</a:t>
            </a:r>
          </a:p>
          <a:p>
            <a:r>
              <a:rPr lang="en-US" dirty="0"/>
              <a:t>(Then, go to the global and add the source and </a:t>
            </a:r>
            <a:r>
              <a:rPr lang="en-US" dirty="0" err="1"/>
              <a:t>register_event</a:t>
            </a:r>
            <a:r>
              <a:rPr lang="en-US" dirty="0"/>
              <a:t> code).</a:t>
            </a:r>
          </a:p>
          <a:p>
            <a:r>
              <a:rPr lang="en-US" dirty="0"/>
              <a:t>(Then, go to the server and build the new observer, and show them).</a:t>
            </a:r>
          </a:p>
          <a:p>
            <a:r>
              <a:rPr lang="en-US" dirty="0"/>
              <a:t>This isn’t exactly the most exciting usage of this functionality, but it hopefully shows you what’s possible. </a:t>
            </a:r>
          </a:p>
        </p:txBody>
      </p:sp>
    </p:spTree>
    <p:extLst>
      <p:ext uri="{BB962C8B-B14F-4D97-AF65-F5344CB8AC3E}">
        <p14:creationId xmlns:p14="http://schemas.microsoft.com/office/powerpoint/2010/main" val="5778350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845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z.umn.edu/Rshiny"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821D-FC5D-A3E8-AE88-21BC2E84C0B8}"/>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6152BB79-AB88-A1EE-7B96-40AFA536C515}"/>
              </a:ext>
            </a:extLst>
          </p:cNvPr>
          <p:cNvSpPr>
            <a:spLocks noGrp="1"/>
          </p:cNvSpPr>
          <p:nvPr>
            <p:ph type="body" idx="1"/>
          </p:nvPr>
        </p:nvSpPr>
        <p:spPr/>
        <p:txBody>
          <a:bodyPr/>
          <a:lstStyle/>
          <a:p>
            <a:r>
              <a:rPr lang="en-US" dirty="0"/>
              <a:t>Let’s start with </a:t>
            </a:r>
            <a:r>
              <a:rPr lang="en-US" i="1" dirty="0"/>
              <a:t>DT</a:t>
            </a:r>
            <a:r>
              <a:rPr lang="en-US" dirty="0"/>
              <a:t>, the JS (and now R) package for building interactive, web-enabled </a:t>
            </a:r>
            <a:r>
              <a:rPr lang="en-US" b="1" dirty="0"/>
              <a:t>tables</a:t>
            </a:r>
            <a:r>
              <a:rPr lang="en-US" dirty="0"/>
              <a:t>. </a:t>
            </a:r>
          </a:p>
          <a:p>
            <a:r>
              <a:rPr lang="en-US" dirty="0"/>
              <a:t>It’s most like things we’ve already seen, and it’ll allow us to swap out our current table for a cooler one. </a:t>
            </a:r>
          </a:p>
          <a:p>
            <a:r>
              <a:rPr lang="en-US" dirty="0"/>
              <a:t>And we can learn all the essential concepts along the way!</a:t>
            </a:r>
          </a:p>
          <a:p>
            <a:r>
              <a:rPr lang="en-US" dirty="0"/>
              <a:t>We just need to replace our </a:t>
            </a:r>
            <a:r>
              <a:rPr lang="en-US" dirty="0" err="1"/>
              <a:t>renderTable</a:t>
            </a:r>
            <a:r>
              <a:rPr lang="en-US" dirty="0"/>
              <a:t>({}) and </a:t>
            </a:r>
            <a:r>
              <a:rPr lang="en-US" dirty="0" err="1"/>
              <a:t>tableOutput</a:t>
            </a:r>
            <a:r>
              <a:rPr lang="en-US" dirty="0"/>
              <a:t>() calls for </a:t>
            </a:r>
            <a:r>
              <a:rPr lang="en-US" dirty="0" err="1"/>
              <a:t>renderDT</a:t>
            </a:r>
            <a:r>
              <a:rPr lang="en-US" dirty="0"/>
              <a:t>({}) and </a:t>
            </a:r>
            <a:r>
              <a:rPr lang="en-US" dirty="0" err="1"/>
              <a:t>dataTableOutput</a:t>
            </a:r>
            <a:r>
              <a:rPr lang="en-US" dirty="0"/>
              <a:t>() ones!</a:t>
            </a:r>
          </a:p>
        </p:txBody>
      </p:sp>
    </p:spTree>
    <p:extLst>
      <p:ext uri="{BB962C8B-B14F-4D97-AF65-F5344CB8AC3E}">
        <p14:creationId xmlns:p14="http://schemas.microsoft.com/office/powerpoint/2010/main" val="38864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546-3D9C-7985-50C8-AE83C5A982A4}"/>
              </a:ext>
            </a:extLst>
          </p:cNvPr>
          <p:cNvSpPr>
            <a:spLocks noGrp="1"/>
          </p:cNvSpPr>
          <p:nvPr>
            <p:ph type="title"/>
          </p:nvPr>
        </p:nvSpPr>
        <p:spPr/>
        <p:txBody>
          <a:bodyPr/>
          <a:lstStyle/>
          <a:p>
            <a:r>
              <a:rPr lang="en-US" dirty="0"/>
              <a:t>Simmer down</a:t>
            </a:r>
          </a:p>
        </p:txBody>
      </p:sp>
      <p:sp>
        <p:nvSpPr>
          <p:cNvPr id="3" name="Text Placeholder 2">
            <a:extLst>
              <a:ext uri="{FF2B5EF4-FFF2-40B4-BE49-F238E27FC236}">
                <a16:creationId xmlns:a16="http://schemas.microsoft.com/office/drawing/2014/main" id="{597B392A-1E4B-B1CD-01AE-08BCFFD19644}"/>
              </a:ext>
            </a:extLst>
          </p:cNvPr>
          <p:cNvSpPr>
            <a:spLocks noGrp="1"/>
          </p:cNvSpPr>
          <p:nvPr>
            <p:ph type="body" idx="1"/>
          </p:nvPr>
        </p:nvSpPr>
        <p:spPr/>
        <p:txBody>
          <a:bodyPr>
            <a:normAutofit/>
          </a:bodyPr>
          <a:lstStyle/>
          <a:p>
            <a:r>
              <a:rPr lang="en-US" dirty="0"/>
              <a:t>The first theme of the hour: Interactive Shiny graphics come with a lot of interactive features!</a:t>
            </a:r>
          </a:p>
          <a:p>
            <a:r>
              <a:rPr lang="en-US" dirty="0"/>
              <a:t>…That isn’t </a:t>
            </a:r>
            <a:r>
              <a:rPr lang="en-US" i="1" dirty="0"/>
              <a:t>always</a:t>
            </a:r>
            <a:r>
              <a:rPr lang="en-US" dirty="0"/>
              <a:t> good. Users may find them overwhelming, confusing, or superfluous. </a:t>
            </a:r>
          </a:p>
          <a:p>
            <a:r>
              <a:rPr lang="en-US" dirty="0"/>
              <a:t>It’s best to rewind to the essentials, then add </a:t>
            </a:r>
            <a:r>
              <a:rPr lang="en-US" i="1" dirty="0"/>
              <a:t>intentionally</a:t>
            </a:r>
            <a:r>
              <a:rPr lang="en-US" dirty="0"/>
              <a:t>.</a:t>
            </a:r>
          </a:p>
          <a:p>
            <a:pPr>
              <a:lnSpc>
                <a:spcPct val="100000"/>
              </a:lnSpc>
            </a:pPr>
            <a:r>
              <a:rPr lang="en-US" dirty="0"/>
              <a:t>The second theme: With DTs (or leaflets or </a:t>
            </a:r>
            <a:r>
              <a:rPr lang="en-US" dirty="0" err="1"/>
              <a:t>plotlys</a:t>
            </a:r>
            <a:r>
              <a:rPr lang="en-US" dirty="0"/>
              <a:t>), if there’s a feature, it can be disabled </a:t>
            </a:r>
            <a:r>
              <a:rPr lang="en-US" i="1" dirty="0"/>
              <a:t>somehow</a:t>
            </a:r>
            <a:r>
              <a:rPr lang="en-US" dirty="0"/>
              <a:t>. </a:t>
            </a:r>
          </a:p>
          <a:p>
            <a:pPr lvl="1">
              <a:lnSpc>
                <a:spcPct val="100000"/>
              </a:lnSpc>
              <a:spcBef>
                <a:spcPts val="0"/>
              </a:spcBef>
            </a:pPr>
            <a:r>
              <a:rPr lang="en-US" dirty="0"/>
              <a:t>In DT, the way often involves the options parameter of </a:t>
            </a:r>
            <a:r>
              <a:rPr lang="en-US" dirty="0" err="1"/>
              <a:t>datatable</a:t>
            </a:r>
            <a:r>
              <a:rPr lang="en-US" dirty="0"/>
              <a:t>(). </a:t>
            </a:r>
          </a:p>
        </p:txBody>
      </p:sp>
    </p:spTree>
    <p:extLst>
      <p:ext uri="{BB962C8B-B14F-4D97-AF65-F5344CB8AC3E}">
        <p14:creationId xmlns:p14="http://schemas.microsoft.com/office/powerpoint/2010/main" val="20036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F646-A31B-FAD4-70D5-AFF1D914153B}"/>
              </a:ext>
            </a:extLst>
          </p:cNvPr>
          <p:cNvSpPr>
            <a:spLocks noGrp="1"/>
          </p:cNvSpPr>
          <p:nvPr>
            <p:ph type="title"/>
          </p:nvPr>
        </p:nvSpPr>
        <p:spPr/>
        <p:txBody>
          <a:bodyPr/>
          <a:lstStyle/>
          <a:p>
            <a:r>
              <a:rPr lang="en-US" dirty="0"/>
              <a:t>Style wild	</a:t>
            </a:r>
          </a:p>
        </p:txBody>
      </p:sp>
      <p:sp>
        <p:nvSpPr>
          <p:cNvPr id="3" name="Text Placeholder 2">
            <a:extLst>
              <a:ext uri="{FF2B5EF4-FFF2-40B4-BE49-F238E27FC236}">
                <a16:creationId xmlns:a16="http://schemas.microsoft.com/office/drawing/2014/main" id="{379421B3-0A64-E949-7AB5-FCD3AC65E354}"/>
              </a:ext>
            </a:extLst>
          </p:cNvPr>
          <p:cNvSpPr>
            <a:spLocks noGrp="1"/>
          </p:cNvSpPr>
          <p:nvPr>
            <p:ph type="body" idx="1"/>
          </p:nvPr>
        </p:nvSpPr>
        <p:spPr/>
        <p:txBody>
          <a:bodyPr/>
          <a:lstStyle/>
          <a:p>
            <a:r>
              <a:rPr lang="en-US" dirty="0"/>
              <a:t>The third theme: Each package comes with stylization options that largely circumvents the need for </a:t>
            </a:r>
            <a:r>
              <a:rPr lang="en-US" i="1" dirty="0"/>
              <a:t>raw</a:t>
            </a:r>
            <a:r>
              <a:rPr lang="en-US" dirty="0"/>
              <a:t> CSS. </a:t>
            </a:r>
          </a:p>
          <a:p>
            <a:r>
              <a:rPr lang="en-US" dirty="0"/>
              <a:t>In DT, we can use the format*() and style*() functions to style our table using CSS disguised as R code.</a:t>
            </a:r>
          </a:p>
        </p:txBody>
      </p:sp>
    </p:spTree>
    <p:extLst>
      <p:ext uri="{BB962C8B-B14F-4D97-AF65-F5344CB8AC3E}">
        <p14:creationId xmlns:p14="http://schemas.microsoft.com/office/powerpoint/2010/main" val="4179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A17-0B43-74C6-90EB-6C9410E2BFAF}"/>
              </a:ext>
            </a:extLst>
          </p:cNvPr>
          <p:cNvSpPr>
            <a:spLocks noGrp="1"/>
          </p:cNvSpPr>
          <p:nvPr>
            <p:ph type="title"/>
          </p:nvPr>
        </p:nvSpPr>
        <p:spPr/>
        <p:txBody>
          <a:bodyPr/>
          <a:lstStyle/>
          <a:p>
            <a:r>
              <a:rPr lang="en-US" dirty="0"/>
              <a:t>Newsflash</a:t>
            </a:r>
          </a:p>
        </p:txBody>
      </p:sp>
      <p:sp>
        <p:nvSpPr>
          <p:cNvPr id="3" name="Text Placeholder 2">
            <a:extLst>
              <a:ext uri="{FF2B5EF4-FFF2-40B4-BE49-F238E27FC236}">
                <a16:creationId xmlns:a16="http://schemas.microsoft.com/office/drawing/2014/main" id="{55A74791-DFD8-A60E-0234-1E35D0122B67}"/>
              </a:ext>
            </a:extLst>
          </p:cNvPr>
          <p:cNvSpPr>
            <a:spLocks noGrp="1"/>
          </p:cNvSpPr>
          <p:nvPr>
            <p:ph type="body" idx="1"/>
          </p:nvPr>
        </p:nvSpPr>
        <p:spPr/>
        <p:txBody>
          <a:bodyPr>
            <a:normAutofit fontScale="92500"/>
          </a:bodyPr>
          <a:lstStyle/>
          <a:p>
            <a:pPr>
              <a:lnSpc>
                <a:spcPct val="120000"/>
              </a:lnSpc>
            </a:pPr>
            <a:r>
              <a:rPr lang="en-US" dirty="0"/>
              <a:t>So far, to handle requested changes, we’ve </a:t>
            </a:r>
            <a:r>
              <a:rPr lang="en-US" i="1" dirty="0"/>
              <a:t>rebuilt</a:t>
            </a:r>
            <a:r>
              <a:rPr lang="en-US" dirty="0"/>
              <a:t> our table.</a:t>
            </a:r>
          </a:p>
          <a:p>
            <a:pPr lvl="1">
              <a:lnSpc>
                <a:spcPct val="120000"/>
              </a:lnSpc>
              <a:spcBef>
                <a:spcPts val="0"/>
              </a:spcBef>
            </a:pPr>
            <a:r>
              <a:rPr lang="en-US" dirty="0"/>
              <a:t>This is inefficient, “buggy-looking,” disruptive, and potentially slow.</a:t>
            </a:r>
          </a:p>
          <a:p>
            <a:pPr>
              <a:lnSpc>
                <a:spcPct val="120000"/>
              </a:lnSpc>
            </a:pPr>
            <a:r>
              <a:rPr lang="en-US" dirty="0"/>
              <a:t>The fourth theme:</a:t>
            </a:r>
            <a:r>
              <a:rPr lang="en-US" i="1" dirty="0"/>
              <a:t> Update complex elements; don’t rebuild them! </a:t>
            </a:r>
          </a:p>
          <a:p>
            <a:pPr>
              <a:lnSpc>
                <a:spcPct val="120000"/>
              </a:lnSpc>
            </a:pPr>
            <a:r>
              <a:rPr lang="en-US" dirty="0"/>
              <a:t>To update a graphic, changing only what’s needed, we use a </a:t>
            </a:r>
            <a:r>
              <a:rPr lang="en-US" b="1" dirty="0"/>
              <a:t>proxy</a:t>
            </a:r>
            <a:r>
              <a:rPr lang="en-US" dirty="0"/>
              <a:t>. </a:t>
            </a:r>
          </a:p>
          <a:p>
            <a:pPr lvl="1">
              <a:lnSpc>
                <a:spcPct val="120000"/>
              </a:lnSpc>
              <a:spcBef>
                <a:spcPts val="0"/>
              </a:spcBef>
            </a:pPr>
            <a:r>
              <a:rPr lang="en-US" dirty="0"/>
              <a:t>Proxies are “direct lines” between the server and the UI for tweaking a pre-existing graphic </a:t>
            </a:r>
            <a:r>
              <a:rPr lang="en-US" i="1" dirty="0"/>
              <a:t>without</a:t>
            </a:r>
            <a:r>
              <a:rPr lang="en-US" dirty="0"/>
              <a:t> rebuilding it. </a:t>
            </a:r>
          </a:p>
          <a:p>
            <a:pPr>
              <a:lnSpc>
                <a:spcPct val="120000"/>
              </a:lnSpc>
            </a:pPr>
            <a:r>
              <a:rPr lang="en-US" dirty="0"/>
              <a:t>We’ll use </a:t>
            </a:r>
            <a:r>
              <a:rPr lang="en-US" dirty="0" err="1"/>
              <a:t>dataTableProxy</a:t>
            </a:r>
            <a:r>
              <a:rPr lang="en-US" dirty="0"/>
              <a:t>() to establish the “phone call” and then </a:t>
            </a:r>
            <a:r>
              <a:rPr lang="en-US" dirty="0" err="1"/>
              <a:t>replaceData</a:t>
            </a:r>
            <a:r>
              <a:rPr lang="en-US" dirty="0"/>
              <a:t>() to swap the data, leaving the rest unchanged.</a:t>
            </a:r>
          </a:p>
        </p:txBody>
      </p:sp>
    </p:spTree>
    <p:extLst>
      <p:ext uri="{BB962C8B-B14F-4D97-AF65-F5344CB8AC3E}">
        <p14:creationId xmlns:p14="http://schemas.microsoft.com/office/powerpoint/2010/main" val="27101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CEA8-F4E8-5F4A-3699-9A71B4E72066}"/>
              </a:ext>
            </a:extLst>
          </p:cNvPr>
          <p:cNvSpPr>
            <a:spLocks noGrp="1"/>
          </p:cNvSpPr>
          <p:nvPr>
            <p:ph type="title"/>
          </p:nvPr>
        </p:nvSpPr>
        <p:spPr/>
        <p:txBody>
          <a:bodyPr/>
          <a:lstStyle/>
          <a:p>
            <a:r>
              <a:rPr lang="en-US" dirty="0"/>
              <a:t>Mr. Game and Watch</a:t>
            </a:r>
          </a:p>
        </p:txBody>
      </p:sp>
      <p:sp>
        <p:nvSpPr>
          <p:cNvPr id="3" name="Text Placeholder 2">
            <a:extLst>
              <a:ext uri="{FF2B5EF4-FFF2-40B4-BE49-F238E27FC236}">
                <a16:creationId xmlns:a16="http://schemas.microsoft.com/office/drawing/2014/main" id="{09E57FF9-0F6F-54DA-4134-A6AE3C0FB0D4}"/>
              </a:ext>
            </a:extLst>
          </p:cNvPr>
          <p:cNvSpPr>
            <a:spLocks noGrp="1"/>
          </p:cNvSpPr>
          <p:nvPr>
            <p:ph type="body" idx="1"/>
          </p:nvPr>
        </p:nvSpPr>
        <p:spPr/>
        <p:txBody>
          <a:bodyPr>
            <a:normAutofit fontScale="92500" lnSpcReduction="10000"/>
          </a:bodyPr>
          <a:lstStyle/>
          <a:p>
            <a:pPr>
              <a:lnSpc>
                <a:spcPct val="110000"/>
              </a:lnSpc>
            </a:pPr>
            <a:r>
              <a:rPr lang="en-US" dirty="0"/>
              <a:t>DT tables, </a:t>
            </a:r>
            <a:r>
              <a:rPr lang="en-US" dirty="0" err="1"/>
              <a:t>plotly</a:t>
            </a:r>
            <a:r>
              <a:rPr lang="en-US" dirty="0"/>
              <a:t> graphs, and leaflet maps aren’t just sweet graphics—they’re </a:t>
            </a:r>
            <a:r>
              <a:rPr lang="en-US" b="1" dirty="0"/>
              <a:t>widgets</a:t>
            </a:r>
            <a:r>
              <a:rPr lang="en-US" dirty="0"/>
              <a:t> in their own right.</a:t>
            </a:r>
          </a:p>
          <a:p>
            <a:pPr>
              <a:lnSpc>
                <a:spcPct val="110000"/>
              </a:lnSpc>
            </a:pPr>
            <a:r>
              <a:rPr lang="en-US" dirty="0"/>
              <a:t>User interactions with them can trigger events we can watch for and handle.</a:t>
            </a:r>
          </a:p>
          <a:p>
            <a:pPr>
              <a:lnSpc>
                <a:spcPct val="110000"/>
              </a:lnSpc>
            </a:pPr>
            <a:r>
              <a:rPr lang="en-US" dirty="0"/>
              <a:t>Data from these events are passed via the </a:t>
            </a:r>
            <a:r>
              <a:rPr lang="en-US" b="1" dirty="0"/>
              <a:t>input</a:t>
            </a:r>
            <a:r>
              <a:rPr lang="en-US" dirty="0"/>
              <a:t> object, as usual.</a:t>
            </a:r>
          </a:p>
          <a:p>
            <a:pPr lvl="1">
              <a:lnSpc>
                <a:spcPct val="110000"/>
              </a:lnSpc>
              <a:spcBef>
                <a:spcPts val="0"/>
              </a:spcBef>
            </a:pPr>
            <a:r>
              <a:rPr lang="en-US" dirty="0"/>
              <a:t>For example, if cell selection is enabled, we can get the row and column numbers of the selected cell via input$[</a:t>
            </a:r>
            <a:r>
              <a:rPr lang="en-US" dirty="0" err="1"/>
              <a:t>outputId</a:t>
            </a:r>
            <a:r>
              <a:rPr lang="en-US" dirty="0"/>
              <a:t>]_</a:t>
            </a:r>
            <a:r>
              <a:rPr lang="en-US" dirty="0" err="1"/>
              <a:t>cells_selected</a:t>
            </a:r>
            <a:r>
              <a:rPr lang="en-US" dirty="0"/>
              <a:t>. </a:t>
            </a:r>
          </a:p>
          <a:p>
            <a:r>
              <a:rPr lang="en-US" dirty="0"/>
              <a:t>For time, we won’t actually </a:t>
            </a:r>
            <a:r>
              <a:rPr lang="en-US" b="1" dirty="0"/>
              <a:t>handle</a:t>
            </a:r>
            <a:r>
              <a:rPr lang="en-US" dirty="0"/>
              <a:t> these events here, but check out the online curriculum for an example and some challenges!</a:t>
            </a:r>
          </a:p>
        </p:txBody>
      </p:sp>
    </p:spTree>
    <p:extLst>
      <p:ext uri="{BB962C8B-B14F-4D97-AF65-F5344CB8AC3E}">
        <p14:creationId xmlns:p14="http://schemas.microsoft.com/office/powerpoint/2010/main" val="240027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97C8-C816-247B-08B3-E41EC3FABB1B}"/>
              </a:ext>
            </a:extLst>
          </p:cNvPr>
          <p:cNvSpPr>
            <a:spLocks noGrp="1"/>
          </p:cNvSpPr>
          <p:nvPr>
            <p:ph type="title"/>
          </p:nvPr>
        </p:nvSpPr>
        <p:spPr/>
        <p:txBody>
          <a:bodyPr/>
          <a:lstStyle/>
          <a:p>
            <a:r>
              <a:rPr lang="en-US" dirty="0"/>
              <a:t>Turning over a new leaflet</a:t>
            </a:r>
          </a:p>
        </p:txBody>
      </p:sp>
      <p:sp>
        <p:nvSpPr>
          <p:cNvPr id="3" name="Text Placeholder 2">
            <a:extLst>
              <a:ext uri="{FF2B5EF4-FFF2-40B4-BE49-F238E27FC236}">
                <a16:creationId xmlns:a16="http://schemas.microsoft.com/office/drawing/2014/main" id="{5BEFA0C0-A109-17E1-D747-F3A049C25486}"/>
              </a:ext>
            </a:extLst>
          </p:cNvPr>
          <p:cNvSpPr>
            <a:spLocks noGrp="1"/>
          </p:cNvSpPr>
          <p:nvPr>
            <p:ph type="body" idx="1"/>
          </p:nvPr>
        </p:nvSpPr>
        <p:spPr/>
        <p:txBody>
          <a:bodyPr/>
          <a:lstStyle/>
          <a:p>
            <a:pPr>
              <a:lnSpc>
                <a:spcPct val="100000"/>
              </a:lnSpc>
            </a:pPr>
            <a:r>
              <a:rPr lang="en-US" i="1" dirty="0"/>
              <a:t>leaflet</a:t>
            </a:r>
            <a:r>
              <a:rPr lang="en-US" dirty="0"/>
              <a:t> is a JS (and now R) package for making web-enabled, interactive maps of spatial data (</a:t>
            </a:r>
            <a:r>
              <a:rPr lang="en-US" i="1" dirty="0"/>
              <a:t>e.g.</a:t>
            </a:r>
            <a:r>
              <a:rPr lang="en-US" dirty="0"/>
              <a:t>, </a:t>
            </a:r>
            <a:r>
              <a:rPr lang="en-US" dirty="0" err="1"/>
              <a:t>lat</a:t>
            </a:r>
            <a:r>
              <a:rPr lang="en-US" dirty="0"/>
              <a:t>-long). </a:t>
            </a:r>
          </a:p>
          <a:p>
            <a:pPr>
              <a:lnSpc>
                <a:spcPct val="100000"/>
              </a:lnSpc>
            </a:pPr>
            <a:r>
              <a:rPr lang="en-US" dirty="0"/>
              <a:t>This means we need some spatial data!</a:t>
            </a:r>
          </a:p>
          <a:p>
            <a:pPr lvl="1">
              <a:lnSpc>
                <a:spcPct val="100000"/>
              </a:lnSpc>
            </a:pPr>
            <a:r>
              <a:rPr lang="en-US" dirty="0"/>
              <a:t>I’ve already gotten some, but you’ll need to download it: </a:t>
            </a:r>
            <a:r>
              <a:rPr lang="en-US" dirty="0">
                <a:solidFill>
                  <a:srgbClr val="7030A0"/>
                </a:solidFill>
              </a:rPr>
              <a:t>z.umn.edu/</a:t>
            </a:r>
            <a:r>
              <a:rPr lang="en-US" dirty="0" err="1">
                <a:solidFill>
                  <a:srgbClr val="7030A0"/>
                </a:solidFill>
              </a:rPr>
              <a:t>gap_map</a:t>
            </a:r>
            <a:endParaRPr lang="en-US" dirty="0">
              <a:solidFill>
                <a:srgbClr val="7030A0"/>
              </a:solidFill>
            </a:endParaRPr>
          </a:p>
          <a:p>
            <a:pPr>
              <a:lnSpc>
                <a:spcPct val="100000"/>
              </a:lnSpc>
            </a:pPr>
            <a:r>
              <a:rPr lang="en-US" dirty="0"/>
              <a:t>We’ll hit all the same “story beats” for </a:t>
            </a:r>
            <a:r>
              <a:rPr lang="en-US" i="1" dirty="0"/>
              <a:t>leaflet</a:t>
            </a:r>
            <a:r>
              <a:rPr lang="en-US" dirty="0"/>
              <a:t> as with </a:t>
            </a:r>
            <a:r>
              <a:rPr lang="en-US" i="1" dirty="0"/>
              <a:t>DT</a:t>
            </a:r>
            <a:r>
              <a:rPr lang="en-US" dirty="0"/>
              <a:t>. The specifics will change, but the concepts are the same!</a:t>
            </a:r>
          </a:p>
        </p:txBody>
      </p:sp>
    </p:spTree>
    <p:extLst>
      <p:ext uri="{BB962C8B-B14F-4D97-AF65-F5344CB8AC3E}">
        <p14:creationId xmlns:p14="http://schemas.microsoft.com/office/powerpoint/2010/main" val="38427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Map maker</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lstStyle/>
          <a:p>
            <a:pPr>
              <a:lnSpc>
                <a:spcPct val="100000"/>
              </a:lnSpc>
            </a:pPr>
            <a:r>
              <a:rPr lang="en-US" dirty="0"/>
              <a:t>Every leaflet map is built from three key components:</a:t>
            </a:r>
          </a:p>
          <a:p>
            <a:pPr lvl="1">
              <a:lnSpc>
                <a:spcPct val="100000"/>
              </a:lnSpc>
              <a:spcBef>
                <a:spcPts val="0"/>
              </a:spcBef>
            </a:pPr>
            <a:r>
              <a:rPr lang="en-US" dirty="0"/>
              <a:t>A call to leaflet(), which sets things up. Global options are set here.</a:t>
            </a:r>
          </a:p>
          <a:p>
            <a:pPr lvl="1">
              <a:lnSpc>
                <a:spcPct val="100000"/>
              </a:lnSpc>
              <a:spcBef>
                <a:spcPts val="0"/>
              </a:spcBef>
            </a:pPr>
            <a:r>
              <a:rPr lang="en-US" dirty="0"/>
              <a:t>A call to addTiles(). A </a:t>
            </a:r>
            <a:r>
              <a:rPr lang="en-US" b="1" dirty="0"/>
              <a:t>tile</a:t>
            </a:r>
            <a:r>
              <a:rPr lang="en-US" dirty="0"/>
              <a:t> is the map’s background.</a:t>
            </a:r>
          </a:p>
          <a:p>
            <a:pPr lvl="1">
              <a:lnSpc>
                <a:spcPct val="100000"/>
              </a:lnSpc>
              <a:spcBef>
                <a:spcPts val="0"/>
              </a:spcBef>
            </a:pPr>
            <a:r>
              <a:rPr lang="en-US" dirty="0"/>
              <a:t>A call to an add*() function to insert our spatial data.</a:t>
            </a:r>
          </a:p>
          <a:p>
            <a:pPr>
              <a:lnSpc>
                <a:spcPct val="100000"/>
              </a:lnSpc>
            </a:pPr>
            <a:r>
              <a:rPr lang="en-US" dirty="0"/>
              <a:t>For now, let’s keep the default options and tile and use </a:t>
            </a:r>
            <a:r>
              <a:rPr lang="en-US" dirty="0" err="1"/>
              <a:t>addPolygons</a:t>
            </a:r>
            <a:r>
              <a:rPr lang="en-US" dirty="0"/>
              <a:t>() to draw outlines around our countries. </a:t>
            </a:r>
          </a:p>
          <a:p>
            <a:pPr>
              <a:lnSpc>
                <a:spcPct val="100000"/>
              </a:lnSpc>
            </a:pPr>
            <a:r>
              <a:rPr lang="en-US" dirty="0"/>
              <a:t>Users probably shouldn’t be able to </a:t>
            </a:r>
            <a:r>
              <a:rPr lang="en-US" b="1" dirty="0"/>
              <a:t>pan</a:t>
            </a:r>
            <a:r>
              <a:rPr lang="en-US" dirty="0"/>
              <a:t> and </a:t>
            </a:r>
            <a:r>
              <a:rPr lang="en-US" b="1" dirty="0"/>
              <a:t>zoom</a:t>
            </a:r>
            <a:r>
              <a:rPr lang="en-US" dirty="0"/>
              <a:t> without restrictions. Let’s set mix/max zoom levels and </a:t>
            </a:r>
            <a:r>
              <a:rPr lang="en-US" b="1" dirty="0"/>
              <a:t>bounds</a:t>
            </a:r>
            <a:r>
              <a:rPr lang="en-US" dirty="0"/>
              <a:t>.</a:t>
            </a:r>
          </a:p>
        </p:txBody>
      </p:sp>
    </p:spTree>
    <p:extLst>
      <p:ext uri="{BB962C8B-B14F-4D97-AF65-F5344CB8AC3E}">
        <p14:creationId xmlns:p14="http://schemas.microsoft.com/office/powerpoint/2010/main" val="286694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776-FA7F-3783-1B0A-E9BBABC1BAD5}"/>
              </a:ext>
            </a:extLst>
          </p:cNvPr>
          <p:cNvSpPr>
            <a:spLocks noGrp="1"/>
          </p:cNvSpPr>
          <p:nvPr>
            <p:ph type="title"/>
          </p:nvPr>
        </p:nvSpPr>
        <p:spPr/>
        <p:txBody>
          <a:bodyPr/>
          <a:lstStyle/>
          <a:p>
            <a:r>
              <a:rPr lang="en-US" dirty="0"/>
              <a:t>Putting on the ritz</a:t>
            </a:r>
          </a:p>
        </p:txBody>
      </p:sp>
      <p:sp>
        <p:nvSpPr>
          <p:cNvPr id="3" name="Text Placeholder 2">
            <a:extLst>
              <a:ext uri="{FF2B5EF4-FFF2-40B4-BE49-F238E27FC236}">
                <a16:creationId xmlns:a16="http://schemas.microsoft.com/office/drawing/2014/main" id="{37C7509F-FE61-2754-550B-82AA2200D11D}"/>
              </a:ext>
            </a:extLst>
          </p:cNvPr>
          <p:cNvSpPr>
            <a:spLocks noGrp="1"/>
          </p:cNvSpPr>
          <p:nvPr>
            <p:ph type="body" idx="1"/>
          </p:nvPr>
        </p:nvSpPr>
        <p:spPr/>
        <p:txBody>
          <a:bodyPr>
            <a:normAutofit fontScale="92500" lnSpcReduction="10000"/>
          </a:bodyPr>
          <a:lstStyle/>
          <a:p>
            <a:pPr>
              <a:lnSpc>
                <a:spcPct val="100000"/>
              </a:lnSpc>
            </a:pPr>
            <a:r>
              <a:rPr lang="en-US" dirty="0"/>
              <a:t>Our map is a little messy. Let’s make the strokes (outlines) of our countries crisper.</a:t>
            </a:r>
          </a:p>
          <a:p>
            <a:pPr>
              <a:lnSpc>
                <a:spcPct val="100000"/>
              </a:lnSpc>
            </a:pPr>
            <a:r>
              <a:rPr lang="en-US" dirty="0"/>
              <a:t>This is prettier! But it doesn’t show any </a:t>
            </a:r>
            <a:r>
              <a:rPr lang="en-US" b="1" dirty="0"/>
              <a:t>data</a:t>
            </a:r>
            <a:r>
              <a:rPr lang="en-US" dirty="0"/>
              <a:t> yet…</a:t>
            </a:r>
          </a:p>
          <a:p>
            <a:pPr>
              <a:lnSpc>
                <a:spcPct val="100000"/>
              </a:lnSpc>
            </a:pPr>
            <a:r>
              <a:rPr lang="en-US" dirty="0"/>
              <a:t>Let’s show 2007 life expectancy data from every country, mapping the value to the fill (center) color of our polygons. </a:t>
            </a:r>
          </a:p>
          <a:p>
            <a:pPr>
              <a:lnSpc>
                <a:spcPct val="100000"/>
              </a:lnSpc>
            </a:pPr>
            <a:r>
              <a:rPr lang="en-US" dirty="0"/>
              <a:t>This is a two-step process:</a:t>
            </a:r>
          </a:p>
          <a:p>
            <a:pPr marL="990600" lvl="1" indent="-457200">
              <a:lnSpc>
                <a:spcPct val="100000"/>
              </a:lnSpc>
              <a:spcBef>
                <a:spcPts val="0"/>
              </a:spcBef>
              <a:buFont typeface="+mj-lt"/>
              <a:buAutoNum type="arabicPeriod"/>
            </a:pPr>
            <a:r>
              <a:rPr lang="en-US" dirty="0"/>
              <a:t>Use a color*() function to make a palette function leaflet can use to determine which colors go with which values.</a:t>
            </a:r>
          </a:p>
          <a:p>
            <a:pPr marL="990600" lvl="1" indent="-457200">
              <a:lnSpc>
                <a:spcPct val="100000"/>
              </a:lnSpc>
              <a:spcBef>
                <a:spcPts val="0"/>
              </a:spcBef>
              <a:buFont typeface="+mj-lt"/>
              <a:buAutoNum type="arabicPeriod"/>
            </a:pPr>
            <a:r>
              <a:rPr lang="en-US" dirty="0"/>
              <a:t>Provide that function plus the data to our map.</a:t>
            </a:r>
          </a:p>
          <a:p>
            <a:pPr>
              <a:lnSpc>
                <a:spcPct val="100000"/>
              </a:lnSpc>
            </a:pPr>
            <a:r>
              <a:rPr lang="en-US" dirty="0"/>
              <a:t>…And we should add a </a:t>
            </a:r>
            <a:r>
              <a:rPr lang="en-US" b="1" dirty="0"/>
              <a:t>legend</a:t>
            </a:r>
            <a:r>
              <a:rPr lang="en-US" dirty="0"/>
              <a:t>, right?</a:t>
            </a:r>
          </a:p>
          <a:p>
            <a:pPr>
              <a:lnSpc>
                <a:spcPct val="100000"/>
              </a:lnSpc>
            </a:pPr>
            <a:r>
              <a:rPr lang="en-US" dirty="0"/>
              <a:t>…Could we add </a:t>
            </a:r>
            <a:r>
              <a:rPr lang="en-US" i="1" dirty="0"/>
              <a:t>even more </a:t>
            </a:r>
            <a:r>
              <a:rPr lang="en-US"/>
              <a:t>data cleanly? </a:t>
            </a:r>
            <a:r>
              <a:rPr lang="en-US" dirty="0"/>
              <a:t>Yes, via </a:t>
            </a:r>
            <a:r>
              <a:rPr lang="en-US" b="1" dirty="0"/>
              <a:t>tooltips</a:t>
            </a:r>
            <a:r>
              <a:rPr lang="en-US" dirty="0"/>
              <a:t>.</a:t>
            </a:r>
          </a:p>
        </p:txBody>
      </p:sp>
    </p:spTree>
    <p:extLst>
      <p:ext uri="{BB962C8B-B14F-4D97-AF65-F5344CB8AC3E}">
        <p14:creationId xmlns:p14="http://schemas.microsoft.com/office/powerpoint/2010/main" val="7499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F853-F66C-EEE9-721F-6639506049D1}"/>
              </a:ext>
            </a:extLst>
          </p:cNvPr>
          <p:cNvSpPr>
            <a:spLocks noGrp="1"/>
          </p:cNvSpPr>
          <p:nvPr>
            <p:ph type="title"/>
          </p:nvPr>
        </p:nvSpPr>
        <p:spPr/>
        <p:txBody>
          <a:bodyPr/>
          <a:lstStyle/>
          <a:p>
            <a:r>
              <a:rPr lang="en-US" dirty="0"/>
              <a:t>Update, don’t rebuild II</a:t>
            </a:r>
          </a:p>
        </p:txBody>
      </p:sp>
      <p:sp>
        <p:nvSpPr>
          <p:cNvPr id="3" name="Text Placeholder 2">
            <a:extLst>
              <a:ext uri="{FF2B5EF4-FFF2-40B4-BE49-F238E27FC236}">
                <a16:creationId xmlns:a16="http://schemas.microsoft.com/office/drawing/2014/main" id="{7B5DAB49-15EA-950D-14F2-2C944349FB5A}"/>
              </a:ext>
            </a:extLst>
          </p:cNvPr>
          <p:cNvSpPr>
            <a:spLocks noGrp="1"/>
          </p:cNvSpPr>
          <p:nvPr>
            <p:ph type="body" idx="1"/>
          </p:nvPr>
        </p:nvSpPr>
        <p:spPr/>
        <p:txBody>
          <a:bodyPr>
            <a:normAutofit fontScale="92500" lnSpcReduction="10000"/>
          </a:bodyPr>
          <a:lstStyle/>
          <a:p>
            <a:pPr>
              <a:lnSpc>
                <a:spcPct val="100000"/>
              </a:lnSpc>
            </a:pPr>
            <a:r>
              <a:rPr lang="en-US" dirty="0"/>
              <a:t>Right now, users have no control over the map. </a:t>
            </a:r>
          </a:p>
          <a:p>
            <a:pPr>
              <a:lnSpc>
                <a:spcPct val="100000"/>
              </a:lnSpc>
            </a:pPr>
            <a:r>
              <a:rPr lang="en-US" dirty="0"/>
              <a:t>Let’s give them control by adding a slider input that will allow them to pick the year of the data shown.</a:t>
            </a:r>
          </a:p>
          <a:p>
            <a:pPr lvl="1">
              <a:lnSpc>
                <a:spcPct val="100000"/>
              </a:lnSpc>
              <a:spcBef>
                <a:spcPts val="0"/>
              </a:spcBef>
            </a:pPr>
            <a:r>
              <a:rPr lang="en-US" dirty="0"/>
              <a:t>First, we add this widget to our UI’s sidebar cell.</a:t>
            </a:r>
          </a:p>
          <a:p>
            <a:pPr lvl="1">
              <a:lnSpc>
                <a:spcPct val="100000"/>
              </a:lnSpc>
              <a:spcBef>
                <a:spcPts val="0"/>
              </a:spcBef>
            </a:pPr>
            <a:r>
              <a:rPr lang="en-US" dirty="0"/>
              <a:t>Then, we use that widget’s reactive object server-side somehow to handle events. </a:t>
            </a:r>
          </a:p>
          <a:p>
            <a:pPr lvl="1">
              <a:lnSpc>
                <a:spcPct val="100000"/>
              </a:lnSpc>
              <a:spcBef>
                <a:spcPts val="0"/>
              </a:spcBef>
            </a:pPr>
            <a:r>
              <a:rPr lang="en-US" dirty="0"/>
              <a:t>We should make our server code more “agnostic” to year too.</a:t>
            </a:r>
          </a:p>
          <a:p>
            <a:pPr>
              <a:lnSpc>
                <a:spcPct val="100000"/>
              </a:lnSpc>
            </a:pPr>
            <a:r>
              <a:rPr lang="en-US" dirty="0"/>
              <a:t>…Did you notice the “freeze?” Rebuilding the map to handle events is not ideal!  </a:t>
            </a:r>
          </a:p>
          <a:p>
            <a:pPr lvl="1">
              <a:lnSpc>
                <a:spcPct val="100000"/>
              </a:lnSpc>
              <a:spcBef>
                <a:spcPts val="0"/>
              </a:spcBef>
            </a:pPr>
            <a:r>
              <a:rPr lang="en-US" dirty="0"/>
              <a:t>Let’s switch to a proxy system by using </a:t>
            </a:r>
            <a:r>
              <a:rPr lang="en-US" dirty="0" err="1"/>
              <a:t>renderLeaflet</a:t>
            </a:r>
            <a:r>
              <a:rPr lang="en-US" dirty="0"/>
              <a:t>({}) to build the base map and </a:t>
            </a:r>
            <a:r>
              <a:rPr lang="en-US" dirty="0" err="1"/>
              <a:t>observeEvent</a:t>
            </a:r>
            <a:r>
              <a:rPr lang="en-US" dirty="0"/>
              <a:t>({},{}) to adjust it using a proxy. </a:t>
            </a:r>
          </a:p>
          <a:p>
            <a:pPr>
              <a:lnSpc>
                <a:spcPct val="100000"/>
              </a:lnSpc>
            </a:pPr>
            <a:endParaRPr lang="en-US" dirty="0"/>
          </a:p>
        </p:txBody>
      </p:sp>
    </p:spTree>
    <p:extLst>
      <p:ext uri="{BB962C8B-B14F-4D97-AF65-F5344CB8AC3E}">
        <p14:creationId xmlns:p14="http://schemas.microsoft.com/office/powerpoint/2010/main" val="72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0E96-EE2A-6539-8CC8-E81BE1FB3ED6}"/>
              </a:ext>
            </a:extLst>
          </p:cNvPr>
          <p:cNvSpPr>
            <a:spLocks noGrp="1"/>
          </p:cNvSpPr>
          <p:nvPr>
            <p:ph type="title"/>
          </p:nvPr>
        </p:nvSpPr>
        <p:spPr/>
        <p:txBody>
          <a:bodyPr/>
          <a:lstStyle/>
          <a:p>
            <a:r>
              <a:rPr lang="en-US" dirty="0"/>
              <a:t>Watch and learn II</a:t>
            </a:r>
          </a:p>
        </p:txBody>
      </p:sp>
      <p:sp>
        <p:nvSpPr>
          <p:cNvPr id="3" name="Text Placeholder 2">
            <a:extLst>
              <a:ext uri="{FF2B5EF4-FFF2-40B4-BE49-F238E27FC236}">
                <a16:creationId xmlns:a16="http://schemas.microsoft.com/office/drawing/2014/main" id="{CAC7841C-75E6-B504-EB83-CE0B009878FE}"/>
              </a:ext>
            </a:extLst>
          </p:cNvPr>
          <p:cNvSpPr>
            <a:spLocks noGrp="1"/>
          </p:cNvSpPr>
          <p:nvPr>
            <p:ph type="body" idx="1"/>
          </p:nvPr>
        </p:nvSpPr>
        <p:spPr/>
        <p:txBody>
          <a:bodyPr/>
          <a:lstStyle/>
          <a:p>
            <a:r>
              <a:rPr lang="en-US" dirty="0"/>
              <a:t>Leaflet maps are widgets too! User interactions with them can be events that we can handle.</a:t>
            </a:r>
          </a:p>
          <a:p>
            <a:r>
              <a:rPr lang="en-US" dirty="0"/>
              <a:t>Let’s combine polygon click event handling with the “</a:t>
            </a:r>
            <a:r>
              <a:rPr lang="en-US" dirty="0" err="1"/>
              <a:t>flyTo</a:t>
            </a:r>
            <a:r>
              <a:rPr lang="en-US" dirty="0"/>
              <a:t>()” feature, which will pan and zoom our map to center on the clicked location.</a:t>
            </a:r>
          </a:p>
          <a:p>
            <a:r>
              <a:rPr lang="en-US" dirty="0"/>
              <a:t>Obviously, only add functionality that improve the UX!</a:t>
            </a:r>
          </a:p>
        </p:txBody>
      </p:sp>
    </p:spTree>
    <p:extLst>
      <p:ext uri="{BB962C8B-B14F-4D97-AF65-F5344CB8AC3E}">
        <p14:creationId xmlns:p14="http://schemas.microsoft.com/office/powerpoint/2010/main" val="409700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4AA0-A95C-A3DD-D592-17C81E2AB7E8}"/>
              </a:ext>
            </a:extLst>
          </p:cNvPr>
          <p:cNvSpPr>
            <a:spLocks noGrp="1"/>
          </p:cNvSpPr>
          <p:nvPr>
            <p:ph type="title"/>
          </p:nvPr>
        </p:nvSpPr>
        <p:spPr/>
        <p:txBody>
          <a:bodyPr/>
          <a:lstStyle/>
          <a:p>
            <a:r>
              <a:rPr lang="en-US" dirty="0"/>
              <a:t>A big </a:t>
            </a:r>
            <a:r>
              <a:rPr lang="en-US" dirty="0" err="1"/>
              <a:t>plotly-eap</a:t>
            </a:r>
            <a:endParaRPr lang="en-US" dirty="0"/>
          </a:p>
        </p:txBody>
      </p:sp>
      <p:sp>
        <p:nvSpPr>
          <p:cNvPr id="3" name="Text Placeholder 2">
            <a:extLst>
              <a:ext uri="{FF2B5EF4-FFF2-40B4-BE49-F238E27FC236}">
                <a16:creationId xmlns:a16="http://schemas.microsoft.com/office/drawing/2014/main" id="{9029219B-5BB4-7231-464B-D36F5C1EF98D}"/>
              </a:ext>
            </a:extLst>
          </p:cNvPr>
          <p:cNvSpPr>
            <a:spLocks noGrp="1"/>
          </p:cNvSpPr>
          <p:nvPr>
            <p:ph type="body" idx="1"/>
          </p:nvPr>
        </p:nvSpPr>
        <p:spPr/>
        <p:txBody>
          <a:bodyPr>
            <a:normAutofit fontScale="85000" lnSpcReduction="10000"/>
          </a:bodyPr>
          <a:lstStyle/>
          <a:p>
            <a:r>
              <a:rPr lang="en-US" dirty="0"/>
              <a:t>We’ll close out the workshop by looking at </a:t>
            </a:r>
            <a:r>
              <a:rPr lang="en-US" dirty="0" err="1"/>
              <a:t>plotly</a:t>
            </a:r>
            <a:r>
              <a:rPr lang="en-US" dirty="0"/>
              <a:t>, a JS (and now R) package for creating web-enabled, interactive </a:t>
            </a:r>
            <a:r>
              <a:rPr lang="en-US" b="1" dirty="0"/>
              <a:t>graphs</a:t>
            </a:r>
            <a:r>
              <a:rPr lang="en-US" dirty="0"/>
              <a:t>.</a:t>
            </a:r>
          </a:p>
          <a:p>
            <a:r>
              <a:rPr lang="en-US" dirty="0"/>
              <a:t>For those who know ggplot2, </a:t>
            </a:r>
            <a:r>
              <a:rPr lang="en-US" dirty="0" err="1"/>
              <a:t>plotly</a:t>
            </a:r>
            <a:r>
              <a:rPr lang="en-US" dirty="0"/>
              <a:t> is similar (and similarly massive!). The difference: </a:t>
            </a:r>
            <a:r>
              <a:rPr lang="en-US" dirty="0" err="1"/>
              <a:t>plotly</a:t>
            </a:r>
            <a:r>
              <a:rPr lang="en-US" dirty="0"/>
              <a:t> graphs are interactive!</a:t>
            </a:r>
          </a:p>
          <a:p>
            <a:pPr>
              <a:lnSpc>
                <a:spcPct val="100000"/>
              </a:lnSpc>
            </a:pPr>
            <a:r>
              <a:rPr lang="en-US" dirty="0"/>
              <a:t>We don’t need to know </a:t>
            </a:r>
            <a:r>
              <a:rPr lang="en-US" dirty="0" err="1"/>
              <a:t>plotly</a:t>
            </a:r>
            <a:r>
              <a:rPr lang="en-US" dirty="0"/>
              <a:t> (or ggplot2!) to appreciate what </a:t>
            </a:r>
            <a:r>
              <a:rPr lang="en-US" dirty="0" err="1"/>
              <a:t>plotly</a:t>
            </a:r>
            <a:r>
              <a:rPr lang="en-US" dirty="0"/>
              <a:t> can deliver thanks to the </a:t>
            </a:r>
            <a:r>
              <a:rPr lang="en-US" dirty="0" err="1"/>
              <a:t>ggplotly</a:t>
            </a:r>
            <a:r>
              <a:rPr lang="en-US" dirty="0"/>
              <a:t>() function. </a:t>
            </a:r>
          </a:p>
          <a:p>
            <a:pPr lvl="1">
              <a:lnSpc>
                <a:spcPct val="100000"/>
              </a:lnSpc>
              <a:spcBef>
                <a:spcPts val="0"/>
              </a:spcBef>
            </a:pPr>
            <a:r>
              <a:rPr lang="en-US" dirty="0"/>
              <a:t>It disassembles a </a:t>
            </a:r>
            <a:r>
              <a:rPr lang="en-US" dirty="0" err="1"/>
              <a:t>ggplot</a:t>
            </a:r>
            <a:r>
              <a:rPr lang="en-US" dirty="0"/>
              <a:t> and rebuilds it (more or less) in </a:t>
            </a:r>
            <a:r>
              <a:rPr lang="en-US" dirty="0" err="1"/>
              <a:t>plotly</a:t>
            </a:r>
            <a:r>
              <a:rPr lang="en-US" dirty="0"/>
              <a:t>. </a:t>
            </a:r>
          </a:p>
          <a:p>
            <a:pPr>
              <a:lnSpc>
                <a:spcPct val="100000"/>
              </a:lnSpc>
            </a:pPr>
            <a:r>
              <a:rPr lang="en-US" dirty="0"/>
              <a:t>We want to use a complex enough ggplot2 to make for an interesting example, so let’s copy-paste one I’ve already built: </a:t>
            </a:r>
            <a:r>
              <a:rPr lang="en-US" b="0" i="0" dirty="0">
                <a:solidFill>
                  <a:srgbClr val="1155CC"/>
                </a:solidFill>
                <a:effectLst/>
                <a:latin typeface="Arial" panose="020B0604020202020204" pitchFamily="34" charset="0"/>
                <a:hlinkClick r:id="rId3"/>
              </a:rPr>
              <a:t>https://z.umn.edu/Rshiny</a:t>
            </a:r>
            <a:r>
              <a:rPr lang="en-US" b="0" i="0" dirty="0">
                <a:solidFill>
                  <a:srgbClr val="1155CC"/>
                </a:solidFill>
                <a:effectLst/>
                <a:latin typeface="Arial" panose="020B0604020202020204" pitchFamily="34" charset="0"/>
              </a:rPr>
              <a:t>. </a:t>
            </a:r>
          </a:p>
          <a:p>
            <a:pPr>
              <a:lnSpc>
                <a:spcPct val="100000"/>
              </a:lnSpc>
            </a:pPr>
            <a:r>
              <a:rPr lang="en-US" dirty="0"/>
              <a:t>There are </a:t>
            </a:r>
            <a:r>
              <a:rPr lang="en-US" dirty="0" err="1"/>
              <a:t>renderPlotly</a:t>
            </a:r>
            <a:r>
              <a:rPr lang="en-US" dirty="0"/>
              <a:t>({}) and </a:t>
            </a:r>
            <a:r>
              <a:rPr lang="en-US" dirty="0" err="1"/>
              <a:t>plotlyOutput</a:t>
            </a:r>
            <a:r>
              <a:rPr lang="en-US" dirty="0"/>
              <a:t>() functions, as per usual.</a:t>
            </a:r>
          </a:p>
        </p:txBody>
      </p:sp>
    </p:spTree>
    <p:extLst>
      <p:ext uri="{BB962C8B-B14F-4D97-AF65-F5344CB8AC3E}">
        <p14:creationId xmlns:p14="http://schemas.microsoft.com/office/powerpoint/2010/main" val="23937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8900-1055-788B-9A82-4E9E39B56C4E}"/>
              </a:ext>
            </a:extLst>
          </p:cNvPr>
          <p:cNvSpPr>
            <a:spLocks noGrp="1"/>
          </p:cNvSpPr>
          <p:nvPr>
            <p:ph type="title"/>
          </p:nvPr>
        </p:nvSpPr>
        <p:spPr/>
        <p:txBody>
          <a:bodyPr/>
          <a:lstStyle/>
          <a:p>
            <a:r>
              <a:rPr lang="en-US" dirty="0"/>
              <a:t>Dialing things up…and down.</a:t>
            </a:r>
          </a:p>
        </p:txBody>
      </p:sp>
      <p:sp>
        <p:nvSpPr>
          <p:cNvPr id="3" name="Text Placeholder 2">
            <a:extLst>
              <a:ext uri="{FF2B5EF4-FFF2-40B4-BE49-F238E27FC236}">
                <a16:creationId xmlns:a16="http://schemas.microsoft.com/office/drawing/2014/main" id="{A9842F7B-8809-FA3C-57D3-2C368770AC0C}"/>
              </a:ext>
            </a:extLst>
          </p:cNvPr>
          <p:cNvSpPr>
            <a:spLocks noGrp="1"/>
          </p:cNvSpPr>
          <p:nvPr>
            <p:ph type="body" idx="1"/>
          </p:nvPr>
        </p:nvSpPr>
        <p:spPr/>
        <p:txBody>
          <a:bodyPr>
            <a:normAutofit fontScale="92500" lnSpcReduction="20000"/>
          </a:bodyPr>
          <a:lstStyle/>
          <a:p>
            <a:pPr>
              <a:lnSpc>
                <a:spcPct val="100000"/>
              </a:lnSpc>
            </a:pPr>
            <a:r>
              <a:rPr lang="en-US" dirty="0" err="1"/>
              <a:t>Plotly</a:t>
            </a:r>
            <a:r>
              <a:rPr lang="en-US" dirty="0"/>
              <a:t> graphs come with tons of interactivity!</a:t>
            </a:r>
          </a:p>
          <a:p>
            <a:pPr lvl="1">
              <a:lnSpc>
                <a:spcPct val="100000"/>
              </a:lnSpc>
              <a:spcBef>
                <a:spcPts val="0"/>
              </a:spcBef>
            </a:pPr>
            <a:r>
              <a:rPr lang="en-US" dirty="0"/>
              <a:t>Tooltips on mouse hover.</a:t>
            </a:r>
          </a:p>
          <a:p>
            <a:pPr lvl="1">
              <a:lnSpc>
                <a:spcPct val="100000"/>
              </a:lnSpc>
              <a:spcBef>
                <a:spcPts val="0"/>
              </a:spcBef>
            </a:pPr>
            <a:r>
              <a:rPr lang="en-US" dirty="0"/>
              <a:t>Legend key group filtering on click/double-click.</a:t>
            </a:r>
          </a:p>
          <a:p>
            <a:pPr lvl="1">
              <a:lnSpc>
                <a:spcPct val="100000"/>
              </a:lnSpc>
              <a:spcBef>
                <a:spcPts val="0"/>
              </a:spcBef>
            </a:pPr>
            <a:r>
              <a:rPr lang="en-US" dirty="0"/>
              <a:t>Click and drag to zoom + double-click to </a:t>
            </a:r>
            <a:r>
              <a:rPr lang="en-US" dirty="0" err="1"/>
              <a:t>unzoom</a:t>
            </a:r>
            <a:r>
              <a:rPr lang="en-US" dirty="0"/>
              <a:t>.</a:t>
            </a:r>
          </a:p>
          <a:p>
            <a:pPr lvl="1">
              <a:lnSpc>
                <a:spcPct val="100000"/>
              </a:lnSpc>
              <a:spcBef>
                <a:spcPts val="0"/>
              </a:spcBef>
            </a:pPr>
            <a:r>
              <a:rPr lang="en-US" dirty="0" err="1"/>
              <a:t>Modebar</a:t>
            </a:r>
            <a:r>
              <a:rPr lang="en-US" dirty="0"/>
              <a:t> with many additional options.</a:t>
            </a:r>
          </a:p>
          <a:p>
            <a:pPr>
              <a:lnSpc>
                <a:spcPct val="100000"/>
              </a:lnSpc>
            </a:pPr>
            <a:r>
              <a:rPr lang="en-US" dirty="0"/>
              <a:t>Dialing all this back is a little tough and requires engaging with layout() and config(). </a:t>
            </a:r>
          </a:p>
          <a:p>
            <a:pPr lvl="1">
              <a:lnSpc>
                <a:spcPct val="100000"/>
              </a:lnSpc>
              <a:spcBef>
                <a:spcPts val="0"/>
              </a:spcBef>
            </a:pPr>
            <a:r>
              <a:rPr lang="en-US" dirty="0" err="1"/>
              <a:t>Plotly</a:t>
            </a:r>
            <a:r>
              <a:rPr lang="en-US" dirty="0"/>
              <a:t> is a JS package, and it shows more than usual here! So, get ready for lists inside lists inside lists! </a:t>
            </a:r>
            <a:r>
              <a:rPr lang="en-US" dirty="0">
                <a:sym typeface="Wingdings" panose="05000000000000000000" pitchFamily="2" charset="2"/>
              </a:rPr>
              <a:t></a:t>
            </a:r>
          </a:p>
          <a:p>
            <a:pPr lvl="1">
              <a:lnSpc>
                <a:spcPct val="100000"/>
              </a:lnSpc>
              <a:spcBef>
                <a:spcPts val="0"/>
              </a:spcBef>
            </a:pPr>
            <a:r>
              <a:rPr lang="en-US" dirty="0">
                <a:sym typeface="Wingdings" panose="05000000000000000000" pitchFamily="2" charset="2"/>
              </a:rPr>
              <a:t>layout() also lets us adjust our legend placement.</a:t>
            </a:r>
          </a:p>
          <a:p>
            <a:pPr>
              <a:lnSpc>
                <a:spcPct val="100000"/>
              </a:lnSpc>
            </a:pPr>
            <a:r>
              <a:rPr lang="en-US" dirty="0">
                <a:sym typeface="Wingdings" panose="05000000000000000000" pitchFamily="2" charset="2"/>
              </a:rPr>
              <a:t>Meanwhile, style() will help us restrict our tooltip contents to only custom text we generate. </a:t>
            </a:r>
          </a:p>
          <a:p>
            <a:pPr lvl="1">
              <a:lnSpc>
                <a:spcPct val="100000"/>
              </a:lnSpc>
            </a:pPr>
            <a:endParaRPr lang="en-US" dirty="0"/>
          </a:p>
        </p:txBody>
      </p:sp>
    </p:spTree>
    <p:extLst>
      <p:ext uri="{BB962C8B-B14F-4D97-AF65-F5344CB8AC3E}">
        <p14:creationId xmlns:p14="http://schemas.microsoft.com/office/powerpoint/2010/main" val="20253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BCB2-BDCE-DB48-046C-A4FFB071CEEC}"/>
              </a:ext>
            </a:extLst>
          </p:cNvPr>
          <p:cNvSpPr>
            <a:spLocks noGrp="1"/>
          </p:cNvSpPr>
          <p:nvPr>
            <p:ph type="title"/>
          </p:nvPr>
        </p:nvSpPr>
        <p:spPr/>
        <p:txBody>
          <a:bodyPr/>
          <a:lstStyle/>
          <a:p>
            <a:r>
              <a:rPr lang="en-US" dirty="0"/>
              <a:t>Some apps to inspire you!</a:t>
            </a:r>
          </a:p>
        </p:txBody>
      </p:sp>
    </p:spTree>
    <p:extLst>
      <p:ext uri="{BB962C8B-B14F-4D97-AF65-F5344CB8AC3E}">
        <p14:creationId xmlns:p14="http://schemas.microsoft.com/office/powerpoint/2010/main" val="2458913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3BF-C9C2-9379-6EA5-2498B16E485D}"/>
              </a:ext>
            </a:extLst>
          </p:cNvPr>
          <p:cNvSpPr>
            <a:spLocks noGrp="1"/>
          </p:cNvSpPr>
          <p:nvPr>
            <p:ph type="title"/>
          </p:nvPr>
        </p:nvSpPr>
        <p:spPr/>
        <p:txBody>
          <a:bodyPr/>
          <a:lstStyle/>
          <a:p>
            <a:r>
              <a:rPr lang="en-US" dirty="0"/>
              <a:t>Update, don’t rebuild III</a:t>
            </a:r>
          </a:p>
        </p:txBody>
      </p:sp>
      <p:sp>
        <p:nvSpPr>
          <p:cNvPr id="3" name="Text Placeholder 2">
            <a:extLst>
              <a:ext uri="{FF2B5EF4-FFF2-40B4-BE49-F238E27FC236}">
                <a16:creationId xmlns:a16="http://schemas.microsoft.com/office/drawing/2014/main" id="{135D44D6-EEE0-9EF6-0AD0-08E048813507}"/>
              </a:ext>
            </a:extLst>
          </p:cNvPr>
          <p:cNvSpPr>
            <a:spLocks noGrp="1"/>
          </p:cNvSpPr>
          <p:nvPr>
            <p:ph type="body" idx="1"/>
          </p:nvPr>
        </p:nvSpPr>
        <p:spPr/>
        <p:txBody>
          <a:bodyPr/>
          <a:lstStyle/>
          <a:p>
            <a:r>
              <a:rPr lang="en-US" dirty="0" err="1"/>
              <a:t>plotly</a:t>
            </a:r>
            <a:r>
              <a:rPr lang="en-US" dirty="0"/>
              <a:t> also has a proxy for updating graphs rather than rebuilding them. </a:t>
            </a:r>
          </a:p>
          <a:p>
            <a:r>
              <a:rPr lang="en-US" dirty="0"/>
              <a:t>Let’s use it! Let’s give users a drop-down widget to select a color scheme for the graph. </a:t>
            </a:r>
          </a:p>
          <a:p>
            <a:pPr>
              <a:lnSpc>
                <a:spcPct val="100000"/>
              </a:lnSpc>
            </a:pPr>
            <a:r>
              <a:rPr lang="en-US" dirty="0"/>
              <a:t>This doesn’t </a:t>
            </a:r>
            <a:r>
              <a:rPr lang="en-US" i="1" dirty="0"/>
              <a:t>quite</a:t>
            </a:r>
            <a:r>
              <a:rPr lang="en-US" dirty="0"/>
              <a:t> work…the lines and legend keys don’t change colors appropriately!</a:t>
            </a:r>
          </a:p>
          <a:p>
            <a:pPr lvl="1">
              <a:lnSpc>
                <a:spcPct val="100000"/>
              </a:lnSpc>
              <a:spcBef>
                <a:spcPts val="0"/>
              </a:spcBef>
            </a:pPr>
            <a:r>
              <a:rPr lang="en-US" dirty="0"/>
              <a:t>This is fixable, but it’s kind of </a:t>
            </a:r>
            <a:r>
              <a:rPr lang="en-US" dirty="0" err="1"/>
              <a:t>ggplotly</a:t>
            </a:r>
            <a:r>
              <a:rPr lang="en-US" dirty="0"/>
              <a:t>()’s fault. It’d be best to rebuild this graph in </a:t>
            </a:r>
            <a:r>
              <a:rPr lang="en-US" dirty="0" err="1"/>
              <a:t>plotly</a:t>
            </a:r>
            <a:r>
              <a:rPr lang="en-US" dirty="0"/>
              <a:t>() if we really wanted to do this!</a:t>
            </a:r>
          </a:p>
        </p:txBody>
      </p:sp>
    </p:spTree>
    <p:extLst>
      <p:ext uri="{BB962C8B-B14F-4D97-AF65-F5344CB8AC3E}">
        <p14:creationId xmlns:p14="http://schemas.microsoft.com/office/powerpoint/2010/main" val="373553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DD44-BAD8-03E7-9512-C2F97D50F8C4}"/>
              </a:ext>
            </a:extLst>
          </p:cNvPr>
          <p:cNvSpPr>
            <a:spLocks noGrp="1"/>
          </p:cNvSpPr>
          <p:nvPr>
            <p:ph type="title"/>
          </p:nvPr>
        </p:nvSpPr>
        <p:spPr/>
        <p:txBody>
          <a:bodyPr/>
          <a:lstStyle/>
          <a:p>
            <a:r>
              <a:rPr lang="en-US" dirty="0"/>
              <a:t>Watch and learn III</a:t>
            </a:r>
          </a:p>
        </p:txBody>
      </p:sp>
      <p:sp>
        <p:nvSpPr>
          <p:cNvPr id="3" name="Text Placeholder 2">
            <a:extLst>
              <a:ext uri="{FF2B5EF4-FFF2-40B4-BE49-F238E27FC236}">
                <a16:creationId xmlns:a16="http://schemas.microsoft.com/office/drawing/2014/main" id="{E23374A9-7452-0979-21A7-6125D77EFFD7}"/>
              </a:ext>
            </a:extLst>
          </p:cNvPr>
          <p:cNvSpPr>
            <a:spLocks noGrp="1"/>
          </p:cNvSpPr>
          <p:nvPr>
            <p:ph type="body" idx="1"/>
          </p:nvPr>
        </p:nvSpPr>
        <p:spPr/>
        <p:txBody>
          <a:bodyPr/>
          <a:lstStyle/>
          <a:p>
            <a:pPr>
              <a:lnSpc>
                <a:spcPct val="100000"/>
              </a:lnSpc>
            </a:pPr>
            <a:r>
              <a:rPr lang="en-US" dirty="0"/>
              <a:t>Lastly, as we have come to expect, </a:t>
            </a:r>
            <a:r>
              <a:rPr lang="en-US" dirty="0" err="1"/>
              <a:t>plotly</a:t>
            </a:r>
            <a:r>
              <a:rPr lang="en-US" dirty="0"/>
              <a:t> graphs are also widgets—we can track and handle events related to them.</a:t>
            </a:r>
          </a:p>
          <a:p>
            <a:pPr>
              <a:lnSpc>
                <a:spcPct val="100000"/>
              </a:lnSpc>
            </a:pPr>
            <a:r>
              <a:rPr lang="en-US" dirty="0"/>
              <a:t>However, </a:t>
            </a:r>
            <a:r>
              <a:rPr lang="en-US" dirty="0" err="1"/>
              <a:t>plotly</a:t>
            </a:r>
            <a:r>
              <a:rPr lang="en-US" dirty="0"/>
              <a:t> uses a different (but equivalent) system for tracking events:</a:t>
            </a:r>
          </a:p>
          <a:p>
            <a:pPr lvl="1">
              <a:lnSpc>
                <a:spcPct val="100000"/>
              </a:lnSpc>
              <a:spcBef>
                <a:spcPts val="0"/>
              </a:spcBef>
            </a:pPr>
            <a:r>
              <a:rPr lang="en-US" dirty="0"/>
              <a:t>We must give our graph a source, sort of like an </a:t>
            </a:r>
            <a:r>
              <a:rPr lang="en-US" dirty="0" err="1"/>
              <a:t>inputId</a:t>
            </a:r>
            <a:r>
              <a:rPr lang="en-US" dirty="0"/>
              <a:t>.</a:t>
            </a:r>
          </a:p>
          <a:p>
            <a:pPr lvl="1">
              <a:lnSpc>
                <a:spcPct val="100000"/>
              </a:lnSpc>
              <a:spcBef>
                <a:spcPts val="0"/>
              </a:spcBef>
            </a:pPr>
            <a:r>
              <a:rPr lang="en-US" dirty="0"/>
              <a:t>We must register the type of event we’re tracking (e.g., a click)</a:t>
            </a:r>
          </a:p>
          <a:p>
            <a:pPr lvl="1">
              <a:lnSpc>
                <a:spcPct val="100000"/>
              </a:lnSpc>
              <a:spcBef>
                <a:spcPts val="0"/>
              </a:spcBef>
            </a:pPr>
            <a:r>
              <a:rPr lang="en-US" dirty="0"/>
              <a:t>We must use </a:t>
            </a:r>
            <a:r>
              <a:rPr lang="en-US" dirty="0" err="1"/>
              <a:t>event_data</a:t>
            </a:r>
            <a:r>
              <a:rPr lang="en-US" dirty="0"/>
              <a:t>() plus the source and event type server-side instead of input. </a:t>
            </a:r>
          </a:p>
          <a:p>
            <a:pPr>
              <a:lnSpc>
                <a:spcPct val="100000"/>
              </a:lnSpc>
            </a:pPr>
            <a:r>
              <a:rPr lang="en-US" dirty="0"/>
              <a:t>Let’s set it up so that users get a printed message about the exact population datum of a clicked point to demonstrate.</a:t>
            </a:r>
          </a:p>
        </p:txBody>
      </p:sp>
    </p:spTree>
    <p:extLst>
      <p:ext uri="{BB962C8B-B14F-4D97-AF65-F5344CB8AC3E}">
        <p14:creationId xmlns:p14="http://schemas.microsoft.com/office/powerpoint/2010/main" val="18363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E0F0-3D29-F857-BD6D-CA164EB86131}"/>
              </a:ext>
            </a:extLst>
          </p:cNvPr>
          <p:cNvSpPr>
            <a:spLocks noGrp="1"/>
          </p:cNvSpPr>
          <p:nvPr>
            <p:ph type="title"/>
          </p:nvPr>
        </p:nvSpPr>
        <p:spPr/>
        <p:txBody>
          <a:bodyPr/>
          <a:lstStyle/>
          <a:p>
            <a:r>
              <a:rPr lang="en-US" dirty="0"/>
              <a:t>That’s all folks!</a:t>
            </a:r>
          </a:p>
        </p:txBody>
      </p:sp>
      <p:sp>
        <p:nvSpPr>
          <p:cNvPr id="3" name="Text Placeholder 2">
            <a:extLst>
              <a:ext uri="{FF2B5EF4-FFF2-40B4-BE49-F238E27FC236}">
                <a16:creationId xmlns:a16="http://schemas.microsoft.com/office/drawing/2014/main" id="{A5C2F3BF-8485-CA76-D08C-B3F0D93A9EB1}"/>
              </a:ext>
            </a:extLst>
          </p:cNvPr>
          <p:cNvSpPr>
            <a:spLocks noGrp="1"/>
          </p:cNvSpPr>
          <p:nvPr>
            <p:ph type="body" idx="1"/>
          </p:nvPr>
        </p:nvSpPr>
        <p:spPr/>
        <p:txBody>
          <a:bodyPr/>
          <a:lstStyle/>
          <a:p>
            <a:r>
              <a:rPr lang="en-US" dirty="0"/>
              <a:t>THANK YOU FOR ATTENDING! </a:t>
            </a:r>
          </a:p>
          <a:p>
            <a:r>
              <a:rPr lang="en-US" dirty="0"/>
              <a:t>PLEASE provide feedback! This content is brand-new; your feedback will improve it for future workshops!</a:t>
            </a:r>
          </a:p>
          <a:p>
            <a:r>
              <a:rPr lang="en-US" dirty="0"/>
              <a:t>What more do you want to know? What things would you like to try?</a:t>
            </a:r>
          </a:p>
          <a:p>
            <a:r>
              <a:rPr lang="en-US" dirty="0"/>
              <a:t>An “R Shiny Cookbook” is on the way! Please reach out if you’re interested!</a:t>
            </a:r>
          </a:p>
        </p:txBody>
      </p:sp>
    </p:spTree>
    <p:extLst>
      <p:ext uri="{BB962C8B-B14F-4D97-AF65-F5344CB8AC3E}">
        <p14:creationId xmlns:p14="http://schemas.microsoft.com/office/powerpoint/2010/main" val="3967170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5440</TotalTime>
  <Words>15896</Words>
  <Application>Microsoft Office PowerPoint</Application>
  <PresentationFormat>On-screen Show (16:9)</PresentationFormat>
  <Paragraphs>783</Paragraphs>
  <Slides>65</Slides>
  <Notes>64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Simplified Arabic Fixed</vt:lpstr>
      <vt:lpstr>Wingdings</vt:lpstr>
      <vt:lpstr>inherit</vt:lpstr>
      <vt:lpstr>Raleway</vt:lpstr>
      <vt:lpstr>Arial</vt:lpstr>
      <vt:lpstr>Source Sans Pro</vt:lpstr>
      <vt:lpstr>Source Code Pro</vt:lpstr>
      <vt:lpstr>Maroon 5578</vt:lpstr>
      <vt:lpstr>R Shiny for Building Web Applications</vt:lpstr>
      <vt:lpstr>Carpentries Code of Conduct</vt:lpstr>
      <vt:lpstr>Welcome</vt:lpstr>
      <vt:lpstr>Introductions</vt:lpstr>
      <vt:lpstr>Installation / set-up </vt:lpstr>
      <vt:lpstr>Some apps to inspire you!</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Turning the tables</vt:lpstr>
      <vt:lpstr>Simmer down</vt:lpstr>
      <vt:lpstr>Style wild </vt:lpstr>
      <vt:lpstr>Newsflash</vt:lpstr>
      <vt:lpstr>Mr. Game and Watch</vt:lpstr>
      <vt:lpstr>Turning over a new leaflet</vt:lpstr>
      <vt:lpstr>Map maker</vt:lpstr>
      <vt:lpstr>Putting on the ritz</vt:lpstr>
      <vt:lpstr>Update, don’t rebuild II</vt:lpstr>
      <vt:lpstr>Watch and learn II</vt:lpstr>
      <vt:lpstr>A big plotly-eap</vt:lpstr>
      <vt:lpstr>Dialing things up…and down.</vt:lpstr>
      <vt:lpstr>Update, don’t rebuild III</vt:lpstr>
      <vt:lpstr>Watch and learn III</vt:lpstr>
      <vt:lpstr>That’s all folks!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124</cp:revision>
  <dcterms:modified xsi:type="dcterms:W3CDTF">2024-09-05T20:25:31Z</dcterms:modified>
</cp:coreProperties>
</file>