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305" r:id="rId7"/>
    <p:sldId id="263" r:id="rId8"/>
    <p:sldId id="264" r:id="rId9"/>
    <p:sldId id="265" r:id="rId10"/>
    <p:sldId id="266" r:id="rId11"/>
    <p:sldId id="267" r:id="rId12"/>
    <p:sldId id="268" r:id="rId13"/>
    <p:sldId id="273"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7" r:id="rId27"/>
    <p:sldId id="283" r:id="rId28"/>
    <p:sldId id="284" r:id="rId29"/>
    <p:sldId id="285" r:id="rId30"/>
    <p:sldId id="286" r:id="rId31"/>
    <p:sldId id="288" r:id="rId32"/>
    <p:sldId id="289" r:id="rId33"/>
    <p:sldId id="292" r:id="rId34"/>
    <p:sldId id="290" r:id="rId35"/>
    <p:sldId id="291" r:id="rId36"/>
    <p:sldId id="293" r:id="rId37"/>
    <p:sldId id="295" r:id="rId38"/>
    <p:sldId id="296" r:id="rId39"/>
    <p:sldId id="297" r:id="rId40"/>
    <p:sldId id="298" r:id="rId41"/>
    <p:sldId id="299" r:id="rId42"/>
    <p:sldId id="300" r:id="rId43"/>
    <p:sldId id="301" r:id="rId44"/>
    <p:sldId id="302" r:id="rId45"/>
    <p:sldId id="303" r:id="rId46"/>
    <p:sldId id="304" r:id="rId47"/>
    <p:sldId id="294" r:id="rId48"/>
    <p:sldId id="306" r:id="rId49"/>
    <p:sldId id="307" r:id="rId50"/>
    <p:sldId id="308" r:id="rId51"/>
    <p:sldId id="309" r:id="rId52"/>
    <p:sldId id="310" r:id="rId53"/>
    <p:sldId id="311" r:id="rId54"/>
    <p:sldId id="312" r:id="rId55"/>
    <p:sldId id="313" r:id="rId56"/>
    <p:sldId id="261" r:id="rId57"/>
    <p:sldId id="262" r:id="rId58"/>
    <p:sldId id="282" r:id="rId59"/>
  </p:sldIdLst>
  <p:sldSz cx="9144000" cy="5143500" type="screen16x9"/>
  <p:notesSz cx="6858000" cy="9144000"/>
  <p:embeddedFontLst>
    <p:embeddedFont>
      <p:font typeface="Raleway" pitchFamily="2" charset="0"/>
      <p:regular r:id="rId61"/>
      <p:bold r:id="rId62"/>
      <p:italic r:id="rId63"/>
      <p:boldItalic r:id="rId64"/>
    </p:embeddedFont>
    <p:embeddedFont>
      <p:font typeface="Simplified Arabic Fixed" panose="02070309020205020404" pitchFamily="49" charset="-78"/>
      <p:regular r:id="rId65"/>
    </p:embeddedFont>
    <p:embeddedFont>
      <p:font typeface="Source Code Pro" panose="020B0509030403020204" pitchFamily="49" charset="0"/>
      <p:regular r:id="rId66"/>
      <p:bold r:id="rId67"/>
      <p:italic r:id="rId68"/>
      <p:boldItalic r:id="rId69"/>
    </p:embeddedFont>
    <p:embeddedFont>
      <p:font typeface="Source Sans Pro" panose="020B050303040302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8" d="100"/>
          <a:sy n="78" d="100"/>
        </p:scale>
        <p:origin x="103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 the three packages we’ll meet in this hour, I want to start with DT for a few reasons.</a:t>
            </a:r>
          </a:p>
          <a:p>
            <a:r>
              <a:rPr lang="en-US" dirty="0"/>
              <a:t>It’ll allow us to swap out our current table for a cooler one, and it also features characteristics most like those we already know. But it still introduces all the key ideas we’ll need to understand </a:t>
            </a:r>
            <a:r>
              <a:rPr lang="en-US" dirty="0" err="1"/>
              <a:t>plotly</a:t>
            </a:r>
            <a:r>
              <a:rPr lang="en-US" dirty="0"/>
              <a:t> and leaflet too.</a:t>
            </a:r>
          </a:p>
          <a:p>
            <a:r>
              <a:rPr lang="en-US" dirty="0"/>
              <a:t>To get started, we just need to swap out our current render and output calls for the equivalent DT ones—that’s it! </a:t>
            </a:r>
          </a:p>
          <a:p>
            <a:r>
              <a:rPr lang="en-US" dirty="0"/>
              <a:t>(Go off and do that)</a:t>
            </a:r>
          </a:p>
          <a:p>
            <a:r>
              <a:rPr lang="en-US" dirty="0"/>
              <a:t>(Show them all the new features that DT tables come with—pagination, page length, search, sorting, and row selection).</a:t>
            </a:r>
          </a:p>
        </p:txBody>
      </p:sp>
    </p:spTree>
    <p:extLst>
      <p:ext uri="{BB962C8B-B14F-4D97-AF65-F5344CB8AC3E}">
        <p14:creationId xmlns:p14="http://schemas.microsoft.com/office/powerpoint/2010/main" val="4003647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just saw, DT tables come with lots of interactivity out of the box! This’ll be a theme; </a:t>
            </a:r>
            <a:r>
              <a:rPr lang="en-US" dirty="0" err="1"/>
              <a:t>plotlys</a:t>
            </a:r>
            <a:r>
              <a:rPr lang="en-US" dirty="0"/>
              <a:t> and leaflets are similar.</a:t>
            </a:r>
          </a:p>
          <a:p>
            <a:r>
              <a:rPr lang="en-US" dirty="0"/>
              <a:t>This isn’t always good! From a UX, or user experience, standpoint, having lots of options may be overwhelming, confusing, or unnecessary-feeling for some users.</a:t>
            </a:r>
          </a:p>
          <a:p>
            <a:r>
              <a:rPr lang="en-US" dirty="0"/>
              <a:t>IMO, it’s best to rewind to the essentials and then turn features on intentionally when they’re beneficial and understandable.</a:t>
            </a:r>
          </a:p>
          <a:p>
            <a:r>
              <a:rPr lang="en-US" dirty="0"/>
              <a:t>That’s the second theme: You can do that! If there’s a feature in these packages, there’s also a way to disable it. </a:t>
            </a:r>
          </a:p>
          <a:p>
            <a:r>
              <a:rPr lang="en-US" dirty="0"/>
              <a:t>In DT, that’s usually by manipulating something inside of the </a:t>
            </a:r>
            <a:r>
              <a:rPr lang="en-US" dirty="0" err="1"/>
              <a:t>datatable</a:t>
            </a:r>
            <a:r>
              <a:rPr lang="en-US" dirty="0"/>
              <a:t>() function.</a:t>
            </a:r>
          </a:p>
          <a:p>
            <a:r>
              <a:rPr lang="en-US" dirty="0"/>
              <a:t>(Go off and disable several features, then show them). </a:t>
            </a:r>
          </a:p>
        </p:txBody>
      </p:sp>
    </p:spTree>
    <p:extLst>
      <p:ext uri="{BB962C8B-B14F-4D97-AF65-F5344CB8AC3E}">
        <p14:creationId xmlns:p14="http://schemas.microsoft.com/office/powerpoint/2010/main" val="360481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want to show that all three packages come with lots of stylization options; you should rarely need raw CSS to style these graphics.</a:t>
            </a:r>
          </a:p>
          <a:p>
            <a:r>
              <a:rPr lang="en-US" dirty="0"/>
              <a:t>For example, in DT, we can use the format and style functions to adjust our table’s looks. However, as you’ll see, the system here is really not much different from writing CSS anyhow!</a:t>
            </a:r>
          </a:p>
          <a:p>
            <a:r>
              <a:rPr lang="en-US" dirty="0"/>
              <a:t>(Go off and show them, indicating that the examples are just meant to show you what’s possible.). </a:t>
            </a:r>
          </a:p>
        </p:txBody>
      </p:sp>
    </p:spTree>
    <p:extLst>
      <p:ext uri="{BB962C8B-B14F-4D97-AF65-F5344CB8AC3E}">
        <p14:creationId xmlns:p14="http://schemas.microsoft.com/office/powerpoint/2010/main" val="4180126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Moving on, let’s consider how we’ve handled events for our table so far. </a:t>
            </a:r>
          </a:p>
          <a:p>
            <a:r>
              <a:rPr lang="en-US" dirty="0" err="1"/>
              <a:t>Til</a:t>
            </a:r>
            <a:r>
              <a:rPr lang="en-US" dirty="0"/>
              <a:t> now, if our table needed changing, we’ve simply had </a:t>
            </a:r>
            <a:r>
              <a:rPr lang="en-US" dirty="0" err="1"/>
              <a:t>renderTable</a:t>
            </a:r>
            <a:r>
              <a:rPr lang="en-US" dirty="0"/>
              <a:t> rebuilt it from scratch.</a:t>
            </a:r>
          </a:p>
          <a:p>
            <a:r>
              <a:rPr lang="en-US" dirty="0"/>
              <a:t>That works, but, if you think about it, it’s inefficient—it requires putting the “building code” in two places. It also looks to the user like a “flickering” or “locking up”, they’ll lose any progress with the old table and, if rebuilding is slow, the user has to wait. </a:t>
            </a:r>
          </a:p>
          <a:p>
            <a:r>
              <a:rPr lang="en-US" dirty="0"/>
              <a:t>It’d be better if, instead, we updated the table! In Shiny, we do that using something called a proxy. This is like a direct phone line btw. the server and the UI that allows the server to tweak a graphic the user can already see </a:t>
            </a:r>
            <a:r>
              <a:rPr lang="en-US" i="1" dirty="0"/>
              <a:t>without</a:t>
            </a:r>
            <a:r>
              <a:rPr lang="en-US" dirty="0"/>
              <a:t> commissioning a re-build. </a:t>
            </a:r>
          </a:p>
          <a:p>
            <a:r>
              <a:rPr lang="en-US" dirty="0"/>
              <a:t>Here, whenever the table needs re-sorting, we’ll use DT’s proxy function to establish a “phone call,” and then the function </a:t>
            </a:r>
            <a:r>
              <a:rPr lang="en-US" dirty="0" err="1"/>
              <a:t>replaceData</a:t>
            </a:r>
            <a:r>
              <a:rPr lang="en-US" dirty="0"/>
              <a:t> to swap out the old data for the new, touching nothing else.</a:t>
            </a:r>
          </a:p>
          <a:p>
            <a:r>
              <a:rPr lang="en-US" dirty="0"/>
              <a:t>(Go do that). </a:t>
            </a:r>
          </a:p>
          <a:p>
            <a:r>
              <a:rPr lang="en-US" dirty="0"/>
              <a:t>This solution is cleaner, faster, less disruptive, and more code-efficient!</a:t>
            </a:r>
          </a:p>
        </p:txBody>
      </p:sp>
    </p:spTree>
    <p:extLst>
      <p:ext uri="{BB962C8B-B14F-4D97-AF65-F5344CB8AC3E}">
        <p14:creationId xmlns:p14="http://schemas.microsoft.com/office/powerpoint/2010/main" val="2359076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I want to show you about DT tables is that they aren’t just powerful and pretty—they’re also widgets. </a:t>
            </a:r>
          </a:p>
          <a:p>
            <a:r>
              <a:rPr lang="en-US" dirty="0"/>
              <a:t>That is, the app can gather data on user interactions with them and use those to trigger events, passing that event data to the server for a response via the input object.</a:t>
            </a:r>
          </a:p>
          <a:p>
            <a:r>
              <a:rPr lang="en-US" dirty="0"/>
              <a:t>For example, I said earlier that selection doesn’t do anything by default, but it could. If we enable selection of individual cells, we can get the row and column numbers of the selected cell via input$[our table’s </a:t>
            </a:r>
            <a:r>
              <a:rPr lang="en-US" dirty="0" err="1"/>
              <a:t>outputId</a:t>
            </a:r>
            <a:r>
              <a:rPr lang="en-US" dirty="0"/>
              <a:t>]_</a:t>
            </a:r>
            <a:r>
              <a:rPr lang="en-US" dirty="0" err="1"/>
              <a:t>cells_selected</a:t>
            </a:r>
            <a:r>
              <a:rPr lang="en-US" dirty="0"/>
              <a:t>.</a:t>
            </a:r>
          </a:p>
          <a:p>
            <a:r>
              <a:rPr lang="en-US" dirty="0"/>
              <a:t>(Go show them this—first, turn on cell selection, then build new observer to watch for it. Use print to show them the value of the object as it changes.)</a:t>
            </a:r>
          </a:p>
          <a:p>
            <a:r>
              <a:rPr lang="en-US" dirty="0"/>
              <a:t>Now, this just shows that we can access these data server-side. Events are being triggered! But we’re not really handling them yet—I won’t show you an example of doing that here today, but I do in the online curriculum. I use these clicks to procedurally generate some text to show the user, and I also show all the problems that doing so can cause! So check that out.</a:t>
            </a:r>
          </a:p>
          <a:p>
            <a:endParaRPr lang="en-US" dirty="0"/>
          </a:p>
        </p:txBody>
      </p:sp>
    </p:spTree>
    <p:extLst>
      <p:ext uri="{BB962C8B-B14F-4D97-AF65-F5344CB8AC3E}">
        <p14:creationId xmlns:p14="http://schemas.microsoft.com/office/powerpoint/2010/main" val="23835161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now turn our attentions to leaflet, a JS and now R package for making web-enabled, interactive maps for featuring spatial data, like </a:t>
            </a:r>
            <a:r>
              <a:rPr lang="en-US" dirty="0" err="1"/>
              <a:t>lat</a:t>
            </a:r>
            <a:r>
              <a:rPr lang="en-US" dirty="0"/>
              <a:t>-long data. </a:t>
            </a:r>
          </a:p>
          <a:p>
            <a:r>
              <a:rPr lang="en-US" dirty="0"/>
              <a:t>This means we’ll need some spatial data to work with! I’ve done the hard work of scraping together a version of the </a:t>
            </a:r>
            <a:r>
              <a:rPr lang="en-US" dirty="0" err="1"/>
              <a:t>gapminder</a:t>
            </a:r>
            <a:r>
              <a:rPr lang="en-US" dirty="0"/>
              <a:t> data set with spatial data attached to it already—you just need to download it…Here is a Z-link you can use to access that data set if you did not download it during setup.</a:t>
            </a:r>
          </a:p>
          <a:p>
            <a:r>
              <a:rPr lang="en-US" dirty="0"/>
              <a:t>Make sure to move it into your R Project folder, then add it to your </a:t>
            </a:r>
            <a:r>
              <a:rPr lang="en-US" dirty="0" err="1"/>
              <a:t>global.R</a:t>
            </a:r>
            <a:r>
              <a:rPr lang="en-US" dirty="0"/>
              <a:t> file. (Show them).</a:t>
            </a:r>
          </a:p>
          <a:p>
            <a:r>
              <a:rPr lang="en-US" dirty="0"/>
              <a:t>Not that I will be assuming you have a </a:t>
            </a:r>
            <a:r>
              <a:rPr lang="en-US" dirty="0" err="1"/>
              <a:t>gap_map</a:t>
            </a:r>
            <a:r>
              <a:rPr lang="en-US" dirty="0"/>
              <a:t> object from here on out! So make sure you do this.</a:t>
            </a:r>
          </a:p>
          <a:p>
            <a:r>
              <a:rPr lang="en-US" dirty="0"/>
              <a:t>In this unit, we’ll hit all the same aspects that we just hit with DT, so the specifics will change, obviously, but the concepts will be the same, so you’ll get to practice what you just learned!</a:t>
            </a:r>
          </a:p>
          <a:p>
            <a:endParaRPr lang="en-US" dirty="0"/>
          </a:p>
        </p:txBody>
      </p:sp>
    </p:spTree>
    <p:extLst>
      <p:ext uri="{BB962C8B-B14F-4D97-AF65-F5344CB8AC3E}">
        <p14:creationId xmlns:p14="http://schemas.microsoft.com/office/powerpoint/2010/main" val="1057873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by making a basic map in which we draw colored outlines around all the countries in our data set.</a:t>
            </a:r>
          </a:p>
          <a:p>
            <a:r>
              <a:rPr lang="en-US" dirty="0"/>
              <a:t>Every leaflet map is built from at least three components. </a:t>
            </a:r>
          </a:p>
          <a:p>
            <a:r>
              <a:rPr lang="en-US" dirty="0"/>
              <a:t>The first is a call to leaflet(). This is like </a:t>
            </a:r>
            <a:r>
              <a:rPr lang="en-US" dirty="0" err="1"/>
              <a:t>ggplot</a:t>
            </a:r>
            <a:r>
              <a:rPr lang="en-US" dirty="0"/>
              <a:t>() from ggplot2—it sets stuff up and you can set global options there.</a:t>
            </a:r>
          </a:p>
          <a:p>
            <a:r>
              <a:rPr lang="en-US" dirty="0"/>
              <a:t>Next is addTiles(). This adds a tile, or background image, to the map. You know, the thing that shows rivers and borders and roads and stuff!</a:t>
            </a:r>
          </a:p>
          <a:p>
            <a:r>
              <a:rPr lang="en-US" dirty="0"/>
              <a:t>Lastly, some kind of add function adds our spatial data. Since we have polygonal data (country borders), we’ll use </a:t>
            </a:r>
            <a:r>
              <a:rPr lang="en-US" dirty="0" err="1"/>
              <a:t>addPolygons</a:t>
            </a:r>
            <a:r>
              <a:rPr lang="en-US" dirty="0"/>
              <a:t> for this.</a:t>
            </a:r>
          </a:p>
          <a:p>
            <a:r>
              <a:rPr lang="en-US" dirty="0"/>
              <a:t>(Go do all that, and show them how to pan and zoom).</a:t>
            </a:r>
          </a:p>
          <a:p>
            <a:r>
              <a:rPr lang="en-US" dirty="0"/>
              <a:t>We just saw that both panning and zooming, when overused, can be disorienting! You can get lost. So, the top two features of a leaflet map you’ll want to adjust is these—let’s set min and max zoom levels and also set bounds users can’t pan beyond. </a:t>
            </a:r>
          </a:p>
        </p:txBody>
      </p:sp>
    </p:spTree>
    <p:extLst>
      <p:ext uri="{BB962C8B-B14F-4D97-AF65-F5344CB8AC3E}">
        <p14:creationId xmlns:p14="http://schemas.microsoft.com/office/powerpoint/2010/main" val="26508065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note our map is a little visually messy right now. That’s because the default strokes, or outlines, are messy. However, by adjusting just a few parameters, we can vastly improve that. (Go do that).</a:t>
            </a:r>
          </a:p>
          <a:p>
            <a:r>
              <a:rPr lang="en-US" dirty="0"/>
              <a:t>This map is prettier! But, it isn’t very useful—it doesn’t actually show any data yet, and all countries look the same.</a:t>
            </a:r>
          </a:p>
          <a:p>
            <a:r>
              <a:rPr lang="en-US" dirty="0"/>
              <a:t>Let’s change that! Let’s have the map show 2007 life expectancy data from every country, using different fill colors for different values.</a:t>
            </a:r>
          </a:p>
          <a:p>
            <a:r>
              <a:rPr lang="en-US" dirty="0"/>
              <a:t>This’ll be a two-step process. The first step is to build a color palette function that leaflet can use to figure out which colors go with which values. (Go and make that). </a:t>
            </a:r>
          </a:p>
          <a:p>
            <a:r>
              <a:rPr lang="en-US" dirty="0"/>
              <a:t>The second step is providing that color palette function plus the data to leaflet (go do that). </a:t>
            </a:r>
          </a:p>
          <a:p>
            <a:r>
              <a:rPr lang="en-US" dirty="0"/>
              <a:t>This is already a very neat map, but still hard to read because there’s no legend, right? What colors go with what values? We can add one using </a:t>
            </a:r>
            <a:r>
              <a:rPr lang="en-US" dirty="0" err="1"/>
              <a:t>addLegend</a:t>
            </a:r>
            <a:r>
              <a:rPr lang="en-US" dirty="0"/>
              <a:t> (go do that).</a:t>
            </a:r>
          </a:p>
          <a:p>
            <a:r>
              <a:rPr lang="en-US" dirty="0"/>
              <a:t>This map is pretty snazzy now, and info rich! But could it be even richer? What if our users don’t know geography and want to know which country is which, or what the exact life expectancy value was? We can display this info using popups or tooltips that appear on click or hover, respectively (Go add these).</a:t>
            </a:r>
          </a:p>
        </p:txBody>
      </p:sp>
    </p:spTree>
    <p:extLst>
      <p:ext uri="{BB962C8B-B14F-4D97-AF65-F5344CB8AC3E}">
        <p14:creationId xmlns:p14="http://schemas.microsoft.com/office/powerpoint/2010/main" val="3304714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pause to show them the app we’re actually going to build together. It’s not super pretty, but it’s highly functional, and you’ll understand how to make it prettier.</a:t>
            </a:r>
          </a:p>
          <a:p>
            <a:r>
              <a:rPr lang="en-US" dirty="0"/>
              <a:t>Then, show them PI Charter: z.umn.edu/</a:t>
            </a:r>
            <a:r>
              <a:rPr lang="en-US" dirty="0" err="1"/>
              <a:t>PICharter</a:t>
            </a:r>
            <a:r>
              <a:rPr lang="en-US" dirty="0"/>
              <a:t>. It shows what’s possible—really complex lots of features, 2 year dev, publication, dozens of partners. 95% of what it does, coding wise, is what I teach here! So, if you Master this content, you can build something of </a:t>
            </a:r>
            <a:r>
              <a:rPr lang="en-US"/>
              <a:t>equal sophistication.</a:t>
            </a:r>
            <a:endParaRPr lang="en-US" dirty="0"/>
          </a:p>
        </p:txBody>
      </p:sp>
    </p:spTree>
    <p:extLst>
      <p:ext uri="{BB962C8B-B14F-4D97-AF65-F5344CB8AC3E}">
        <p14:creationId xmlns:p14="http://schemas.microsoft.com/office/powerpoint/2010/main" val="2393332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821D-FC5D-A3E8-AE88-21BC2E84C0B8}"/>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6152BB79-AB88-A1EE-7B96-40AFA536C515}"/>
              </a:ext>
            </a:extLst>
          </p:cNvPr>
          <p:cNvSpPr>
            <a:spLocks noGrp="1"/>
          </p:cNvSpPr>
          <p:nvPr>
            <p:ph type="body" idx="1"/>
          </p:nvPr>
        </p:nvSpPr>
        <p:spPr/>
        <p:txBody>
          <a:bodyPr/>
          <a:lstStyle/>
          <a:p>
            <a:r>
              <a:rPr lang="en-US" dirty="0"/>
              <a:t>Let’s start with </a:t>
            </a:r>
            <a:r>
              <a:rPr lang="en-US" i="1" dirty="0"/>
              <a:t>DT</a:t>
            </a:r>
            <a:r>
              <a:rPr lang="en-US" dirty="0"/>
              <a:t>, the JS (and now R) package for building interactive, web-enabled </a:t>
            </a:r>
            <a:r>
              <a:rPr lang="en-US" b="1" dirty="0"/>
              <a:t>tables</a:t>
            </a:r>
            <a:r>
              <a:rPr lang="en-US" dirty="0"/>
              <a:t>. </a:t>
            </a:r>
          </a:p>
          <a:p>
            <a:r>
              <a:rPr lang="en-US" dirty="0"/>
              <a:t>It’s most like things we’ve already seen, and it’ll allow us to swap out our current table for a cooler one. </a:t>
            </a:r>
          </a:p>
          <a:p>
            <a:r>
              <a:rPr lang="en-US" dirty="0"/>
              <a:t>And we can learn all the essential concepts along the way!</a:t>
            </a:r>
          </a:p>
          <a:p>
            <a:r>
              <a:rPr lang="en-US" dirty="0"/>
              <a:t>We just need to replace our </a:t>
            </a:r>
            <a:r>
              <a:rPr lang="en-US" dirty="0" err="1"/>
              <a:t>renderTable</a:t>
            </a:r>
            <a:r>
              <a:rPr lang="en-US" dirty="0"/>
              <a:t>({}) and </a:t>
            </a:r>
            <a:r>
              <a:rPr lang="en-US" dirty="0" err="1"/>
              <a:t>tableOutput</a:t>
            </a:r>
            <a:r>
              <a:rPr lang="en-US" dirty="0"/>
              <a:t>() calls for </a:t>
            </a:r>
            <a:r>
              <a:rPr lang="en-US" dirty="0" err="1"/>
              <a:t>renderDT</a:t>
            </a:r>
            <a:r>
              <a:rPr lang="en-US" dirty="0"/>
              <a:t>({}) and </a:t>
            </a:r>
            <a:r>
              <a:rPr lang="en-US" dirty="0" err="1"/>
              <a:t>dataTableOutput</a:t>
            </a:r>
            <a:r>
              <a:rPr lang="en-US" dirty="0"/>
              <a:t>() ones!</a:t>
            </a:r>
          </a:p>
        </p:txBody>
      </p:sp>
    </p:spTree>
    <p:extLst>
      <p:ext uri="{BB962C8B-B14F-4D97-AF65-F5344CB8AC3E}">
        <p14:creationId xmlns:p14="http://schemas.microsoft.com/office/powerpoint/2010/main" val="38864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546-3D9C-7985-50C8-AE83C5A982A4}"/>
              </a:ext>
            </a:extLst>
          </p:cNvPr>
          <p:cNvSpPr>
            <a:spLocks noGrp="1"/>
          </p:cNvSpPr>
          <p:nvPr>
            <p:ph type="title"/>
          </p:nvPr>
        </p:nvSpPr>
        <p:spPr/>
        <p:txBody>
          <a:bodyPr/>
          <a:lstStyle/>
          <a:p>
            <a:r>
              <a:rPr lang="en-US" dirty="0"/>
              <a:t>Simmer down</a:t>
            </a:r>
          </a:p>
        </p:txBody>
      </p:sp>
      <p:sp>
        <p:nvSpPr>
          <p:cNvPr id="3" name="Text Placeholder 2">
            <a:extLst>
              <a:ext uri="{FF2B5EF4-FFF2-40B4-BE49-F238E27FC236}">
                <a16:creationId xmlns:a16="http://schemas.microsoft.com/office/drawing/2014/main" id="{597B392A-1E4B-B1CD-01AE-08BCFFD19644}"/>
              </a:ext>
            </a:extLst>
          </p:cNvPr>
          <p:cNvSpPr>
            <a:spLocks noGrp="1"/>
          </p:cNvSpPr>
          <p:nvPr>
            <p:ph type="body" idx="1"/>
          </p:nvPr>
        </p:nvSpPr>
        <p:spPr/>
        <p:txBody>
          <a:bodyPr>
            <a:normAutofit/>
          </a:bodyPr>
          <a:lstStyle/>
          <a:p>
            <a:r>
              <a:rPr lang="en-US" dirty="0"/>
              <a:t>The first theme of the hour: Interactive Shiny graphics come with a lot of interactive features!</a:t>
            </a:r>
          </a:p>
          <a:p>
            <a:r>
              <a:rPr lang="en-US" dirty="0"/>
              <a:t>…That isn’t </a:t>
            </a:r>
            <a:r>
              <a:rPr lang="en-US" i="1" dirty="0"/>
              <a:t>always</a:t>
            </a:r>
            <a:r>
              <a:rPr lang="en-US" dirty="0"/>
              <a:t> good. Users may find them overwhelming, confusing, or superfluous. </a:t>
            </a:r>
          </a:p>
          <a:p>
            <a:r>
              <a:rPr lang="en-US" dirty="0"/>
              <a:t>It’s best to rewind to the essentials, then add </a:t>
            </a:r>
            <a:r>
              <a:rPr lang="en-US" i="1" dirty="0"/>
              <a:t>intentionally</a:t>
            </a:r>
            <a:r>
              <a:rPr lang="en-US" dirty="0"/>
              <a:t>.</a:t>
            </a:r>
          </a:p>
          <a:p>
            <a:pPr>
              <a:lnSpc>
                <a:spcPct val="100000"/>
              </a:lnSpc>
            </a:pPr>
            <a:r>
              <a:rPr lang="en-US" dirty="0"/>
              <a:t>The second theme: With DTs (or leaflets or </a:t>
            </a:r>
            <a:r>
              <a:rPr lang="en-US" dirty="0" err="1"/>
              <a:t>plotlys</a:t>
            </a:r>
            <a:r>
              <a:rPr lang="en-US" dirty="0"/>
              <a:t>), if there’s a feature, it can be disabled </a:t>
            </a:r>
            <a:r>
              <a:rPr lang="en-US" i="1" dirty="0"/>
              <a:t>somehow</a:t>
            </a:r>
            <a:r>
              <a:rPr lang="en-US" dirty="0"/>
              <a:t>. </a:t>
            </a:r>
          </a:p>
          <a:p>
            <a:pPr lvl="1">
              <a:lnSpc>
                <a:spcPct val="100000"/>
              </a:lnSpc>
              <a:spcBef>
                <a:spcPts val="0"/>
              </a:spcBef>
            </a:pPr>
            <a:r>
              <a:rPr lang="en-US" dirty="0"/>
              <a:t>In DT, the way often involves the options parameter of </a:t>
            </a:r>
            <a:r>
              <a:rPr lang="en-US" dirty="0" err="1"/>
              <a:t>datatable</a:t>
            </a:r>
            <a:r>
              <a:rPr lang="en-US" dirty="0"/>
              <a:t>(). </a:t>
            </a:r>
          </a:p>
        </p:txBody>
      </p:sp>
    </p:spTree>
    <p:extLst>
      <p:ext uri="{BB962C8B-B14F-4D97-AF65-F5344CB8AC3E}">
        <p14:creationId xmlns:p14="http://schemas.microsoft.com/office/powerpoint/2010/main" val="20036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F646-A31B-FAD4-70D5-AFF1D914153B}"/>
              </a:ext>
            </a:extLst>
          </p:cNvPr>
          <p:cNvSpPr>
            <a:spLocks noGrp="1"/>
          </p:cNvSpPr>
          <p:nvPr>
            <p:ph type="title"/>
          </p:nvPr>
        </p:nvSpPr>
        <p:spPr/>
        <p:txBody>
          <a:bodyPr/>
          <a:lstStyle/>
          <a:p>
            <a:r>
              <a:rPr lang="en-US" dirty="0"/>
              <a:t>Style wild	</a:t>
            </a:r>
          </a:p>
        </p:txBody>
      </p:sp>
      <p:sp>
        <p:nvSpPr>
          <p:cNvPr id="3" name="Text Placeholder 2">
            <a:extLst>
              <a:ext uri="{FF2B5EF4-FFF2-40B4-BE49-F238E27FC236}">
                <a16:creationId xmlns:a16="http://schemas.microsoft.com/office/drawing/2014/main" id="{379421B3-0A64-E949-7AB5-FCD3AC65E354}"/>
              </a:ext>
            </a:extLst>
          </p:cNvPr>
          <p:cNvSpPr>
            <a:spLocks noGrp="1"/>
          </p:cNvSpPr>
          <p:nvPr>
            <p:ph type="body" idx="1"/>
          </p:nvPr>
        </p:nvSpPr>
        <p:spPr/>
        <p:txBody>
          <a:bodyPr/>
          <a:lstStyle/>
          <a:p>
            <a:r>
              <a:rPr lang="en-US" dirty="0"/>
              <a:t>The third theme: Each package comes with stylization options that largely circumvents the need for </a:t>
            </a:r>
            <a:r>
              <a:rPr lang="en-US" i="1" dirty="0"/>
              <a:t>raw</a:t>
            </a:r>
            <a:r>
              <a:rPr lang="en-US" dirty="0"/>
              <a:t> CSS. </a:t>
            </a:r>
          </a:p>
          <a:p>
            <a:r>
              <a:rPr lang="en-US" dirty="0"/>
              <a:t>In DT, we can use the format*() and style*() functions to style our table using CSS disguised as R code.</a:t>
            </a:r>
          </a:p>
        </p:txBody>
      </p:sp>
    </p:spTree>
    <p:extLst>
      <p:ext uri="{BB962C8B-B14F-4D97-AF65-F5344CB8AC3E}">
        <p14:creationId xmlns:p14="http://schemas.microsoft.com/office/powerpoint/2010/main" val="4179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A17-0B43-74C6-90EB-6C9410E2BFAF}"/>
              </a:ext>
            </a:extLst>
          </p:cNvPr>
          <p:cNvSpPr>
            <a:spLocks noGrp="1"/>
          </p:cNvSpPr>
          <p:nvPr>
            <p:ph type="title"/>
          </p:nvPr>
        </p:nvSpPr>
        <p:spPr/>
        <p:txBody>
          <a:bodyPr/>
          <a:lstStyle/>
          <a:p>
            <a:r>
              <a:rPr lang="en-US" dirty="0"/>
              <a:t>Newsflash</a:t>
            </a:r>
          </a:p>
        </p:txBody>
      </p:sp>
      <p:sp>
        <p:nvSpPr>
          <p:cNvPr id="3" name="Text Placeholder 2">
            <a:extLst>
              <a:ext uri="{FF2B5EF4-FFF2-40B4-BE49-F238E27FC236}">
                <a16:creationId xmlns:a16="http://schemas.microsoft.com/office/drawing/2014/main" id="{55A74791-DFD8-A60E-0234-1E35D0122B67}"/>
              </a:ext>
            </a:extLst>
          </p:cNvPr>
          <p:cNvSpPr>
            <a:spLocks noGrp="1"/>
          </p:cNvSpPr>
          <p:nvPr>
            <p:ph type="body" idx="1"/>
          </p:nvPr>
        </p:nvSpPr>
        <p:spPr/>
        <p:txBody>
          <a:bodyPr>
            <a:normAutofit fontScale="92500"/>
          </a:bodyPr>
          <a:lstStyle/>
          <a:p>
            <a:pPr>
              <a:lnSpc>
                <a:spcPct val="120000"/>
              </a:lnSpc>
            </a:pPr>
            <a:r>
              <a:rPr lang="en-US" dirty="0"/>
              <a:t>So far, to handle requested changes, we’ve </a:t>
            </a:r>
            <a:r>
              <a:rPr lang="en-US" i="1" dirty="0"/>
              <a:t>rebuilt</a:t>
            </a:r>
            <a:r>
              <a:rPr lang="en-US" dirty="0"/>
              <a:t> our table.</a:t>
            </a:r>
          </a:p>
          <a:p>
            <a:pPr lvl="1">
              <a:lnSpc>
                <a:spcPct val="120000"/>
              </a:lnSpc>
              <a:spcBef>
                <a:spcPts val="0"/>
              </a:spcBef>
            </a:pPr>
            <a:r>
              <a:rPr lang="en-US" dirty="0"/>
              <a:t>This is inefficient, “buggy-looking,” disruptive, and potentially slow.</a:t>
            </a:r>
          </a:p>
          <a:p>
            <a:pPr>
              <a:lnSpc>
                <a:spcPct val="120000"/>
              </a:lnSpc>
            </a:pPr>
            <a:r>
              <a:rPr lang="en-US" dirty="0"/>
              <a:t>The fourth theme:</a:t>
            </a:r>
            <a:r>
              <a:rPr lang="en-US" i="1" dirty="0"/>
              <a:t> Update complex elements; don’t rebuild them! </a:t>
            </a:r>
          </a:p>
          <a:p>
            <a:pPr>
              <a:lnSpc>
                <a:spcPct val="120000"/>
              </a:lnSpc>
            </a:pPr>
            <a:r>
              <a:rPr lang="en-US" dirty="0"/>
              <a:t>To update a graphic, changing only what’s needed, we use a </a:t>
            </a:r>
            <a:r>
              <a:rPr lang="en-US" b="1" dirty="0"/>
              <a:t>proxy</a:t>
            </a:r>
            <a:r>
              <a:rPr lang="en-US" dirty="0"/>
              <a:t>. </a:t>
            </a:r>
          </a:p>
          <a:p>
            <a:pPr lvl="1">
              <a:lnSpc>
                <a:spcPct val="120000"/>
              </a:lnSpc>
              <a:spcBef>
                <a:spcPts val="0"/>
              </a:spcBef>
            </a:pPr>
            <a:r>
              <a:rPr lang="en-US" dirty="0"/>
              <a:t>Proxies are “direct lines” between the server and the UI for tweaking a pre-existing graphic </a:t>
            </a:r>
            <a:r>
              <a:rPr lang="en-US" i="1" dirty="0"/>
              <a:t>without</a:t>
            </a:r>
            <a:r>
              <a:rPr lang="en-US" dirty="0"/>
              <a:t> rebuilding it. </a:t>
            </a:r>
          </a:p>
          <a:p>
            <a:pPr>
              <a:lnSpc>
                <a:spcPct val="120000"/>
              </a:lnSpc>
            </a:pPr>
            <a:r>
              <a:rPr lang="en-US" dirty="0"/>
              <a:t>We’ll use </a:t>
            </a:r>
            <a:r>
              <a:rPr lang="en-US" dirty="0" err="1"/>
              <a:t>dataTableProxy</a:t>
            </a:r>
            <a:r>
              <a:rPr lang="en-US" dirty="0"/>
              <a:t>() to establish the “phone call” and then </a:t>
            </a:r>
            <a:r>
              <a:rPr lang="en-US" dirty="0" err="1"/>
              <a:t>replaceData</a:t>
            </a:r>
            <a:r>
              <a:rPr lang="en-US" dirty="0"/>
              <a:t>() to swap the data, leaving the rest unchanged.</a:t>
            </a:r>
          </a:p>
        </p:txBody>
      </p:sp>
    </p:spTree>
    <p:extLst>
      <p:ext uri="{BB962C8B-B14F-4D97-AF65-F5344CB8AC3E}">
        <p14:creationId xmlns:p14="http://schemas.microsoft.com/office/powerpoint/2010/main" val="27101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CEA8-F4E8-5F4A-3699-9A71B4E72066}"/>
              </a:ext>
            </a:extLst>
          </p:cNvPr>
          <p:cNvSpPr>
            <a:spLocks noGrp="1"/>
          </p:cNvSpPr>
          <p:nvPr>
            <p:ph type="title"/>
          </p:nvPr>
        </p:nvSpPr>
        <p:spPr/>
        <p:txBody>
          <a:bodyPr/>
          <a:lstStyle/>
          <a:p>
            <a:r>
              <a:rPr lang="en-US" dirty="0"/>
              <a:t>Mr. Game and Watch</a:t>
            </a:r>
          </a:p>
        </p:txBody>
      </p:sp>
      <p:sp>
        <p:nvSpPr>
          <p:cNvPr id="3" name="Text Placeholder 2">
            <a:extLst>
              <a:ext uri="{FF2B5EF4-FFF2-40B4-BE49-F238E27FC236}">
                <a16:creationId xmlns:a16="http://schemas.microsoft.com/office/drawing/2014/main" id="{09E57FF9-0F6F-54DA-4134-A6AE3C0FB0D4}"/>
              </a:ext>
            </a:extLst>
          </p:cNvPr>
          <p:cNvSpPr>
            <a:spLocks noGrp="1"/>
          </p:cNvSpPr>
          <p:nvPr>
            <p:ph type="body" idx="1"/>
          </p:nvPr>
        </p:nvSpPr>
        <p:spPr/>
        <p:txBody>
          <a:bodyPr>
            <a:normAutofit fontScale="92500" lnSpcReduction="10000"/>
          </a:bodyPr>
          <a:lstStyle/>
          <a:p>
            <a:pPr>
              <a:lnSpc>
                <a:spcPct val="110000"/>
              </a:lnSpc>
            </a:pPr>
            <a:r>
              <a:rPr lang="en-US" dirty="0"/>
              <a:t>DT tables, </a:t>
            </a:r>
            <a:r>
              <a:rPr lang="en-US" dirty="0" err="1"/>
              <a:t>plotly</a:t>
            </a:r>
            <a:r>
              <a:rPr lang="en-US" dirty="0"/>
              <a:t> graphs, and leaflet maps aren’t just sweet graphics—they’re </a:t>
            </a:r>
            <a:r>
              <a:rPr lang="en-US" b="1" dirty="0"/>
              <a:t>widgets</a:t>
            </a:r>
            <a:r>
              <a:rPr lang="en-US" dirty="0"/>
              <a:t> in their own right.</a:t>
            </a:r>
          </a:p>
          <a:p>
            <a:pPr>
              <a:lnSpc>
                <a:spcPct val="110000"/>
              </a:lnSpc>
            </a:pPr>
            <a:r>
              <a:rPr lang="en-US" dirty="0"/>
              <a:t>User interactions with them can trigger events we can watch for and handle.</a:t>
            </a:r>
          </a:p>
          <a:p>
            <a:pPr>
              <a:lnSpc>
                <a:spcPct val="110000"/>
              </a:lnSpc>
            </a:pPr>
            <a:r>
              <a:rPr lang="en-US" dirty="0"/>
              <a:t>Data from these events are passed via the </a:t>
            </a:r>
            <a:r>
              <a:rPr lang="en-US" b="1" dirty="0"/>
              <a:t>input</a:t>
            </a:r>
            <a:r>
              <a:rPr lang="en-US" dirty="0"/>
              <a:t> object, as usual.</a:t>
            </a:r>
          </a:p>
          <a:p>
            <a:pPr lvl="1">
              <a:lnSpc>
                <a:spcPct val="110000"/>
              </a:lnSpc>
              <a:spcBef>
                <a:spcPts val="0"/>
              </a:spcBef>
            </a:pPr>
            <a:r>
              <a:rPr lang="en-US" dirty="0"/>
              <a:t>For example, if cell selection is enabled, we can get the row and column numbers of the selected cell via input$[</a:t>
            </a:r>
            <a:r>
              <a:rPr lang="en-US" dirty="0" err="1"/>
              <a:t>outputId</a:t>
            </a:r>
            <a:r>
              <a:rPr lang="en-US" dirty="0"/>
              <a:t>]_</a:t>
            </a:r>
            <a:r>
              <a:rPr lang="en-US" dirty="0" err="1"/>
              <a:t>cells_selected</a:t>
            </a:r>
            <a:r>
              <a:rPr lang="en-US" dirty="0"/>
              <a:t>. </a:t>
            </a:r>
          </a:p>
          <a:p>
            <a:r>
              <a:rPr lang="en-US" dirty="0"/>
              <a:t>For time, we won’t actually </a:t>
            </a:r>
            <a:r>
              <a:rPr lang="en-US" b="1" dirty="0"/>
              <a:t>handle</a:t>
            </a:r>
            <a:r>
              <a:rPr lang="en-US" dirty="0"/>
              <a:t> these events here, but check out the online curriculum for an example and some challenges!</a:t>
            </a:r>
          </a:p>
        </p:txBody>
      </p:sp>
    </p:spTree>
    <p:extLst>
      <p:ext uri="{BB962C8B-B14F-4D97-AF65-F5344CB8AC3E}">
        <p14:creationId xmlns:p14="http://schemas.microsoft.com/office/powerpoint/2010/main" val="240027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97C8-C816-247B-08B3-E41EC3FABB1B}"/>
              </a:ext>
            </a:extLst>
          </p:cNvPr>
          <p:cNvSpPr>
            <a:spLocks noGrp="1"/>
          </p:cNvSpPr>
          <p:nvPr>
            <p:ph type="title"/>
          </p:nvPr>
        </p:nvSpPr>
        <p:spPr/>
        <p:txBody>
          <a:bodyPr/>
          <a:lstStyle/>
          <a:p>
            <a:r>
              <a:rPr lang="en-US" dirty="0"/>
              <a:t>Turning over a new leaflet</a:t>
            </a:r>
          </a:p>
        </p:txBody>
      </p:sp>
      <p:sp>
        <p:nvSpPr>
          <p:cNvPr id="3" name="Text Placeholder 2">
            <a:extLst>
              <a:ext uri="{FF2B5EF4-FFF2-40B4-BE49-F238E27FC236}">
                <a16:creationId xmlns:a16="http://schemas.microsoft.com/office/drawing/2014/main" id="{5BEFA0C0-A109-17E1-D747-F3A049C25486}"/>
              </a:ext>
            </a:extLst>
          </p:cNvPr>
          <p:cNvSpPr>
            <a:spLocks noGrp="1"/>
          </p:cNvSpPr>
          <p:nvPr>
            <p:ph type="body" idx="1"/>
          </p:nvPr>
        </p:nvSpPr>
        <p:spPr/>
        <p:txBody>
          <a:bodyPr/>
          <a:lstStyle/>
          <a:p>
            <a:pPr>
              <a:lnSpc>
                <a:spcPct val="100000"/>
              </a:lnSpc>
            </a:pPr>
            <a:r>
              <a:rPr lang="en-US" i="1" dirty="0"/>
              <a:t>leaflet</a:t>
            </a:r>
            <a:r>
              <a:rPr lang="en-US" dirty="0"/>
              <a:t> is a JS (and now R) package for making web-enabled, interactive maps using spatial data (</a:t>
            </a:r>
            <a:r>
              <a:rPr lang="en-US" i="1" dirty="0"/>
              <a:t>e.g.</a:t>
            </a:r>
            <a:r>
              <a:rPr lang="en-US" dirty="0"/>
              <a:t>, </a:t>
            </a:r>
            <a:r>
              <a:rPr lang="en-US" dirty="0" err="1"/>
              <a:t>lat</a:t>
            </a:r>
            <a:r>
              <a:rPr lang="en-US" dirty="0"/>
              <a:t>-long). </a:t>
            </a:r>
          </a:p>
          <a:p>
            <a:pPr>
              <a:lnSpc>
                <a:spcPct val="100000"/>
              </a:lnSpc>
            </a:pPr>
            <a:r>
              <a:rPr lang="en-US" dirty="0"/>
              <a:t>This means we need to add some spatial data to our data set!</a:t>
            </a:r>
          </a:p>
          <a:p>
            <a:pPr>
              <a:lnSpc>
                <a:spcPct val="100000"/>
              </a:lnSpc>
            </a:pPr>
            <a:r>
              <a:rPr lang="en-US" dirty="0"/>
              <a:t>I’ve already done this for you, but you need to download the file that has a version of the </a:t>
            </a:r>
            <a:r>
              <a:rPr lang="en-US" dirty="0" err="1"/>
              <a:t>gapminder</a:t>
            </a:r>
            <a:r>
              <a:rPr lang="en-US" dirty="0"/>
              <a:t> data set with spatial data attached to it…</a:t>
            </a:r>
          </a:p>
          <a:p>
            <a:pPr lvl="1">
              <a:lnSpc>
                <a:spcPct val="100000"/>
              </a:lnSpc>
              <a:spcBef>
                <a:spcPts val="0"/>
              </a:spcBef>
            </a:pPr>
            <a:r>
              <a:rPr lang="en-US" dirty="0"/>
              <a:t>z.umn.edu/</a:t>
            </a:r>
            <a:r>
              <a:rPr lang="en-US" dirty="0" err="1"/>
              <a:t>gap_map</a:t>
            </a:r>
            <a:endParaRPr lang="en-US" dirty="0"/>
          </a:p>
          <a:p>
            <a:pPr>
              <a:lnSpc>
                <a:spcPct val="100000"/>
              </a:lnSpc>
            </a:pPr>
            <a:r>
              <a:rPr lang="en-US" dirty="0"/>
              <a:t>We’ll hit all the same “story beats” as with DT. The specifics will change, but the concepts are all the same!</a:t>
            </a:r>
          </a:p>
        </p:txBody>
      </p:sp>
    </p:spTree>
    <p:extLst>
      <p:ext uri="{BB962C8B-B14F-4D97-AF65-F5344CB8AC3E}">
        <p14:creationId xmlns:p14="http://schemas.microsoft.com/office/powerpoint/2010/main" val="38427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Map maker</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lstStyle/>
          <a:p>
            <a:pPr>
              <a:lnSpc>
                <a:spcPct val="100000"/>
              </a:lnSpc>
            </a:pPr>
            <a:r>
              <a:rPr lang="en-US" dirty="0"/>
              <a:t>Every leaflet map comes with three components:</a:t>
            </a:r>
          </a:p>
          <a:p>
            <a:pPr lvl="1">
              <a:lnSpc>
                <a:spcPct val="100000"/>
              </a:lnSpc>
              <a:spcBef>
                <a:spcPts val="0"/>
              </a:spcBef>
            </a:pPr>
            <a:r>
              <a:rPr lang="en-US" dirty="0"/>
              <a:t>A call to leaflet(), which sets things up. Global options can be set here.</a:t>
            </a:r>
          </a:p>
          <a:p>
            <a:pPr lvl="1">
              <a:lnSpc>
                <a:spcPct val="100000"/>
              </a:lnSpc>
              <a:spcBef>
                <a:spcPts val="0"/>
              </a:spcBef>
            </a:pPr>
            <a:r>
              <a:rPr lang="en-US" dirty="0"/>
              <a:t>A call to addTiles(). A </a:t>
            </a:r>
            <a:r>
              <a:rPr lang="en-US" b="1" dirty="0"/>
              <a:t>tile</a:t>
            </a:r>
            <a:r>
              <a:rPr lang="en-US" dirty="0"/>
              <a:t> is the map’s background image.</a:t>
            </a:r>
          </a:p>
          <a:p>
            <a:pPr lvl="1">
              <a:lnSpc>
                <a:spcPct val="100000"/>
              </a:lnSpc>
              <a:spcBef>
                <a:spcPts val="0"/>
              </a:spcBef>
            </a:pPr>
            <a:r>
              <a:rPr lang="en-US" dirty="0"/>
              <a:t>A call to an add*() function to insert our spatial data.</a:t>
            </a:r>
          </a:p>
          <a:p>
            <a:pPr>
              <a:lnSpc>
                <a:spcPct val="100000"/>
              </a:lnSpc>
            </a:pPr>
            <a:r>
              <a:rPr lang="en-US" dirty="0"/>
              <a:t>Here, we’ll use the default options and tile, and we’ll use </a:t>
            </a:r>
            <a:r>
              <a:rPr lang="en-US" dirty="0" err="1"/>
              <a:t>addPolygons</a:t>
            </a:r>
            <a:r>
              <a:rPr lang="en-US" dirty="0"/>
              <a:t>() to draw outlines around our countries. </a:t>
            </a:r>
          </a:p>
          <a:p>
            <a:pPr>
              <a:lnSpc>
                <a:spcPct val="100000"/>
              </a:lnSpc>
            </a:pPr>
            <a:r>
              <a:rPr lang="en-US" dirty="0"/>
              <a:t>Users probably shouldn’t be able to </a:t>
            </a:r>
            <a:r>
              <a:rPr lang="en-US" b="1" dirty="0"/>
              <a:t>pan</a:t>
            </a:r>
            <a:r>
              <a:rPr lang="en-US" dirty="0"/>
              <a:t> and zoom without restrictions. Let’s set mix/max zoom levels and set </a:t>
            </a:r>
            <a:r>
              <a:rPr lang="en-US" b="1" dirty="0"/>
              <a:t>bounds</a:t>
            </a:r>
            <a:r>
              <a:rPr lang="en-US" dirty="0"/>
              <a:t>.</a:t>
            </a:r>
          </a:p>
        </p:txBody>
      </p:sp>
    </p:spTree>
    <p:extLst>
      <p:ext uri="{BB962C8B-B14F-4D97-AF65-F5344CB8AC3E}">
        <p14:creationId xmlns:p14="http://schemas.microsoft.com/office/powerpoint/2010/main" val="286694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Putting on the ritz</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normAutofit fontScale="92500" lnSpcReduction="20000"/>
          </a:bodyPr>
          <a:lstStyle/>
          <a:p>
            <a:pPr>
              <a:lnSpc>
                <a:spcPct val="100000"/>
              </a:lnSpc>
            </a:pPr>
            <a:r>
              <a:rPr lang="en-US" dirty="0"/>
              <a:t>Our map is a little messy visually. Let’s make the strokes (outlines) of our countries crisper.</a:t>
            </a:r>
          </a:p>
          <a:p>
            <a:pPr>
              <a:lnSpc>
                <a:spcPct val="100000"/>
              </a:lnSpc>
            </a:pPr>
            <a:r>
              <a:rPr lang="en-US" dirty="0"/>
              <a:t>This is prettier! But it doesn’t actually show any </a:t>
            </a:r>
            <a:r>
              <a:rPr lang="en-US" b="1" dirty="0"/>
              <a:t>data</a:t>
            </a:r>
            <a:r>
              <a:rPr lang="en-US" dirty="0"/>
              <a:t> yet…</a:t>
            </a:r>
          </a:p>
          <a:p>
            <a:pPr>
              <a:lnSpc>
                <a:spcPct val="100000"/>
              </a:lnSpc>
            </a:pPr>
            <a:r>
              <a:rPr lang="en-US" dirty="0"/>
              <a:t>Let’s have the map show 2007 life expectancy data from every country.</a:t>
            </a:r>
          </a:p>
          <a:p>
            <a:pPr lvl="1">
              <a:lnSpc>
                <a:spcPct val="100000"/>
              </a:lnSpc>
              <a:spcBef>
                <a:spcPts val="0"/>
              </a:spcBef>
            </a:pPr>
            <a:r>
              <a:rPr lang="en-US" dirty="0"/>
              <a:t>We’ll map this aesthetic to the fill (center) of our polygons. </a:t>
            </a:r>
          </a:p>
          <a:p>
            <a:pPr>
              <a:lnSpc>
                <a:spcPct val="100000"/>
              </a:lnSpc>
            </a:pPr>
            <a:r>
              <a:rPr lang="en-US" dirty="0"/>
              <a:t>This is a two-step process:</a:t>
            </a:r>
          </a:p>
          <a:p>
            <a:pPr marL="990600" lvl="1" indent="-457200">
              <a:lnSpc>
                <a:spcPct val="100000"/>
              </a:lnSpc>
              <a:spcBef>
                <a:spcPts val="0"/>
              </a:spcBef>
              <a:buFont typeface="+mj-lt"/>
              <a:buAutoNum type="arabicPeriod"/>
            </a:pPr>
            <a:r>
              <a:rPr lang="en-US" dirty="0"/>
              <a:t>We first need to use a color*() function to make a palette function leaflet can use to determine which spatial objects should get which colors.</a:t>
            </a:r>
          </a:p>
          <a:p>
            <a:pPr marL="990600" lvl="1" indent="-457200">
              <a:lnSpc>
                <a:spcPct val="100000"/>
              </a:lnSpc>
              <a:spcBef>
                <a:spcPts val="0"/>
              </a:spcBef>
              <a:buFont typeface="+mj-lt"/>
              <a:buAutoNum type="arabicPeriod"/>
            </a:pPr>
            <a:r>
              <a:rPr lang="en-US" dirty="0"/>
              <a:t>Then, we need to provide that function plus the data to our map.</a:t>
            </a:r>
          </a:p>
          <a:p>
            <a:pPr>
              <a:lnSpc>
                <a:spcPct val="100000"/>
              </a:lnSpc>
            </a:pPr>
            <a:r>
              <a:rPr lang="en-US" dirty="0"/>
              <a:t>…And it makes sense to add a </a:t>
            </a:r>
            <a:r>
              <a:rPr lang="en-US" b="1" dirty="0"/>
              <a:t>legend</a:t>
            </a:r>
            <a:r>
              <a:rPr lang="en-US" dirty="0"/>
              <a:t>, right?</a:t>
            </a:r>
          </a:p>
          <a:p>
            <a:pPr>
              <a:lnSpc>
                <a:spcPct val="100000"/>
              </a:lnSpc>
            </a:pPr>
            <a:r>
              <a:rPr lang="en-US" dirty="0"/>
              <a:t>…Could we add </a:t>
            </a:r>
            <a:r>
              <a:rPr lang="en-US" i="1" dirty="0"/>
              <a:t>even more </a:t>
            </a:r>
            <a:r>
              <a:rPr lang="en-US" dirty="0"/>
              <a:t>data? Yes, </a:t>
            </a:r>
            <a:r>
              <a:rPr lang="en-US"/>
              <a:t>via </a:t>
            </a:r>
            <a:r>
              <a:rPr lang="en-US" b="1"/>
              <a:t>tooltips</a:t>
            </a:r>
            <a:r>
              <a:rPr lang="en-US" dirty="0"/>
              <a:t>.</a:t>
            </a:r>
          </a:p>
        </p:txBody>
      </p:sp>
    </p:spTree>
    <p:extLst>
      <p:ext uri="{BB962C8B-B14F-4D97-AF65-F5344CB8AC3E}">
        <p14:creationId xmlns:p14="http://schemas.microsoft.com/office/powerpoint/2010/main" val="7499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BCB2-BDCE-DB48-046C-A4FFB071CEEC}"/>
              </a:ext>
            </a:extLst>
          </p:cNvPr>
          <p:cNvSpPr>
            <a:spLocks noGrp="1"/>
          </p:cNvSpPr>
          <p:nvPr>
            <p:ph type="title"/>
          </p:nvPr>
        </p:nvSpPr>
        <p:spPr/>
        <p:txBody>
          <a:bodyPr/>
          <a:lstStyle/>
          <a:p>
            <a:r>
              <a:rPr lang="en-US" dirty="0"/>
              <a:t>Some apps to inspire you!</a:t>
            </a:r>
          </a:p>
        </p:txBody>
      </p:sp>
    </p:spTree>
    <p:extLst>
      <p:ext uri="{BB962C8B-B14F-4D97-AF65-F5344CB8AC3E}">
        <p14:creationId xmlns:p14="http://schemas.microsoft.com/office/powerpoint/2010/main" val="24589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4030</TotalTime>
  <Words>14164</Words>
  <Application>Microsoft Office PowerPoint</Application>
  <PresentationFormat>On-screen Show (16:9)</PresentationFormat>
  <Paragraphs>698</Paragraphs>
  <Slides>58</Slides>
  <Notes>57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Simplified Arabic Fixed</vt:lpstr>
      <vt:lpstr>Wingdings</vt:lpstr>
      <vt:lpstr>inherit</vt:lpstr>
      <vt:lpstr>Raleway</vt:lpstr>
      <vt:lpstr>Arial</vt:lpstr>
      <vt:lpstr>Source Sans Pro</vt:lpstr>
      <vt:lpstr>Source Code Pro</vt:lpstr>
      <vt:lpstr>Maroon 5578</vt:lpstr>
      <vt:lpstr>R Shiny for Building Web Applications</vt:lpstr>
      <vt:lpstr>Carpentries Code of Conduct</vt:lpstr>
      <vt:lpstr>Welcome</vt:lpstr>
      <vt:lpstr>Introductions</vt:lpstr>
      <vt:lpstr>Installation / set-up </vt:lpstr>
      <vt:lpstr>Some apps to inspire you!</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Turning the tables</vt:lpstr>
      <vt:lpstr>Simmer down</vt:lpstr>
      <vt:lpstr>Style wild </vt:lpstr>
      <vt:lpstr>Newsflash</vt:lpstr>
      <vt:lpstr>Mr. Game and Watch</vt:lpstr>
      <vt:lpstr>Turning over a new leaflet</vt:lpstr>
      <vt:lpstr>Map maker</vt:lpstr>
      <vt:lpstr>Putting on the ritz</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113</cp:revision>
  <dcterms:modified xsi:type="dcterms:W3CDTF">2024-09-04T20:55:26Z</dcterms:modified>
</cp:coreProperties>
</file>