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305" r:id="rId7"/>
    <p:sldId id="263" r:id="rId8"/>
    <p:sldId id="264" r:id="rId9"/>
    <p:sldId id="265" r:id="rId10"/>
    <p:sldId id="266" r:id="rId11"/>
    <p:sldId id="267" r:id="rId12"/>
    <p:sldId id="268" r:id="rId13"/>
    <p:sldId id="273"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7" r:id="rId27"/>
    <p:sldId id="283" r:id="rId28"/>
    <p:sldId id="284" r:id="rId29"/>
    <p:sldId id="285" r:id="rId30"/>
    <p:sldId id="286" r:id="rId31"/>
    <p:sldId id="288" r:id="rId32"/>
    <p:sldId id="289" r:id="rId33"/>
    <p:sldId id="292" r:id="rId34"/>
    <p:sldId id="290" r:id="rId35"/>
    <p:sldId id="291" r:id="rId36"/>
    <p:sldId id="293" r:id="rId37"/>
    <p:sldId id="295" r:id="rId38"/>
    <p:sldId id="296" r:id="rId39"/>
    <p:sldId id="297" r:id="rId40"/>
    <p:sldId id="298" r:id="rId41"/>
    <p:sldId id="299" r:id="rId42"/>
    <p:sldId id="300" r:id="rId43"/>
    <p:sldId id="301" r:id="rId44"/>
    <p:sldId id="302" r:id="rId45"/>
    <p:sldId id="303" r:id="rId46"/>
    <p:sldId id="304" r:id="rId47"/>
    <p:sldId id="294" r:id="rId48"/>
    <p:sldId id="261" r:id="rId49"/>
    <p:sldId id="262" r:id="rId50"/>
    <p:sldId id="282" r:id="rId51"/>
  </p:sldIdLst>
  <p:sldSz cx="9144000" cy="5143500" type="screen16x9"/>
  <p:notesSz cx="6858000" cy="9144000"/>
  <p:embeddedFontLst>
    <p:embeddedFont>
      <p:font typeface="Raleway" pitchFamily="2" charset="0"/>
      <p:regular r:id="rId53"/>
      <p:bold r:id="rId54"/>
      <p:italic r:id="rId55"/>
      <p:boldItalic r:id="rId56"/>
    </p:embeddedFont>
    <p:embeddedFont>
      <p:font typeface="Simplified Arabic Fixed" panose="02070309020205020404" pitchFamily="49" charset="-78"/>
      <p:regular r:id="rId57"/>
    </p:embeddedFont>
    <p:embeddedFont>
      <p:font typeface="Source Code Pro" panose="020B0509030403020204" pitchFamily="49" charset="0"/>
      <p:regular r:id="rId58"/>
      <p:bold r:id="rId59"/>
      <p:italic r:id="rId60"/>
      <p:boldItalic r:id="rId61"/>
    </p:embeddedFont>
    <p:embeddedFont>
      <p:font typeface="Source Sans Pro" panose="020B050303040302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38" autoAdjust="0"/>
  </p:normalViewPr>
  <p:slideViewPr>
    <p:cSldViewPr snapToGrid="0">
      <p:cViewPr varScale="1">
        <p:scale>
          <a:sx n="102" d="100"/>
          <a:sy n="102" d="100"/>
        </p:scale>
        <p:origin x="18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all, welcome to the very first edition of our SWC-inspired workshop on using R Shiny to build web apps.</a:t>
            </a:r>
          </a:p>
          <a:p>
            <a:pPr marL="0" lvl="0" indent="0" algn="l" rtl="0">
              <a:spcBef>
                <a:spcPts val="0"/>
              </a:spcBef>
              <a:spcAft>
                <a:spcPts val="0"/>
              </a:spcAft>
              <a:buNone/>
            </a:pPr>
            <a:r>
              <a:rPr lang="en-US" dirty="0"/>
              <a:t>-I’m Alex Bajcz, lead designer for this workshop, and I’m joined by Jessica Barry and Cody Hennessy today.</a:t>
            </a:r>
          </a:p>
          <a:p>
            <a:pPr marL="0" lvl="0" indent="0" algn="l" rtl="0">
              <a:spcBef>
                <a:spcPts val="0"/>
              </a:spcBef>
              <a:spcAft>
                <a:spcPts val="0"/>
              </a:spcAft>
              <a:buNone/>
            </a:pPr>
            <a:r>
              <a:rPr lang="en-US" dirty="0"/>
              <a:t>-What I’ll cover is a stripped-down version of the full lesson I’ve drafted available at this URL. </a:t>
            </a:r>
          </a:p>
          <a:p>
            <a:pPr marL="0" lvl="0" indent="0" algn="l" rtl="0">
              <a:spcBef>
                <a:spcPts val="0"/>
              </a:spcBef>
              <a:spcAft>
                <a:spcPts val="0"/>
              </a:spcAft>
              <a:buNone/>
            </a:pPr>
            <a:r>
              <a:rPr lang="en-US" dirty="0"/>
              <a:t>-Before we start, please ensure you’ve signed in to this workshop at this site—can you raise your hands if you aren’t sure if you have done this yet?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Logically, a website is also built in two halves. This is generalizing, because there are lots of ways to build a website, but classically, here’s how things would work.</a:t>
            </a:r>
          </a:p>
          <a:p>
            <a:r>
              <a:rPr lang="en-US" dirty="0"/>
              <a:t>For the UI that will be assembled by your browser, web developers write code in three main languages.</a:t>
            </a:r>
          </a:p>
          <a:p>
            <a:r>
              <a:rPr lang="en-US" dirty="0"/>
              <a:t>To dictate what goes where, they use HTML. To dictate how that stuff looks, they use CSS. To code behaviors of the website, like what happens when a button is pressed, they use JS. </a:t>
            </a:r>
          </a:p>
          <a:p>
            <a:r>
              <a:rPr lang="en-US" dirty="0"/>
              <a:t>On the server side, developers have more options. However, typically, they will use a form of SQL to handle data operations and for everything else a server does, they will use one or more general scripting languages, like PHP, JS, Python, Ruby, or C#.</a:t>
            </a:r>
          </a:p>
          <a:p>
            <a:r>
              <a:rPr lang="en-US" dirty="0"/>
              <a:t>If you’re keeping track, a web developer might need code in 5+ different languages, including 1-2+ general programming languages, to build a website! Yikes. No wonder us researchers rarely build websites right??</a:t>
            </a:r>
          </a:p>
          <a:p>
            <a:r>
              <a:rPr lang="en-US" dirty="0"/>
              <a:t>Or do you really need to know that many??</a:t>
            </a:r>
          </a:p>
        </p:txBody>
      </p:sp>
    </p:spTree>
    <p:extLst>
      <p:ext uri="{BB962C8B-B14F-4D97-AF65-F5344CB8AC3E}">
        <p14:creationId xmlns:p14="http://schemas.microsoft.com/office/powerpoint/2010/main" val="4137348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Cuz, in recent years, we’ve seen many new frameworks emerge, including R Shiny. A framework is a complete toolset for building both halves of a website. </a:t>
            </a:r>
          </a:p>
          <a:p>
            <a:r>
              <a:rPr lang="en-US" dirty="0"/>
              <a:t>In R Shiny, primarily, R serves as the server scripting and data management languages, cuz it excels at wrangling data, making visualizations, and being a “scoreboard/tracker”. </a:t>
            </a:r>
          </a:p>
          <a:p>
            <a:r>
              <a:rPr lang="en-US" dirty="0"/>
              <a:t>Meanwhile, R Shiny does the rest by providing all this “R-like code.” You’ll write Shiny code to structure your app’s UI instead of writing HTML.</a:t>
            </a:r>
          </a:p>
          <a:p>
            <a:r>
              <a:rPr lang="en-US" dirty="0"/>
              <a:t>You’ll also write a bunch of Shiny code to respond to user actions instead of writing JS. </a:t>
            </a:r>
          </a:p>
          <a:p>
            <a:r>
              <a:rPr lang="en-US" dirty="0"/>
              <a:t>Shiny also adds in some minimal, and frankly dull, CSS and gives you options for adding more.</a:t>
            </a:r>
          </a:p>
          <a:p>
            <a:r>
              <a:rPr lang="en-US" dirty="0"/>
              <a:t>And it becomes the “switchboard operator” between your user’s browser and the server so that the dialogue takes place successfully. </a:t>
            </a:r>
          </a:p>
        </p:txBody>
      </p:sp>
    </p:spTree>
    <p:extLst>
      <p:ext uri="{BB962C8B-B14F-4D97-AF65-F5344CB8AC3E}">
        <p14:creationId xmlns:p14="http://schemas.microsoft.com/office/powerpoint/2010/main" val="158304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means that if you add R Shiny to your repertoire, you can get your research on the web without needing to learn 5 new languages! More like 1 or 2 or half of one, perhaps.</a:t>
            </a:r>
          </a:p>
          <a:p>
            <a:r>
              <a:rPr lang="en-US" dirty="0"/>
              <a:t>This means putting your research in your </a:t>
            </a:r>
            <a:r>
              <a:rPr lang="en-US" dirty="0" err="1"/>
              <a:t>stakeholders’s</a:t>
            </a:r>
            <a:r>
              <a:rPr lang="en-US" dirty="0"/>
              <a:t> laps, building dynamic, interactive graphics to display your data in exciting ways, and letting stakeholders explore them on their own terms. You can also collect and process data in real time and provide decision support dashboards to help your stakeholders make decisions. And so much more! Anything a website or app can do, R Shiny lets you build!</a:t>
            </a:r>
          </a:p>
          <a:p>
            <a:r>
              <a:rPr lang="en-US" dirty="0"/>
              <a:t>However, there are a few caveats to concede, so we’re clear:</a:t>
            </a:r>
          </a:p>
          <a:p>
            <a:r>
              <a:rPr lang="en-US" dirty="0"/>
              <a:t>First, Shiny gives you the option to write “R-like” code instead of HTML or JS, but it doesn’t do that for CSS. Without learning some CSS, your apps will be functional but may look super bland. That’s why we’ll be doing a quick CSS crash course in a little bit!</a:t>
            </a:r>
          </a:p>
          <a:p>
            <a:r>
              <a:rPr lang="en-US" dirty="0"/>
              <a:t>Second, Shiny doesn’t port all of JS’s functionality—there are cool things JS can do that Shiny doesn’t. I won’t cover what those are here, but trust me that they exist! Knowing a little JS and also how to add it to your app could make your app a lot cooler.</a:t>
            </a:r>
          </a:p>
          <a:p>
            <a:r>
              <a:rPr lang="en-US" dirty="0"/>
              <a:t>Lastly, all this “R-like” code I’ve been mentioning may look like R code you know, but I promise it won’t really feel like it. </a:t>
            </a:r>
          </a:p>
          <a:p>
            <a:r>
              <a:rPr lang="en-US" dirty="0"/>
              <a:t>On the UI side, you’re basically writing HTML still, just in R’s clothing. So, knowing a little about HTML goes a long way towards making R </a:t>
            </a:r>
            <a:r>
              <a:rPr lang="en-US" dirty="0" err="1"/>
              <a:t>Shiny’s</a:t>
            </a:r>
            <a:r>
              <a:rPr lang="en-US" dirty="0"/>
              <a:t> UI code more intuitive, which is why we’re also doing a quick HTML crash course in a bit!</a:t>
            </a:r>
          </a:p>
          <a:p>
            <a:r>
              <a:rPr lang="en-US" dirty="0"/>
              <a:t>On the server side, R Shiny code evaluates differently than the R code you’re used to—we’ll have to talk about that to, but not until the second hour :). </a:t>
            </a:r>
          </a:p>
        </p:txBody>
      </p:sp>
    </p:spTree>
    <p:extLst>
      <p:ext uri="{BB962C8B-B14F-4D97-AF65-F5344CB8AC3E}">
        <p14:creationId xmlns:p14="http://schemas.microsoft.com/office/powerpoint/2010/main" val="368367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web development in a nutshell and how R Shiny fits into it and why you might want to use it. Next, let’s get into RStudio and get our app project off the ground by establishing all the files and folders I typically build when I go to build an app.</a:t>
            </a:r>
          </a:p>
        </p:txBody>
      </p:sp>
    </p:spTree>
    <p:extLst>
      <p:ext uri="{BB962C8B-B14F-4D97-AF65-F5344CB8AC3E}">
        <p14:creationId xmlns:p14="http://schemas.microsoft.com/office/powerpoint/2010/main" val="3837970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 of what we’ll build. We’ll first build a new folder on our computer. I’m calling it our root folder, but you can name it whatever! The important thing is that it houses every other file our app requires.</a:t>
            </a:r>
          </a:p>
          <a:p>
            <a:r>
              <a:rPr lang="en-US" dirty="0"/>
              <a:t>Inside it, we’ll then make three R Script files naming them EXACTLY </a:t>
            </a:r>
            <a:r>
              <a:rPr lang="en-US" dirty="0" err="1"/>
              <a:t>ui.R</a:t>
            </a:r>
            <a:r>
              <a:rPr lang="en-US" dirty="0"/>
              <a:t>, </a:t>
            </a:r>
            <a:r>
              <a:rPr lang="en-US" dirty="0" err="1"/>
              <a:t>server.R</a:t>
            </a:r>
            <a:r>
              <a:rPr lang="en-US" dirty="0"/>
              <a:t>, and </a:t>
            </a:r>
            <a:r>
              <a:rPr lang="en-US" dirty="0" err="1"/>
              <a:t>global.R</a:t>
            </a:r>
            <a:r>
              <a:rPr lang="en-US" dirty="0"/>
              <a:t>. We’ll talk about what these do in a bit, but, yes, those exact names are meaningful so use them!</a:t>
            </a:r>
          </a:p>
          <a:p>
            <a:r>
              <a:rPr lang="en-US" dirty="0"/>
              <a:t>Then, we’ll make a subfolder called EXACTLY www. Inside it, we’ll add a .CSS file called styles.css. More on that file in a bit.</a:t>
            </a:r>
          </a:p>
          <a:p>
            <a:r>
              <a:rPr lang="en-US" dirty="0"/>
              <a:t>Lastly, we’ll make our root folder an R Project folder so it get a .</a:t>
            </a:r>
            <a:r>
              <a:rPr lang="en-US" dirty="0" err="1"/>
              <a:t>Rproj</a:t>
            </a:r>
            <a:r>
              <a:rPr lang="en-US" dirty="0"/>
              <a:t> file. How many of you are already familiar with R Projects? They make it much easier to work on complex, long-term projects—they keep your packages organized, help you retain your environment between sessions, and keep your files open between sessions too, among other features!</a:t>
            </a:r>
          </a:p>
          <a:p>
            <a:r>
              <a:rPr lang="en-US" dirty="0"/>
              <a:t>(Pop away and do all those things)</a:t>
            </a:r>
          </a:p>
          <a:p>
            <a:r>
              <a:rPr lang="en-US" dirty="0"/>
              <a:t>Before I move on, I’ll note that I usually build more stuff at this stage than we’ll use today. For example, if you want a file for custom JS code, or to use custom fonts, or to include media like videos, all that stuff goes in the www folder because R will assume it’s there!</a:t>
            </a:r>
          </a:p>
          <a:p>
            <a:r>
              <a:rPr lang="en-US" dirty="0"/>
              <a:t>I also really like to subdivide my app’s code into chunks so it’s easier to find just the code I want to be working on. I use an </a:t>
            </a:r>
            <a:r>
              <a:rPr lang="en-US" dirty="0" err="1"/>
              <a:t>Rcode</a:t>
            </a:r>
            <a:r>
              <a:rPr lang="en-US" dirty="0"/>
              <a:t> subfolder to keep all those separate code files in one place.</a:t>
            </a:r>
          </a:p>
          <a:p>
            <a:r>
              <a:rPr lang="en-US" dirty="0"/>
              <a:t>And if my app has inputs to load, like data sets or R objects, I put those in a separate inputs subfolder too. </a:t>
            </a:r>
          </a:p>
          <a:p>
            <a:r>
              <a:rPr lang="en-US" dirty="0"/>
              <a:t>So this is the </a:t>
            </a:r>
            <a:r>
              <a:rPr lang="en-US" i="1" dirty="0"/>
              <a:t>minimum</a:t>
            </a:r>
            <a:r>
              <a:rPr lang="en-US" dirty="0"/>
              <a:t> of what I recommend setting up for a “real” app!</a:t>
            </a:r>
          </a:p>
        </p:txBody>
      </p:sp>
    </p:spTree>
    <p:extLst>
      <p:ext uri="{BB962C8B-B14F-4D97-AF65-F5344CB8AC3E}">
        <p14:creationId xmlns:p14="http://schemas.microsoft.com/office/powerpoint/2010/main" val="339281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can start adding enough code to each of these main app files to get it to where the app would start up if we hit run. </a:t>
            </a:r>
          </a:p>
          <a:p>
            <a:r>
              <a:rPr lang="en-US" dirty="0"/>
              <a:t>We’ll start with </a:t>
            </a:r>
            <a:r>
              <a:rPr lang="en-US" dirty="0" err="1"/>
              <a:t>global.R</a:t>
            </a:r>
            <a:r>
              <a:rPr lang="en-US" dirty="0"/>
              <a:t>, the first file to run when an app starts up. It’s job is to set up every </a:t>
            </a:r>
            <a:r>
              <a:rPr lang="en-US" i="1" u="sng" dirty="0"/>
              <a:t>other</a:t>
            </a:r>
            <a:r>
              <a:rPr lang="en-US" dirty="0"/>
              <a:t> file in our app for success. </a:t>
            </a:r>
          </a:p>
          <a:p>
            <a:r>
              <a:rPr lang="en-US" dirty="0"/>
              <a:t>More broadly, we should put anything in </a:t>
            </a:r>
            <a:r>
              <a:rPr lang="en-US" dirty="0" err="1"/>
              <a:t>global.R</a:t>
            </a:r>
            <a:r>
              <a:rPr lang="en-US" dirty="0"/>
              <a:t> the app needs or makes that only needs to run once rather than repeatedly.</a:t>
            </a:r>
          </a:p>
          <a:p>
            <a:r>
              <a:rPr lang="en-US" dirty="0"/>
              <a:t>Good examples to start with include library calls to turn on packages and commands that read in necessary data sets.</a:t>
            </a:r>
          </a:p>
          <a:p>
            <a:r>
              <a:rPr lang="en-US" dirty="0"/>
              <a:t>Since both those things apply to us…(bop over to R to show them). </a:t>
            </a:r>
          </a:p>
          <a:p>
            <a:r>
              <a:rPr lang="en-US" dirty="0"/>
              <a:t>If you can pre-build anything else your app needs in </a:t>
            </a:r>
            <a:r>
              <a:rPr lang="en-US" dirty="0" err="1"/>
              <a:t>global.R</a:t>
            </a:r>
            <a:r>
              <a:rPr lang="en-US" dirty="0"/>
              <a:t> instead, it’s good to do it! It’ll keep your other code files tidier, and may make your app faster for your users too.</a:t>
            </a:r>
          </a:p>
        </p:txBody>
      </p:sp>
    </p:spTree>
    <p:extLst>
      <p:ext uri="{BB962C8B-B14F-4D97-AF65-F5344CB8AC3E}">
        <p14:creationId xmlns:p14="http://schemas.microsoft.com/office/powerpoint/2010/main" val="393682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t>
            </a:r>
            <a:r>
              <a:rPr lang="en-US" dirty="0" err="1"/>
              <a:t>server.R</a:t>
            </a:r>
            <a:r>
              <a:rPr lang="en-US" dirty="0"/>
              <a:t>, which’ll contain all code that’ll run on the server in order to handle user interactions with the app and to build any complex visual elements for our UI.</a:t>
            </a:r>
          </a:p>
          <a:p>
            <a:r>
              <a:rPr lang="en-US" dirty="0"/>
              <a:t>For a typical, complex app, your server code will be ~70-95% of all the code you’ll write! So, keeping this file organized is essential.</a:t>
            </a:r>
          </a:p>
          <a:p>
            <a:r>
              <a:rPr lang="en-US" dirty="0"/>
              <a:t>It’s remarkable, then, that it is actually meant to contain just a single command—one creating a function called server and has three parameters named exactly input, output, and session. </a:t>
            </a:r>
          </a:p>
          <a:p>
            <a:r>
              <a:rPr lang="en-US" dirty="0"/>
              <a:t>All other server code we write will go inside this function—the server is the “doing things” part of a website, so it makes sense that it is entirely a verb!</a:t>
            </a:r>
          </a:p>
          <a:p>
            <a:r>
              <a:rPr lang="en-US" dirty="0"/>
              <a:t>(Go off to R to do that)</a:t>
            </a:r>
          </a:p>
        </p:txBody>
      </p:sp>
    </p:spTree>
    <p:extLst>
      <p:ext uri="{BB962C8B-B14F-4D97-AF65-F5344CB8AC3E}">
        <p14:creationId xmlns:p14="http://schemas.microsoft.com/office/powerpoint/2010/main" val="975028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 but not least, </a:t>
            </a:r>
            <a:r>
              <a:rPr lang="en-US" dirty="0" err="1"/>
              <a:t>ui.R</a:t>
            </a:r>
            <a:r>
              <a:rPr lang="en-US" dirty="0"/>
              <a:t>, which builds the instructions that are sent to users so their browsers can construct the UI of our website. </a:t>
            </a:r>
          </a:p>
          <a:p>
            <a:r>
              <a:rPr lang="en-US" dirty="0"/>
              <a:t>Even though a website may contain hundreds or thousands of elements, our </a:t>
            </a:r>
            <a:r>
              <a:rPr lang="en-US" dirty="0" err="1"/>
              <a:t>ui.R</a:t>
            </a:r>
            <a:r>
              <a:rPr lang="en-US" dirty="0"/>
              <a:t> file is also contains just a single command---one that produces an R object called exactly </a:t>
            </a:r>
            <a:r>
              <a:rPr lang="en-US" dirty="0" err="1"/>
              <a:t>ui</a:t>
            </a:r>
            <a:r>
              <a:rPr lang="en-US" dirty="0"/>
              <a:t>. </a:t>
            </a:r>
          </a:p>
          <a:p>
            <a:r>
              <a:rPr lang="en-US" dirty="0"/>
              <a:t>This object needs to be an HTML container of some kind—I will explain what that means in a few minutes.</a:t>
            </a:r>
          </a:p>
          <a:p>
            <a:r>
              <a:rPr lang="en-US" dirty="0"/>
              <a:t>But, for example, in our case, our </a:t>
            </a:r>
            <a:r>
              <a:rPr lang="en-US" dirty="0" err="1"/>
              <a:t>ui.R</a:t>
            </a:r>
            <a:r>
              <a:rPr lang="en-US" dirty="0"/>
              <a:t> file will contain a single call to a function called </a:t>
            </a:r>
            <a:r>
              <a:rPr lang="en-US" dirty="0" err="1"/>
              <a:t>fluidPage</a:t>
            </a:r>
            <a:r>
              <a:rPr lang="en-US" dirty="0"/>
              <a:t>(), with the result stored in an object called </a:t>
            </a:r>
            <a:r>
              <a:rPr lang="en-US" dirty="0" err="1"/>
              <a:t>ui</a:t>
            </a:r>
            <a:r>
              <a:rPr lang="en-US" dirty="0"/>
              <a:t>. All other UI code we’ll write will go inside this call. </a:t>
            </a:r>
          </a:p>
          <a:p>
            <a:r>
              <a:rPr lang="en-US" dirty="0"/>
              <a:t>(Go off to R to do that)</a:t>
            </a:r>
          </a:p>
          <a:p>
            <a:r>
              <a:rPr lang="en-US" dirty="0"/>
              <a:t>Also show them how to run the app now, since that should be possible!</a:t>
            </a:r>
          </a:p>
        </p:txBody>
      </p:sp>
    </p:spTree>
    <p:extLst>
      <p:ext uri="{BB962C8B-B14F-4D97-AF65-F5344CB8AC3E}">
        <p14:creationId xmlns:p14="http://schemas.microsoft.com/office/powerpoint/2010/main" val="2791699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started up our app and, lo and behold, our app is VERY boring—it’s an empty white screen!</a:t>
            </a:r>
          </a:p>
          <a:p>
            <a:r>
              <a:rPr lang="en-US" dirty="0"/>
              <a:t>We need to put more elements in our UI. To do that, we need to learn a little bit about HTML, the language web developers generally use to build UI halves of websites.</a:t>
            </a:r>
          </a:p>
          <a:p>
            <a:r>
              <a:rPr lang="en-US" dirty="0"/>
              <a:t>Along the way, we’ll also discuss how UIs for websites are generally designed.</a:t>
            </a:r>
          </a:p>
        </p:txBody>
      </p:sp>
    </p:spTree>
    <p:extLst>
      <p:ext uri="{BB962C8B-B14F-4D97-AF65-F5344CB8AC3E}">
        <p14:creationId xmlns:p14="http://schemas.microsoft.com/office/powerpoint/2010/main" val="935721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important we cover these topics for many reasons, but the main one is this: In my opinion, the first and most important step of building a Shiny app is drawing out, maybe literally, how you want your app to look. What features and fixtures exist? Where are they on the screen? What can users do? What is your webpage’s style? As with any project, if you don’t know where you’re trying to end up, you’ll struggle to get there!</a:t>
            </a:r>
          </a:p>
          <a:p>
            <a:r>
              <a:rPr lang="en-US" dirty="0"/>
              <a:t>As much as I’d love to jump straight into designing the UI for our app, though, we can’t. </a:t>
            </a:r>
          </a:p>
          <a:p>
            <a:r>
              <a:rPr lang="en-US" dirty="0"/>
              <a:t>Why? I think you’d struggle! R Shiny UI code </a:t>
            </a:r>
            <a:r>
              <a:rPr lang="en-US" i="1" dirty="0"/>
              <a:t>looks</a:t>
            </a:r>
            <a:r>
              <a:rPr lang="en-US" dirty="0"/>
              <a:t> like R code, but it’s just thinly veiled HTML wearing R as a hat!</a:t>
            </a:r>
          </a:p>
          <a:p>
            <a:r>
              <a:rPr lang="en-US" dirty="0"/>
              <a:t>if we pause and learn a little bit about how HTML and web design works, the UI code we’ll build will make more immediate sense (I hope).</a:t>
            </a:r>
          </a:p>
        </p:txBody>
      </p:sp>
    </p:spTree>
    <p:extLst>
      <p:ext uri="{BB962C8B-B14F-4D97-AF65-F5344CB8AC3E}">
        <p14:creationId xmlns:p14="http://schemas.microsoft.com/office/powerpoint/2010/main" val="135825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9eb764e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9eb764e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as we begin, I want to briefly introduce the Carpentries Code of Conduct. These are the principles that’ll guide our instruction and learning.</a:t>
            </a:r>
          </a:p>
          <a:p>
            <a:pPr marL="0" lvl="0" indent="0" algn="l" rtl="0">
              <a:spcBef>
                <a:spcPts val="0"/>
              </a:spcBef>
              <a:spcAft>
                <a:spcPts val="0"/>
              </a:spcAft>
              <a:buNone/>
            </a:pPr>
            <a:r>
              <a:rPr lang="en-US" dirty="0"/>
              <a:t>-We are agreeing, by being here, to be welcoming, inclusive, respectful, and constructive. We will be courteous and focused on enhancing everyone’s learning.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good news is that HTML is NOT a general programming language, like R is. It has a very narrow job and thus a narrow set of words and rules. </a:t>
            </a:r>
          </a:p>
          <a:p>
            <a:r>
              <a:rPr lang="en-US" dirty="0"/>
              <a:t>It’s job is to help a browser know what to build and where to build it—that’s it!</a:t>
            </a:r>
          </a:p>
          <a:p>
            <a:r>
              <a:rPr lang="en-US" dirty="0"/>
              <a:t>In fact, HTML stands for hypertext markup language and that term “markup” fits because it’s probably more akin to R Markdown than to R, if you’re familiar with R Markdown.</a:t>
            </a:r>
          </a:p>
          <a:p>
            <a:r>
              <a:rPr lang="en-US" dirty="0"/>
              <a:t>Rather than a whole language, it’s a coded set of instructions on how to build something visual rather than perform complex tasks.</a:t>
            </a:r>
          </a:p>
          <a:p>
            <a:r>
              <a:rPr lang="en-US" dirty="0"/>
              <a:t>I think R Shiny developers should know three things about HTML and web design:</a:t>
            </a:r>
          </a:p>
          <a:p>
            <a:r>
              <a:rPr lang="en-US" dirty="0"/>
              <a:t>First, a website’s UI is just a box filled with other boxes. Those boxes either hold fixtures you’d recognize, like text blocks or images, or they hold other boxes. All those boxes are HTML’s “nouns,” called “elements.”</a:t>
            </a:r>
          </a:p>
          <a:p>
            <a:r>
              <a:rPr lang="en-US" dirty="0"/>
              <a:t>Second, two boxes that exist on every website are the “head” box and the “body” box. Virtually everything a user sees goes in the body box. However, special instructions on how a browser should build a site, like what CSS to use, goes in the head box.</a:t>
            </a:r>
          </a:p>
          <a:p>
            <a:r>
              <a:rPr lang="en-US" dirty="0"/>
              <a:t>So, almost all of what we need to do as Shiny developers is fill the body box. But very occasionally we’ll need to put something in the head box—we’ll see how a bit later.</a:t>
            </a:r>
          </a:p>
          <a:p>
            <a:r>
              <a:rPr lang="en-US" dirty="0"/>
              <a:t>Lastly, HTML boxes have attributes (HTML’s adjectives) that distinguish them from each other in useful ways. They also have properties that affect how they behave and “fit together” on screens of different sizes, which we’ll need to keep in mind in our designs. </a:t>
            </a:r>
          </a:p>
          <a:p>
            <a:r>
              <a:rPr lang="en-US" dirty="0"/>
              <a:t>These are abstract ideas, so let’s go into each a little deeper.</a:t>
            </a:r>
          </a:p>
        </p:txBody>
      </p:sp>
    </p:spTree>
    <p:extLst>
      <p:ext uri="{BB962C8B-B14F-4D97-AF65-F5344CB8AC3E}">
        <p14:creationId xmlns:p14="http://schemas.microsoft.com/office/powerpoint/2010/main" val="1249725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unpack, pun intended, the first concept: that websites are just boxes inside boxes.</a:t>
            </a:r>
          </a:p>
          <a:p>
            <a:r>
              <a:rPr lang="en-US" dirty="0"/>
              <a:t>Here’s the </a:t>
            </a:r>
            <a:r>
              <a:rPr lang="en-US" dirty="0" err="1"/>
              <a:t>MyU</a:t>
            </a:r>
            <a:r>
              <a:rPr lang="en-US" dirty="0"/>
              <a:t> landing page from a while back. When you look at it, what do you see?</a:t>
            </a:r>
          </a:p>
        </p:txBody>
      </p:sp>
    </p:spTree>
    <p:extLst>
      <p:ext uri="{BB962C8B-B14F-4D97-AF65-F5344CB8AC3E}">
        <p14:creationId xmlns:p14="http://schemas.microsoft.com/office/powerpoint/2010/main" val="2510802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 want you to see, when you look at a webpage like this, is what a web developer might see: a bunch of boxes and stuff!</a:t>
            </a:r>
          </a:p>
          <a:p>
            <a:r>
              <a:rPr lang="en-US" dirty="0"/>
              <a:t>There’s one box holding the whole page, containing three boxes—a header, a footer, and a main area. The header has a box for a form containing widgets like a search bar, a box for a logo image, and a box for a navigation bar. </a:t>
            </a:r>
          </a:p>
          <a:p>
            <a:r>
              <a:rPr lang="en-US" dirty="0"/>
              <a:t>The main area box contains a sidebar box and a main panel box, with the main panel divided into article boxes each containing headers, images, and text blocks. And so on!</a:t>
            </a:r>
          </a:p>
          <a:p>
            <a:r>
              <a:rPr lang="en-US" dirty="0"/>
              <a:t>The point is to think about a webpage as less of “one single thing” and more of a bunch of containers stuffed inside of one another. </a:t>
            </a:r>
          </a:p>
        </p:txBody>
      </p:sp>
    </p:spTree>
    <p:extLst>
      <p:ext uri="{BB962C8B-B14F-4D97-AF65-F5344CB8AC3E}">
        <p14:creationId xmlns:p14="http://schemas.microsoft.com/office/powerpoint/2010/main" val="355336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what an HTML “box” looks like at a coding level.</a:t>
            </a:r>
          </a:p>
          <a:p>
            <a:r>
              <a:rPr lang="en-US" dirty="0"/>
              <a:t>Here’s how you’d code a division, or div for short, a super generic box type, in HTML.</a:t>
            </a:r>
          </a:p>
          <a:p>
            <a:r>
              <a:rPr lang="en-US" dirty="0"/>
              <a:t>Let’s break this code down. First, you’ve got an opening tag, which is the name of the element (here, div) surrounded by carrots.</a:t>
            </a:r>
          </a:p>
          <a:p>
            <a:r>
              <a:rPr lang="en-US" dirty="0"/>
              <a:t>Then, there’s a closing tag, which is the same but with a backslash before the element name. </a:t>
            </a:r>
          </a:p>
          <a:p>
            <a:r>
              <a:rPr lang="en-US" dirty="0"/>
              <a:t>These two tags tell a browser where a box “begins” and “ends.”</a:t>
            </a:r>
          </a:p>
          <a:p>
            <a:r>
              <a:rPr lang="en-US" dirty="0"/>
              <a:t>In between, we put the box’s contents. Here, that’s text, but it could include </a:t>
            </a:r>
            <a:r>
              <a:rPr lang="en-US" i="1" dirty="0"/>
              <a:t>hundreds</a:t>
            </a:r>
            <a:r>
              <a:rPr lang="en-US" dirty="0"/>
              <a:t> of things, including many other HTML boxes.</a:t>
            </a:r>
          </a:p>
          <a:p>
            <a:r>
              <a:rPr lang="en-US" dirty="0"/>
              <a:t>Also, inside the opening tag, we can add attributes to our box using attribute = quoted value format. Here, we gave this box an ID of “</a:t>
            </a:r>
            <a:r>
              <a:rPr lang="en-US" dirty="0" err="1"/>
              <a:t>my_box</a:t>
            </a:r>
            <a:r>
              <a:rPr lang="en-US" dirty="0"/>
              <a:t>.” HTML ids must be unique, so this would distinguish this box from every other box on our entire webpage. We’ll see why that matters a little later.</a:t>
            </a:r>
          </a:p>
          <a:p>
            <a:r>
              <a:rPr lang="en-US" dirty="0"/>
              <a:t>Now, I argued earlier that, in Shiny, when we’re coding our UI using R </a:t>
            </a:r>
            <a:r>
              <a:rPr lang="en-US" dirty="0" err="1"/>
              <a:t>Shiny’s</a:t>
            </a:r>
            <a:r>
              <a:rPr lang="en-US" dirty="0"/>
              <a:t> UI code, we’re basically just writing HTML code with an R flair.</a:t>
            </a:r>
          </a:p>
          <a:p>
            <a:r>
              <a:rPr lang="en-US" dirty="0"/>
              <a:t>To prove my point, here’s how you’d code the exact same box using R Shiny code. </a:t>
            </a:r>
          </a:p>
          <a:p>
            <a:r>
              <a:rPr lang="en-US" dirty="0"/>
              <a:t>Ok, so, yeah, it’s R </a:t>
            </a:r>
            <a:r>
              <a:rPr lang="en-US" i="1" dirty="0"/>
              <a:t>syntax</a:t>
            </a:r>
            <a:r>
              <a:rPr lang="en-US" dirty="0"/>
              <a:t>—this </a:t>
            </a:r>
            <a:r>
              <a:rPr lang="en-US" i="1" dirty="0"/>
              <a:t>looks</a:t>
            </a:r>
            <a:r>
              <a:rPr lang="en-US" dirty="0"/>
              <a:t> like a typical R function call with typical input structure. But, hopefully, you see that this is not much different from the HTML it’s replacing!</a:t>
            </a:r>
          </a:p>
        </p:txBody>
      </p:sp>
    </p:spTree>
    <p:extLst>
      <p:ext uri="{BB962C8B-B14F-4D97-AF65-F5344CB8AC3E}">
        <p14:creationId xmlns:p14="http://schemas.microsoft.com/office/powerpoint/2010/main" val="3642471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divs</a:t>
            </a:r>
            <a:r>
              <a:rPr lang="en-US" dirty="0"/>
              <a:t> are common boxes web </a:t>
            </a:r>
            <a:r>
              <a:rPr lang="en-US" dirty="0" err="1"/>
              <a:t>devs</a:t>
            </a:r>
            <a:r>
              <a:rPr lang="en-US" dirty="0"/>
              <a:t> use, but they’re by no means the only kinds! There are thousands of HTML boxes out there, although a couple dozen are used far more common than the others.</a:t>
            </a:r>
          </a:p>
          <a:p>
            <a:r>
              <a:rPr lang="en-US" dirty="0"/>
              <a:t>If you’re familiar with R Markdown, some of these may be familiar: You have boxes for headings (h1, h2, etc.), text boxes (called paragraphs, or </a:t>
            </a:r>
            <a:r>
              <a:rPr lang="en-US" dirty="0" err="1"/>
              <a:t>ps</a:t>
            </a:r>
            <a:r>
              <a:rPr lang="en-US" dirty="0"/>
              <a:t>), anchors (what we would call “links”, or as), boxes for holding images (</a:t>
            </a:r>
            <a:r>
              <a:rPr lang="en-US" dirty="0" err="1"/>
              <a:t>img</a:t>
            </a:r>
            <a:r>
              <a:rPr lang="en-US" dirty="0"/>
              <a:t>) numbered and bulleted lists (</a:t>
            </a:r>
            <a:r>
              <a:rPr lang="en-US" dirty="0" err="1"/>
              <a:t>ol</a:t>
            </a:r>
            <a:r>
              <a:rPr lang="en-US" dirty="0"/>
              <a:t> and </a:t>
            </a:r>
            <a:r>
              <a:rPr lang="en-US" dirty="0" err="1"/>
              <a:t>ul</a:t>
            </a:r>
            <a:r>
              <a:rPr lang="en-US" dirty="0"/>
              <a:t>), and so on. There are also more “descriptive” boxes for things like headers and footers, sidebars, navigation bars, sections of a page, figures, and so on.</a:t>
            </a:r>
          </a:p>
          <a:p>
            <a:r>
              <a:rPr lang="en-US" dirty="0"/>
              <a:t>Here are just some of the HTML element types you can add to your R Shiny apps using </a:t>
            </a:r>
            <a:r>
              <a:rPr lang="en-US" dirty="0" err="1"/>
              <a:t>Shiny’s</a:t>
            </a:r>
            <a:r>
              <a:rPr lang="en-US" dirty="0"/>
              <a:t> tags-family of functions. </a:t>
            </a:r>
          </a:p>
          <a:p>
            <a:r>
              <a:rPr lang="en-US" dirty="0"/>
              <a:t>So, if you can add it to a website in </a:t>
            </a:r>
            <a:r>
              <a:rPr lang="en-US" dirty="0" err="1"/>
              <a:t>Wix</a:t>
            </a:r>
            <a:r>
              <a:rPr lang="en-US" dirty="0"/>
              <a:t> or Squarespace, or to a report in R Markdown, or maybe even to a document in Word, you can probably build it in Shiny!</a:t>
            </a:r>
          </a:p>
        </p:txBody>
      </p:sp>
    </p:spTree>
    <p:extLst>
      <p:ext uri="{BB962C8B-B14F-4D97-AF65-F5344CB8AC3E}">
        <p14:creationId xmlns:p14="http://schemas.microsoft.com/office/powerpoint/2010/main" val="4264131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mentioned that every website’s UI is a box (called an HTML box) and that that outermost box contains two boxes—a head and a body. </a:t>
            </a:r>
          </a:p>
          <a:p>
            <a:r>
              <a:rPr lang="en-US" dirty="0"/>
              <a:t>In Shiny, the HTML box is created for us invisibly—we can’t see it, touch it, or make it. And that’s fine cuz we don’t want or need to!</a:t>
            </a:r>
          </a:p>
          <a:p>
            <a:r>
              <a:rPr lang="en-US" dirty="0"/>
              <a:t>The head and body boxes are also created invisibly. Everything we put inside the </a:t>
            </a:r>
            <a:r>
              <a:rPr lang="en-US" dirty="0" err="1"/>
              <a:t>ui</a:t>
            </a:r>
            <a:r>
              <a:rPr lang="en-US" dirty="0"/>
              <a:t> object will automatically get put into the body unless we explicitly tell it not to.</a:t>
            </a:r>
          </a:p>
          <a:p>
            <a:r>
              <a:rPr lang="en-US" dirty="0"/>
              <a:t>So, 98%+ of our UI code, and 98%+ of what our users see, will be body box code.</a:t>
            </a:r>
          </a:p>
          <a:p>
            <a:r>
              <a:rPr lang="en-US" dirty="0"/>
              <a:t>However, there are two exceptions worth mentioning.</a:t>
            </a:r>
          </a:p>
          <a:p>
            <a:r>
              <a:rPr lang="en-US" dirty="0"/>
              <a:t>First, the head box can contain a box called “title”. It’s optional but </a:t>
            </a:r>
            <a:r>
              <a:rPr lang="en-US" dirty="0" err="1"/>
              <a:t>kinda</a:t>
            </a:r>
            <a:r>
              <a:rPr lang="en-US" dirty="0"/>
              <a:t> fun! Let’s see what it does—(Show them in R)</a:t>
            </a:r>
          </a:p>
          <a:p>
            <a:r>
              <a:rPr lang="en-US" dirty="0"/>
              <a:t>Second, I mentioned earlier that the head box is for special instructions browsers should use when building our app. That includes references to other files the browser should use when building our app, such as our CSS style sheet. Let’s reference that file in our own app by putting it in the head box manually—(Show them in R). </a:t>
            </a:r>
          </a:p>
          <a:p>
            <a:r>
              <a:rPr lang="en-US" dirty="0"/>
              <a:t>Adding that CSS file doesn’t do anything yet </a:t>
            </a:r>
            <a:r>
              <a:rPr lang="en-US" dirty="0" err="1"/>
              <a:t>zuz</a:t>
            </a:r>
            <a:r>
              <a:rPr lang="en-US" dirty="0"/>
              <a:t> that file is empty! But it won’t be for long…</a:t>
            </a:r>
          </a:p>
          <a:p>
            <a:r>
              <a:rPr lang="en-US" dirty="0"/>
              <a:t>Oh! And you’d link any JS files you’ve got in a similar manner, using a “script” box instead of a “link” box to do it.</a:t>
            </a:r>
          </a:p>
        </p:txBody>
      </p:sp>
    </p:spTree>
    <p:extLst>
      <p:ext uri="{BB962C8B-B14F-4D97-AF65-F5344CB8AC3E}">
        <p14:creationId xmlns:p14="http://schemas.microsoft.com/office/powerpoint/2010/main" val="852448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addition of our stylesheet is actually a nice segue to the last section on this unit—here, we’ll start adding real structure to our app in a way that looks nice on a range of devices.</a:t>
            </a:r>
          </a:p>
        </p:txBody>
      </p:sp>
    </p:spTree>
    <p:extLst>
      <p:ext uri="{BB962C8B-B14F-4D97-AF65-F5344CB8AC3E}">
        <p14:creationId xmlns:p14="http://schemas.microsoft.com/office/powerpoint/2010/main" val="1364374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fact, that charge of making a website that looks good on a range of devices is what I think of as the major challenge for 21</a:t>
            </a:r>
            <a:r>
              <a:rPr lang="en-US" baseline="30000" dirty="0"/>
              <a:t>st</a:t>
            </a:r>
            <a:r>
              <a:rPr lang="en-US" dirty="0"/>
              <a:t> Century web developers. </a:t>
            </a:r>
          </a:p>
          <a:p>
            <a:r>
              <a:rPr lang="en-US" dirty="0"/>
              <a:t>Consider that your users might access your app on a wide variety of devices. Not just different operating systems, but also devices of vastly different sizes. From a smart watch or flip phone to a projector screen or jumbotron. If it’s on the web, any web-enabled device could try to view it!</a:t>
            </a:r>
          </a:p>
          <a:p>
            <a:r>
              <a:rPr lang="en-US" dirty="0"/>
              <a:t>When we’re designing a webpage, we need to consider not just what elements to include but how these should display, or “flow,” on screens of various sizes.</a:t>
            </a:r>
          </a:p>
          <a:p>
            <a:r>
              <a:rPr lang="en-US" dirty="0"/>
              <a:t>One paradigm I like for this is called mobile-first design. In MFD, you design your website such that, on a narrow screen, everything arranges into a single vertical column, like this.</a:t>
            </a:r>
          </a:p>
          <a:p>
            <a:r>
              <a:rPr lang="en-US" dirty="0"/>
              <a:t>However, you set up the UI to be flexible such that some elements might panel or grid up next to each other if the screen width allows, allowing more things to be on screen at once when that’s possible and looks nice. </a:t>
            </a:r>
          </a:p>
          <a:p>
            <a:r>
              <a:rPr lang="en-US" dirty="0"/>
              <a:t>This is how we’re going to design our app today, and </a:t>
            </a:r>
            <a:r>
              <a:rPr lang="en-US" dirty="0" err="1"/>
              <a:t>Shiny’s</a:t>
            </a:r>
            <a:r>
              <a:rPr lang="en-US" dirty="0"/>
              <a:t> tools make that easy!</a:t>
            </a:r>
          </a:p>
        </p:txBody>
      </p:sp>
    </p:spTree>
    <p:extLst>
      <p:ext uri="{BB962C8B-B14F-4D97-AF65-F5344CB8AC3E}">
        <p14:creationId xmlns:p14="http://schemas.microsoft.com/office/powerpoint/2010/main" val="499596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does this by providing some special HTML containers, including those in the fluid*() and *Layout() series.</a:t>
            </a:r>
          </a:p>
          <a:p>
            <a:r>
              <a:rPr lang="en-US" dirty="0"/>
              <a:t>For example, today, we’ll put our app’s UI inside a </a:t>
            </a:r>
            <a:r>
              <a:rPr lang="en-US" dirty="0" err="1"/>
              <a:t>fluidPage</a:t>
            </a:r>
            <a:r>
              <a:rPr lang="en-US" dirty="0"/>
              <a:t> container. This container will automatically expand or contract in side according to the objects we place inside it.</a:t>
            </a:r>
          </a:p>
          <a:p>
            <a:r>
              <a:rPr lang="en-US" dirty="0"/>
              <a:t>We can then subdivide that page box into rows, using </a:t>
            </a:r>
            <a:r>
              <a:rPr lang="en-US" dirty="0" err="1"/>
              <a:t>fluidRow</a:t>
            </a:r>
            <a:r>
              <a:rPr lang="en-US" dirty="0"/>
              <a:t>(), and cells using column(). This creates a “grid-like” tabular structure, in which elements that would normally choose to stack vertically by default will instead sit side-by-side if there’s room, and in which elements that would normally choose to sit side-by-side will instead stack vertically if there isn’t room. Both halves of the MFD paradigm!</a:t>
            </a:r>
          </a:p>
          <a:p>
            <a:r>
              <a:rPr lang="en-US" dirty="0"/>
              <a:t>We won’t use them today, but Shiny also has the converse—containers that will force a certain layout, no matter the screen side.</a:t>
            </a:r>
          </a:p>
          <a:p>
            <a:r>
              <a:rPr lang="en-US" dirty="0"/>
              <a:t>For example, we’re going to create something that looks like a </a:t>
            </a:r>
            <a:r>
              <a:rPr lang="en-US" dirty="0" err="1"/>
              <a:t>sidebarLayout</a:t>
            </a:r>
            <a:r>
              <a:rPr lang="en-US" dirty="0"/>
              <a:t>, with a smaller side panel and a wider main panel. We want this two column structure to go away on narrow screens but, if we didn’t, we could use </a:t>
            </a:r>
            <a:r>
              <a:rPr lang="en-US" dirty="0" err="1"/>
              <a:t>sidebarLayout</a:t>
            </a:r>
            <a:r>
              <a:rPr lang="en-US" dirty="0"/>
              <a:t> instead. </a:t>
            </a:r>
          </a:p>
        </p:txBody>
      </p:sp>
    </p:spTree>
    <p:extLst>
      <p:ext uri="{BB962C8B-B14F-4D97-AF65-F5344CB8AC3E}">
        <p14:creationId xmlns:p14="http://schemas.microsoft.com/office/powerpoint/2010/main" val="449833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let’s *finally* start doing some Shiny coding! Let’s add some basic structure to our app’s UI.</a:t>
            </a:r>
          </a:p>
          <a:p>
            <a:r>
              <a:rPr lang="en-US" dirty="0"/>
              <a:t>We’ll first make a header-like thing, with a title for our app, using the top-level heading function, h1. </a:t>
            </a:r>
          </a:p>
          <a:p>
            <a:r>
              <a:rPr lang="en-US" dirty="0"/>
              <a:t>We’ll then add a single </a:t>
            </a:r>
            <a:r>
              <a:rPr lang="en-US" dirty="0" err="1"/>
              <a:t>fluidRow</a:t>
            </a:r>
            <a:r>
              <a:rPr lang="en-US" dirty="0"/>
              <a:t>, which we’ll divide into two cells using column(). We’ll the columns’ width parameters to 4 and 8, respectively. That’ll make the cells take up 1/3 and 2/3rds of the screen width, respectively, something akin to a side panel and a main panel in a sidebar layout. That’s what the app will look like on a wide screen.</a:t>
            </a:r>
          </a:p>
          <a:p>
            <a:r>
              <a:rPr lang="en-US" dirty="0"/>
              <a:t>On narrow screens, because we add the side panel cell “first,” the side panel box will instead sit above the main panel cell, so users will encounter it first. Since it’ll contain options for messing with the main panel content, this order makes sense to me, but you might prefer a different one!</a:t>
            </a:r>
          </a:p>
          <a:p>
            <a:r>
              <a:rPr lang="en-US" dirty="0"/>
              <a:t>Lastly, we’ll also add a footer using the footer() container. </a:t>
            </a:r>
          </a:p>
          <a:p>
            <a:r>
              <a:rPr lang="en-US" dirty="0"/>
              <a:t>(Go do all this in R, and then start the app to show them—remind them at this point to switch to “</a:t>
            </a:r>
            <a:r>
              <a:rPr lang="en-US"/>
              <a:t>launch external”!!!)</a:t>
            </a:r>
            <a:endParaRPr lang="en-US" dirty="0"/>
          </a:p>
        </p:txBody>
      </p:sp>
    </p:spTree>
    <p:extLst>
      <p:ext uri="{BB962C8B-B14F-4D97-AF65-F5344CB8AC3E}">
        <p14:creationId xmlns:p14="http://schemas.microsoft.com/office/powerpoint/2010/main" val="83426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bf89401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bf89401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r>
              <a:rPr lang="en-US" dirty="0"/>
              <a:t>Now, we have scheduled 3 hours for today’s workshop. Is that enough? Too much? I have no idea lol we’ll find out! </a:t>
            </a:r>
          </a:p>
          <a:p>
            <a:pPr marL="0" lvl="0" indent="0" algn="l" rtl="0">
              <a:spcBef>
                <a:spcPts val="3600"/>
              </a:spcBef>
              <a:spcAft>
                <a:spcPts val="0"/>
              </a:spcAft>
              <a:buNone/>
            </a:pPr>
            <a:r>
              <a:rPr lang="en-US" dirty="0"/>
              <a:t>-However, the intention is to cover web development basics and setup in Hour 1, Shiny core concepts in Hour 2, and more complex but fun visual elements in Hour 3.</a:t>
            </a:r>
          </a:p>
          <a:p>
            <a:pPr marL="0" lvl="0" indent="0" algn="l" rtl="0">
              <a:spcBef>
                <a:spcPts val="3600"/>
              </a:spcBef>
              <a:spcAft>
                <a:spcPts val="0"/>
              </a:spcAft>
              <a:buNone/>
            </a:pPr>
            <a:r>
              <a:rPr lang="en-US" dirty="0"/>
              <a:t>-That said, we will take 2 ten-minute breaks and end on time no matter what. We’ll get to what we get to!</a:t>
            </a:r>
          </a:p>
          <a:p>
            <a:pPr marL="0" lvl="0" indent="0" algn="l" rtl="0">
              <a:spcBef>
                <a:spcPts val="3600"/>
              </a:spcBef>
              <a:spcAft>
                <a:spcPts val="0"/>
              </a:spcAft>
              <a:buNone/>
            </a:pPr>
            <a:r>
              <a:rPr lang="en-US" dirty="0"/>
              <a:t>-The first hour will be a bit of an exception to this, but this is a live-coding workshop.  That is, we will be coding up here and we want you all coding right along side us every step of the way. </a:t>
            </a:r>
          </a:p>
          <a:p>
            <a:pPr marL="0" lvl="0" indent="0" algn="l" rtl="0">
              <a:spcBef>
                <a:spcPts val="3600"/>
              </a:spcBef>
              <a:spcAft>
                <a:spcPts val="0"/>
              </a:spcAft>
              <a:buNone/>
            </a:pPr>
            <a:r>
              <a:rPr lang="en-US" dirty="0"/>
              <a:t>-As we go, please stop us and ask questions! Raise your hand, tack a sticky to your computer, flag down a helper—however you feel comfortable getting our attention.</a:t>
            </a:r>
          </a:p>
          <a:p>
            <a:pPr marL="0" lvl="0" indent="0" algn="l" rtl="0">
              <a:spcBef>
                <a:spcPts val="3600"/>
              </a:spcBef>
              <a:spcAft>
                <a:spcPts val="0"/>
              </a:spcAft>
              <a:buNone/>
            </a:pPr>
            <a:r>
              <a:rPr lang="en-US" dirty="0"/>
              <a:t>-If you need restrooms, there are two just outside here. Feel free to use them at any time.</a:t>
            </a:r>
          </a:p>
          <a:p>
            <a:pPr marL="0" lvl="0" indent="0" algn="l" rtl="0">
              <a:spcBef>
                <a:spcPts val="360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saw that our app is looking quite dull! And not just because there’s not much in it. I said earlier that the default CSS Shiny applies is SUPER basic.</a:t>
            </a:r>
          </a:p>
          <a:p>
            <a:r>
              <a:rPr lang="en-US" dirty="0"/>
              <a:t>If you want your app to be pretty, learning to add some CSS code is essential.</a:t>
            </a:r>
          </a:p>
          <a:p>
            <a:r>
              <a:rPr lang="en-US" dirty="0"/>
              <a:t>The good news is that CSS is also not a scripting language! All it does is tell a browser </a:t>
            </a:r>
            <a:r>
              <a:rPr lang="en-US" i="1" dirty="0"/>
              <a:t>how</a:t>
            </a:r>
            <a:r>
              <a:rPr lang="en-US" dirty="0"/>
              <a:t> to display each element—what colors, fonts, borders, sizes, animations, alignments, etc. to use.</a:t>
            </a:r>
          </a:p>
          <a:p>
            <a:r>
              <a:rPr lang="en-US" dirty="0"/>
              <a:t>In that way, it’s more akin to…I </a:t>
            </a:r>
            <a:r>
              <a:rPr lang="en-US" dirty="0" err="1"/>
              <a:t>dunno</a:t>
            </a:r>
            <a:r>
              <a:rPr lang="en-US" dirty="0"/>
              <a:t>…theme and the scale functions in ggplot2 than to R. </a:t>
            </a:r>
            <a:r>
              <a:rPr lang="en-US" i="1" dirty="0"/>
              <a:t>What</a:t>
            </a:r>
            <a:r>
              <a:rPr lang="en-US" dirty="0"/>
              <a:t> are we changing, and what are we changing it </a:t>
            </a:r>
            <a:r>
              <a:rPr lang="en-US" i="1" dirty="0"/>
              <a:t>to</a:t>
            </a:r>
            <a:r>
              <a:rPr lang="en-US" dirty="0"/>
              <a:t>? That’s it.</a:t>
            </a:r>
          </a:p>
          <a:p>
            <a:r>
              <a:rPr lang="en-US" dirty="0"/>
              <a:t>So, you CAN definitely learn enough CSS quickly to make a BIG difference, I promise!</a:t>
            </a:r>
          </a:p>
        </p:txBody>
      </p:sp>
    </p:spTree>
    <p:extLst>
      <p:ext uri="{BB962C8B-B14F-4D97-AF65-F5344CB8AC3E}">
        <p14:creationId xmlns:p14="http://schemas.microsoft.com/office/powerpoint/2010/main" val="66190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 are the absolute basics every Shiny developer should know. </a:t>
            </a:r>
          </a:p>
          <a:p>
            <a:r>
              <a:rPr lang="en-US" dirty="0"/>
              <a:t>CSS commands are called rules, and they have two parts. The first is called a selector because it selects the element(s) we want to style.</a:t>
            </a:r>
          </a:p>
          <a:p>
            <a:r>
              <a:rPr lang="en-US" dirty="0"/>
              <a:t>The second is the declaration block, or block for short, and it’s placed within braces {}.</a:t>
            </a:r>
          </a:p>
          <a:p>
            <a:r>
              <a:rPr lang="en-US" dirty="0"/>
              <a:t>Inside the block is a set of property and value pairs—the properties are the characteristics we want to change, and the values are what we want to set those properties to.</a:t>
            </a:r>
          </a:p>
          <a:p>
            <a:r>
              <a:rPr lang="en-US" dirty="0"/>
              <a:t>And this part follows a specific format—property name, colon, value, semi-colon.</a:t>
            </a:r>
          </a:p>
        </p:txBody>
      </p:sp>
    </p:spTree>
    <p:extLst>
      <p:ext uri="{BB962C8B-B14F-4D97-AF65-F5344CB8AC3E}">
        <p14:creationId xmlns:p14="http://schemas.microsoft.com/office/powerpoint/2010/main" val="662306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This’ll all be clearer with an example. Here, our selector is “h1”—this means we are targeting ALL h1 headings in our entire app, all at once, with this selector.</a:t>
            </a:r>
          </a:p>
          <a:p>
            <a:r>
              <a:rPr lang="en-US" dirty="0"/>
              <a:t>Then, we start our rule’s block using braces. Inside, we have 5 properties listed on the left, and five new values for those properties on the right. </a:t>
            </a:r>
          </a:p>
          <a:p>
            <a:r>
              <a:rPr lang="en-US" dirty="0"/>
              <a:t>Specifically, we’re setting the font color to </a:t>
            </a:r>
            <a:r>
              <a:rPr lang="en-US" dirty="0" err="1"/>
              <a:t>darkblue</a:t>
            </a:r>
            <a:r>
              <a:rPr lang="en-US" dirty="0"/>
              <a:t>, the font size to 24 pixels tall, vertically centering the text, adding an empty buffer of 20px to the top, and making the text Arial. </a:t>
            </a:r>
          </a:p>
          <a:p>
            <a:r>
              <a:rPr lang="en-US" dirty="0"/>
              <a:t>For CSS beginners, the number one thing to pay attention to is the punctuation. CSS is fussy about punctuation and, if you mess it up, you won’t get the desired effect.</a:t>
            </a:r>
          </a:p>
          <a:p>
            <a:r>
              <a:rPr lang="en-US" dirty="0"/>
              <a:t>Also, notice that CSS properties follow kebab-case…hyphens “skewer” all the words together :).</a:t>
            </a:r>
          </a:p>
          <a:p>
            <a:r>
              <a:rPr lang="en-US" dirty="0"/>
              <a:t>Lastly, note that CSS tends not to quote text-based values like many other languages do. </a:t>
            </a:r>
          </a:p>
        </p:txBody>
      </p:sp>
    </p:spTree>
    <p:extLst>
      <p:ext uri="{BB962C8B-B14F-4D97-AF65-F5344CB8AC3E}">
        <p14:creationId xmlns:p14="http://schemas.microsoft.com/office/powerpoint/2010/main" val="1415316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learning CSS is learning the names of the properties and the names of the values to set for them. W3 school is a great resource for that, as is ChatGPT, or your </a:t>
            </a:r>
            <a:r>
              <a:rPr lang="en-US" dirty="0" err="1"/>
              <a:t>devtools</a:t>
            </a:r>
            <a:r>
              <a:rPr lang="en-US" dirty="0"/>
              <a:t>, which I’ll show you later.</a:t>
            </a:r>
          </a:p>
          <a:p>
            <a:r>
              <a:rPr lang="en-US" dirty="0"/>
              <a:t>However, it’s also important to be able to write selectors that correctly target elements. You can get far by recognizing four types of selectors.</a:t>
            </a:r>
          </a:p>
          <a:p>
            <a:r>
              <a:rPr lang="en-US" dirty="0"/>
              <a:t>First, as we just saw, you can target all elements of a given type by using that element’s name, such as h1 or p or div or whatever, and that’s it.</a:t>
            </a:r>
          </a:p>
          <a:p>
            <a:r>
              <a:rPr lang="en-US" dirty="0"/>
              <a:t>If instead you want to target just a single, specific element, you can use that element’s id attribute and a #, such as #my_title. That’s partly why we gave our containers ids earlier—to make them easier to style.</a:t>
            </a:r>
          </a:p>
          <a:p>
            <a:r>
              <a:rPr lang="en-US" dirty="0"/>
              <a:t>Those are the two extremes, but sometimes you want an in between: to target several elements as a group, including maybe a mix of element types. In that case, give all those elements a class attribute they share and use that class plus a dot, like .</a:t>
            </a:r>
            <a:r>
              <a:rPr lang="en-US" dirty="0" err="1"/>
              <a:t>all_titles</a:t>
            </a:r>
            <a:endParaRPr lang="en-US" dirty="0"/>
          </a:p>
          <a:p>
            <a:r>
              <a:rPr lang="en-US" dirty="0"/>
              <a:t>Lastly, know that you can put multiple targets in the same selector if you separate them with commas, as shown here.</a:t>
            </a:r>
          </a:p>
          <a:p>
            <a:r>
              <a:rPr lang="en-US" dirty="0"/>
              <a:t>Now, of course, CSS rules can get more complicated! For example, there’s ways of targeting elements by the elements they are inside of, but you can learn more about those special cases later. </a:t>
            </a:r>
          </a:p>
        </p:txBody>
      </p:sp>
    </p:spTree>
    <p:extLst>
      <p:ext uri="{BB962C8B-B14F-4D97-AF65-F5344CB8AC3E}">
        <p14:creationId xmlns:p14="http://schemas.microsoft.com/office/powerpoint/2010/main" val="34296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Turning back to our app, we can start to address its blandness by applying the CSS concepts we just learned to spruce up our title. Let’s make it green and bold. </a:t>
            </a:r>
          </a:p>
          <a:p>
            <a:r>
              <a:rPr lang="en-US" dirty="0"/>
              <a:t>To do that, we’ll add the following CSS rule to our styles.css file (go to RStudio to do this—run it and see!)</a:t>
            </a:r>
          </a:p>
          <a:p>
            <a:r>
              <a:rPr lang="en-US" dirty="0"/>
              <a:t>(Give them the option to adjust one other feature, if they want, to show them how to find the property name and value).</a:t>
            </a:r>
          </a:p>
        </p:txBody>
      </p:sp>
    </p:spTree>
    <p:extLst>
      <p:ext uri="{BB962C8B-B14F-4D97-AF65-F5344CB8AC3E}">
        <p14:creationId xmlns:p14="http://schemas.microsoft.com/office/powerpoint/2010/main" val="1901693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this point, you might be thinking…but how do I know what selector to use, if it’s not obvious? Or what happens if my CSS doesn’t work? Or is there a way to tinker with my app’s design to see what CSS I might want?</a:t>
            </a:r>
          </a:p>
          <a:p>
            <a:r>
              <a:rPr lang="en-US" dirty="0"/>
              <a:t>First off, if your CSS isn’t working, it might be because your browser has stored, or cached, old CSS and is using that instead of new stuff. To fix that, do a hard refresh using control+f5 on PCs. That sometimes helps!</a:t>
            </a:r>
          </a:p>
          <a:p>
            <a:r>
              <a:rPr lang="en-US" dirty="0"/>
              <a:t>Otherwise, all these questions can be explored by using your browser’s developer’s tools menu.</a:t>
            </a:r>
          </a:p>
          <a:p>
            <a:r>
              <a:rPr lang="en-US" dirty="0"/>
              <a:t>Open this is different on every browser. On Edge, you right click and hit “Inspect.” </a:t>
            </a:r>
          </a:p>
          <a:p>
            <a:r>
              <a:rPr lang="en-US" dirty="0"/>
              <a:t>What you get is an intimidating screen! But really useful. On the left is all the HTML Shiny has created behind the scenes for our app. On the right is all the CSS for the element we’re looking at, including some CSS Shiny puts in by default.</a:t>
            </a:r>
          </a:p>
          <a:p>
            <a:r>
              <a:rPr lang="en-US" dirty="0"/>
              <a:t>You can use the developers tools to see how your HTML elements are nested and what attributes they have.</a:t>
            </a:r>
          </a:p>
          <a:p>
            <a:r>
              <a:rPr lang="en-US" dirty="0"/>
              <a:t>You can also see which CSS properties are being adjusted for each element. You can also see why some properties or rules aren’t maybe working as intended.</a:t>
            </a:r>
          </a:p>
          <a:p>
            <a:r>
              <a:rPr lang="en-US" dirty="0"/>
              <a:t>For example, crossed-out properties aren’t active; when two rules conflict, one wins and the other gets crossed out to show that. Orange properties are those with invalid values or properties, such as when we make a typo. </a:t>
            </a:r>
          </a:p>
          <a:p>
            <a:r>
              <a:rPr lang="en-US" dirty="0"/>
              <a:t>You can check or uncheck properties to see the difference, or enter new properties to “demo” them! It’s a great way to tinker and explore! You can do this on EVERY website you visit—they’re being built special for you on your OWN computer, after all!</a:t>
            </a:r>
          </a:p>
          <a:p>
            <a:r>
              <a:rPr lang="en-US" dirty="0"/>
              <a:t>Also, you can right-click any element, hit copy, and then “copy selector” to add into your clipboard the selector to use for any element you want to target! </a:t>
            </a:r>
          </a:p>
          <a:p>
            <a:r>
              <a:rPr lang="en-US" dirty="0"/>
              <a:t>Hopefully you can see why the developer’s tools is one of the most essential tools in every web dev’s arsenal!</a:t>
            </a:r>
          </a:p>
        </p:txBody>
      </p:sp>
    </p:spTree>
    <p:extLst>
      <p:ext uri="{BB962C8B-B14F-4D97-AF65-F5344CB8AC3E}">
        <p14:creationId xmlns:p14="http://schemas.microsoft.com/office/powerpoint/2010/main" val="2838676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know we haven’t actually done much in R yet. But, now that we have all the basics of web development down, that can change!</a:t>
            </a:r>
          </a:p>
          <a:p>
            <a:r>
              <a:rPr lang="en-US" dirty="0"/>
              <a:t>We’ll spend the rest of our time in R and, in this hour, that’ll include learning the essentials of R Shiny.</a:t>
            </a:r>
          </a:p>
          <a:p>
            <a:r>
              <a:rPr lang="en-US" dirty="0"/>
              <a:t>Such as learning how to add complex elements like tables to our app’s UI, adding input widgets like drop-down menus to give your users things to play with, and learning about events and how to handle them.</a:t>
            </a:r>
          </a:p>
          <a:p>
            <a:r>
              <a:rPr lang="en-US" dirty="0"/>
              <a:t>Then, we’ll give users and ourselves more control over proceedings using a button and an observer, as well as add a set of tabs to jazz up our UI. </a:t>
            </a:r>
          </a:p>
          <a:p>
            <a:r>
              <a:rPr lang="en-US" dirty="0"/>
              <a:t>If the concepts at the heart of this block of material click for you, you will possess a powerful toolkit that will allow you to build a wide array of apps!</a:t>
            </a:r>
          </a:p>
        </p:txBody>
      </p:sp>
    </p:spTree>
    <p:extLst>
      <p:ext uri="{BB962C8B-B14F-4D97-AF65-F5344CB8AC3E}">
        <p14:creationId xmlns:p14="http://schemas.microsoft.com/office/powerpoint/2010/main" val="1761688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Our app is pretty boring so far, and apps are really about allowing users to do cool things. So, let’s add some cool things, starting with a table for users to view the </a:t>
            </a:r>
            <a:r>
              <a:rPr lang="en-US" dirty="0" err="1"/>
              <a:t>gapminder</a:t>
            </a:r>
            <a:r>
              <a:rPr lang="en-US" dirty="0"/>
              <a:t> data set with.</a:t>
            </a:r>
          </a:p>
          <a:p>
            <a:pPr marL="457200" indent="-298450"/>
            <a:r>
              <a:rPr lang="en-US" dirty="0"/>
              <a:t>if you think about it, a table seems like something HTML should excel at building—it’s just a box full of other boxes, like rows, columns and cells.</a:t>
            </a:r>
          </a:p>
          <a:p>
            <a:pPr marL="457200" indent="-298450"/>
            <a:r>
              <a:rPr lang="en-US" dirty="0"/>
              <a:t>And yes you can build tables in HTML! But it’d be tedious to create such a large table in HTML ourselves. Thankfully, we can get R to do that for us.</a:t>
            </a:r>
          </a:p>
          <a:p>
            <a:pPr marL="457200" indent="-298450"/>
            <a:r>
              <a:rPr lang="en-US" dirty="0"/>
              <a:t>The process of having R build a complex element like a table and then display it in the UI involves three steps:</a:t>
            </a:r>
          </a:p>
          <a:p>
            <a:pPr marL="457200" indent="-298450"/>
            <a:r>
              <a:rPr lang="en-US" dirty="0"/>
              <a:t>First, any heavy lifting, aka data manipulation, needed to produce the final R object must happen.</a:t>
            </a:r>
          </a:p>
          <a:p>
            <a:pPr marL="457200" indent="-298450"/>
            <a:r>
              <a:rPr lang="en-US" dirty="0"/>
              <a:t>Then, we render the R object, on the server side, into its equivalent HTML object.</a:t>
            </a:r>
          </a:p>
          <a:p>
            <a:pPr marL="457200" indent="-298450"/>
            <a:r>
              <a:rPr lang="en-US" dirty="0"/>
              <a:t>Lastly, we pass the rendered element to the UI by outputting it. Let’s see all that in action: (Go to R to show them).</a:t>
            </a:r>
          </a:p>
        </p:txBody>
      </p:sp>
    </p:spTree>
    <p:extLst>
      <p:ext uri="{BB962C8B-B14F-4D97-AF65-F5344CB8AC3E}">
        <p14:creationId xmlns:p14="http://schemas.microsoft.com/office/powerpoint/2010/main" val="3980664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code we just looked at had a lot going on! But rendering and outputting are core ideas of working in Shiny, so let’s see if we can solidify our understanding with an analogy.</a:t>
            </a:r>
          </a:p>
          <a:p>
            <a:r>
              <a:rPr lang="en-US" dirty="0"/>
              <a:t>I want you to think of an app as a restaurant. In this analogy, the R code we put inside our render function’s braces is the recipe—how do we build the R object we want?</a:t>
            </a:r>
          </a:p>
          <a:p>
            <a:r>
              <a:rPr lang="en-US" dirty="0"/>
              <a:t>The final R object itself, then, would be the assembled meal. But it isn’t ready for customers yet—it’s not “cooked.”</a:t>
            </a:r>
          </a:p>
          <a:p>
            <a:r>
              <a:rPr lang="en-US" dirty="0"/>
              <a:t>We need the chef, the render function, to cook it into the final meal. </a:t>
            </a:r>
          </a:p>
          <a:p>
            <a:r>
              <a:rPr lang="en-US" dirty="0"/>
              <a:t>Then, the waiter comes along—that’s output. It’s what will carry that cooked meal out to the users.</a:t>
            </a:r>
          </a:p>
          <a:p>
            <a:r>
              <a:rPr lang="en-US" dirty="0"/>
              <a:t>Our Output*() call is the table it needs to bring it to, but which table is that? Well, the </a:t>
            </a:r>
            <a:r>
              <a:rPr lang="en-US" dirty="0" err="1"/>
              <a:t>outputId</a:t>
            </a:r>
            <a:r>
              <a:rPr lang="en-US" dirty="0"/>
              <a:t> is like the order ticket—it tells us which food goes with which table. </a:t>
            </a:r>
          </a:p>
          <a:p>
            <a:r>
              <a:rPr lang="en-US" dirty="0"/>
              <a:t>Does this make sense? </a:t>
            </a:r>
          </a:p>
        </p:txBody>
      </p:sp>
    </p:spTree>
    <p:extLst>
      <p:ext uri="{BB962C8B-B14F-4D97-AF65-F5344CB8AC3E}">
        <p14:creationId xmlns:p14="http://schemas.microsoft.com/office/powerpoint/2010/main" val="519178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our table is present and functional, if a little unexciting…we’ll fix that later. In the meantime, we can address its other shortcoming—it’s not interactive! We can’t actually do anything with it but look at it.</a:t>
            </a:r>
          </a:p>
          <a:p>
            <a:r>
              <a:rPr lang="en-US" dirty="0"/>
              <a:t>Let’s give our users a way to interact with the table—by controlling how it’s sorted—by adding an input widget.</a:t>
            </a:r>
          </a:p>
          <a:p>
            <a:r>
              <a:rPr lang="en-US" dirty="0"/>
              <a:t>A widget is any UI element that users know they can fiddle with and the app will track and respond to those actions.</a:t>
            </a:r>
          </a:p>
          <a:p>
            <a:r>
              <a:rPr lang="en-US" dirty="0"/>
              <a:t>In this case, we’ll build a drop-down menu style widget. To set up an input widget in Shiny, we must do three things.</a:t>
            </a:r>
          </a:p>
          <a:p>
            <a:r>
              <a:rPr lang="en-US" dirty="0"/>
              <a:t>First, use the appropriate function to place the widget in the UI.</a:t>
            </a:r>
          </a:p>
          <a:p>
            <a:r>
              <a:rPr lang="en-US" dirty="0"/>
              <a:t>Second, we use the input object to pass the widget’s current value over to the server, where we can watch that value for changes.</a:t>
            </a:r>
          </a:p>
          <a:p>
            <a:r>
              <a:rPr lang="en-US" dirty="0"/>
              <a:t>Lastly, we use that current value in our server code somehow. Specifically, we have to use it inside of a reactive context…more on what that is in a moment.</a:t>
            </a:r>
          </a:p>
          <a:p>
            <a:r>
              <a:rPr lang="en-US" dirty="0"/>
              <a:t>(Go to R to start doing this, just step 1 and run).</a:t>
            </a:r>
          </a:p>
        </p:txBody>
      </p:sp>
    </p:spTree>
    <p:extLst>
      <p:ext uri="{BB962C8B-B14F-4D97-AF65-F5344CB8AC3E}">
        <p14:creationId xmlns:p14="http://schemas.microsoft.com/office/powerpoint/2010/main" val="379475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bf89401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bf89401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us to very briefly do intros. In the interests of time, please keep it to your name, preferred pronouns, affiliation, and your favorite Halloween costume you’ve ever had/seen/heard of!</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as we built our </a:t>
            </a:r>
            <a:r>
              <a:rPr lang="en-US" dirty="0" err="1"/>
              <a:t>selectInput</a:t>
            </a:r>
            <a:r>
              <a:rPr lang="en-US" dirty="0"/>
              <a:t>, that we had to give it three inputs. </a:t>
            </a:r>
          </a:p>
          <a:p>
            <a:r>
              <a:rPr lang="en-US" dirty="0"/>
              <a:t>The first was an </a:t>
            </a:r>
            <a:r>
              <a:rPr lang="en-US" dirty="0" err="1"/>
              <a:t>inputId</a:t>
            </a:r>
            <a:r>
              <a:rPr lang="en-US" dirty="0"/>
              <a:t>. Earlier, we met output. It passes rendered outputs from the server to the UI via </a:t>
            </a:r>
            <a:r>
              <a:rPr lang="en-US" dirty="0" err="1"/>
              <a:t>outputIds</a:t>
            </a:r>
            <a:r>
              <a:rPr lang="en-US" dirty="0"/>
              <a:t>. </a:t>
            </a:r>
          </a:p>
          <a:p>
            <a:r>
              <a:rPr lang="en-US" dirty="0"/>
              <a:t>Now, we’ll soon meet input, which does exactly the opposite--it passes to the server the current value of any input widgets, which it does using </a:t>
            </a:r>
            <a:r>
              <a:rPr lang="en-US" dirty="0" err="1"/>
              <a:t>inputIds</a:t>
            </a:r>
            <a:r>
              <a:rPr lang="en-US" dirty="0"/>
              <a:t>. </a:t>
            </a:r>
          </a:p>
          <a:p>
            <a:r>
              <a:rPr lang="en-US" dirty="0"/>
              <a:t>We also gave the widget a label, which is text that accompanies the widget and, usually, describes what it does to the user.</a:t>
            </a:r>
          </a:p>
          <a:p>
            <a:r>
              <a:rPr lang="en-US" dirty="0"/>
              <a:t>Lastly, we gave this widget choices, which will be the options in the drop-down menu.</a:t>
            </a:r>
          </a:p>
          <a:p>
            <a:r>
              <a:rPr lang="en-US" dirty="0"/>
              <a:t>All other Shiny input widgets, of which there are many, are very similar to </a:t>
            </a:r>
            <a:r>
              <a:rPr lang="en-US" dirty="0" err="1"/>
              <a:t>selectInput</a:t>
            </a:r>
            <a:r>
              <a:rPr lang="en-US" dirty="0"/>
              <a:t>, so it’s a good first example. </a:t>
            </a:r>
          </a:p>
          <a:p>
            <a:r>
              <a:rPr lang="en-US" dirty="0"/>
              <a:t>Now, you’ll notice that our widget doesn’t actually do anything yet—to fix that, we need to keep going and add the appropriate server code to “wire up” this widget. </a:t>
            </a:r>
          </a:p>
          <a:p>
            <a:r>
              <a:rPr lang="en-US" dirty="0"/>
              <a:t>(Go do this, and demonstrate to them that it works).</a:t>
            </a:r>
          </a:p>
        </p:txBody>
      </p:sp>
    </p:spTree>
    <p:extLst>
      <p:ext uri="{BB962C8B-B14F-4D97-AF65-F5344CB8AC3E}">
        <p14:creationId xmlns:p14="http://schemas.microsoft.com/office/powerpoint/2010/main" val="152220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we’re finally to the most critical concept in all of R Shiny/web development! So, it’s time to pause for some key terminology.</a:t>
            </a:r>
          </a:p>
          <a:p>
            <a:r>
              <a:rPr lang="en-US" dirty="0"/>
              <a:t>First, web </a:t>
            </a:r>
            <a:r>
              <a:rPr lang="en-US" dirty="0" err="1"/>
              <a:t>devs</a:t>
            </a:r>
            <a:r>
              <a:rPr lang="en-US" dirty="0"/>
              <a:t> talk of events. An event is any action a user takes that the app *might* be tracking or watching for. In this example, an event would be a user selecting a new choice in our widget.</a:t>
            </a:r>
          </a:p>
          <a:p>
            <a:r>
              <a:rPr lang="en-US" dirty="0"/>
              <a:t>We also talk about handling events, which is having code run that determines the app’s reaction. In our case, our app’s reaction would be to resort the table. </a:t>
            </a:r>
          </a:p>
          <a:p>
            <a:r>
              <a:rPr lang="en-US" dirty="0"/>
              <a:t>That brings us to the concept of reactivity. A reactive object is any object whose value might change as a result of an event—the user triggers the change, not us. </a:t>
            </a:r>
          </a:p>
          <a:p>
            <a:r>
              <a:rPr lang="en-US" dirty="0"/>
              <a:t>An example is </a:t>
            </a:r>
            <a:r>
              <a:rPr lang="en-US" dirty="0" err="1"/>
              <a:t>input$sorted_column</a:t>
            </a:r>
            <a:r>
              <a:rPr lang="en-US" dirty="0"/>
              <a:t>. Its value changes every time the </a:t>
            </a:r>
            <a:r>
              <a:rPr lang="en-US" i="1" dirty="0"/>
              <a:t>user</a:t>
            </a:r>
            <a:r>
              <a:rPr lang="en-US" dirty="0"/>
              <a:t> selects a new choice.</a:t>
            </a:r>
          </a:p>
          <a:p>
            <a:r>
              <a:rPr lang="en-US" dirty="0"/>
              <a:t>A reactive context, then, is a code block that might contain reactive objects like </a:t>
            </a:r>
            <a:r>
              <a:rPr lang="en-US" dirty="0" err="1"/>
              <a:t>input$sorted_column</a:t>
            </a:r>
            <a:r>
              <a:rPr lang="en-US" dirty="0"/>
              <a:t> and, thus, Shiny needs to be watching inside it for events.</a:t>
            </a:r>
          </a:p>
          <a:p>
            <a:r>
              <a:rPr lang="en-US" dirty="0"/>
              <a:t>In our case, </a:t>
            </a:r>
            <a:r>
              <a:rPr lang="en-US" dirty="0" err="1"/>
              <a:t>renderTable’s</a:t>
            </a:r>
            <a:r>
              <a:rPr lang="en-US" dirty="0"/>
              <a:t> expression, the part inside the braces, is a reactive context, so it can contain values like </a:t>
            </a:r>
            <a:r>
              <a:rPr lang="en-US" dirty="0" err="1"/>
              <a:t>input$sorted_column</a:t>
            </a:r>
            <a:r>
              <a:rPr lang="en-US" dirty="0"/>
              <a:t> and R will watch it for events.</a:t>
            </a:r>
          </a:p>
          <a:p>
            <a:r>
              <a:rPr lang="en-US" dirty="0"/>
              <a:t>In general, if an R Shiny server function takes as an input an expression in braces, it’s probably a reactive context, although we will see one notable exception a bit later.</a:t>
            </a:r>
          </a:p>
          <a:p>
            <a:r>
              <a:rPr lang="en-US" dirty="0"/>
              <a:t>Here’s the key idea: Whenever a reactive object, like </a:t>
            </a:r>
            <a:r>
              <a:rPr lang="en-US" dirty="0" err="1"/>
              <a:t>input$sorted_column</a:t>
            </a:r>
            <a:r>
              <a:rPr lang="en-US" dirty="0"/>
              <a:t> changes inside of a reactive context, Shiny handles that event by rerunning the entire reactive context.</a:t>
            </a:r>
          </a:p>
          <a:p>
            <a:r>
              <a:rPr lang="en-US" dirty="0"/>
              <a:t>The logic here actually makes sense. If a reactive context produces an output, like a table, and key inputs to that process have changed, maybe our outputs are “outdated” and need refreshing, and the way to do that is to rerun the code that makes them. Make sense?</a:t>
            </a:r>
          </a:p>
          <a:p>
            <a:r>
              <a:rPr lang="en-US" dirty="0"/>
              <a:t>(Demonstrate this fact using print(). Tell them this is also a great way to troubleshoot—when is code running? What are the values of things?)</a:t>
            </a:r>
          </a:p>
          <a:p>
            <a:r>
              <a:rPr lang="en-US" dirty="0"/>
              <a:t>(Also demonstrate that we cannot put reactive objects somewhere other than inside a reactive context. </a:t>
            </a:r>
          </a:p>
        </p:txBody>
      </p:sp>
    </p:spTree>
    <p:extLst>
      <p:ext uri="{BB962C8B-B14F-4D97-AF65-F5344CB8AC3E}">
        <p14:creationId xmlns:p14="http://schemas.microsoft.com/office/powerpoint/2010/main" val="1228179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said earlier that R Shiny server code might feel unfamiliar. I hope you’re seeing what I meant!</a:t>
            </a:r>
          </a:p>
          <a:p>
            <a:r>
              <a:rPr lang="en-US" dirty="0"/>
              <a:t>The reason for this is that our relationship with R is very different when we’re writing R code vs R Shiny server code.</a:t>
            </a:r>
          </a:p>
          <a:p>
            <a:r>
              <a:rPr lang="en-US" dirty="0"/>
              <a:t>In R, we’re the user. We have needs, and we want R to meet those needs NOW. </a:t>
            </a:r>
          </a:p>
          <a:p>
            <a:r>
              <a:rPr lang="en-US" dirty="0"/>
              <a:t>R evaluates code imperatively for that reason. It runs code from top to bottom, as fast as it can, as soon as we ask it to. It’s the evaluation equivalent of us yelling, R, make me a sandwich this exact way, pronto! and it responding yes sir/</a:t>
            </a:r>
            <a:r>
              <a:rPr lang="en-US" dirty="0" err="1"/>
              <a:t>maam</a:t>
            </a:r>
            <a:r>
              <a:rPr lang="en-US" dirty="0"/>
              <a:t>!</a:t>
            </a:r>
          </a:p>
          <a:p>
            <a:r>
              <a:rPr lang="en-US" dirty="0"/>
              <a:t>But, when you’re writing server code, you have to realize: you’re NOT the user anymore! Your needs are irrelevant. The users are whoever visits your app. More crazily, their needs could be whatever, and they could want them whenever, in whatever order.</a:t>
            </a:r>
          </a:p>
          <a:p>
            <a:r>
              <a:rPr lang="en-US" dirty="0"/>
              <a:t>So, our job here is as the programmers who anticipate these needs and plan for them.</a:t>
            </a:r>
          </a:p>
          <a:p>
            <a:r>
              <a:rPr lang="en-US" dirty="0"/>
              <a:t>In line with this, R Shiny server code evaluates </a:t>
            </a:r>
            <a:r>
              <a:rPr lang="en-US" dirty="0" err="1"/>
              <a:t>directively</a:t>
            </a:r>
            <a:r>
              <a:rPr lang="en-US" dirty="0"/>
              <a:t> instead. It waits until an event occurs and re-runs whichever reactive contexts are affected and only those contexts. It’s the equivalent of saying (read what’s on the slide).</a:t>
            </a:r>
          </a:p>
          <a:p>
            <a:r>
              <a:rPr lang="en-US" dirty="0"/>
              <a:t>Does this distinction make sense? </a:t>
            </a:r>
          </a:p>
        </p:txBody>
      </p:sp>
    </p:spTree>
    <p:extLst>
      <p:ext uri="{BB962C8B-B14F-4D97-AF65-F5344CB8AC3E}">
        <p14:creationId xmlns:p14="http://schemas.microsoft.com/office/powerpoint/2010/main" val="1091345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you’ll notice that the way we’re handling our drop-down menu widget causes the table to rebuild every time a new choice is made. </a:t>
            </a:r>
          </a:p>
          <a:p>
            <a:r>
              <a:rPr lang="en-US" dirty="0"/>
              <a:t>This approach is ok because we only have one widget and rebuilding this table is really fast.</a:t>
            </a:r>
          </a:p>
          <a:p>
            <a:r>
              <a:rPr lang="en-US" dirty="0"/>
              <a:t>But if we had lots of widgets, or if rebuilding the table was slow, a user might want more say in </a:t>
            </a:r>
            <a:r>
              <a:rPr lang="en-US" i="1" dirty="0"/>
              <a:t>when</a:t>
            </a:r>
            <a:r>
              <a:rPr lang="en-US" dirty="0"/>
              <a:t> the table rebuilds so that, e.g., they could dial in all their selections before triggering the rebuild.</a:t>
            </a:r>
          </a:p>
          <a:p>
            <a:r>
              <a:rPr lang="en-US" dirty="0"/>
              <a:t>Let’s add a button widget to give them that power.</a:t>
            </a:r>
          </a:p>
          <a:p>
            <a:r>
              <a:rPr lang="en-US" dirty="0"/>
              <a:t>(Go off to R to do it). </a:t>
            </a:r>
          </a:p>
          <a:p>
            <a:r>
              <a:rPr lang="en-US" dirty="0"/>
              <a:t>We have our button, but we still need to handle its events. We want button presses to trigger a table rebuild, so let’s add </a:t>
            </a:r>
            <a:r>
              <a:rPr lang="en-US" dirty="0" err="1"/>
              <a:t>input$go_button</a:t>
            </a:r>
            <a:r>
              <a:rPr lang="en-US" dirty="0"/>
              <a:t> to our </a:t>
            </a:r>
            <a:r>
              <a:rPr lang="en-US" dirty="0" err="1"/>
              <a:t>renderTable</a:t>
            </a:r>
            <a:r>
              <a:rPr lang="en-US" dirty="0"/>
              <a:t>({})’s reactive context to get R to start watching it for events in the way we want (do that in R). </a:t>
            </a:r>
          </a:p>
          <a:p>
            <a:r>
              <a:rPr lang="en-US" dirty="0"/>
              <a:t>However, </a:t>
            </a:r>
            <a:r>
              <a:rPr lang="en-US" dirty="0" err="1"/>
              <a:t>input$sorted_column</a:t>
            </a:r>
            <a:r>
              <a:rPr lang="en-US" dirty="0"/>
              <a:t> is still in here too, so changing the menu will also still trigger a rebuild. And we can’t remove </a:t>
            </a:r>
            <a:r>
              <a:rPr lang="en-US" dirty="0" err="1"/>
              <a:t>input$sorted_column</a:t>
            </a:r>
            <a:r>
              <a:rPr lang="en-US" dirty="0"/>
              <a:t> because, if we did, we couldn’t use its value to influence how to sort the table. Are we stuck?</a:t>
            </a:r>
          </a:p>
          <a:p>
            <a:r>
              <a:rPr lang="en-US" dirty="0"/>
              <a:t>No. This is a time to use isolation.  The isolate function allows us to access a reactive object’s value for use in operations but prevents changes to that object from being considered an event. (Show them)</a:t>
            </a:r>
          </a:p>
        </p:txBody>
      </p:sp>
    </p:spTree>
    <p:extLst>
      <p:ext uri="{BB962C8B-B14F-4D97-AF65-F5344CB8AC3E}">
        <p14:creationId xmlns:p14="http://schemas.microsoft.com/office/powerpoint/2010/main" val="3719549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situation is pretty simple—we have just two inputs, and we only needed to “silence” one with isolate to get the outcome we wanted. </a:t>
            </a:r>
          </a:p>
          <a:p>
            <a:r>
              <a:rPr lang="en-US" dirty="0"/>
              <a:t>If you have a much more complex situation, like one that would require a ton of isolating, there’s a cleaner option: </a:t>
            </a:r>
            <a:r>
              <a:rPr lang="en-US" dirty="0" err="1"/>
              <a:t>observeEvent</a:t>
            </a:r>
            <a:r>
              <a:rPr lang="en-US" dirty="0"/>
              <a:t>.</a:t>
            </a:r>
          </a:p>
          <a:p>
            <a:r>
              <a:rPr lang="en-US" dirty="0" err="1"/>
              <a:t>observeEvent</a:t>
            </a:r>
            <a:r>
              <a:rPr lang="en-US" dirty="0"/>
              <a:t> allows us to code up a “if exactly this happens, do exactly that” response to events. </a:t>
            </a:r>
          </a:p>
          <a:p>
            <a:r>
              <a:rPr lang="en-US" dirty="0"/>
              <a:t>(Go off and show them). </a:t>
            </a:r>
          </a:p>
        </p:txBody>
      </p:sp>
    </p:spTree>
    <p:extLst>
      <p:ext uri="{BB962C8B-B14F-4D97-AF65-F5344CB8AC3E}">
        <p14:creationId xmlns:p14="http://schemas.microsoft.com/office/powerpoint/2010/main" val="2313243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that, with those changes, the app works exactly the same as before! These two approaches work the same.</a:t>
            </a:r>
          </a:p>
          <a:p>
            <a:r>
              <a:rPr lang="en-US" dirty="0"/>
              <a:t>However, the second is much more precise. It tells R, hey, listen for changes in this first expression and, when one happens, trigger the second expression.</a:t>
            </a:r>
          </a:p>
          <a:p>
            <a:r>
              <a:rPr lang="en-US" dirty="0"/>
              <a:t>Oh, and also, never execute the first expression, and never trigger </a:t>
            </a:r>
            <a:r>
              <a:rPr lang="en-US" i="1" dirty="0"/>
              <a:t>events</a:t>
            </a:r>
            <a:r>
              <a:rPr lang="en-US" dirty="0"/>
              <a:t> within the second expression.</a:t>
            </a:r>
          </a:p>
          <a:p>
            <a:r>
              <a:rPr lang="en-US" dirty="0"/>
              <a:t>It’s like the 1</a:t>
            </a:r>
            <a:r>
              <a:rPr lang="en-US" baseline="30000" dirty="0"/>
              <a:t>st</a:t>
            </a:r>
            <a:r>
              <a:rPr lang="en-US" dirty="0"/>
              <a:t> expression is on “mute”—it </a:t>
            </a:r>
            <a:r>
              <a:rPr lang="en-US" i="1" dirty="0"/>
              <a:t>can’t</a:t>
            </a:r>
            <a:r>
              <a:rPr lang="en-US" dirty="0"/>
              <a:t> do work or make outputs, it can only trigger events.</a:t>
            </a:r>
          </a:p>
          <a:p>
            <a:r>
              <a:rPr lang="en-US" dirty="0"/>
              <a:t>Meanwhile, the 2</a:t>
            </a:r>
            <a:r>
              <a:rPr lang="en-US" baseline="30000" dirty="0"/>
              <a:t>nd</a:t>
            </a:r>
            <a:r>
              <a:rPr lang="en-US" dirty="0"/>
              <a:t> expression is functionally isolated—it can only do work and make outputs and NOT trigger events. </a:t>
            </a:r>
          </a:p>
          <a:p>
            <a:r>
              <a:rPr lang="en-US" dirty="0"/>
              <a:t>So, we can watch just one specific thing and use as many reactive objects in the response as we want without needing isolate once. Hopefully, you can see how this would be useful! </a:t>
            </a:r>
          </a:p>
        </p:txBody>
      </p:sp>
    </p:spTree>
    <p:extLst>
      <p:ext uri="{BB962C8B-B14F-4D97-AF65-F5344CB8AC3E}">
        <p14:creationId xmlns:p14="http://schemas.microsoft.com/office/powerpoint/2010/main" val="36920808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this point, we understand the core Shiny concepts of rendering and outputting, events and event handling, widgets, and reactivity, so we have all the conceptual tools we need to build incredible apps!</a:t>
            </a:r>
          </a:p>
          <a:p>
            <a:r>
              <a:rPr lang="en-US" dirty="0"/>
              <a:t>In the last hour, we’ll upgrade our table and add interactive maps and graphs. To keep our UI organized, though, let’s first split the main panel cell of our app into three tabs using the Shiny functions </a:t>
            </a:r>
            <a:r>
              <a:rPr lang="en-US" dirty="0" err="1"/>
              <a:t>tabsetPanel</a:t>
            </a:r>
            <a:r>
              <a:rPr lang="en-US" dirty="0"/>
              <a:t>() and </a:t>
            </a:r>
            <a:r>
              <a:rPr lang="en-US" dirty="0" err="1"/>
              <a:t>tabPanel</a:t>
            </a:r>
            <a:r>
              <a:rPr lang="en-US" dirty="0"/>
              <a:t>().</a:t>
            </a:r>
          </a:p>
          <a:p>
            <a:r>
              <a:rPr lang="en-US" dirty="0"/>
              <a:t>(Go off and do that, and show them).</a:t>
            </a:r>
          </a:p>
          <a:p>
            <a:r>
              <a:rPr lang="en-US" dirty="0"/>
              <a:t>Note that our latter two tabs are empty, but we’ll soon change that!</a:t>
            </a:r>
          </a:p>
        </p:txBody>
      </p:sp>
    </p:spTree>
    <p:extLst>
      <p:ext uri="{BB962C8B-B14F-4D97-AF65-F5344CB8AC3E}">
        <p14:creationId xmlns:p14="http://schemas.microsoft.com/office/powerpoint/2010/main" val="1141439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final hour, my plan is to introduce you to three powerhouse packages that can turn a good Shiny app into a great one: DT, leaflet, and </a:t>
            </a:r>
            <a:r>
              <a:rPr lang="en-US" dirty="0" err="1"/>
              <a:t>plotly</a:t>
            </a:r>
            <a:r>
              <a:rPr lang="en-US" dirty="0"/>
              <a:t> for building interactive tables, maps, and graphs.</a:t>
            </a:r>
          </a:p>
          <a:p>
            <a:r>
              <a:rPr lang="en-US" dirty="0"/>
              <a:t>For each, we’ll learn how to add a basic version so you can just how many features these come with by default. We’ll also see how to turn some of those features off if we want to. </a:t>
            </a:r>
          </a:p>
          <a:p>
            <a:r>
              <a:rPr lang="en-US" dirty="0"/>
              <a:t>We’ll also learn a </a:t>
            </a:r>
            <a:r>
              <a:rPr lang="en-US" i="1" dirty="0"/>
              <a:t>little</a:t>
            </a:r>
            <a:r>
              <a:rPr lang="en-US" dirty="0"/>
              <a:t> about customization and styling these elements.</a:t>
            </a:r>
          </a:p>
          <a:p>
            <a:r>
              <a:rPr lang="en-US" dirty="0"/>
              <a:t>If there’s time, I also want to show you how to update these elements without rebuilding them using a web dev mechanism called a “proxy.”</a:t>
            </a:r>
          </a:p>
          <a:p>
            <a:r>
              <a:rPr lang="en-US" dirty="0"/>
              <a:t>And lastly, I’ll mention some of the user interactions with these elements you can track and respond to, if you want. </a:t>
            </a:r>
          </a:p>
        </p:txBody>
      </p:sp>
    </p:spTree>
    <p:extLst>
      <p:ext uri="{BB962C8B-B14F-4D97-AF65-F5344CB8AC3E}">
        <p14:creationId xmlns:p14="http://schemas.microsoft.com/office/powerpoint/2010/main" val="2695607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bf89401d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bf89401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9eb764eb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9eb764e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bf89401d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bf89401d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-Nice to meet you all! Last bit of housekeeping—expectations and setup.</a:t>
            </a:r>
          </a:p>
          <a:p>
            <a:pPr marL="0" lvl="0" indent="0" algn="l" rtl="0">
              <a:spcBef>
                <a:spcPts val="0"/>
              </a:spcBef>
              <a:spcAft>
                <a:spcPts val="0"/>
              </a:spcAft>
              <a:buNone/>
            </a:pPr>
            <a:r>
              <a:rPr lang="en-US" dirty="0"/>
              <a:t>-First, we expect you’ve already downloaded and installed R and RStudio and that you’ll use RStudio throughout. Please flag us down now if you have concerns.</a:t>
            </a:r>
          </a:p>
          <a:p>
            <a:pPr marL="0" lvl="0" indent="0" algn="l" rtl="0">
              <a:spcBef>
                <a:spcPts val="0"/>
              </a:spcBef>
              <a:spcAft>
                <a:spcPts val="0"/>
              </a:spcAft>
              <a:buNone/>
            </a:pPr>
            <a:r>
              <a:rPr lang="en-US" dirty="0"/>
              <a:t>-Second, it’d be good to install the packages we’ll need—listed here. If you help installing them, please raise your hand. </a:t>
            </a:r>
          </a:p>
          <a:p>
            <a:pPr marL="0" lvl="0" indent="0" algn="l" rtl="0">
              <a:spcBef>
                <a:spcPts val="0"/>
              </a:spcBef>
              <a:spcAft>
                <a:spcPts val="0"/>
              </a:spcAft>
              <a:buNone/>
            </a:pPr>
            <a:r>
              <a:rPr lang="en-US" dirty="0"/>
              <a:t>-Third, full disclosure—this isn’t an intro R course. Instead, it’s for comfortable R users. If you were unaware of this before and feel you’re here in error, no shame in leaving lol but feel free to stay too—you might at least learn a lot about web development!</a:t>
            </a:r>
          </a:p>
          <a:p>
            <a:pPr marL="0" lvl="0" indent="0" algn="l" rtl="0">
              <a:spcBef>
                <a:spcPts val="0"/>
              </a:spcBef>
              <a:spcAft>
                <a:spcPts val="0"/>
              </a:spcAft>
              <a:buNone/>
            </a:pPr>
            <a:r>
              <a:rPr lang="en-US" dirty="0"/>
              <a:t>-…Cuz no web dev or shiny experience is assumed. So, if you want to use R to get on the web, you’re in the right place!</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pause to show them the app we’re actually going to build together. It’s not super pretty, but it’s highly functional, and you’ll understand how to make it prettier.</a:t>
            </a:r>
          </a:p>
          <a:p>
            <a:r>
              <a:rPr lang="en-US" dirty="0"/>
              <a:t>Then, show them PI Charter: z.umn.edu/</a:t>
            </a:r>
            <a:r>
              <a:rPr lang="en-US" dirty="0" err="1"/>
              <a:t>PICharter</a:t>
            </a:r>
            <a:r>
              <a:rPr lang="en-US" dirty="0"/>
              <a:t>. It shows what’s possible—really complex lots of features, 2 year dev, publication, dozens of partners. 95% of what it does, coding wise, is what I teach here! So, if you Master this content, you can build something of </a:t>
            </a:r>
            <a:r>
              <a:rPr lang="en-US"/>
              <a:t>equal sophistication.</a:t>
            </a:r>
            <a:endParaRPr lang="en-US" dirty="0"/>
          </a:p>
        </p:txBody>
      </p:sp>
    </p:spTree>
    <p:extLst>
      <p:ext uri="{BB962C8B-B14F-4D97-AF65-F5344CB8AC3E}">
        <p14:creationId xmlns:p14="http://schemas.microsoft.com/office/powerpoint/2010/main" val="2393332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which, let’s jump into our content by starting with a birds-eye view of the web—how websites work (vs. we might think they work), how they’re built, and how Shiny fits in.</a:t>
            </a:r>
          </a:p>
          <a:p>
            <a:r>
              <a:rPr lang="en-US" dirty="0"/>
              <a:t>Then, we’ll get into R a bit and set up a generic Shiny Project folder.</a:t>
            </a:r>
          </a:p>
          <a:p>
            <a:r>
              <a:rPr lang="en-US" dirty="0"/>
              <a:t>As we do, we’ll encounter places where learning some basics about the web languages HTML and CSS will be helpful.</a:t>
            </a:r>
          </a:p>
        </p:txBody>
      </p:sp>
    </p:spTree>
    <p:extLst>
      <p:ext uri="{BB962C8B-B14F-4D97-AF65-F5344CB8AC3E}">
        <p14:creationId xmlns:p14="http://schemas.microsoft.com/office/powerpoint/2010/main" val="85362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this question: How would you describe what you think a website even is? Like, what is Amazon.com, for example?</a:t>
            </a:r>
          </a:p>
          <a:p>
            <a:r>
              <a:rPr lang="en-US" dirty="0"/>
              <a:t>After all, what we seek to build using R Shiny is a website, so we ought to know what one is to build it!</a:t>
            </a:r>
          </a:p>
          <a:p>
            <a:r>
              <a:rPr lang="en-US" dirty="0"/>
              <a:t>Here are some plausible ways might describe a website…</a:t>
            </a:r>
          </a:p>
          <a:p>
            <a:r>
              <a:rPr lang="en-US" dirty="0"/>
              <a:t>If any of these feel relatable, I’ve got interesting news—none of these are all that accurate!</a:t>
            </a:r>
          </a:p>
        </p:txBody>
      </p:sp>
    </p:spTree>
    <p:extLst>
      <p:ext uri="{BB962C8B-B14F-4D97-AF65-F5344CB8AC3E}">
        <p14:creationId xmlns:p14="http://schemas.microsoft.com/office/powerpoint/2010/main" val="3239063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is a website, really?</a:t>
            </a:r>
          </a:p>
          <a:p>
            <a:r>
              <a:rPr lang="en-US" dirty="0"/>
              <a:t>Well, first off, a website is not one thing but two. The half you see and touch is called the UI or user interface or “client side” (you’re the client/user here).</a:t>
            </a:r>
          </a:p>
          <a:p>
            <a:r>
              <a:rPr lang="en-US" dirty="0"/>
              <a:t>This part is actually an application, </a:t>
            </a:r>
            <a:r>
              <a:rPr lang="en-US" dirty="0" err="1"/>
              <a:t>kinda</a:t>
            </a:r>
            <a:r>
              <a:rPr lang="en-US" dirty="0"/>
              <a:t> like </a:t>
            </a:r>
            <a:r>
              <a:rPr lang="en-US" dirty="0" err="1"/>
              <a:t>Powerpoint</a:t>
            </a:r>
            <a:r>
              <a:rPr lang="en-US" dirty="0"/>
              <a:t> or R, that is running live in your browser, built using code files a distant server sent you after your browser made a request. You went to the URL, your browser went, “Hey server over there, give me some stuff! And it went, ok, and sent a bunch of files, and your browser read them and BUILT Amazon.com or whatever on YOUR COMPUTER. </a:t>
            </a:r>
          </a:p>
          <a:p>
            <a:r>
              <a:rPr lang="en-US" dirty="0"/>
              <a:t>So, Amazon.com, so far as you’re really concerned, is ON YOUR COMPUTER at that moment, not elsewhere! Trippy!</a:t>
            </a:r>
          </a:p>
          <a:p>
            <a:r>
              <a:rPr lang="en-US" dirty="0"/>
              <a:t>There is still an elsewhere, of course—a website also has a server or back-end half. This is a computer that fields requests from visitors. It also performs operations not practical or safe to do on the user’s computer, such as access passwords, run malware scans, crunch big data, etc.</a:t>
            </a:r>
          </a:p>
          <a:p>
            <a:r>
              <a:rPr lang="en-US" dirty="0"/>
              <a:t>So, a server controls what gets sent to you, but it’s your browser and computer that actually </a:t>
            </a:r>
            <a:r>
              <a:rPr lang="en-US" b="1" dirty="0"/>
              <a:t>builds and runs </a:t>
            </a:r>
            <a:r>
              <a:rPr lang="en-US" dirty="0"/>
              <a:t>a website. The web lives on all our computers!</a:t>
            </a:r>
          </a:p>
          <a:p>
            <a:r>
              <a:rPr lang="en-US" dirty="0"/>
              <a:t>It’s the dialogue of files and data between our browser and the server, plus the instructions baked into those files, that create the website experience we know. You request stuff and click stuff and the server responds with new files and instructions, and so on.</a:t>
            </a:r>
          </a:p>
        </p:txBody>
      </p:sp>
    </p:spTree>
    <p:extLst>
      <p:ext uri="{BB962C8B-B14F-4D97-AF65-F5344CB8AC3E}">
        <p14:creationId xmlns:p14="http://schemas.microsoft.com/office/powerpoint/2010/main" val="172513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55600" algn="ctr">
              <a:spcBef>
                <a:spcPts val="1600"/>
              </a:spcBef>
              <a:spcAft>
                <a:spcPts val="0"/>
              </a:spcAft>
              <a:buClr>
                <a:schemeClr val="lt1"/>
              </a:buClr>
              <a:buSzPts val="2000"/>
              <a:buChar char="○"/>
              <a:defRPr>
                <a:solidFill>
                  <a:schemeClr val="lt1"/>
                </a:solidFill>
              </a:defRPr>
            </a:lvl2pPr>
            <a:lvl3pPr marL="1371600" lvl="2" indent="-355600" algn="ctr">
              <a:spcBef>
                <a:spcPts val="1600"/>
              </a:spcBef>
              <a:spcAft>
                <a:spcPts val="0"/>
              </a:spcAft>
              <a:buClr>
                <a:schemeClr val="lt1"/>
              </a:buClr>
              <a:buSzPts val="2000"/>
              <a:buChar char="■"/>
              <a:defRPr>
                <a:solidFill>
                  <a:schemeClr val="lt1"/>
                </a:solidFill>
              </a:defRPr>
            </a:lvl3pPr>
            <a:lvl4pPr marL="1828800" lvl="3" indent="-355600" algn="ctr">
              <a:spcBef>
                <a:spcPts val="1600"/>
              </a:spcBef>
              <a:spcAft>
                <a:spcPts val="0"/>
              </a:spcAft>
              <a:buClr>
                <a:schemeClr val="lt1"/>
              </a:buClr>
              <a:buSzPts val="2000"/>
              <a:buChar char="●"/>
              <a:defRPr>
                <a:solidFill>
                  <a:schemeClr val="lt1"/>
                </a:solidFill>
              </a:defRPr>
            </a:lvl4pPr>
            <a:lvl5pPr marL="2286000" lvl="4" indent="-355600" algn="ctr">
              <a:spcBef>
                <a:spcPts val="1600"/>
              </a:spcBef>
              <a:spcAft>
                <a:spcPts val="0"/>
              </a:spcAft>
              <a:buClr>
                <a:schemeClr val="lt1"/>
              </a:buClr>
              <a:buSzPts val="2000"/>
              <a:buChar char="○"/>
              <a:defRPr>
                <a:solidFill>
                  <a:schemeClr val="lt1"/>
                </a:solidFill>
              </a:defRPr>
            </a:lvl5pPr>
            <a:lvl6pPr marL="2743200" lvl="5" indent="-355600" algn="ctr">
              <a:spcBef>
                <a:spcPts val="1600"/>
              </a:spcBef>
              <a:spcAft>
                <a:spcPts val="0"/>
              </a:spcAft>
              <a:buClr>
                <a:schemeClr val="lt1"/>
              </a:buClr>
              <a:buSzPts val="2000"/>
              <a:buChar char="■"/>
              <a:defRPr>
                <a:solidFill>
                  <a:schemeClr val="lt1"/>
                </a:solidFill>
              </a:defRPr>
            </a:lvl6pPr>
            <a:lvl7pPr marL="3200400" lvl="6" indent="-355600" algn="ctr">
              <a:spcBef>
                <a:spcPts val="1600"/>
              </a:spcBef>
              <a:spcAft>
                <a:spcPts val="0"/>
              </a:spcAft>
              <a:buClr>
                <a:schemeClr val="lt1"/>
              </a:buClr>
              <a:buSzPts val="2000"/>
              <a:buChar char="●"/>
              <a:defRPr>
                <a:solidFill>
                  <a:schemeClr val="lt1"/>
                </a:solidFill>
              </a:defRPr>
            </a:lvl7pPr>
            <a:lvl8pPr marL="3657600" lvl="7" indent="-355600" algn="ctr">
              <a:spcBef>
                <a:spcPts val="1600"/>
              </a:spcBef>
              <a:spcAft>
                <a:spcPts val="0"/>
              </a:spcAft>
              <a:buClr>
                <a:schemeClr val="lt1"/>
              </a:buClr>
              <a:buSzPts val="2000"/>
              <a:buChar char="○"/>
              <a:defRPr>
                <a:solidFill>
                  <a:schemeClr val="lt1"/>
                </a:solidFill>
              </a:defRPr>
            </a:lvl8pPr>
            <a:lvl9pPr marL="4114800" lvl="8" indent="-355600" algn="ctr">
              <a:spcBef>
                <a:spcPts val="1600"/>
              </a:spcBef>
              <a:spcAft>
                <a:spcPts val="1600"/>
              </a:spcAft>
              <a:buClr>
                <a:schemeClr val="lt1"/>
              </a:buClr>
              <a:buSzPts val="20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55600">
              <a:spcBef>
                <a:spcPts val="1600"/>
              </a:spcBef>
              <a:spcAft>
                <a:spcPts val="0"/>
              </a:spcAft>
              <a:buSzPts val="2000"/>
              <a:buChar char="■"/>
              <a:defRPr/>
            </a:lvl3pPr>
            <a:lvl4pPr marL="1828800" lvl="3" indent="-355600">
              <a:spcBef>
                <a:spcPts val="1600"/>
              </a:spcBef>
              <a:spcAft>
                <a:spcPts val="0"/>
              </a:spcAft>
              <a:buSzPts val="2000"/>
              <a:buChar char="●"/>
              <a:defRPr/>
            </a:lvl4pPr>
            <a:lvl5pPr marL="2286000" lvl="4" indent="-355600">
              <a:spcBef>
                <a:spcPts val="1600"/>
              </a:spcBef>
              <a:spcAft>
                <a:spcPts val="0"/>
              </a:spcAft>
              <a:buSzPts val="2000"/>
              <a:buChar char="○"/>
              <a:defRPr/>
            </a:lvl5pPr>
            <a:lvl6pPr marL="2743200" lvl="5" indent="-355600">
              <a:spcBef>
                <a:spcPts val="1600"/>
              </a:spcBef>
              <a:spcAft>
                <a:spcPts val="0"/>
              </a:spcAft>
              <a:buSzPts val="2000"/>
              <a:buChar char="■"/>
              <a:defRPr/>
            </a:lvl6pPr>
            <a:lvl7pPr marL="3200400" lvl="6" indent="-355600">
              <a:spcBef>
                <a:spcPts val="1600"/>
              </a:spcBef>
              <a:spcAft>
                <a:spcPts val="0"/>
              </a:spcAft>
              <a:buSzPts val="2000"/>
              <a:buChar char="●"/>
              <a:defRPr/>
            </a:lvl7pPr>
            <a:lvl8pPr marL="3657600" lvl="7" indent="-355600">
              <a:spcBef>
                <a:spcPts val="1600"/>
              </a:spcBef>
              <a:spcAft>
                <a:spcPts val="0"/>
              </a:spcAft>
              <a:buSzPts val="2000"/>
              <a:buChar char="○"/>
              <a:defRPr/>
            </a:lvl8pPr>
            <a:lvl9pPr marL="4114800" lvl="8" indent="-355600">
              <a:spcBef>
                <a:spcPts val="1600"/>
              </a:spcBef>
              <a:spcAft>
                <a:spcPts val="1600"/>
              </a:spcAft>
              <a:buSzPts val="20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7A001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55600">
              <a:spcBef>
                <a:spcPts val="1600"/>
              </a:spcBef>
              <a:spcAft>
                <a:spcPts val="0"/>
              </a:spcAft>
              <a:buClr>
                <a:schemeClr val="lt1"/>
              </a:buClr>
              <a:buSzPts val="2000"/>
              <a:buChar char="■"/>
              <a:defRPr>
                <a:solidFill>
                  <a:schemeClr val="lt1"/>
                </a:solidFill>
              </a:defRPr>
            </a:lvl3pPr>
            <a:lvl4pPr marL="1828800" lvl="3" indent="-355600">
              <a:spcBef>
                <a:spcPts val="1600"/>
              </a:spcBef>
              <a:spcAft>
                <a:spcPts val="0"/>
              </a:spcAft>
              <a:buClr>
                <a:schemeClr val="lt1"/>
              </a:buClr>
              <a:buSzPts val="2000"/>
              <a:buChar char="●"/>
              <a:defRPr>
                <a:solidFill>
                  <a:schemeClr val="lt1"/>
                </a:solidFill>
              </a:defRPr>
            </a:lvl4pPr>
            <a:lvl5pPr marL="2286000" lvl="4" indent="-355600">
              <a:spcBef>
                <a:spcPts val="1600"/>
              </a:spcBef>
              <a:spcAft>
                <a:spcPts val="0"/>
              </a:spcAft>
              <a:buClr>
                <a:schemeClr val="lt1"/>
              </a:buClr>
              <a:buSzPts val="2000"/>
              <a:buChar char="○"/>
              <a:defRPr>
                <a:solidFill>
                  <a:schemeClr val="lt1"/>
                </a:solidFill>
              </a:defRPr>
            </a:lvl5pPr>
            <a:lvl6pPr marL="2743200" lvl="5" indent="-355600">
              <a:spcBef>
                <a:spcPts val="1600"/>
              </a:spcBef>
              <a:spcAft>
                <a:spcPts val="0"/>
              </a:spcAft>
              <a:buClr>
                <a:schemeClr val="lt1"/>
              </a:buClr>
              <a:buSzPts val="2000"/>
              <a:buChar char="■"/>
              <a:defRPr>
                <a:solidFill>
                  <a:schemeClr val="lt1"/>
                </a:solidFill>
              </a:defRPr>
            </a:lvl6pPr>
            <a:lvl7pPr marL="3200400" lvl="6" indent="-355600">
              <a:spcBef>
                <a:spcPts val="1600"/>
              </a:spcBef>
              <a:spcAft>
                <a:spcPts val="0"/>
              </a:spcAft>
              <a:buClr>
                <a:schemeClr val="lt1"/>
              </a:buClr>
              <a:buSzPts val="2000"/>
              <a:buChar char="●"/>
              <a:defRPr>
                <a:solidFill>
                  <a:schemeClr val="lt1"/>
                </a:solidFill>
              </a:defRPr>
            </a:lvl7pPr>
            <a:lvl8pPr marL="3657600" lvl="7" indent="-355600">
              <a:spcBef>
                <a:spcPts val="1600"/>
              </a:spcBef>
              <a:spcAft>
                <a:spcPts val="0"/>
              </a:spcAft>
              <a:buClr>
                <a:schemeClr val="lt1"/>
              </a:buClr>
              <a:buSzPts val="2000"/>
              <a:buChar char="○"/>
              <a:defRPr>
                <a:solidFill>
                  <a:schemeClr val="lt1"/>
                </a:solidFill>
              </a:defRPr>
            </a:lvl8pPr>
            <a:lvl9pPr marL="4114800" lvl="8" indent="-355600">
              <a:spcBef>
                <a:spcPts val="1600"/>
              </a:spcBef>
              <a:spcAft>
                <a:spcPts val="1600"/>
              </a:spcAft>
              <a:buClr>
                <a:schemeClr val="lt1"/>
              </a:buClr>
              <a:buSzPts val="20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rgbClr val="444444"/>
              </a:buClr>
              <a:buSzPts val="2400"/>
              <a:buFont typeface="Source Sans Pro"/>
              <a:buChar char="●"/>
              <a:defRPr sz="2400">
                <a:solidFill>
                  <a:srgbClr val="444444"/>
                </a:solidFill>
                <a:latin typeface="Source Sans Pro"/>
                <a:ea typeface="Source Sans Pro"/>
                <a:cs typeface="Source Sans Pro"/>
                <a:sym typeface="Source Sans Pro"/>
              </a:defRPr>
            </a:lvl1pPr>
            <a:lvl2pPr marL="914400" lvl="1"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2pPr>
            <a:lvl3pPr marL="1371600" lvl="2"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3pPr>
            <a:lvl4pPr marL="1828800" lvl="3"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4pPr>
            <a:lvl5pPr marL="2286000" lvl="4"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5pPr>
            <a:lvl6pPr marL="2743200" lvl="5"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6pPr>
            <a:lvl7pPr marL="3200400" lvl="6"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7pPr>
            <a:lvl8pPr marL="3657600" lvl="7"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8pPr>
            <a:lvl9pPr marL="4114800" lvl="8" indent="-355600">
              <a:lnSpc>
                <a:spcPct val="115000"/>
              </a:lnSpc>
              <a:spcBef>
                <a:spcPts val="1600"/>
              </a:spcBef>
              <a:spcAft>
                <a:spcPts val="160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mn-dash.github.io/r-shin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umn.edu/swc-sign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z.umn.edu/cco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sv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workshops.umn.edu/"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hyperlink" Target="https://dsi.umn.edu/"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4100">
                <a:solidFill>
                  <a:srgbClr val="1A1A1A"/>
                </a:solidFill>
              </a:rPr>
              <a:t>R Shiny for Building Web Applications</a:t>
            </a:r>
            <a:endParaRPr dirty="0"/>
          </a:p>
        </p:txBody>
      </p:sp>
      <p:sp>
        <p:nvSpPr>
          <p:cNvPr id="59" name="Google Shape;59;p13"/>
          <p:cNvSpPr txBox="1">
            <a:spLocks noGrp="1"/>
          </p:cNvSpPr>
          <p:nvPr>
            <p:ph type="subTitle" idx="1"/>
          </p:nvPr>
        </p:nvSpPr>
        <p:spPr>
          <a:xfrm>
            <a:off x="422975" y="1832400"/>
            <a:ext cx="8183700" cy="461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u="sng">
                <a:solidFill>
                  <a:schemeClr val="hlink"/>
                </a:solidFill>
                <a:latin typeface="Arial"/>
                <a:ea typeface="Arial"/>
                <a:cs typeface="Arial"/>
                <a:sym typeface="Arial"/>
                <a:hlinkClick r:id="rId3"/>
              </a:rPr>
              <a:t>https://umn-dash.github.io/r-shiny/</a:t>
            </a:r>
            <a:endParaRPr sz="3100" dirty="0"/>
          </a:p>
        </p:txBody>
      </p:sp>
      <p:sp>
        <p:nvSpPr>
          <p:cNvPr id="60" name="Google Shape;60;p13"/>
          <p:cNvSpPr txBox="1"/>
          <p:nvPr/>
        </p:nvSpPr>
        <p:spPr>
          <a:xfrm>
            <a:off x="569125" y="2721500"/>
            <a:ext cx="5989500" cy="14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i="1">
                <a:solidFill>
                  <a:schemeClr val="lt1"/>
                </a:solidFill>
                <a:latin typeface="Raleway"/>
                <a:ea typeface="Raleway"/>
                <a:cs typeface="Raleway"/>
                <a:sym typeface="Raleway"/>
              </a:rPr>
              <a:t>Friday Oct 11,  9-12 AM</a:t>
            </a:r>
            <a:endParaRPr sz="2100" i="1" dirty="0">
              <a:solidFill>
                <a:schemeClr val="lt1"/>
              </a:solidFill>
              <a:latin typeface="Raleway"/>
              <a:ea typeface="Raleway"/>
              <a:cs typeface="Raleway"/>
              <a:sym typeface="Raleway"/>
            </a:endParaRPr>
          </a:p>
          <a:p>
            <a:pPr marL="0" lvl="0" indent="0" algn="l" rtl="0">
              <a:spcBef>
                <a:spcPts val="0"/>
              </a:spcBef>
              <a:spcAft>
                <a:spcPts val="0"/>
              </a:spcAft>
              <a:buNone/>
            </a:pPr>
            <a:r>
              <a:rPr lang="en" sz="2100" i="1">
                <a:solidFill>
                  <a:schemeClr val="lt1"/>
                </a:solidFill>
                <a:latin typeface="Raleway"/>
                <a:ea typeface="Raleway"/>
                <a:cs typeface="Raleway"/>
                <a:sym typeface="Raleway"/>
              </a:rPr>
              <a:t>Skok Hall, Room 100</a:t>
            </a:r>
            <a:endParaRPr sz="2100" i="1" dirty="0">
              <a:solidFill>
                <a:schemeClr val="lt1"/>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2100" i="1">
                <a:solidFill>
                  <a:schemeClr val="lt1"/>
                </a:solidFill>
                <a:latin typeface="Raleway"/>
                <a:ea typeface="Raleway"/>
                <a:cs typeface="Raleway"/>
                <a:sym typeface="Raleway"/>
              </a:rPr>
              <a:t>Instructors &amp; helpers: Alex Bajcz, Jessica Barry, Cody Hennessy</a:t>
            </a:r>
            <a:endParaRPr sz="2700" dirty="0">
              <a:solidFill>
                <a:srgbClr val="FFFF00"/>
              </a:solidFill>
              <a:latin typeface="Raleway"/>
              <a:ea typeface="Raleway"/>
              <a:cs typeface="Raleway"/>
              <a:sym typeface="Raleway"/>
            </a:endParaRPr>
          </a:p>
        </p:txBody>
      </p:sp>
      <p:pic>
        <p:nvPicPr>
          <p:cNvPr id="61" name="Google Shape;61;p13"/>
          <p:cNvPicPr preferRelativeResize="0"/>
          <p:nvPr/>
        </p:nvPicPr>
        <p:blipFill>
          <a:blip r:embed="rId4">
            <a:alphaModFix/>
          </a:blip>
          <a:stretch>
            <a:fillRect/>
          </a:stretch>
        </p:blipFill>
        <p:spPr>
          <a:xfrm>
            <a:off x="7516175" y="3193900"/>
            <a:ext cx="1238225" cy="1238225"/>
          </a:xfrm>
          <a:prstGeom prst="rect">
            <a:avLst/>
          </a:prstGeom>
          <a:noFill/>
          <a:ln>
            <a:noFill/>
          </a:ln>
        </p:spPr>
      </p:pic>
      <p:sp>
        <p:nvSpPr>
          <p:cNvPr id="62" name="Google Shape;62;p13"/>
          <p:cNvSpPr txBox="1"/>
          <p:nvPr/>
        </p:nvSpPr>
        <p:spPr>
          <a:xfrm>
            <a:off x="7466375" y="2569100"/>
            <a:ext cx="2066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aleway"/>
                <a:ea typeface="Raleway"/>
                <a:cs typeface="Raleway"/>
                <a:sym typeface="Raleway"/>
              </a:rPr>
              <a:t>Sign-in: </a:t>
            </a:r>
            <a:br>
              <a:rPr lang="en" sz="2700">
                <a:solidFill>
                  <a:schemeClr val="lt1"/>
                </a:solidFill>
                <a:latin typeface="Raleway"/>
                <a:ea typeface="Raleway"/>
                <a:cs typeface="Raleway"/>
                <a:sym typeface="Raleway"/>
              </a:rPr>
            </a:br>
            <a:endParaRPr sz="2700" dirty="0">
              <a:solidFill>
                <a:schemeClr val="lt1"/>
              </a:solidFill>
              <a:latin typeface="Raleway"/>
              <a:ea typeface="Raleway"/>
              <a:cs typeface="Raleway"/>
              <a:sym typeface="Raleway"/>
            </a:endParaRPr>
          </a:p>
        </p:txBody>
      </p:sp>
      <p:sp>
        <p:nvSpPr>
          <p:cNvPr id="63" name="Google Shape;63;p13"/>
          <p:cNvSpPr txBox="1"/>
          <p:nvPr/>
        </p:nvSpPr>
        <p:spPr>
          <a:xfrm>
            <a:off x="5507100" y="4432125"/>
            <a:ext cx="360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lt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z.umn.edu/swc-signin</a:t>
            </a:r>
            <a:endParaRPr sz="2500"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How is a website built?</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20000"/>
          </a:bodyPr>
          <a:lstStyle/>
          <a:p>
            <a:pPr>
              <a:lnSpc>
                <a:spcPct val="100000"/>
              </a:lnSpc>
            </a:pPr>
            <a:r>
              <a:rPr lang="en-US" dirty="0"/>
              <a:t>Similarly, in two halves.</a:t>
            </a:r>
          </a:p>
          <a:p>
            <a:pPr>
              <a:lnSpc>
                <a:spcPct val="100000"/>
              </a:lnSpc>
            </a:pPr>
            <a:r>
              <a:rPr lang="en-US" b="1" dirty="0"/>
              <a:t>UI</a:t>
            </a:r>
            <a:r>
              <a:rPr lang="en-US" dirty="0"/>
              <a:t>:</a:t>
            </a:r>
          </a:p>
          <a:p>
            <a:pPr lvl="1">
              <a:lnSpc>
                <a:spcPct val="100000"/>
              </a:lnSpc>
              <a:spcBef>
                <a:spcPts val="0"/>
              </a:spcBef>
            </a:pPr>
            <a:r>
              <a:rPr lang="en-US" b="1" dirty="0"/>
              <a:t>HTML</a:t>
            </a:r>
            <a:r>
              <a:rPr lang="en-US" dirty="0"/>
              <a:t> (</a:t>
            </a:r>
            <a:r>
              <a:rPr lang="en-US" dirty="0" err="1"/>
              <a:t>HyperText</a:t>
            </a:r>
            <a:r>
              <a:rPr lang="en-US" dirty="0"/>
              <a:t> Markup Language) – Structural. </a:t>
            </a:r>
            <a:r>
              <a:rPr lang="en-US" i="1" dirty="0"/>
              <a:t>What</a:t>
            </a:r>
            <a:r>
              <a:rPr lang="en-US" dirty="0"/>
              <a:t> goes </a:t>
            </a:r>
            <a:r>
              <a:rPr lang="en-US" i="1" dirty="0"/>
              <a:t>where</a:t>
            </a:r>
            <a:r>
              <a:rPr lang="en-US" dirty="0"/>
              <a:t>?</a:t>
            </a:r>
          </a:p>
          <a:p>
            <a:pPr lvl="1">
              <a:lnSpc>
                <a:spcPct val="100000"/>
              </a:lnSpc>
              <a:spcBef>
                <a:spcPts val="0"/>
              </a:spcBef>
            </a:pPr>
            <a:r>
              <a:rPr lang="en-US" b="1" dirty="0"/>
              <a:t>CSS</a:t>
            </a:r>
            <a:r>
              <a:rPr lang="en-US" dirty="0"/>
              <a:t> (Cascading Style Sheets) – Aesthetic. How does it </a:t>
            </a:r>
            <a:r>
              <a:rPr lang="en-US" i="1" dirty="0"/>
              <a:t>look</a:t>
            </a:r>
            <a:r>
              <a:rPr lang="en-US" dirty="0"/>
              <a:t>?</a:t>
            </a:r>
          </a:p>
          <a:p>
            <a:pPr lvl="1">
              <a:lnSpc>
                <a:spcPct val="100000"/>
              </a:lnSpc>
              <a:spcBef>
                <a:spcPts val="0"/>
              </a:spcBef>
            </a:pPr>
            <a:r>
              <a:rPr lang="en-US" b="1" dirty="0"/>
              <a:t>JS</a:t>
            </a:r>
            <a:r>
              <a:rPr lang="en-US" dirty="0"/>
              <a:t> (JavaScript) – Behavioral. What’s it </a:t>
            </a:r>
            <a:r>
              <a:rPr lang="en-US" i="1" dirty="0"/>
              <a:t>do</a:t>
            </a:r>
            <a:r>
              <a:rPr lang="en-US" dirty="0"/>
              <a:t>?</a:t>
            </a:r>
          </a:p>
          <a:p>
            <a:pPr>
              <a:lnSpc>
                <a:spcPct val="100000"/>
              </a:lnSpc>
            </a:pPr>
            <a:r>
              <a:rPr lang="en-US" b="1" dirty="0"/>
              <a:t>Server</a:t>
            </a:r>
            <a:r>
              <a:rPr lang="en-US" dirty="0"/>
              <a:t>:</a:t>
            </a:r>
          </a:p>
          <a:p>
            <a:pPr lvl="1">
              <a:lnSpc>
                <a:spcPct val="100000"/>
              </a:lnSpc>
              <a:spcBef>
                <a:spcPts val="0"/>
              </a:spcBef>
            </a:pPr>
            <a:r>
              <a:rPr lang="en-US" b="1" dirty="0"/>
              <a:t>SQL</a:t>
            </a:r>
            <a:r>
              <a:rPr lang="en-US" dirty="0"/>
              <a:t> (Structured Query Language) – How to store/retrieve </a:t>
            </a:r>
            <a:r>
              <a:rPr lang="en-US" i="1" dirty="0"/>
              <a:t>data</a:t>
            </a:r>
            <a:r>
              <a:rPr lang="en-US" dirty="0"/>
              <a:t>?</a:t>
            </a:r>
          </a:p>
          <a:p>
            <a:pPr lvl="1">
              <a:lnSpc>
                <a:spcPct val="100000"/>
              </a:lnSpc>
              <a:spcBef>
                <a:spcPts val="0"/>
              </a:spcBef>
            </a:pPr>
            <a:r>
              <a:rPr lang="en-US" b="1" dirty="0"/>
              <a:t>PHP</a:t>
            </a:r>
            <a:r>
              <a:rPr lang="en-US" dirty="0"/>
              <a:t>, </a:t>
            </a:r>
            <a:r>
              <a:rPr lang="en-US" b="1" dirty="0"/>
              <a:t>Python</a:t>
            </a:r>
            <a:r>
              <a:rPr lang="en-US" dirty="0"/>
              <a:t>, </a:t>
            </a:r>
            <a:r>
              <a:rPr lang="en-US" b="1" dirty="0"/>
              <a:t>Ruby</a:t>
            </a:r>
            <a:r>
              <a:rPr lang="en-US" dirty="0"/>
              <a:t>, </a:t>
            </a:r>
            <a:r>
              <a:rPr lang="en-US" b="1" dirty="0"/>
              <a:t>JS</a:t>
            </a:r>
            <a:r>
              <a:rPr lang="en-US" dirty="0"/>
              <a:t>, </a:t>
            </a:r>
            <a:r>
              <a:rPr lang="en-US" b="1" dirty="0"/>
              <a:t>C#</a:t>
            </a:r>
            <a:r>
              <a:rPr lang="en-US" dirty="0"/>
              <a:t>, etc. – Operational. How are complex requests met  and jobs done?</a:t>
            </a:r>
          </a:p>
          <a:p>
            <a:pPr>
              <a:lnSpc>
                <a:spcPct val="100000"/>
              </a:lnSpc>
            </a:pPr>
            <a:r>
              <a:rPr lang="en-US" dirty="0"/>
              <a:t>You </a:t>
            </a:r>
            <a:r>
              <a:rPr lang="en-US" i="1" dirty="0"/>
              <a:t>might</a:t>
            </a:r>
            <a:r>
              <a:rPr lang="en-US" dirty="0"/>
              <a:t> need 5+ languages (including 2+ scripting languages) to build a website!</a:t>
            </a:r>
          </a:p>
          <a:p>
            <a:pPr>
              <a:lnSpc>
                <a:spcPct val="100000"/>
              </a:lnSpc>
            </a:pPr>
            <a:r>
              <a:rPr lang="en-US" dirty="0"/>
              <a:t>…or do you??</a:t>
            </a:r>
          </a:p>
        </p:txBody>
      </p:sp>
    </p:spTree>
    <p:extLst>
      <p:ext uri="{BB962C8B-B14F-4D97-AF65-F5344CB8AC3E}">
        <p14:creationId xmlns:p14="http://schemas.microsoft.com/office/powerpoint/2010/main" val="24797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R Shiny to the rescue!</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10000"/>
          </a:bodyPr>
          <a:lstStyle/>
          <a:p>
            <a:pPr>
              <a:lnSpc>
                <a:spcPct val="100000"/>
              </a:lnSpc>
            </a:pPr>
            <a:r>
              <a:rPr lang="en-US" dirty="0"/>
              <a:t>R Shiny is a </a:t>
            </a:r>
            <a:r>
              <a:rPr lang="en-US" b="1" dirty="0"/>
              <a:t>framework</a:t>
            </a:r>
            <a:r>
              <a:rPr lang="en-US" dirty="0"/>
              <a:t>—</a:t>
            </a:r>
            <a:r>
              <a:rPr lang="en-US" i="1" dirty="0"/>
              <a:t>all</a:t>
            </a:r>
            <a:r>
              <a:rPr lang="en-US" dirty="0"/>
              <a:t> “tools” needed to build both halves of a website.</a:t>
            </a:r>
          </a:p>
          <a:p>
            <a:pPr>
              <a:lnSpc>
                <a:spcPct val="100000"/>
              </a:lnSpc>
            </a:pPr>
            <a:r>
              <a:rPr lang="en-US" dirty="0"/>
              <a:t>Primarily, R serve as both the serve data and scripting language.</a:t>
            </a:r>
          </a:p>
          <a:p>
            <a:pPr>
              <a:lnSpc>
                <a:spcPct val="100000"/>
              </a:lnSpc>
            </a:pPr>
            <a:r>
              <a:rPr lang="en-US" dirty="0"/>
              <a:t>Shiny, meanwhile…</a:t>
            </a:r>
          </a:p>
          <a:p>
            <a:pPr lvl="1">
              <a:lnSpc>
                <a:spcPct val="100000"/>
              </a:lnSpc>
            </a:pPr>
            <a:r>
              <a:rPr lang="en-US" dirty="0"/>
              <a:t>Replaces HTML with “R-like” code to build the UI.</a:t>
            </a:r>
          </a:p>
          <a:p>
            <a:pPr lvl="1">
              <a:lnSpc>
                <a:spcPct val="100000"/>
              </a:lnSpc>
            </a:pPr>
            <a:r>
              <a:rPr lang="en-US" dirty="0"/>
              <a:t>Replaces JS with “R-like” code to handle user interactions with the UI.</a:t>
            </a:r>
          </a:p>
          <a:p>
            <a:pPr lvl="1">
              <a:lnSpc>
                <a:spcPct val="100000"/>
              </a:lnSpc>
            </a:pPr>
            <a:r>
              <a:rPr lang="en-US" dirty="0"/>
              <a:t>Applies basic CSS and allows for adding more.</a:t>
            </a:r>
          </a:p>
          <a:p>
            <a:pPr lvl="1">
              <a:lnSpc>
                <a:spcPct val="100000"/>
              </a:lnSpc>
            </a:pPr>
            <a:r>
              <a:rPr lang="en-US" dirty="0"/>
              <a:t>Coordinates the dialogue between the server and the user’s browser.</a:t>
            </a:r>
          </a:p>
          <a:p>
            <a:pPr lvl="2">
              <a:lnSpc>
                <a:spcPct val="100000"/>
              </a:lnSpc>
            </a:pPr>
            <a:endParaRPr lang="en-US" dirty="0"/>
          </a:p>
        </p:txBody>
      </p:sp>
    </p:spTree>
    <p:extLst>
      <p:ext uri="{BB962C8B-B14F-4D97-AF65-F5344CB8AC3E}">
        <p14:creationId xmlns:p14="http://schemas.microsoft.com/office/powerpoint/2010/main" val="498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A5A-D82A-D86B-417D-567784E54832}"/>
              </a:ext>
            </a:extLst>
          </p:cNvPr>
          <p:cNvSpPr>
            <a:spLocks noGrp="1"/>
          </p:cNvSpPr>
          <p:nvPr>
            <p:ph type="title"/>
          </p:nvPr>
        </p:nvSpPr>
        <p:spPr/>
        <p:txBody>
          <a:bodyPr/>
          <a:lstStyle/>
          <a:p>
            <a:r>
              <a:rPr lang="en-US" dirty="0"/>
              <a:t>Why Shiny?</a:t>
            </a:r>
          </a:p>
        </p:txBody>
      </p:sp>
      <p:sp>
        <p:nvSpPr>
          <p:cNvPr id="3" name="Text Placeholder 2">
            <a:extLst>
              <a:ext uri="{FF2B5EF4-FFF2-40B4-BE49-F238E27FC236}">
                <a16:creationId xmlns:a16="http://schemas.microsoft.com/office/drawing/2014/main" id="{ED1310EC-5C86-D939-811F-64E1C573F91B}"/>
              </a:ext>
            </a:extLst>
          </p:cNvPr>
          <p:cNvSpPr>
            <a:spLocks noGrp="1"/>
          </p:cNvSpPr>
          <p:nvPr>
            <p:ph type="body" idx="1"/>
          </p:nvPr>
        </p:nvSpPr>
        <p:spPr/>
        <p:txBody>
          <a:bodyPr>
            <a:normAutofit/>
          </a:bodyPr>
          <a:lstStyle/>
          <a:p>
            <a:r>
              <a:rPr lang="en-US" sz="2000" dirty="0"/>
              <a:t>With R + R Shiny, R users can bring their work to the web without learning as many* languages!</a:t>
            </a:r>
          </a:p>
          <a:p>
            <a:r>
              <a:rPr lang="en-US" sz="2000" dirty="0"/>
              <a:t>This means direct stakeholder engagement, dynamics graphics, distributed data collection, decision dashboards, and more!</a:t>
            </a:r>
          </a:p>
        </p:txBody>
      </p:sp>
      <p:sp>
        <p:nvSpPr>
          <p:cNvPr id="4" name="Text Placeholder 3">
            <a:extLst>
              <a:ext uri="{FF2B5EF4-FFF2-40B4-BE49-F238E27FC236}">
                <a16:creationId xmlns:a16="http://schemas.microsoft.com/office/drawing/2014/main" id="{DB764E09-8BDE-B0E9-7805-C2273A638E1A}"/>
              </a:ext>
            </a:extLst>
          </p:cNvPr>
          <p:cNvSpPr>
            <a:spLocks noGrp="1"/>
          </p:cNvSpPr>
          <p:nvPr>
            <p:ph type="body" idx="2"/>
          </p:nvPr>
        </p:nvSpPr>
        <p:spPr>
          <a:xfrm>
            <a:off x="4647627" y="632516"/>
            <a:ext cx="4255741" cy="4225117"/>
          </a:xfrm>
        </p:spPr>
        <p:txBody>
          <a:bodyPr>
            <a:normAutofit lnSpcReduction="10000"/>
          </a:bodyPr>
          <a:lstStyle/>
          <a:p>
            <a:pPr marL="139700" indent="0">
              <a:lnSpc>
                <a:spcPct val="110000"/>
              </a:lnSpc>
              <a:buNone/>
            </a:pPr>
            <a:r>
              <a:rPr lang="en-US" sz="1800" dirty="0"/>
              <a:t>*A few caveats …</a:t>
            </a:r>
          </a:p>
          <a:p>
            <a:pPr marL="482600" indent="-342900">
              <a:lnSpc>
                <a:spcPct val="110000"/>
              </a:lnSpc>
              <a:buFont typeface="+mj-lt"/>
              <a:buAutoNum type="arabicPeriod"/>
            </a:pPr>
            <a:r>
              <a:rPr lang="en-US" sz="1800" dirty="0"/>
              <a:t>Shiny abstracts away HTML but doesn’t do the same to CSS. </a:t>
            </a:r>
          </a:p>
          <a:p>
            <a:pPr marL="939800" lvl="1" indent="-342900">
              <a:lnSpc>
                <a:spcPct val="110000"/>
              </a:lnSpc>
              <a:spcBef>
                <a:spcPts val="0"/>
              </a:spcBef>
            </a:pPr>
            <a:r>
              <a:rPr lang="en-US" sz="1600" dirty="0"/>
              <a:t>If you want your apps to look </a:t>
            </a:r>
            <a:r>
              <a:rPr lang="en-US" sz="1600" b="1" dirty="0"/>
              <a:t>pretty</a:t>
            </a:r>
            <a:r>
              <a:rPr lang="en-US" sz="1600" dirty="0"/>
              <a:t>, you’ll want to learn and use </a:t>
            </a:r>
            <a:r>
              <a:rPr lang="en-US" sz="1600" i="1" dirty="0"/>
              <a:t>some</a:t>
            </a:r>
            <a:r>
              <a:rPr lang="en-US" sz="1600" dirty="0"/>
              <a:t> CSS.</a:t>
            </a:r>
          </a:p>
          <a:p>
            <a:pPr marL="482600" indent="-342900">
              <a:lnSpc>
                <a:spcPct val="110000"/>
              </a:lnSpc>
              <a:buFont typeface="+mj-lt"/>
              <a:buAutoNum type="arabicPeriod"/>
            </a:pPr>
            <a:r>
              <a:rPr lang="en-US" sz="1800" dirty="0"/>
              <a:t>Shiny abstracts away JS but there are things JS can do Shiny can’t.</a:t>
            </a:r>
          </a:p>
          <a:p>
            <a:pPr marL="939800" lvl="1" indent="-342900">
              <a:lnSpc>
                <a:spcPct val="110000"/>
              </a:lnSpc>
              <a:spcBef>
                <a:spcPts val="0"/>
              </a:spcBef>
            </a:pPr>
            <a:r>
              <a:rPr lang="en-US" sz="1600" dirty="0"/>
              <a:t>If you want more advanced or custom features, you’ll want to add a </a:t>
            </a:r>
            <a:r>
              <a:rPr lang="en-US" sz="1600" i="1" dirty="0"/>
              <a:t>little</a:t>
            </a:r>
            <a:r>
              <a:rPr lang="en-US" sz="1600" dirty="0"/>
              <a:t> JS.</a:t>
            </a:r>
          </a:p>
          <a:p>
            <a:pPr marL="482600" indent="-342900">
              <a:lnSpc>
                <a:spcPct val="100000"/>
              </a:lnSpc>
              <a:buFont typeface="+mj-lt"/>
              <a:buAutoNum type="arabicPeriod"/>
            </a:pPr>
            <a:r>
              <a:rPr lang="en-US" sz="1800" dirty="0"/>
              <a:t>While it looks “R-like,” R Shiny code may still feel unfamiliar.</a:t>
            </a:r>
          </a:p>
          <a:p>
            <a:pPr marL="939800" lvl="1" indent="-342900">
              <a:lnSpc>
                <a:spcPct val="100000"/>
              </a:lnSpc>
              <a:spcBef>
                <a:spcPts val="0"/>
              </a:spcBef>
            </a:pPr>
            <a:r>
              <a:rPr lang="en-US" sz="1600" dirty="0"/>
              <a:t>Shiny UI code is </a:t>
            </a:r>
            <a:r>
              <a:rPr lang="en-US" sz="1600" i="1" dirty="0"/>
              <a:t>basically</a:t>
            </a:r>
            <a:r>
              <a:rPr lang="en-US" sz="1600" dirty="0"/>
              <a:t> HTML still.</a:t>
            </a:r>
          </a:p>
          <a:p>
            <a:pPr marL="939800" lvl="1" indent="-342900">
              <a:lnSpc>
                <a:spcPct val="100000"/>
              </a:lnSpc>
              <a:spcBef>
                <a:spcPts val="0"/>
              </a:spcBef>
            </a:pPr>
            <a:r>
              <a:rPr lang="en-US" sz="1600" dirty="0"/>
              <a:t>Shiny server code </a:t>
            </a:r>
            <a:r>
              <a:rPr lang="en-US" sz="1600" b="1" dirty="0"/>
              <a:t>evaluates</a:t>
            </a:r>
            <a:r>
              <a:rPr lang="en-US" sz="1600" dirty="0"/>
              <a:t> differently than R code does.</a:t>
            </a:r>
          </a:p>
        </p:txBody>
      </p:sp>
    </p:spTree>
    <p:extLst>
      <p:ext uri="{BB962C8B-B14F-4D97-AF65-F5344CB8AC3E}">
        <p14:creationId xmlns:p14="http://schemas.microsoft.com/office/powerpoint/2010/main" val="9909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46E747-2902-FD10-D730-9F25C97D9197}"/>
              </a:ext>
            </a:extLst>
          </p:cNvPr>
          <p:cNvSpPr>
            <a:spLocks noGrp="1"/>
          </p:cNvSpPr>
          <p:nvPr>
            <p:ph type="title"/>
          </p:nvPr>
        </p:nvSpPr>
        <p:spPr/>
        <p:txBody>
          <a:bodyPr/>
          <a:lstStyle/>
          <a:p>
            <a:r>
              <a:rPr lang="en-US" dirty="0"/>
              <a:t>Setting up our app’s project folder</a:t>
            </a:r>
          </a:p>
        </p:txBody>
      </p:sp>
    </p:spTree>
    <p:extLst>
      <p:ext uri="{BB962C8B-B14F-4D97-AF65-F5344CB8AC3E}">
        <p14:creationId xmlns:p14="http://schemas.microsoft.com/office/powerpoint/2010/main" val="4234719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C24B29E-5AB0-8615-3652-096A1396DB66}"/>
              </a:ext>
            </a:extLst>
          </p:cNvPr>
          <p:cNvGrpSpPr/>
          <p:nvPr/>
        </p:nvGrpSpPr>
        <p:grpSpPr>
          <a:xfrm>
            <a:off x="-33696" y="1851343"/>
            <a:ext cx="1708484" cy="1708484"/>
            <a:chOff x="-33696" y="1851343"/>
            <a:chExt cx="1708484" cy="1708484"/>
          </a:xfrm>
        </p:grpSpPr>
        <p:pic>
          <p:nvPicPr>
            <p:cNvPr id="7" name="Graphic 6" descr="Folder outline">
              <a:extLst>
                <a:ext uri="{FF2B5EF4-FFF2-40B4-BE49-F238E27FC236}">
                  <a16:creationId xmlns:a16="http://schemas.microsoft.com/office/drawing/2014/main" id="{3C3C186A-E3F2-47DE-7370-18012057A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6" y="1851343"/>
              <a:ext cx="1708484" cy="1708484"/>
            </a:xfrm>
            <a:prstGeom prst="rect">
              <a:avLst/>
            </a:prstGeom>
          </p:spPr>
        </p:pic>
        <p:sp>
          <p:nvSpPr>
            <p:cNvPr id="8" name="TextBox 7">
              <a:extLst>
                <a:ext uri="{FF2B5EF4-FFF2-40B4-BE49-F238E27FC236}">
                  <a16:creationId xmlns:a16="http://schemas.microsoft.com/office/drawing/2014/main" id="{68701D95-67C1-7110-51FA-96F0A9EB6EC9}"/>
                </a:ext>
              </a:extLst>
            </p:cNvPr>
            <p:cNvSpPr txBox="1"/>
            <p:nvPr/>
          </p:nvSpPr>
          <p:spPr>
            <a:xfrm>
              <a:off x="313501" y="2476369"/>
              <a:ext cx="1127531" cy="584775"/>
            </a:xfrm>
            <a:prstGeom prst="rect">
              <a:avLst/>
            </a:prstGeom>
            <a:noFill/>
          </p:spPr>
          <p:txBody>
            <a:bodyPr wrap="square" rtlCol="0">
              <a:spAutoFit/>
            </a:bodyPr>
            <a:lstStyle/>
            <a:p>
              <a:r>
                <a:rPr lang="en-US" sz="3200" dirty="0"/>
                <a:t>Root</a:t>
              </a:r>
            </a:p>
          </p:txBody>
        </p:sp>
      </p:grpSp>
      <p:pic>
        <p:nvPicPr>
          <p:cNvPr id="12" name="Graphic 11" descr="Paper outline">
            <a:extLst>
              <a:ext uri="{FF2B5EF4-FFF2-40B4-BE49-F238E27FC236}">
                <a16:creationId xmlns:a16="http://schemas.microsoft.com/office/drawing/2014/main" id="{F9F6F5EF-95F5-74BC-25CF-6CA3BADED5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213528"/>
            <a:ext cx="588768" cy="588768"/>
          </a:xfrm>
          <a:prstGeom prst="rect">
            <a:avLst/>
          </a:prstGeom>
        </p:spPr>
      </p:pic>
      <p:sp>
        <p:nvSpPr>
          <p:cNvPr id="13" name="TextBox 12">
            <a:extLst>
              <a:ext uri="{FF2B5EF4-FFF2-40B4-BE49-F238E27FC236}">
                <a16:creationId xmlns:a16="http://schemas.microsoft.com/office/drawing/2014/main" id="{88FCFAFF-2C4E-EB0D-9166-85B165EEEE52}"/>
              </a:ext>
            </a:extLst>
          </p:cNvPr>
          <p:cNvSpPr txBox="1"/>
          <p:nvPr/>
        </p:nvSpPr>
        <p:spPr>
          <a:xfrm>
            <a:off x="2816753" y="800299"/>
            <a:ext cx="1127531" cy="584775"/>
          </a:xfrm>
          <a:prstGeom prst="rect">
            <a:avLst/>
          </a:prstGeom>
          <a:noFill/>
        </p:spPr>
        <p:txBody>
          <a:bodyPr wrap="square" rtlCol="0">
            <a:spAutoFit/>
          </a:bodyPr>
          <a:lstStyle/>
          <a:p>
            <a:r>
              <a:rPr lang="en-US" sz="3200" dirty="0" err="1">
                <a:solidFill>
                  <a:schemeClr val="tx1">
                    <a:lumMod val="60000"/>
                    <a:lumOff val="40000"/>
                  </a:schemeClr>
                </a:solidFill>
              </a:rPr>
              <a:t>ui.R</a:t>
            </a:r>
            <a:endParaRPr lang="en-US" sz="3200" dirty="0">
              <a:solidFill>
                <a:schemeClr val="tx1">
                  <a:lumMod val="60000"/>
                  <a:lumOff val="40000"/>
                </a:schemeClr>
              </a:solidFill>
            </a:endParaRPr>
          </a:p>
        </p:txBody>
      </p:sp>
      <p:sp>
        <p:nvSpPr>
          <p:cNvPr id="15" name="TextBox 14">
            <a:extLst>
              <a:ext uri="{FF2B5EF4-FFF2-40B4-BE49-F238E27FC236}">
                <a16:creationId xmlns:a16="http://schemas.microsoft.com/office/drawing/2014/main" id="{B326D7E6-D48E-3F8A-7946-D0CB8840ACEE}"/>
              </a:ext>
            </a:extLst>
          </p:cNvPr>
          <p:cNvSpPr txBox="1"/>
          <p:nvPr/>
        </p:nvSpPr>
        <p:spPr>
          <a:xfrm>
            <a:off x="2816753" y="213528"/>
            <a:ext cx="1755247" cy="584775"/>
          </a:xfrm>
          <a:prstGeom prst="rect">
            <a:avLst/>
          </a:prstGeom>
          <a:noFill/>
        </p:spPr>
        <p:txBody>
          <a:bodyPr wrap="square" rtlCol="0">
            <a:spAutoFit/>
          </a:bodyPr>
          <a:lstStyle/>
          <a:p>
            <a:r>
              <a:rPr lang="en-US" sz="3200" dirty="0" err="1">
                <a:solidFill>
                  <a:schemeClr val="tx1">
                    <a:lumMod val="60000"/>
                    <a:lumOff val="40000"/>
                  </a:schemeClr>
                </a:solidFill>
              </a:rPr>
              <a:t>server.R</a:t>
            </a:r>
            <a:endParaRPr lang="en-US" sz="3200" dirty="0">
              <a:solidFill>
                <a:schemeClr val="tx1">
                  <a:lumMod val="60000"/>
                  <a:lumOff val="40000"/>
                </a:schemeClr>
              </a:solidFill>
            </a:endParaRPr>
          </a:p>
        </p:txBody>
      </p:sp>
      <p:sp>
        <p:nvSpPr>
          <p:cNvPr id="17" name="TextBox 16">
            <a:extLst>
              <a:ext uri="{FF2B5EF4-FFF2-40B4-BE49-F238E27FC236}">
                <a16:creationId xmlns:a16="http://schemas.microsoft.com/office/drawing/2014/main" id="{3C5AC7A0-5730-3305-172A-343C7D5ECFDF}"/>
              </a:ext>
            </a:extLst>
          </p:cNvPr>
          <p:cNvSpPr txBox="1"/>
          <p:nvPr/>
        </p:nvSpPr>
        <p:spPr>
          <a:xfrm>
            <a:off x="2816753" y="1386072"/>
            <a:ext cx="1699820" cy="584775"/>
          </a:xfrm>
          <a:prstGeom prst="rect">
            <a:avLst/>
          </a:prstGeom>
          <a:noFill/>
        </p:spPr>
        <p:txBody>
          <a:bodyPr wrap="square" rtlCol="0">
            <a:spAutoFit/>
          </a:bodyPr>
          <a:lstStyle/>
          <a:p>
            <a:r>
              <a:rPr lang="en-US" sz="3200" dirty="0" err="1">
                <a:solidFill>
                  <a:schemeClr val="tx1">
                    <a:lumMod val="60000"/>
                    <a:lumOff val="40000"/>
                  </a:schemeClr>
                </a:solidFill>
              </a:rPr>
              <a:t>global.R</a:t>
            </a:r>
            <a:endParaRPr lang="en-US" sz="3200" dirty="0">
              <a:solidFill>
                <a:schemeClr val="tx1">
                  <a:lumMod val="60000"/>
                  <a:lumOff val="40000"/>
                </a:schemeClr>
              </a:solidFill>
            </a:endParaRPr>
          </a:p>
        </p:txBody>
      </p:sp>
      <p:pic>
        <p:nvPicPr>
          <p:cNvPr id="18" name="Graphic 17" descr="Paper outline">
            <a:extLst>
              <a:ext uri="{FF2B5EF4-FFF2-40B4-BE49-F238E27FC236}">
                <a16:creationId xmlns:a16="http://schemas.microsoft.com/office/drawing/2014/main" id="{AEDEE50C-6CA9-F551-83C8-C2EAB7BE7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798303"/>
            <a:ext cx="588768" cy="588768"/>
          </a:xfrm>
          <a:prstGeom prst="rect">
            <a:avLst/>
          </a:prstGeom>
        </p:spPr>
      </p:pic>
      <p:pic>
        <p:nvPicPr>
          <p:cNvPr id="19" name="Graphic 18" descr="Paper outline">
            <a:extLst>
              <a:ext uri="{FF2B5EF4-FFF2-40B4-BE49-F238E27FC236}">
                <a16:creationId xmlns:a16="http://schemas.microsoft.com/office/drawing/2014/main" id="{7FF869F1-6722-FA64-7053-F82B7EDA8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383078"/>
            <a:ext cx="588768" cy="588768"/>
          </a:xfrm>
          <a:prstGeom prst="rect">
            <a:avLst/>
          </a:prstGeom>
        </p:spPr>
      </p:pic>
      <p:pic>
        <p:nvPicPr>
          <p:cNvPr id="20" name="Graphic 19" descr="Paper outline">
            <a:extLst>
              <a:ext uri="{FF2B5EF4-FFF2-40B4-BE49-F238E27FC236}">
                <a16:creationId xmlns:a16="http://schemas.microsoft.com/office/drawing/2014/main" id="{4D98703F-319E-03F1-6AB8-20593053D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970847"/>
            <a:ext cx="588768" cy="588768"/>
          </a:xfrm>
          <a:prstGeom prst="rect">
            <a:avLst/>
          </a:prstGeom>
        </p:spPr>
      </p:pic>
      <p:sp>
        <p:nvSpPr>
          <p:cNvPr id="21" name="TextBox 20">
            <a:extLst>
              <a:ext uri="{FF2B5EF4-FFF2-40B4-BE49-F238E27FC236}">
                <a16:creationId xmlns:a16="http://schemas.microsoft.com/office/drawing/2014/main" id="{1B25B785-AEC4-CFEA-3D68-D55FCAD04B41}"/>
              </a:ext>
            </a:extLst>
          </p:cNvPr>
          <p:cNvSpPr txBox="1"/>
          <p:nvPr/>
        </p:nvSpPr>
        <p:spPr>
          <a:xfrm>
            <a:off x="2816753" y="1986975"/>
            <a:ext cx="1699820" cy="584775"/>
          </a:xfrm>
          <a:prstGeom prst="rect">
            <a:avLst/>
          </a:prstGeom>
          <a:noFill/>
        </p:spPr>
        <p:txBody>
          <a:bodyPr wrap="square" rtlCol="0">
            <a:spAutoFit/>
          </a:bodyPr>
          <a:lstStyle/>
          <a:p>
            <a:r>
              <a:rPr lang="en-US" sz="3200" dirty="0">
                <a:solidFill>
                  <a:schemeClr val="tx1">
                    <a:lumMod val="60000"/>
                    <a:lumOff val="40000"/>
                  </a:schemeClr>
                </a:solidFill>
              </a:rPr>
              <a:t>*.</a:t>
            </a:r>
            <a:r>
              <a:rPr lang="en-US" sz="3200" dirty="0" err="1">
                <a:solidFill>
                  <a:schemeClr val="tx1">
                    <a:lumMod val="60000"/>
                    <a:lumOff val="40000"/>
                  </a:schemeClr>
                </a:solidFill>
              </a:rPr>
              <a:t>Rproj</a:t>
            </a:r>
            <a:endParaRPr lang="en-US" sz="3200" dirty="0">
              <a:solidFill>
                <a:schemeClr val="tx1">
                  <a:lumMod val="60000"/>
                  <a:lumOff val="40000"/>
                </a:schemeClr>
              </a:solidFill>
            </a:endParaRPr>
          </a:p>
        </p:txBody>
      </p:sp>
      <p:grpSp>
        <p:nvGrpSpPr>
          <p:cNvPr id="6" name="Group 5">
            <a:extLst>
              <a:ext uri="{FF2B5EF4-FFF2-40B4-BE49-F238E27FC236}">
                <a16:creationId xmlns:a16="http://schemas.microsoft.com/office/drawing/2014/main" id="{2F453666-FFEB-45C6-83ED-0CFFADBE1160}"/>
              </a:ext>
            </a:extLst>
          </p:cNvPr>
          <p:cNvGrpSpPr/>
          <p:nvPr/>
        </p:nvGrpSpPr>
        <p:grpSpPr>
          <a:xfrm>
            <a:off x="2133135" y="2317413"/>
            <a:ext cx="1345711" cy="1292061"/>
            <a:chOff x="2133135" y="2317413"/>
            <a:chExt cx="1345711" cy="1292061"/>
          </a:xfrm>
        </p:grpSpPr>
        <p:pic>
          <p:nvPicPr>
            <p:cNvPr id="22" name="Graphic 21" descr="Folder outline">
              <a:extLst>
                <a:ext uri="{FF2B5EF4-FFF2-40B4-BE49-F238E27FC236}">
                  <a16:creationId xmlns:a16="http://schemas.microsoft.com/office/drawing/2014/main" id="{209834B5-1A60-7562-872D-4CC82A6AE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2317413"/>
              <a:ext cx="1292061" cy="1292061"/>
            </a:xfrm>
            <a:prstGeom prst="rect">
              <a:avLst/>
            </a:prstGeom>
          </p:spPr>
        </p:pic>
        <p:sp>
          <p:nvSpPr>
            <p:cNvPr id="23" name="TextBox 22">
              <a:extLst>
                <a:ext uri="{FF2B5EF4-FFF2-40B4-BE49-F238E27FC236}">
                  <a16:creationId xmlns:a16="http://schemas.microsoft.com/office/drawing/2014/main" id="{C20ADA4C-2C7C-3F04-DCE6-F4B91326BA4A}"/>
                </a:ext>
              </a:extLst>
            </p:cNvPr>
            <p:cNvSpPr txBox="1"/>
            <p:nvPr/>
          </p:nvSpPr>
          <p:spPr>
            <a:xfrm>
              <a:off x="2351739" y="2732610"/>
              <a:ext cx="1127107" cy="461665"/>
            </a:xfrm>
            <a:prstGeom prst="rect">
              <a:avLst/>
            </a:prstGeom>
            <a:noFill/>
          </p:spPr>
          <p:txBody>
            <a:bodyPr wrap="square" rtlCol="0">
              <a:spAutoFit/>
            </a:bodyPr>
            <a:lstStyle/>
            <a:p>
              <a:r>
                <a:rPr lang="en-US" sz="2400" dirty="0">
                  <a:solidFill>
                    <a:schemeClr val="tx1">
                      <a:lumMod val="60000"/>
                      <a:lumOff val="40000"/>
                    </a:schemeClr>
                  </a:solidFill>
                </a:rPr>
                <a:t>www</a:t>
              </a:r>
            </a:p>
          </p:txBody>
        </p:sp>
      </p:grpSp>
      <p:grpSp>
        <p:nvGrpSpPr>
          <p:cNvPr id="9" name="Group 8">
            <a:extLst>
              <a:ext uri="{FF2B5EF4-FFF2-40B4-BE49-F238E27FC236}">
                <a16:creationId xmlns:a16="http://schemas.microsoft.com/office/drawing/2014/main" id="{F5707A13-93ED-EBA9-54B4-82EE02D6C423}"/>
              </a:ext>
            </a:extLst>
          </p:cNvPr>
          <p:cNvGrpSpPr/>
          <p:nvPr/>
        </p:nvGrpSpPr>
        <p:grpSpPr>
          <a:xfrm>
            <a:off x="2133135" y="3194275"/>
            <a:ext cx="1318886" cy="1292061"/>
            <a:chOff x="2133135" y="3194275"/>
            <a:chExt cx="1318886" cy="1292061"/>
          </a:xfrm>
        </p:grpSpPr>
        <p:pic>
          <p:nvPicPr>
            <p:cNvPr id="24" name="Graphic 23" descr="Folder outline">
              <a:extLst>
                <a:ext uri="{FF2B5EF4-FFF2-40B4-BE49-F238E27FC236}">
                  <a16:creationId xmlns:a16="http://schemas.microsoft.com/office/drawing/2014/main" id="{15E80559-31BF-0E98-B498-EAD1FE5B2F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3194275"/>
              <a:ext cx="1292061" cy="1292061"/>
            </a:xfrm>
            <a:prstGeom prst="rect">
              <a:avLst/>
            </a:prstGeom>
          </p:spPr>
        </p:pic>
        <p:sp>
          <p:nvSpPr>
            <p:cNvPr id="25" name="TextBox 24">
              <a:extLst>
                <a:ext uri="{FF2B5EF4-FFF2-40B4-BE49-F238E27FC236}">
                  <a16:creationId xmlns:a16="http://schemas.microsoft.com/office/drawing/2014/main" id="{8D29AC38-ABFD-C248-1DEE-5C1230ECB693}"/>
                </a:ext>
              </a:extLst>
            </p:cNvPr>
            <p:cNvSpPr txBox="1"/>
            <p:nvPr/>
          </p:nvSpPr>
          <p:spPr>
            <a:xfrm>
              <a:off x="2324914" y="3675654"/>
              <a:ext cx="1127107" cy="400110"/>
            </a:xfrm>
            <a:prstGeom prst="rect">
              <a:avLst/>
            </a:prstGeom>
            <a:noFill/>
          </p:spPr>
          <p:txBody>
            <a:bodyPr wrap="square" rtlCol="0">
              <a:spAutoFit/>
            </a:bodyPr>
            <a:lstStyle/>
            <a:p>
              <a:r>
                <a:rPr lang="en-US" sz="2000" dirty="0" err="1">
                  <a:solidFill>
                    <a:schemeClr val="bg1">
                      <a:lumMod val="65000"/>
                    </a:schemeClr>
                  </a:solidFill>
                </a:rPr>
                <a:t>Rcode</a:t>
              </a:r>
              <a:endParaRPr lang="en-US" sz="2000" dirty="0">
                <a:solidFill>
                  <a:schemeClr val="bg1">
                    <a:lumMod val="65000"/>
                  </a:schemeClr>
                </a:solidFill>
              </a:endParaRPr>
            </a:p>
          </p:txBody>
        </p:sp>
      </p:grpSp>
      <p:grpSp>
        <p:nvGrpSpPr>
          <p:cNvPr id="10" name="Group 9">
            <a:extLst>
              <a:ext uri="{FF2B5EF4-FFF2-40B4-BE49-F238E27FC236}">
                <a16:creationId xmlns:a16="http://schemas.microsoft.com/office/drawing/2014/main" id="{D3938E7B-E0EC-8AA8-D338-ADAF63129780}"/>
              </a:ext>
            </a:extLst>
          </p:cNvPr>
          <p:cNvGrpSpPr/>
          <p:nvPr/>
        </p:nvGrpSpPr>
        <p:grpSpPr>
          <a:xfrm>
            <a:off x="2133135" y="4045592"/>
            <a:ext cx="1292061" cy="1292061"/>
            <a:chOff x="2133135" y="4045592"/>
            <a:chExt cx="1292061" cy="1292061"/>
          </a:xfrm>
        </p:grpSpPr>
        <p:pic>
          <p:nvPicPr>
            <p:cNvPr id="28" name="Graphic 27" descr="Folder outline">
              <a:extLst>
                <a:ext uri="{FF2B5EF4-FFF2-40B4-BE49-F238E27FC236}">
                  <a16:creationId xmlns:a16="http://schemas.microsoft.com/office/drawing/2014/main" id="{6782F984-D1D4-73F8-65AD-1FCAA77B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4045592"/>
              <a:ext cx="1292061" cy="1292061"/>
            </a:xfrm>
            <a:prstGeom prst="rect">
              <a:avLst/>
            </a:prstGeom>
          </p:spPr>
        </p:pic>
        <p:sp>
          <p:nvSpPr>
            <p:cNvPr id="29" name="TextBox 28">
              <a:extLst>
                <a:ext uri="{FF2B5EF4-FFF2-40B4-BE49-F238E27FC236}">
                  <a16:creationId xmlns:a16="http://schemas.microsoft.com/office/drawing/2014/main" id="{C9EFE13E-0779-3CEC-6D62-8F33C12CF3DE}"/>
                </a:ext>
              </a:extLst>
            </p:cNvPr>
            <p:cNvSpPr txBox="1"/>
            <p:nvPr/>
          </p:nvSpPr>
          <p:spPr>
            <a:xfrm>
              <a:off x="2298089" y="4486336"/>
              <a:ext cx="1127107" cy="461665"/>
            </a:xfrm>
            <a:prstGeom prst="rect">
              <a:avLst/>
            </a:prstGeom>
            <a:noFill/>
          </p:spPr>
          <p:txBody>
            <a:bodyPr wrap="square" rtlCol="0">
              <a:spAutoFit/>
            </a:bodyPr>
            <a:lstStyle/>
            <a:p>
              <a:r>
                <a:rPr lang="en-US" sz="2400" dirty="0">
                  <a:solidFill>
                    <a:schemeClr val="bg1">
                      <a:lumMod val="65000"/>
                    </a:schemeClr>
                  </a:solidFill>
                </a:rPr>
                <a:t>inputs</a:t>
              </a:r>
            </a:p>
          </p:txBody>
        </p:sp>
      </p:grpSp>
      <p:pic>
        <p:nvPicPr>
          <p:cNvPr id="30" name="Graphic 29" descr="Paper outline">
            <a:extLst>
              <a:ext uri="{FF2B5EF4-FFF2-40B4-BE49-F238E27FC236}">
                <a16:creationId xmlns:a16="http://schemas.microsoft.com/office/drawing/2014/main" id="{844E9105-1C2B-2A85-AFFE-51FDF435BA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207719"/>
            <a:ext cx="588768" cy="588768"/>
          </a:xfrm>
          <a:prstGeom prst="rect">
            <a:avLst/>
          </a:prstGeom>
        </p:spPr>
      </p:pic>
      <p:sp>
        <p:nvSpPr>
          <p:cNvPr id="31" name="TextBox 30">
            <a:extLst>
              <a:ext uri="{FF2B5EF4-FFF2-40B4-BE49-F238E27FC236}">
                <a16:creationId xmlns:a16="http://schemas.microsoft.com/office/drawing/2014/main" id="{9FF249EB-A3B0-FE23-C7A7-BC3E62BDE284}"/>
              </a:ext>
            </a:extLst>
          </p:cNvPr>
          <p:cNvSpPr txBox="1"/>
          <p:nvPr/>
        </p:nvSpPr>
        <p:spPr>
          <a:xfrm>
            <a:off x="5677977" y="211712"/>
            <a:ext cx="2029109" cy="584775"/>
          </a:xfrm>
          <a:prstGeom prst="rect">
            <a:avLst/>
          </a:prstGeom>
          <a:noFill/>
        </p:spPr>
        <p:txBody>
          <a:bodyPr wrap="square" rtlCol="0">
            <a:spAutoFit/>
          </a:bodyPr>
          <a:lstStyle/>
          <a:p>
            <a:r>
              <a:rPr lang="en-US" sz="3200" dirty="0">
                <a:solidFill>
                  <a:schemeClr val="tx1">
                    <a:lumMod val="60000"/>
                    <a:lumOff val="40000"/>
                  </a:schemeClr>
                </a:solidFill>
              </a:rPr>
              <a:t>styles.css</a:t>
            </a:r>
          </a:p>
        </p:txBody>
      </p:sp>
      <p:pic>
        <p:nvPicPr>
          <p:cNvPr id="32" name="Graphic 31" descr="Paper outline">
            <a:extLst>
              <a:ext uri="{FF2B5EF4-FFF2-40B4-BE49-F238E27FC236}">
                <a16:creationId xmlns:a16="http://schemas.microsoft.com/office/drawing/2014/main" id="{6B14680B-93CA-C740-F3DE-26439DF70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862008"/>
            <a:ext cx="588768" cy="588768"/>
          </a:xfrm>
          <a:prstGeom prst="rect">
            <a:avLst/>
          </a:prstGeom>
        </p:spPr>
      </p:pic>
      <p:sp>
        <p:nvSpPr>
          <p:cNvPr id="33" name="TextBox 32">
            <a:extLst>
              <a:ext uri="{FF2B5EF4-FFF2-40B4-BE49-F238E27FC236}">
                <a16:creationId xmlns:a16="http://schemas.microsoft.com/office/drawing/2014/main" id="{7DDA50C4-B2D1-33DA-86BA-334DE3881F59}"/>
              </a:ext>
            </a:extLst>
          </p:cNvPr>
          <p:cNvSpPr txBox="1"/>
          <p:nvPr/>
        </p:nvSpPr>
        <p:spPr>
          <a:xfrm>
            <a:off x="5661498" y="866001"/>
            <a:ext cx="2416848" cy="584775"/>
          </a:xfrm>
          <a:prstGeom prst="rect">
            <a:avLst/>
          </a:prstGeom>
          <a:noFill/>
        </p:spPr>
        <p:txBody>
          <a:bodyPr wrap="square" rtlCol="0">
            <a:spAutoFit/>
          </a:bodyPr>
          <a:lstStyle/>
          <a:p>
            <a:r>
              <a:rPr lang="en-US" sz="3200" dirty="0">
                <a:solidFill>
                  <a:schemeClr val="bg1">
                    <a:lumMod val="65000"/>
                  </a:schemeClr>
                </a:solidFill>
              </a:rPr>
              <a:t>behaviors.js</a:t>
            </a:r>
          </a:p>
        </p:txBody>
      </p:sp>
      <p:cxnSp>
        <p:nvCxnSpPr>
          <p:cNvPr id="35" name="Connector: Elbow 34">
            <a:extLst>
              <a:ext uri="{FF2B5EF4-FFF2-40B4-BE49-F238E27FC236}">
                <a16:creationId xmlns:a16="http://schemas.microsoft.com/office/drawing/2014/main" id="{7C82B0F9-1C37-E7F5-8FC8-3F1887EC5F22}"/>
              </a:ext>
            </a:extLst>
          </p:cNvPr>
          <p:cNvCxnSpPr>
            <a:stCxn id="23" idx="3"/>
            <a:endCxn id="30" idx="1"/>
          </p:cNvCxnSpPr>
          <p:nvPr/>
        </p:nvCxnSpPr>
        <p:spPr>
          <a:xfrm flipV="1">
            <a:off x="3478846" y="502103"/>
            <a:ext cx="1610363" cy="2461340"/>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BBDAAFB-FBD5-FC44-0E91-38E1C1447CAA}"/>
              </a:ext>
            </a:extLst>
          </p:cNvPr>
          <p:cNvCxnSpPr>
            <a:cxnSpLocks/>
            <a:stCxn id="23" idx="3"/>
            <a:endCxn id="32" idx="1"/>
          </p:cNvCxnSpPr>
          <p:nvPr/>
        </p:nvCxnSpPr>
        <p:spPr>
          <a:xfrm flipV="1">
            <a:off x="3478846" y="1156392"/>
            <a:ext cx="1610363" cy="1807051"/>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918D93A-1006-F126-906C-651B42127718}"/>
              </a:ext>
            </a:extLst>
          </p:cNvPr>
          <p:cNvSpPr txBox="1"/>
          <p:nvPr/>
        </p:nvSpPr>
        <p:spPr>
          <a:xfrm>
            <a:off x="5661497" y="1558955"/>
            <a:ext cx="3049365" cy="1077218"/>
          </a:xfrm>
          <a:prstGeom prst="rect">
            <a:avLst/>
          </a:prstGeom>
          <a:noFill/>
        </p:spPr>
        <p:txBody>
          <a:bodyPr wrap="square" rtlCol="0">
            <a:spAutoFit/>
          </a:bodyPr>
          <a:lstStyle/>
          <a:p>
            <a:r>
              <a:rPr lang="en-US" sz="3200" dirty="0">
                <a:solidFill>
                  <a:schemeClr val="bg1">
                    <a:lumMod val="65000"/>
                  </a:schemeClr>
                </a:solidFill>
              </a:rPr>
              <a:t>Font files, media files, etc. </a:t>
            </a:r>
          </a:p>
        </p:txBody>
      </p:sp>
      <p:cxnSp>
        <p:nvCxnSpPr>
          <p:cNvPr id="42" name="Connector: Elbow 41">
            <a:extLst>
              <a:ext uri="{FF2B5EF4-FFF2-40B4-BE49-F238E27FC236}">
                <a16:creationId xmlns:a16="http://schemas.microsoft.com/office/drawing/2014/main" id="{A20C76B3-2D50-30F4-4FAD-D9B6AEBF890D}"/>
              </a:ext>
            </a:extLst>
          </p:cNvPr>
          <p:cNvCxnSpPr>
            <a:cxnSpLocks/>
            <a:stCxn id="23" idx="3"/>
            <a:endCxn id="41" idx="1"/>
          </p:cNvCxnSpPr>
          <p:nvPr/>
        </p:nvCxnSpPr>
        <p:spPr>
          <a:xfrm flipV="1">
            <a:off x="3478846" y="2097564"/>
            <a:ext cx="2182651" cy="865879"/>
          </a:xfrm>
          <a:prstGeom prst="bentConnector3">
            <a:avLst>
              <a:gd name="adj1" fmla="val 5535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C255167-DBA3-860C-6BCC-A04DBD495B74}"/>
              </a:ext>
            </a:extLst>
          </p:cNvPr>
          <p:cNvSpPr txBox="1"/>
          <p:nvPr/>
        </p:nvSpPr>
        <p:spPr>
          <a:xfrm>
            <a:off x="5677977" y="3255530"/>
            <a:ext cx="3379376" cy="584775"/>
          </a:xfrm>
          <a:prstGeom prst="rect">
            <a:avLst/>
          </a:prstGeom>
          <a:noFill/>
        </p:spPr>
        <p:txBody>
          <a:bodyPr wrap="square" rtlCol="0">
            <a:spAutoFit/>
          </a:bodyPr>
          <a:lstStyle/>
          <a:p>
            <a:r>
              <a:rPr lang="en-US" sz="3200" dirty="0">
                <a:solidFill>
                  <a:schemeClr val="bg1">
                    <a:lumMod val="65000"/>
                  </a:schemeClr>
                </a:solidFill>
              </a:rPr>
              <a:t>Custom scripts</a:t>
            </a:r>
          </a:p>
        </p:txBody>
      </p:sp>
      <p:cxnSp>
        <p:nvCxnSpPr>
          <p:cNvPr id="47" name="Connector: Elbow 46">
            <a:extLst>
              <a:ext uri="{FF2B5EF4-FFF2-40B4-BE49-F238E27FC236}">
                <a16:creationId xmlns:a16="http://schemas.microsoft.com/office/drawing/2014/main" id="{4657160D-E083-0F40-BAF0-76E5616A39B1}"/>
              </a:ext>
            </a:extLst>
          </p:cNvPr>
          <p:cNvCxnSpPr>
            <a:cxnSpLocks/>
            <a:stCxn id="25" idx="3"/>
            <a:endCxn id="46" idx="1"/>
          </p:cNvCxnSpPr>
          <p:nvPr/>
        </p:nvCxnSpPr>
        <p:spPr>
          <a:xfrm flipV="1">
            <a:off x="3452021" y="3547918"/>
            <a:ext cx="2225956" cy="327791"/>
          </a:xfrm>
          <a:prstGeom prst="bentConnector3">
            <a:avLst>
              <a:gd name="adj1" fmla="val 4957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C8E9A01-4749-ADDD-9E59-7F2E7A6CC659}"/>
              </a:ext>
            </a:extLst>
          </p:cNvPr>
          <p:cNvSpPr txBox="1"/>
          <p:nvPr/>
        </p:nvSpPr>
        <p:spPr>
          <a:xfrm>
            <a:off x="5661496" y="3772159"/>
            <a:ext cx="3379376" cy="584775"/>
          </a:xfrm>
          <a:prstGeom prst="rect">
            <a:avLst/>
          </a:prstGeom>
          <a:noFill/>
        </p:spPr>
        <p:txBody>
          <a:bodyPr wrap="square" rtlCol="0">
            <a:spAutoFit/>
          </a:bodyPr>
          <a:lstStyle/>
          <a:p>
            <a:r>
              <a:rPr lang="en-US" sz="3200" dirty="0">
                <a:solidFill>
                  <a:schemeClr val="bg1">
                    <a:lumMod val="65000"/>
                  </a:schemeClr>
                </a:solidFill>
              </a:rPr>
              <a:t>“Module” files</a:t>
            </a:r>
          </a:p>
        </p:txBody>
      </p:sp>
      <p:cxnSp>
        <p:nvCxnSpPr>
          <p:cNvPr id="54" name="Connector: Elbow 53">
            <a:extLst>
              <a:ext uri="{FF2B5EF4-FFF2-40B4-BE49-F238E27FC236}">
                <a16:creationId xmlns:a16="http://schemas.microsoft.com/office/drawing/2014/main" id="{2A85079B-6AF0-1E7B-7DF3-8AB370D7D854}"/>
              </a:ext>
            </a:extLst>
          </p:cNvPr>
          <p:cNvCxnSpPr>
            <a:cxnSpLocks/>
            <a:stCxn id="25" idx="3"/>
            <a:endCxn id="53" idx="1"/>
          </p:cNvCxnSpPr>
          <p:nvPr/>
        </p:nvCxnSpPr>
        <p:spPr>
          <a:xfrm>
            <a:off x="3452021" y="3875709"/>
            <a:ext cx="2209475" cy="18883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F3AD891-242F-6844-05A4-48A2A5C37138}"/>
              </a:ext>
            </a:extLst>
          </p:cNvPr>
          <p:cNvSpPr txBox="1"/>
          <p:nvPr/>
        </p:nvSpPr>
        <p:spPr>
          <a:xfrm>
            <a:off x="5718806" y="4424780"/>
            <a:ext cx="2416848" cy="584775"/>
          </a:xfrm>
          <a:prstGeom prst="rect">
            <a:avLst/>
          </a:prstGeom>
          <a:noFill/>
        </p:spPr>
        <p:txBody>
          <a:bodyPr wrap="square" rtlCol="0">
            <a:spAutoFit/>
          </a:bodyPr>
          <a:lstStyle/>
          <a:p>
            <a:r>
              <a:rPr lang="en-US" sz="3200" dirty="0">
                <a:solidFill>
                  <a:schemeClr val="bg1">
                    <a:lumMod val="65000"/>
                  </a:schemeClr>
                </a:solidFill>
              </a:rPr>
              <a:t>Data files</a:t>
            </a:r>
          </a:p>
        </p:txBody>
      </p:sp>
      <p:cxnSp>
        <p:nvCxnSpPr>
          <p:cNvPr id="59" name="Connector: Elbow 58">
            <a:extLst>
              <a:ext uri="{FF2B5EF4-FFF2-40B4-BE49-F238E27FC236}">
                <a16:creationId xmlns:a16="http://schemas.microsoft.com/office/drawing/2014/main" id="{7AB6A1F2-D16F-D301-E62D-656E75281967}"/>
              </a:ext>
            </a:extLst>
          </p:cNvPr>
          <p:cNvCxnSpPr>
            <a:cxnSpLocks/>
            <a:stCxn id="29" idx="3"/>
            <a:endCxn id="58" idx="1"/>
          </p:cNvCxnSpPr>
          <p:nvPr/>
        </p:nvCxnSpPr>
        <p:spPr>
          <a:xfrm flipV="1">
            <a:off x="3425196" y="4717168"/>
            <a:ext cx="2293610" cy="1"/>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00984B9-1DFD-2828-26CA-A27D8804B929}"/>
              </a:ext>
            </a:extLst>
          </p:cNvPr>
          <p:cNvCxnSpPr>
            <a:cxnSpLocks/>
            <a:stCxn id="8" idx="3"/>
            <a:endCxn id="12" idx="1"/>
          </p:cNvCxnSpPr>
          <p:nvPr/>
        </p:nvCxnSpPr>
        <p:spPr>
          <a:xfrm flipV="1">
            <a:off x="1441032" y="507912"/>
            <a:ext cx="786953" cy="226084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34FD33C-22FB-6099-E2AF-F67B592E2B0D}"/>
              </a:ext>
            </a:extLst>
          </p:cNvPr>
          <p:cNvCxnSpPr>
            <a:cxnSpLocks/>
            <a:stCxn id="8" idx="3"/>
            <a:endCxn id="18" idx="1"/>
          </p:cNvCxnSpPr>
          <p:nvPr/>
        </p:nvCxnSpPr>
        <p:spPr>
          <a:xfrm flipV="1">
            <a:off x="1441032" y="1092687"/>
            <a:ext cx="786953" cy="1676070"/>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45F7BFD-A424-B9BB-90E3-BE6D7029A3DF}"/>
              </a:ext>
            </a:extLst>
          </p:cNvPr>
          <p:cNvCxnSpPr>
            <a:cxnSpLocks/>
            <a:stCxn id="8" idx="3"/>
            <a:endCxn id="19" idx="1"/>
          </p:cNvCxnSpPr>
          <p:nvPr/>
        </p:nvCxnSpPr>
        <p:spPr>
          <a:xfrm flipV="1">
            <a:off x="1441032" y="1677462"/>
            <a:ext cx="786953" cy="109129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C8A43B8-D202-ADE7-2C45-EE9B7CCDA2AB}"/>
              </a:ext>
            </a:extLst>
          </p:cNvPr>
          <p:cNvCxnSpPr>
            <a:cxnSpLocks/>
            <a:stCxn id="8" idx="3"/>
            <a:endCxn id="20" idx="1"/>
          </p:cNvCxnSpPr>
          <p:nvPr/>
        </p:nvCxnSpPr>
        <p:spPr>
          <a:xfrm flipV="1">
            <a:off x="1441032" y="2265231"/>
            <a:ext cx="786953" cy="503526"/>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AA5C796-ED53-6D4C-0E0C-EFC2F1387925}"/>
              </a:ext>
            </a:extLst>
          </p:cNvPr>
          <p:cNvCxnSpPr>
            <a:cxnSpLocks/>
            <a:stCxn id="8" idx="3"/>
            <a:endCxn id="22" idx="1"/>
          </p:cNvCxnSpPr>
          <p:nvPr/>
        </p:nvCxnSpPr>
        <p:spPr>
          <a:xfrm>
            <a:off x="1441032" y="2768757"/>
            <a:ext cx="692103" cy="194687"/>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7941CCE-D51A-4753-F5C4-02F3EDC3AF49}"/>
              </a:ext>
            </a:extLst>
          </p:cNvPr>
          <p:cNvCxnSpPr>
            <a:cxnSpLocks/>
            <a:stCxn id="8" idx="3"/>
            <a:endCxn id="24" idx="1"/>
          </p:cNvCxnSpPr>
          <p:nvPr/>
        </p:nvCxnSpPr>
        <p:spPr>
          <a:xfrm>
            <a:off x="1441032" y="2768757"/>
            <a:ext cx="692103" cy="1071549"/>
          </a:xfrm>
          <a:prstGeom prst="bentConnector3">
            <a:avLst>
              <a:gd name="adj1" fmla="val 5596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53FF554-1AC2-2476-162F-FB2B19703FC9}"/>
              </a:ext>
            </a:extLst>
          </p:cNvPr>
          <p:cNvCxnSpPr>
            <a:cxnSpLocks/>
            <a:stCxn id="8" idx="3"/>
            <a:endCxn id="28" idx="1"/>
          </p:cNvCxnSpPr>
          <p:nvPr/>
        </p:nvCxnSpPr>
        <p:spPr>
          <a:xfrm>
            <a:off x="1441032" y="2768757"/>
            <a:ext cx="692103" cy="1922866"/>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2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22" presetClass="entr" presetSubtype="8"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left)">
                                      <p:cBhvr>
                                        <p:cTn id="117" dur="500"/>
                                        <p:tgtEl>
                                          <p:spTgt spid="83"/>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500"/>
                                        <p:tgtEl>
                                          <p:spTgt spid="10"/>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left)">
                                      <p:cBhvr>
                                        <p:cTn id="125" dur="500"/>
                                        <p:tgtEl>
                                          <p:spTgt spid="59"/>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1" grpId="0"/>
      <p:bldP spid="31" grpId="0"/>
      <p:bldP spid="33" grpId="0"/>
      <p:bldP spid="41" grpId="0"/>
      <p:bldP spid="46" grpId="0"/>
      <p:bldP spid="53"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global.R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First to run when the app starts.</a:t>
            </a:r>
          </a:p>
          <a:p>
            <a:r>
              <a:rPr lang="en-US" dirty="0"/>
              <a:t>Should set up everything </a:t>
            </a:r>
            <a:r>
              <a:rPr lang="en-US" i="1" dirty="0"/>
              <a:t>other</a:t>
            </a:r>
            <a:r>
              <a:rPr lang="en-US" dirty="0"/>
              <a:t> app files need.</a:t>
            </a:r>
          </a:p>
          <a:p>
            <a:r>
              <a:rPr lang="en-US" dirty="0"/>
              <a:t>Add any code that only needs to run </a:t>
            </a:r>
            <a:r>
              <a:rPr lang="en-US" b="1" dirty="0"/>
              <a:t>once</a:t>
            </a:r>
            <a:r>
              <a:rPr lang="en-US" dirty="0"/>
              <a:t>.</a:t>
            </a:r>
          </a:p>
          <a:p>
            <a:pPr>
              <a:lnSpc>
                <a:spcPct val="100000"/>
              </a:lnSpc>
            </a:pPr>
            <a:r>
              <a:rPr lang="en-US" dirty="0"/>
              <a:t>At a minimum, include:</a:t>
            </a:r>
          </a:p>
          <a:p>
            <a:pPr lvl="1">
              <a:lnSpc>
                <a:spcPct val="100000"/>
              </a:lnSpc>
              <a:spcBef>
                <a:spcPts val="0"/>
              </a:spcBef>
            </a:pPr>
            <a:r>
              <a:rPr lang="en-US" dirty="0"/>
              <a:t>library() calls.</a:t>
            </a:r>
          </a:p>
          <a:p>
            <a:pPr lvl="1">
              <a:lnSpc>
                <a:spcPct val="100000"/>
              </a:lnSpc>
              <a:spcBef>
                <a:spcPts val="0"/>
              </a:spcBef>
            </a:pPr>
            <a:r>
              <a:rPr lang="en-US" dirty="0"/>
              <a:t>Data-reading commands.</a:t>
            </a:r>
          </a:p>
        </p:txBody>
      </p:sp>
    </p:spTree>
    <p:extLst>
      <p:ext uri="{BB962C8B-B14F-4D97-AF65-F5344CB8AC3E}">
        <p14:creationId xmlns:p14="http://schemas.microsoft.com/office/powerpoint/2010/main" val="1063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server.R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Contains </a:t>
            </a:r>
            <a:r>
              <a:rPr lang="en-US" i="1" dirty="0"/>
              <a:t>all</a:t>
            </a:r>
            <a:r>
              <a:rPr lang="en-US" dirty="0"/>
              <a:t> code that’ll run on the server side.</a:t>
            </a:r>
          </a:p>
          <a:p>
            <a:r>
              <a:rPr lang="en-US" dirty="0"/>
              <a:t>Creates all complex UI elements.</a:t>
            </a:r>
          </a:p>
          <a:p>
            <a:r>
              <a:rPr lang="en-US" dirty="0"/>
              <a:t>Contains code that watches for and responds to user actions.</a:t>
            </a:r>
          </a:p>
          <a:p>
            <a:r>
              <a:rPr lang="en-US" dirty="0"/>
              <a:t>Should produce a single </a:t>
            </a:r>
            <a:r>
              <a:rPr lang="en-US" b="1" dirty="0"/>
              <a:t>function</a:t>
            </a:r>
            <a:r>
              <a:rPr lang="en-US" dirty="0"/>
              <a:t> named </a:t>
            </a:r>
            <a:r>
              <a:rPr lang="en-US" dirty="0">
                <a:latin typeface="Simplified Arabic Fixed" panose="020F0502020204030204" pitchFamily="49" charset="-78"/>
                <a:cs typeface="Simplified Arabic Fixed" panose="020F0502020204030204" pitchFamily="49" charset="-78"/>
              </a:rPr>
              <a:t>server:</a:t>
            </a:r>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021529"/>
            <a:ext cx="64684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E0E0"/>
                </a:solidFill>
                <a:effectLst/>
                <a:latin typeface="inherit"/>
              </a:rPr>
              <a:t>server</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function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00E0E0"/>
                </a:solidFill>
                <a:effectLst/>
                <a:latin typeface="inherit"/>
              </a:rPr>
              <a:t>input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output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session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SERVER-SIDE CODE WILL GO IN HERE</a:t>
            </a:r>
            <a:r>
              <a:rPr kumimoji="0" lang="en-US" altLang="en-US" sz="2000" b="0" i="1" u="none" strike="noStrike" cap="none" normalizeH="0" baseline="0" dirty="0">
                <a:ln>
                  <a:noFill/>
                </a:ln>
                <a:solidFill>
                  <a:srgbClr val="F8F8F2"/>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A07A"/>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ui.R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Builds the UI.</a:t>
            </a:r>
          </a:p>
          <a:p>
            <a:r>
              <a:rPr lang="en-US" dirty="0"/>
              <a:t>Links in any additional files a user’s browser should use when constructing the UI. </a:t>
            </a:r>
          </a:p>
          <a:p>
            <a:r>
              <a:rPr lang="en-US" dirty="0"/>
              <a:t>Produce a single </a:t>
            </a:r>
            <a:r>
              <a:rPr lang="en-US" b="1" dirty="0"/>
              <a:t>R object</a:t>
            </a:r>
            <a:r>
              <a:rPr lang="en-US" dirty="0"/>
              <a:t> named </a:t>
            </a:r>
            <a:r>
              <a:rPr lang="en-US" dirty="0" err="1">
                <a:latin typeface="Simplified Arabic Fixed" panose="020F0502020204030204" pitchFamily="49" charset="-78"/>
                <a:cs typeface="Simplified Arabic Fixed" panose="020F0502020204030204" pitchFamily="49" charset="-78"/>
              </a:rPr>
              <a:t>ui</a:t>
            </a:r>
            <a:r>
              <a:rPr lang="en-US" sz="1800" dirty="0">
                <a:latin typeface="Simplified Arabic Fixed" panose="020F0502020204030204" pitchFamily="49" charset="-78"/>
                <a:cs typeface="Simplified Arabic Fixed" panose="020F0502020204030204" pitchFamily="49" charset="-78"/>
              </a:rPr>
              <a:t> </a:t>
            </a:r>
            <a:r>
              <a:rPr lang="en-US" dirty="0"/>
              <a:t>that’s an HTML container:</a:t>
            </a:r>
            <a:endParaRPr lang="en-US" dirty="0">
              <a:latin typeface="Simplified Arabic Fixed" panose="020F0502020204030204" pitchFamily="49" charset="-78"/>
              <a:cs typeface="Simplified Arabic Fixed" panose="020F0502020204030204" pitchFamily="49" charset="-78"/>
            </a:endParaRPr>
          </a:p>
          <a:p>
            <a:pPr marL="76200" indent="0">
              <a:buNone/>
            </a:pPr>
            <a:r>
              <a:rPr lang="en-US" dirty="0">
                <a:latin typeface="Simplified Arabic Fixed" panose="020F0502020204030204" pitchFamily="49" charset="-78"/>
                <a:cs typeface="Simplified Arabic Fixed" panose="020F0502020204030204" pitchFamily="49" charset="-78"/>
              </a:rPr>
              <a:t>	</a:t>
            </a:r>
            <a:endParaRPr lang="en-US" dirty="0"/>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506277"/>
            <a:ext cx="61815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E0E0"/>
                </a:solidFill>
                <a:effectLst/>
                <a:latin typeface="inherit"/>
              </a:rPr>
              <a:t>ui</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fluidPage(</a:t>
            </a:r>
            <a:endParaRPr kumimoji="0" lang="en-US" altLang="en-US" sz="2000" b="0" i="0" u="none" strike="noStrike" cap="none" normalizeH="0" baseline="0" dirty="0">
              <a:ln>
                <a:noFill/>
              </a:ln>
              <a:solidFill>
                <a:srgbClr val="F8F8F2"/>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CLIENT-SIDE CODE WILL GO IN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0" cap="none" spc="0" normalizeH="0" baseline="0" noProof="0" dirty="0">
                <a:ln>
                  <a:noFill/>
                </a:ln>
                <a:solidFill>
                  <a:srgbClr val="FFA07A"/>
                </a:solidFill>
                <a:effectLst/>
                <a:uLnTx/>
                <a:uFillTx/>
                <a:latin typeface="inherit"/>
                <a:cs typeface="Arial"/>
                <a:sym typeface="Arial"/>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p:txBody>
      </p:sp>
    </p:spTree>
    <p:extLst>
      <p:ext uri="{BB962C8B-B14F-4D97-AF65-F5344CB8AC3E}">
        <p14:creationId xmlns:p14="http://schemas.microsoft.com/office/powerpoint/2010/main" val="3535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7916-8B20-C7A0-EBAF-0F15C99CB8A5}"/>
              </a:ext>
            </a:extLst>
          </p:cNvPr>
          <p:cNvSpPr>
            <a:spLocks noGrp="1"/>
          </p:cNvSpPr>
          <p:nvPr>
            <p:ph type="title"/>
          </p:nvPr>
        </p:nvSpPr>
        <p:spPr/>
        <p:txBody>
          <a:bodyPr/>
          <a:lstStyle/>
          <a:p>
            <a:r>
              <a:rPr lang="en-US" dirty="0"/>
              <a:t>HTML and UIs 101</a:t>
            </a:r>
          </a:p>
        </p:txBody>
      </p:sp>
    </p:spTree>
    <p:extLst>
      <p:ext uri="{BB962C8B-B14F-4D97-AF65-F5344CB8AC3E}">
        <p14:creationId xmlns:p14="http://schemas.microsoft.com/office/powerpoint/2010/main" val="196751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Why bother with HTML?</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lstStyle/>
          <a:p>
            <a:r>
              <a:rPr lang="en-US" dirty="0"/>
              <a:t>The first and most critical step of building a Shiny app is designing your app’s UI. </a:t>
            </a:r>
          </a:p>
          <a:p>
            <a:r>
              <a:rPr lang="en-US" dirty="0"/>
              <a:t>I’d </a:t>
            </a:r>
            <a:r>
              <a:rPr lang="en-US" i="1" dirty="0"/>
              <a:t>like</a:t>
            </a:r>
            <a:r>
              <a:rPr lang="en-US" dirty="0"/>
              <a:t> to jump straight into that, but we </a:t>
            </a:r>
            <a:r>
              <a:rPr lang="en-US" i="1" dirty="0"/>
              <a:t>shouldn’t</a:t>
            </a:r>
            <a:r>
              <a:rPr lang="en-US" dirty="0"/>
              <a:t>.</a:t>
            </a:r>
          </a:p>
          <a:p>
            <a:r>
              <a:rPr lang="en-US" dirty="0"/>
              <a:t>Why? In practice, writing R Shiny UI code is not </a:t>
            </a:r>
            <a:r>
              <a:rPr lang="en-US" i="1" dirty="0"/>
              <a:t>much</a:t>
            </a:r>
            <a:r>
              <a:rPr lang="en-US" dirty="0"/>
              <a:t> different from just writing HTML.</a:t>
            </a:r>
          </a:p>
          <a:p>
            <a:r>
              <a:rPr lang="en-US" dirty="0"/>
              <a:t>As such, knowing even a </a:t>
            </a:r>
            <a:r>
              <a:rPr lang="en-US" i="1" dirty="0"/>
              <a:t>little</a:t>
            </a:r>
            <a:r>
              <a:rPr lang="en-US" dirty="0"/>
              <a:t> HTML will make writing R Shiny UI code a </a:t>
            </a:r>
            <a:r>
              <a:rPr lang="en-US" i="1" dirty="0"/>
              <a:t>lot</a:t>
            </a:r>
            <a:r>
              <a:rPr lang="en-US" dirty="0"/>
              <a:t> easier!</a:t>
            </a:r>
          </a:p>
        </p:txBody>
      </p:sp>
    </p:spTree>
    <p:extLst>
      <p:ext uri="{BB962C8B-B14F-4D97-AF65-F5344CB8AC3E}">
        <p14:creationId xmlns:p14="http://schemas.microsoft.com/office/powerpoint/2010/main" val="32234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Carpentries Code of Conduct</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2"/>
              </a:buClr>
              <a:buSzPts val="1100"/>
              <a:buFont typeface="Arial"/>
              <a:buChar char="●"/>
            </a:pPr>
            <a:r>
              <a:rPr lang="en" dirty="0"/>
              <a:t>Use welcoming, inclusive language.</a:t>
            </a:r>
            <a:endParaRPr dirty="0"/>
          </a:p>
          <a:p>
            <a:pPr marL="457200" lvl="0" indent="-298450" algn="l" rtl="0">
              <a:spcBef>
                <a:spcPts val="0"/>
              </a:spcBef>
              <a:spcAft>
                <a:spcPts val="0"/>
              </a:spcAft>
              <a:buClr>
                <a:schemeClr val="dk2"/>
              </a:buClr>
              <a:buSzPts val="1100"/>
              <a:buFont typeface="Arial"/>
              <a:buChar char="●"/>
            </a:pPr>
            <a:r>
              <a:rPr lang="en" dirty="0"/>
              <a:t>Be respectful of differing viewpoints and lived experiences.</a:t>
            </a:r>
            <a:endParaRPr dirty="0"/>
          </a:p>
          <a:p>
            <a:pPr marL="457200" lvl="0" indent="-298450" algn="l" rtl="0">
              <a:spcBef>
                <a:spcPts val="0"/>
              </a:spcBef>
              <a:spcAft>
                <a:spcPts val="0"/>
              </a:spcAft>
              <a:buClr>
                <a:schemeClr val="dk2"/>
              </a:buClr>
              <a:buSzPts val="1100"/>
              <a:buFont typeface="Arial"/>
              <a:buChar char="●"/>
            </a:pPr>
            <a:r>
              <a:rPr lang="en" dirty="0"/>
              <a:t>Accept constructive criticism gracefully.</a:t>
            </a:r>
            <a:endParaRPr dirty="0"/>
          </a:p>
          <a:p>
            <a:pPr marL="457200" lvl="0" indent="-298450" algn="l" rtl="0">
              <a:spcBef>
                <a:spcPts val="0"/>
              </a:spcBef>
              <a:spcAft>
                <a:spcPts val="0"/>
              </a:spcAft>
              <a:buClr>
                <a:schemeClr val="dk2"/>
              </a:buClr>
              <a:buSzPts val="1100"/>
              <a:buFont typeface="Arial"/>
              <a:buChar char="●"/>
            </a:pPr>
            <a:r>
              <a:rPr lang="en" dirty="0"/>
              <a:t>Focus on what’s best for learning.</a:t>
            </a:r>
            <a:endParaRPr dirty="0"/>
          </a:p>
          <a:p>
            <a:pPr marL="457200" lvl="0" indent="-298450" algn="l" rtl="0">
              <a:spcBef>
                <a:spcPts val="0"/>
              </a:spcBef>
              <a:spcAft>
                <a:spcPts val="0"/>
              </a:spcAft>
              <a:buClr>
                <a:schemeClr val="dk2"/>
              </a:buClr>
              <a:buSzPts val="1100"/>
              <a:buFont typeface="Arial"/>
              <a:buChar char="●"/>
            </a:pPr>
            <a:r>
              <a:rPr lang="en" dirty="0"/>
              <a:t>Show everyone courtesy and respect.</a:t>
            </a:r>
            <a:endParaRPr dirty="0"/>
          </a:p>
          <a:p>
            <a:pPr marL="457200" lvl="0" indent="0" algn="l" rtl="0">
              <a:spcBef>
                <a:spcPts val="1200"/>
              </a:spcBef>
              <a:spcAft>
                <a:spcPts val="1600"/>
              </a:spcAft>
              <a:buNone/>
            </a:pPr>
            <a:r>
              <a:rPr lang="en" sz="2000" u="sng" dirty="0">
                <a:solidFill>
                  <a:schemeClr val="accent5"/>
                </a:solidFill>
                <a:hlinkClick r:id="rId3">
                  <a:extLst>
                    <a:ext uri="{A12FA001-AC4F-418D-AE19-62706E023703}">
                      <ahyp:hlinkClr xmlns:ahyp="http://schemas.microsoft.com/office/drawing/2018/hyperlinkcolor" val="tx"/>
                    </a:ext>
                  </a:extLst>
                </a:hlinkClick>
              </a:rPr>
              <a:t>https://z.umn.edu/ccoc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animEffect transition="in" filter="fade">
                                      <p:cBhvr>
                                        <p:cTn id="19" dur="500"/>
                                        <p:tgtEl>
                                          <p:spTgt spid="70">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500"/>
                                        <p:tgtEl>
                                          <p:spTgt spid="70">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animEffect transition="in" filter="fade">
                                      <p:cBhvr>
                                        <p:cTn id="27"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HTML in just three concepts</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normAutofit lnSpcReduction="10000"/>
          </a:bodyPr>
          <a:lstStyle/>
          <a:p>
            <a:pPr>
              <a:lnSpc>
                <a:spcPct val="100000"/>
              </a:lnSpc>
            </a:pPr>
            <a:r>
              <a:rPr lang="en-US" dirty="0"/>
              <a:t>Good news: HTML is </a:t>
            </a:r>
            <a:r>
              <a:rPr lang="en-US" b="1" dirty="0"/>
              <a:t>not</a:t>
            </a:r>
            <a:r>
              <a:rPr lang="en-US" dirty="0"/>
              <a:t> a scripting language.</a:t>
            </a:r>
          </a:p>
          <a:p>
            <a:pPr lvl="1">
              <a:lnSpc>
                <a:spcPct val="100000"/>
              </a:lnSpc>
              <a:spcBef>
                <a:spcPts val="0"/>
              </a:spcBef>
            </a:pPr>
            <a:r>
              <a:rPr lang="en-US" i="1" dirty="0"/>
              <a:t>All</a:t>
            </a:r>
            <a:r>
              <a:rPr lang="en-US" dirty="0"/>
              <a:t> it does is tell a browser </a:t>
            </a:r>
            <a:r>
              <a:rPr lang="en-US" b="1" dirty="0"/>
              <a:t>what</a:t>
            </a:r>
            <a:r>
              <a:rPr lang="en-US" dirty="0"/>
              <a:t> elements to build and </a:t>
            </a:r>
            <a:r>
              <a:rPr lang="en-US" b="1" dirty="0"/>
              <a:t>where</a:t>
            </a:r>
            <a:r>
              <a:rPr lang="en-US" dirty="0"/>
              <a:t> they should go on the page. </a:t>
            </a:r>
          </a:p>
          <a:p>
            <a:pPr>
              <a:lnSpc>
                <a:spcPct val="100000"/>
              </a:lnSpc>
            </a:pPr>
            <a:r>
              <a:rPr lang="en-US" dirty="0"/>
              <a:t>Here’s how to sum up HTML’s whole deal:</a:t>
            </a:r>
          </a:p>
          <a:p>
            <a:pPr marL="1016000" lvl="1" indent="-457200">
              <a:lnSpc>
                <a:spcPct val="100000"/>
              </a:lnSpc>
              <a:spcBef>
                <a:spcPts val="0"/>
              </a:spcBef>
              <a:buFont typeface="+mj-lt"/>
              <a:buAutoNum type="arabicPeriod"/>
            </a:pPr>
            <a:r>
              <a:rPr lang="en-US" dirty="0"/>
              <a:t>A webpage is just a box containing other boxes and/or stuff. Those boxes are HTML’s nouns, called </a:t>
            </a:r>
            <a:r>
              <a:rPr lang="en-US" b="1" dirty="0"/>
              <a:t>elements</a:t>
            </a:r>
            <a:r>
              <a:rPr lang="en-US" dirty="0"/>
              <a:t>.</a:t>
            </a:r>
          </a:p>
          <a:p>
            <a:pPr marL="1016000" lvl="1" indent="-457200">
              <a:lnSpc>
                <a:spcPct val="100000"/>
              </a:lnSpc>
              <a:spcBef>
                <a:spcPts val="0"/>
              </a:spcBef>
              <a:buFont typeface="+mj-lt"/>
              <a:buAutoNum type="arabicPeriod"/>
            </a:pPr>
            <a:r>
              <a:rPr lang="en-US" dirty="0"/>
              <a:t>Every webpage has a </a:t>
            </a:r>
            <a:r>
              <a:rPr lang="en-US" b="1" dirty="0"/>
              <a:t>head</a:t>
            </a:r>
            <a:r>
              <a:rPr lang="en-US" dirty="0"/>
              <a:t> box for special instructions and a </a:t>
            </a:r>
            <a:r>
              <a:rPr lang="en-US" b="1" dirty="0"/>
              <a:t>body</a:t>
            </a:r>
            <a:r>
              <a:rPr lang="en-US" dirty="0"/>
              <a:t> box for all the stuff users need to see.</a:t>
            </a:r>
          </a:p>
          <a:p>
            <a:pPr marL="1016000" lvl="1" indent="-457200">
              <a:lnSpc>
                <a:spcPct val="100000"/>
              </a:lnSpc>
              <a:spcBef>
                <a:spcPts val="0"/>
              </a:spcBef>
              <a:buFont typeface="+mj-lt"/>
              <a:buAutoNum type="arabicPeriod"/>
            </a:pPr>
            <a:r>
              <a:rPr lang="en-US" dirty="0"/>
              <a:t>HTML boxes have </a:t>
            </a:r>
            <a:r>
              <a:rPr lang="en-US" b="1" dirty="0"/>
              <a:t>attributes</a:t>
            </a:r>
            <a:r>
              <a:rPr lang="en-US" dirty="0"/>
              <a:t> (“adjectives”) that distinguish them from each other, and how they “fit together” on different screens is important to understand.</a:t>
            </a:r>
          </a:p>
        </p:txBody>
      </p:sp>
    </p:spTree>
    <p:extLst>
      <p:ext uri="{BB962C8B-B14F-4D97-AF65-F5344CB8AC3E}">
        <p14:creationId xmlns:p14="http://schemas.microsoft.com/office/powerpoint/2010/main" val="37056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When you look at the website to the right, what do you see?</a:t>
            </a:r>
          </a:p>
        </p:txBody>
      </p:sp>
      <p:pic>
        <p:nvPicPr>
          <p:cNvPr id="3074" name="Picture 2">
            <a:extLst>
              <a:ext uri="{FF2B5EF4-FFF2-40B4-BE49-F238E27FC236}">
                <a16:creationId xmlns:a16="http://schemas.microsoft.com/office/drawing/2014/main" id="{A300A03A-C11E-E5F2-85AA-A8EEBDD7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55" y="445025"/>
            <a:ext cx="5268828" cy="43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7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a:t>
            </a:r>
            <a:r>
              <a:rPr lang="en-US" i="1" dirty="0"/>
              <a:t>nested</a:t>
            </a:r>
            <a:r>
              <a:rPr lang="en-US" dirty="0"/>
              <a:t>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I </a:t>
            </a:r>
            <a:r>
              <a:rPr lang="en-US" sz="1800" i="1" dirty="0"/>
              <a:t>want</a:t>
            </a:r>
            <a:r>
              <a:rPr lang="en-US" sz="1800" dirty="0"/>
              <a:t> you to envision a webpage like this: As a nested set of boxes holding stuff and other boxes.</a:t>
            </a:r>
          </a:p>
        </p:txBody>
      </p:sp>
      <p:pic>
        <p:nvPicPr>
          <p:cNvPr id="4098" name="Picture 2">
            <a:extLst>
              <a:ext uri="{FF2B5EF4-FFF2-40B4-BE49-F238E27FC236}">
                <a16:creationId xmlns:a16="http://schemas.microsoft.com/office/drawing/2014/main" id="{D8A6FBB4-DAEF-BB46-F648-07909583C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r="4624" b="8019"/>
          <a:stretch/>
        </p:blipFill>
        <p:spPr bwMode="auto">
          <a:xfrm>
            <a:off x="3740103" y="200929"/>
            <a:ext cx="4812632" cy="478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9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Codeword: div</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p:txBody>
          <a:bodyPr>
            <a:normAutofit fontScale="92500" lnSpcReduction="10000"/>
          </a:bodyPr>
          <a:lstStyle/>
          <a:p>
            <a:pPr>
              <a:lnSpc>
                <a:spcPct val="120000"/>
              </a:lnSpc>
            </a:pPr>
            <a:r>
              <a:rPr lang="en-US" sz="1800" dirty="0"/>
              <a:t>Here’s the code for an HTML </a:t>
            </a:r>
            <a:r>
              <a:rPr lang="en-US" sz="1800" b="1" dirty="0">
                <a:solidFill>
                  <a:schemeClr val="bg2"/>
                </a:solidFill>
              </a:rPr>
              <a:t>div</a:t>
            </a:r>
            <a:r>
              <a:rPr lang="en-US" sz="1800" dirty="0"/>
              <a:t> (short for “division,” a generic box):</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00B0F0"/>
                </a:solidFill>
                <a:effectLst/>
                <a:latin typeface="inherit"/>
              </a:rPr>
              <a:t>id</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err="1">
                <a:ln>
                  <a:noFill/>
                </a:ln>
                <a:solidFill>
                  <a:srgbClr val="ABE338"/>
                </a:solidFill>
                <a:effectLst/>
                <a:latin typeface="inherit"/>
              </a:rPr>
              <a:t>my_box</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a:ln>
                  <a:noFill/>
                </a:ln>
                <a:solidFill>
                  <a:srgbClr val="FFA07A"/>
                </a:solidFill>
                <a:effectLst/>
                <a:latin typeface="inherit"/>
              </a:rPr>
              <a:t>&gt;</a:t>
            </a:r>
          </a:p>
          <a:p>
            <a:pPr marL="139700" indent="0">
              <a:lnSpc>
                <a:spcPct val="120000"/>
              </a:lnSpc>
              <a:buNone/>
            </a:pPr>
            <a:r>
              <a:rPr kumimoji="0" lang="en-US" altLang="en-US" sz="2000" b="0" i="0" u="none" strike="noStrike" cap="none" normalizeH="0" baseline="0" dirty="0">
                <a:ln>
                  <a:noFill/>
                </a:ln>
                <a:solidFill>
                  <a:srgbClr val="0070C0"/>
                </a:solidFill>
                <a:effectLst/>
                <a:latin typeface="inherit"/>
              </a:rPr>
              <a:t>My box's contents</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FFA07A"/>
                </a:solidFill>
                <a:effectLst/>
                <a:latin typeface="inherit"/>
              </a:rPr>
              <a:t>&gt;</a:t>
            </a:r>
            <a:r>
              <a:rPr kumimoji="0" lang="en-US" altLang="en-US" sz="9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nSpc>
                <a:spcPct val="120000"/>
              </a:lnSpc>
            </a:pPr>
            <a:r>
              <a:rPr lang="en-US" sz="1800" dirty="0"/>
              <a:t>An </a:t>
            </a:r>
            <a:r>
              <a:rPr lang="en-US" sz="1800" b="1" dirty="0"/>
              <a:t>opening tag --&gt; </a:t>
            </a:r>
            <a:r>
              <a:rPr lang="en-US" sz="1800" dirty="0"/>
              <a:t> &lt;div&gt;</a:t>
            </a:r>
          </a:p>
          <a:p>
            <a:pPr>
              <a:lnSpc>
                <a:spcPct val="120000"/>
              </a:lnSpc>
            </a:pPr>
            <a:r>
              <a:rPr lang="en-US" sz="1800" dirty="0"/>
              <a:t>A </a:t>
            </a:r>
            <a:r>
              <a:rPr lang="en-US" sz="1800" b="1" dirty="0"/>
              <a:t>closing tag --&gt;    </a:t>
            </a:r>
            <a:r>
              <a:rPr lang="en-US" sz="1800" dirty="0"/>
              <a:t>&lt;/div&gt;</a:t>
            </a:r>
          </a:p>
          <a:p>
            <a:pPr>
              <a:lnSpc>
                <a:spcPct val="120000"/>
              </a:lnSpc>
            </a:pPr>
            <a:r>
              <a:rPr lang="en-US" sz="1800" dirty="0"/>
              <a:t>In between --&gt;  the box’s </a:t>
            </a:r>
            <a:r>
              <a:rPr lang="en-US" sz="1800" b="1" dirty="0"/>
              <a:t>contents</a:t>
            </a:r>
            <a:r>
              <a:rPr lang="en-US" sz="1800" dirty="0"/>
              <a:t>:</a:t>
            </a:r>
          </a:p>
          <a:p>
            <a:pPr lvl="1">
              <a:lnSpc>
                <a:spcPct val="120000"/>
              </a:lnSpc>
              <a:spcBef>
                <a:spcPts val="0"/>
              </a:spcBef>
            </a:pPr>
            <a:r>
              <a:rPr lang="en-US" sz="1600" dirty="0"/>
              <a:t>Here, “My box’s contents”</a:t>
            </a:r>
          </a:p>
          <a:p>
            <a:pPr>
              <a:lnSpc>
                <a:spcPct val="120000"/>
              </a:lnSpc>
            </a:pPr>
            <a:r>
              <a:rPr lang="en-US" sz="1800" dirty="0"/>
              <a:t>Inside the opening tag, set attributes using </a:t>
            </a:r>
            <a:r>
              <a:rPr lang="en-US" sz="1800" b="1" dirty="0"/>
              <a:t>attribute = “value” format. </a:t>
            </a:r>
          </a:p>
        </p:txBody>
      </p:sp>
      <p:sp>
        <p:nvSpPr>
          <p:cNvPr id="4" name="Text Placeholder 3">
            <a:extLst>
              <a:ext uri="{FF2B5EF4-FFF2-40B4-BE49-F238E27FC236}">
                <a16:creationId xmlns:a16="http://schemas.microsoft.com/office/drawing/2014/main" id="{A1A463B4-ACED-8209-417C-91CF7666655B}"/>
              </a:ext>
            </a:extLst>
          </p:cNvPr>
          <p:cNvSpPr>
            <a:spLocks noGrp="1"/>
          </p:cNvSpPr>
          <p:nvPr>
            <p:ph type="body" idx="2"/>
          </p:nvPr>
        </p:nvSpPr>
        <p:spPr/>
        <p:txBody>
          <a:bodyPr/>
          <a:lstStyle/>
          <a:p>
            <a:r>
              <a:rPr lang="en-US" sz="1800" dirty="0"/>
              <a:t>In Shiny, we’d code the same </a:t>
            </a:r>
            <a:r>
              <a:rPr lang="en-US" sz="1800" b="1" dirty="0"/>
              <a:t>div</a:t>
            </a:r>
            <a:r>
              <a:rPr lang="en-US" sz="1800" dirty="0"/>
              <a:t> using R-like syntax:</a:t>
            </a:r>
          </a:p>
          <a:p>
            <a:pPr marL="139700" indent="0">
              <a:buNone/>
            </a:pPr>
            <a:r>
              <a:rPr kumimoji="0" lang="en-US" altLang="en-US" sz="1800" b="0" i="0" u="none" strike="noStrike" cap="none" normalizeH="0" baseline="0" dirty="0">
                <a:ln>
                  <a:noFill/>
                </a:ln>
                <a:solidFill>
                  <a:srgbClr val="FFA07A"/>
                </a:solidFill>
                <a:effectLst/>
                <a:latin typeface="inherit"/>
              </a:rPr>
              <a:t>div(</a:t>
            </a:r>
            <a:r>
              <a:rPr kumimoji="0" lang="en-US" altLang="en-US" sz="1800" b="0" i="0" u="none" strike="noStrike" cap="none" normalizeH="0" baseline="0" dirty="0">
                <a:ln>
                  <a:noFill/>
                </a:ln>
                <a:solidFill>
                  <a:srgbClr val="00B0F0"/>
                </a:solidFill>
                <a:effectLst/>
                <a:latin typeface="inherit"/>
              </a:rPr>
              <a:t>id</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FFA07A"/>
                </a:solidFill>
                <a:effectLst/>
                <a:latin typeface="inherit"/>
              </a:rPr>
              <a:t>=</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ABE338"/>
                </a:solidFill>
                <a:effectLst/>
                <a:latin typeface="inherit"/>
              </a:rPr>
              <a:t>"my box"</a:t>
            </a:r>
            <a:r>
              <a:rPr kumimoji="0" lang="en-US" altLang="en-US" sz="1800" b="0" i="0" u="none" strike="noStrike" cap="none" normalizeH="0" baseline="0" dirty="0">
                <a:ln>
                  <a:noFill/>
                </a:ln>
                <a:solidFill>
                  <a:srgbClr val="0070C0"/>
                </a:solidFill>
                <a:effectLst/>
                <a:latin typeface="inherit"/>
              </a:rPr>
              <a:t>,</a:t>
            </a:r>
          </a:p>
          <a:p>
            <a:pPr marL="139700" indent="0">
              <a:buNone/>
            </a:pPr>
            <a:r>
              <a:rPr kumimoji="0" lang="en-US" altLang="en-US" sz="1800" b="0" i="0" u="none" strike="noStrike" cap="none" normalizeH="0" baseline="0" dirty="0">
                <a:ln>
                  <a:noFill/>
                </a:ln>
                <a:solidFill>
                  <a:srgbClr val="F8F8F2"/>
                </a:solidFill>
                <a:effectLst/>
                <a:latin typeface="Source Code Pro" panose="020B0509030403020204" pitchFamily="49" charset="0"/>
              </a:rPr>
              <a:t> </a:t>
            </a:r>
            <a:r>
              <a:rPr kumimoji="0" lang="en-US" altLang="en-US" sz="1800" b="0" i="0" u="none" strike="noStrike" cap="none" normalizeH="0" baseline="0" dirty="0">
                <a:ln>
                  <a:noFill/>
                </a:ln>
                <a:solidFill>
                  <a:srgbClr val="0070C0"/>
                </a:solidFill>
                <a:effectLst/>
                <a:latin typeface="inherit"/>
              </a:rPr>
              <a:t>"My box's contents“</a:t>
            </a:r>
          </a:p>
          <a:p>
            <a:pPr marL="139700" indent="0">
              <a:buNone/>
            </a:pPr>
            <a:r>
              <a:rPr kumimoji="0" lang="en-US" altLang="en-US" sz="1800" b="0" i="0" u="none" strike="noStrike" cap="none" normalizeH="0" baseline="0" dirty="0">
                <a:ln>
                  <a:noFill/>
                </a:ln>
                <a:solidFill>
                  <a:srgbClr val="FFA07A"/>
                </a:solidFill>
                <a:effectLst/>
                <a:latin typeface="inheri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0" indent="-317500" algn="l" defTabSz="914400" rtl="0" eaLnBrk="1" fontAlgn="auto" latinLnBrk="0" hangingPunct="1">
              <a:lnSpc>
                <a:spcPct val="115000"/>
              </a:lnSpc>
              <a:spcBef>
                <a:spcPts val="0"/>
              </a:spcBef>
              <a:spcAft>
                <a:spcPts val="0"/>
              </a:spcAft>
              <a:buClr>
                <a:srgbClr val="444444"/>
              </a:buClr>
              <a:buSzPts val="1400"/>
              <a:buFont typeface="Source Sans Pro"/>
              <a:buChar char="●"/>
              <a:tabLst/>
              <a:defRPr/>
            </a:pP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Hopefully, you’re seeing that this is </a:t>
            </a:r>
            <a:r>
              <a:rPr kumimoji="0" lang="en-US" sz="1700" b="0" i="1" u="none" strike="noStrike" kern="0" cap="none" spc="0" normalizeH="0" baseline="0" noProof="0" dirty="0">
                <a:ln>
                  <a:noFill/>
                </a:ln>
                <a:solidFill>
                  <a:srgbClr val="444444"/>
                </a:solidFill>
                <a:effectLst/>
                <a:uLnTx/>
                <a:uFillTx/>
                <a:latin typeface="Source Sans Pro"/>
                <a:ea typeface="Source Sans Pro"/>
                <a:sym typeface="Source Sans Pro"/>
              </a:rPr>
              <a:t>hardly</a:t>
            </a: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 different from writing HTML!</a:t>
            </a:r>
            <a:endParaRPr kumimoji="0" lang="en-US" sz="1700" b="1" i="0" u="none" strike="noStrike" kern="0" cap="none" spc="0" normalizeH="0" baseline="0" noProof="0" dirty="0">
              <a:ln>
                <a:noFill/>
              </a:ln>
              <a:solidFill>
                <a:srgbClr val="444444"/>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227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wipe(up)">
                                      <p:cBhvr>
                                        <p:cTn id="53" dur="500"/>
                                        <p:tgtEl>
                                          <p:spTgt spid="4">
                                            <p:txEl>
                                              <p:pRg st="1" end="1"/>
                                            </p:txEl>
                                          </p:spTgt>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up)">
                                      <p:cBhvr>
                                        <p:cTn id="57" dur="500"/>
                                        <p:tgtEl>
                                          <p:spTgt spid="4">
                                            <p:txEl>
                                              <p:pRg st="2" end="2"/>
                                            </p:txEl>
                                          </p:spTgt>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up)">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You get a box, and you get a box, and…</a:t>
            </a:r>
          </a:p>
        </p:txBody>
      </p:sp>
      <p:pic>
        <p:nvPicPr>
          <p:cNvPr id="8" name="Picture 7">
            <a:extLst>
              <a:ext uri="{FF2B5EF4-FFF2-40B4-BE49-F238E27FC236}">
                <a16:creationId xmlns:a16="http://schemas.microsoft.com/office/drawing/2014/main" id="{0A6520BE-F80C-B273-3AAF-AF5137EB9316}"/>
              </a:ext>
            </a:extLst>
          </p:cNvPr>
          <p:cNvPicPr>
            <a:picLocks noChangeAspect="1"/>
          </p:cNvPicPr>
          <p:nvPr/>
        </p:nvPicPr>
        <p:blipFill>
          <a:blip r:embed="rId3"/>
          <a:stretch>
            <a:fillRect/>
          </a:stretch>
        </p:blipFill>
        <p:spPr>
          <a:xfrm>
            <a:off x="5727572" y="1068425"/>
            <a:ext cx="2478745" cy="3975346"/>
          </a:xfrm>
          <a:prstGeom prst="rect">
            <a:avLst/>
          </a:prstGeom>
        </p:spPr>
      </p:pic>
      <p:pic>
        <p:nvPicPr>
          <p:cNvPr id="12" name="Picture 11">
            <a:extLst>
              <a:ext uri="{FF2B5EF4-FFF2-40B4-BE49-F238E27FC236}">
                <a16:creationId xmlns:a16="http://schemas.microsoft.com/office/drawing/2014/main" id="{D80F7587-6ECF-9E19-9800-659DB6EDDCB1}"/>
              </a:ext>
            </a:extLst>
          </p:cNvPr>
          <p:cNvPicPr>
            <a:picLocks noChangeAspect="1"/>
          </p:cNvPicPr>
          <p:nvPr/>
        </p:nvPicPr>
        <p:blipFill>
          <a:blip r:embed="rId4"/>
          <a:stretch>
            <a:fillRect/>
          </a:stretch>
        </p:blipFill>
        <p:spPr>
          <a:xfrm>
            <a:off x="787257" y="1351532"/>
            <a:ext cx="4224755" cy="3409131"/>
          </a:xfrm>
          <a:prstGeom prst="rect">
            <a:avLst/>
          </a:prstGeom>
        </p:spPr>
      </p:pic>
      <p:pic>
        <p:nvPicPr>
          <p:cNvPr id="13" name="Picture 12">
            <a:extLst>
              <a:ext uri="{FF2B5EF4-FFF2-40B4-BE49-F238E27FC236}">
                <a16:creationId xmlns:a16="http://schemas.microsoft.com/office/drawing/2014/main" id="{16A9E1F8-588B-D28C-1FD9-520DAD203EA9}"/>
              </a:ext>
            </a:extLst>
          </p:cNvPr>
          <p:cNvPicPr>
            <a:picLocks noChangeAspect="1"/>
          </p:cNvPicPr>
          <p:nvPr/>
        </p:nvPicPr>
        <p:blipFill>
          <a:blip r:embed="rId5"/>
          <a:stretch>
            <a:fillRect/>
          </a:stretch>
        </p:blipFill>
        <p:spPr>
          <a:xfrm>
            <a:off x="2080284" y="1068425"/>
            <a:ext cx="4983431" cy="3916707"/>
          </a:xfrm>
          <a:prstGeom prst="rect">
            <a:avLst/>
          </a:prstGeom>
        </p:spPr>
      </p:pic>
    </p:spTree>
    <p:extLst>
      <p:ext uri="{BB962C8B-B14F-4D97-AF65-F5344CB8AC3E}">
        <p14:creationId xmlns:p14="http://schemas.microsoft.com/office/powerpoint/2010/main" val="40908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head and the heart</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Every webpage has an &lt;html&gt; box containing two boxes: the </a:t>
            </a:r>
            <a:r>
              <a:rPr lang="en-US" b="1" dirty="0"/>
              <a:t>head</a:t>
            </a:r>
            <a:r>
              <a:rPr lang="en-US" dirty="0"/>
              <a:t> and the </a:t>
            </a:r>
            <a:r>
              <a:rPr lang="en-US" b="1" dirty="0"/>
              <a:t>body</a:t>
            </a:r>
            <a:r>
              <a:rPr lang="en-US" dirty="0"/>
              <a:t>.</a:t>
            </a:r>
          </a:p>
          <a:p>
            <a:r>
              <a:rPr lang="en-US" dirty="0"/>
              <a:t>With one exception (the &lt;title&gt;), everything the user sees goes in the body. Shiny assumes </a:t>
            </a:r>
            <a:r>
              <a:rPr lang="en-US" i="1" dirty="0"/>
              <a:t>all</a:t>
            </a:r>
            <a:r>
              <a:rPr lang="en-US" dirty="0"/>
              <a:t> UI code should go there unless otherwise specified.</a:t>
            </a:r>
          </a:p>
          <a:p>
            <a:r>
              <a:rPr lang="en-US" dirty="0"/>
              <a:t>An exception: Linking to a CSS file:</a:t>
            </a:r>
          </a:p>
          <a:p>
            <a:pPr marL="139700" indent="0">
              <a:buNone/>
            </a:pP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head</a:t>
            </a:r>
            <a:r>
              <a:rPr kumimoji="0" lang="en-US" altLang="en-US" sz="1400" b="0" i="0" u="none" strike="noStrike" cap="none" normalizeH="0" baseline="0" dirty="0">
                <a:ln>
                  <a:noFill/>
                </a:ln>
                <a:solidFill>
                  <a:srgbClr val="0070C0"/>
                </a:solidFill>
                <a:effectLst/>
                <a:latin typeface="inherit"/>
              </a:rPr>
              <a:t>(</a:t>
            </a:r>
            <a:endParaRPr lang="en-US" altLang="en-US" dirty="0">
              <a:solidFill>
                <a:srgbClr val="0070C0"/>
              </a:solidFill>
              <a:latin typeface="Source Code Pro" panose="020B0509030403020204" pitchFamily="49" charset="0"/>
            </a:endParaRPr>
          </a:p>
          <a:p>
            <a:pPr marL="139700" indent="0">
              <a:buNone/>
            </a:pPr>
            <a:r>
              <a:rPr lang="en-US" altLang="en-US" dirty="0">
                <a:solidFill>
                  <a:srgbClr val="0070C0"/>
                </a:solidFill>
                <a:latin typeface="inherit"/>
              </a:rPr>
              <a:t>   </a:t>
            </a: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link</a:t>
            </a:r>
            <a:r>
              <a:rPr kumimoji="0" lang="en-US" altLang="en-US" sz="1400" b="0" i="0" u="none" strike="noStrike" cap="none" normalizeH="0" baseline="0" dirty="0">
                <a:ln>
                  <a:noFill/>
                </a:ln>
                <a:solidFill>
                  <a:srgbClr val="0070C0"/>
                </a:solidFill>
                <a:effectLst/>
                <a:latin typeface="inherit"/>
              </a:rPr>
              <a:t>(</a:t>
            </a:r>
          </a:p>
          <a:p>
            <a:pPr marL="139700" indent="0">
              <a:buNone/>
            </a:pP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err="1">
                <a:ln>
                  <a:noFill/>
                </a:ln>
                <a:solidFill>
                  <a:srgbClr val="00E0E0"/>
                </a:solidFill>
                <a:effectLst/>
                <a:latin typeface="inherit"/>
              </a:rPr>
              <a:t>href</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"styles.css"</a:t>
            </a:r>
            <a:r>
              <a:rPr kumimoji="0" lang="en-US" altLang="en-US" sz="1400" b="0" i="0" u="none" strike="noStrike" cap="none" normalizeH="0" baseline="0" dirty="0">
                <a:ln>
                  <a:noFill/>
                </a:ln>
                <a:solidFill>
                  <a:srgbClr val="0070C0"/>
                </a:solidFill>
                <a:effectLst/>
                <a:latin typeface="inherit"/>
              </a:rPr>
              <a:t>,</a:t>
            </a:r>
            <a:r>
              <a:rPr kumimoji="0" lang="en-US" altLang="en-US" sz="1400" b="0" i="0" u="none" strike="noStrike" cap="none" normalizeH="0" baseline="0" dirty="0">
                <a:ln>
                  <a:noFill/>
                </a:ln>
                <a:solidFill>
                  <a:srgbClr val="F8F8F2"/>
                </a:solidFill>
                <a:effectLst/>
                <a:latin typeface="inherit"/>
              </a:rPr>
              <a:t> </a:t>
            </a:r>
          </a:p>
          <a:p>
            <a:pPr marL="139700" indent="0">
              <a:buNone/>
            </a:pPr>
            <a:r>
              <a:rPr lang="en-US" altLang="en-US" dirty="0">
                <a:solidFill>
                  <a:srgbClr val="F8F8F2"/>
                </a:solidFill>
                <a:latin typeface="inherit"/>
              </a:rPr>
              <a:t>      </a:t>
            </a:r>
            <a:r>
              <a:rPr kumimoji="0" lang="en-US" altLang="en-US" sz="1400" b="0" i="0" u="none" strike="noStrike" cap="none" normalizeH="0" baseline="0" dirty="0" err="1">
                <a:ln>
                  <a:noFill/>
                </a:ln>
                <a:solidFill>
                  <a:srgbClr val="00E0E0"/>
                </a:solidFill>
                <a:effectLst/>
                <a:latin typeface="inherit"/>
              </a:rPr>
              <a:t>rel</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"stylesheet“</a:t>
            </a:r>
          </a:p>
          <a:p>
            <a:pPr marL="139700" indent="0">
              <a:buNone/>
            </a:pPr>
            <a:r>
              <a:rPr kumimoji="0" lang="en-US" altLang="en-US" sz="1400" b="0" i="0" u="none" strike="noStrike" cap="none" normalizeH="0" baseline="0" dirty="0">
                <a:ln>
                  <a:noFill/>
                </a:ln>
                <a:solidFill>
                  <a:srgbClr val="0070C0"/>
                </a:solidFill>
                <a:effectLst/>
                <a:latin typeface="inherit"/>
              </a:rPr>
              <a:t>) )</a:t>
            </a:r>
            <a:r>
              <a:rPr kumimoji="0" lang="en-US" altLang="en-US" sz="800" b="0" i="0" u="none" strike="noStrike" cap="none" normalizeH="0" baseline="0" dirty="0">
                <a:ln>
                  <a:noFill/>
                </a:ln>
                <a:solidFill>
                  <a:srgbClr val="0070C0"/>
                </a:solidFill>
                <a:effectLst/>
              </a:rPr>
              <a:t> </a:t>
            </a:r>
            <a:endParaRPr kumimoji="0" lang="en-US" altLang="en-US" sz="3200" b="0" i="0" u="none" strike="noStrike" cap="none" normalizeH="0" baseline="0" dirty="0">
              <a:ln>
                <a:noFill/>
              </a:ln>
              <a:solidFill>
                <a:srgbClr val="0070C0"/>
              </a:solidFill>
              <a:effectLst/>
              <a:latin typeface="Arial" panose="020B0604020202020204" pitchFamily="34" charset="0"/>
            </a:endParaRPr>
          </a:p>
          <a:p>
            <a:pPr marL="139700" indent="0">
              <a:buNone/>
            </a:pPr>
            <a:endParaRPr lang="en-US" dirty="0"/>
          </a:p>
        </p:txBody>
      </p:sp>
      <p:pic>
        <p:nvPicPr>
          <p:cNvPr id="5" name="Picture 4">
            <a:extLst>
              <a:ext uri="{FF2B5EF4-FFF2-40B4-BE49-F238E27FC236}">
                <a16:creationId xmlns:a16="http://schemas.microsoft.com/office/drawing/2014/main" id="{BA11A9AE-56CF-57FF-8B94-16311886F4C4}"/>
              </a:ext>
            </a:extLst>
          </p:cNvPr>
          <p:cNvPicPr>
            <a:picLocks noChangeAspect="1"/>
          </p:cNvPicPr>
          <p:nvPr/>
        </p:nvPicPr>
        <p:blipFill>
          <a:blip r:embed="rId3"/>
          <a:stretch>
            <a:fillRect/>
          </a:stretch>
        </p:blipFill>
        <p:spPr>
          <a:xfrm>
            <a:off x="4389072" y="1294063"/>
            <a:ext cx="4669238" cy="3133224"/>
          </a:xfrm>
          <a:prstGeom prst="rect">
            <a:avLst/>
          </a:prstGeom>
        </p:spPr>
      </p:pic>
      <p:sp>
        <p:nvSpPr>
          <p:cNvPr id="7" name="Oval 6">
            <a:extLst>
              <a:ext uri="{FF2B5EF4-FFF2-40B4-BE49-F238E27FC236}">
                <a16:creationId xmlns:a16="http://schemas.microsoft.com/office/drawing/2014/main" id="{C1EFEACB-D3FA-4729-C4B2-2E0CB3EEA233}"/>
              </a:ext>
            </a:extLst>
          </p:cNvPr>
          <p:cNvSpPr/>
          <p:nvPr/>
        </p:nvSpPr>
        <p:spPr>
          <a:xfrm>
            <a:off x="4661377" y="2860675"/>
            <a:ext cx="2557570" cy="5012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863FD2FC-1E41-C83E-9E91-F4A3D50D915F}"/>
              </a:ext>
            </a:extLst>
          </p:cNvPr>
          <p:cNvSpPr/>
          <p:nvPr/>
        </p:nvSpPr>
        <p:spPr>
          <a:xfrm>
            <a:off x="4389072" y="1693321"/>
            <a:ext cx="2105996" cy="78592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D94F32B8-BD79-6A6C-FF63-581FCD818117}"/>
              </a:ext>
            </a:extLst>
          </p:cNvPr>
          <p:cNvSpPr/>
          <p:nvPr/>
        </p:nvSpPr>
        <p:spPr>
          <a:xfrm>
            <a:off x="4311600" y="3446017"/>
            <a:ext cx="908791" cy="50129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9432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up)">
                                      <p:cBhvr>
                                        <p:cTn id="31" dur="500"/>
                                        <p:tgtEl>
                                          <p:spTgt spid="3">
                                            <p:txEl>
                                              <p:pRg st="3" end="3"/>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063DF-C904-8365-B366-AB5C66B5C906}"/>
              </a:ext>
            </a:extLst>
          </p:cNvPr>
          <p:cNvSpPr>
            <a:spLocks noGrp="1"/>
          </p:cNvSpPr>
          <p:nvPr>
            <p:ph type="title"/>
          </p:nvPr>
        </p:nvSpPr>
        <p:spPr/>
        <p:txBody>
          <a:bodyPr/>
          <a:lstStyle/>
          <a:p>
            <a:r>
              <a:rPr lang="en-US" dirty="0"/>
              <a:t>CSS and web design 101</a:t>
            </a:r>
          </a:p>
        </p:txBody>
      </p:sp>
    </p:spTree>
    <p:extLst>
      <p:ext uri="{BB962C8B-B14F-4D97-AF65-F5344CB8AC3E}">
        <p14:creationId xmlns:p14="http://schemas.microsoft.com/office/powerpoint/2010/main" val="533190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21</a:t>
            </a:r>
            <a:r>
              <a:rPr lang="en-US" baseline="30000" dirty="0"/>
              <a:t>st</a:t>
            </a:r>
            <a:r>
              <a:rPr lang="en-US" dirty="0"/>
              <a:t> Century Challenge</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a:t>One challenge of 21</a:t>
            </a:r>
            <a:r>
              <a:rPr lang="en-US" baseline="30000" dirty="0"/>
              <a:t>st</a:t>
            </a:r>
            <a:r>
              <a:rPr lang="en-US" dirty="0"/>
              <a:t> Century web design: Users have a wide range of devices.</a:t>
            </a:r>
            <a:endParaRPr lang="en-US" sz="3000" dirty="0">
              <a:solidFill>
                <a:srgbClr val="0070C0"/>
              </a:solidFill>
              <a:latin typeface="Arial" panose="020B0604020202020204" pitchFamily="34" charset="0"/>
            </a:endParaRPr>
          </a:p>
          <a:p>
            <a:pPr lvl="1">
              <a:lnSpc>
                <a:spcPct val="100000"/>
              </a:lnSpc>
              <a:spcBef>
                <a:spcPts val="0"/>
              </a:spcBef>
            </a:pPr>
            <a:r>
              <a:rPr lang="en-US" dirty="0"/>
              <a:t>From smart watches to projector screens!</a:t>
            </a:r>
          </a:p>
          <a:p>
            <a:pPr marL="914400" marR="0" lvl="1" indent="-304800" algn="l" defTabSz="914400" rtl="0" eaLnBrk="1" fontAlgn="auto" latinLnBrk="0" hangingPunct="1">
              <a:lnSpc>
                <a:spcPct val="100000"/>
              </a:lnSpc>
              <a:spcBef>
                <a:spcPts val="0"/>
              </a:spcBef>
              <a:spcAft>
                <a:spcPts val="0"/>
              </a:spcAft>
              <a:buClr>
                <a:srgbClr val="444444"/>
              </a:buClr>
              <a:buSzPts val="1200"/>
              <a:buFont typeface="Source Sans Pro"/>
              <a:buChar char="○"/>
              <a:tabLst/>
              <a:defRPr/>
            </a:pPr>
            <a:r>
              <a:rPr kumimoji="0" lang="en-US" sz="1200" b="0" i="0" u="none" strike="noStrike" kern="0" cap="none" spc="0" normalizeH="0" baseline="0" noProof="0" dirty="0">
                <a:ln>
                  <a:noFill/>
                </a:ln>
                <a:solidFill>
                  <a:srgbClr val="444444"/>
                </a:solidFill>
                <a:effectLst/>
                <a:uLnTx/>
                <a:uFillTx/>
                <a:latin typeface="Source Sans Pro"/>
                <a:ea typeface="Source Sans Pro"/>
                <a:sym typeface="Source Sans Pro"/>
              </a:rPr>
              <a:t>Several different browsers and OSs!</a:t>
            </a:r>
            <a:endParaRPr lang="en-US" sz="3000" dirty="0">
              <a:solidFill>
                <a:srgbClr val="0070C0"/>
              </a:solidFill>
              <a:latin typeface="Arial" panose="020B0604020202020204" pitchFamily="34" charset="0"/>
            </a:endParaRPr>
          </a:p>
          <a:p>
            <a:pPr>
              <a:lnSpc>
                <a:spcPct val="100000"/>
              </a:lnSpc>
            </a:pPr>
            <a:r>
              <a:rPr lang="en-US" dirty="0"/>
              <a:t>Must guide the selection of elements and also the “flow” of these elements on narrow vs. wide screens.</a:t>
            </a:r>
            <a:endParaRPr lang="en-US" sz="3000" dirty="0">
              <a:solidFill>
                <a:srgbClr val="0070C0"/>
              </a:solidFill>
              <a:latin typeface="Arial" panose="020B0604020202020204" pitchFamily="34" charset="0"/>
            </a:endParaRPr>
          </a:p>
          <a:p>
            <a:pPr>
              <a:lnSpc>
                <a:spcPct val="100000"/>
              </a:lnSpc>
            </a:pPr>
            <a:r>
              <a:rPr lang="en-US" dirty="0"/>
              <a:t>One paradigm: </a:t>
            </a:r>
            <a:r>
              <a:rPr lang="en-US" b="1" dirty="0"/>
              <a:t>Mobile-first design </a:t>
            </a:r>
            <a:r>
              <a:rPr lang="en-US" dirty="0"/>
              <a:t>(MFD).</a:t>
            </a:r>
          </a:p>
          <a:p>
            <a:pPr lvl="1">
              <a:lnSpc>
                <a:spcPct val="100000"/>
              </a:lnSpc>
              <a:spcBef>
                <a:spcPts val="0"/>
              </a:spcBef>
            </a:pPr>
            <a:r>
              <a:rPr lang="en-US" dirty="0"/>
              <a:t>Order all elements logically and stack them vertically, giving each max screen width.</a:t>
            </a:r>
          </a:p>
          <a:p>
            <a:pPr lvl="1">
              <a:lnSpc>
                <a:spcPct val="100000"/>
              </a:lnSpc>
              <a:spcBef>
                <a:spcPts val="0"/>
              </a:spcBef>
            </a:pPr>
            <a:r>
              <a:rPr lang="en-US" dirty="0"/>
              <a:t>Behind the scenes, arrange some into a grid/table or “paneled” layout, which will automatically shift to side-by-side presentation if the screen width allows.</a:t>
            </a:r>
          </a:p>
        </p:txBody>
      </p:sp>
      <p:pic>
        <p:nvPicPr>
          <p:cNvPr id="4" name="Picture 3">
            <a:extLst>
              <a:ext uri="{FF2B5EF4-FFF2-40B4-BE49-F238E27FC236}">
                <a16:creationId xmlns:a16="http://schemas.microsoft.com/office/drawing/2014/main" id="{86260074-9C5B-2E11-27AE-92150E76DB22}"/>
              </a:ext>
            </a:extLst>
          </p:cNvPr>
          <p:cNvPicPr>
            <a:picLocks noChangeAspect="1"/>
          </p:cNvPicPr>
          <p:nvPr/>
        </p:nvPicPr>
        <p:blipFill>
          <a:blip r:embed="rId3"/>
          <a:stretch>
            <a:fillRect/>
          </a:stretch>
        </p:blipFill>
        <p:spPr>
          <a:xfrm>
            <a:off x="4311600" y="2046531"/>
            <a:ext cx="4759671" cy="2080730"/>
          </a:xfrm>
          <a:prstGeom prst="rect">
            <a:avLst/>
          </a:prstGeom>
        </p:spPr>
      </p:pic>
      <p:sp>
        <p:nvSpPr>
          <p:cNvPr id="5" name="Oval 4">
            <a:extLst>
              <a:ext uri="{FF2B5EF4-FFF2-40B4-BE49-F238E27FC236}">
                <a16:creationId xmlns:a16="http://schemas.microsoft.com/office/drawing/2014/main" id="{6BBB1478-79AA-430B-3D02-0F604981021F}"/>
              </a:ext>
            </a:extLst>
          </p:cNvPr>
          <p:cNvSpPr/>
          <p:nvPr/>
        </p:nvSpPr>
        <p:spPr>
          <a:xfrm>
            <a:off x="4401139" y="2210225"/>
            <a:ext cx="830737" cy="130089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B2F7FB8E-6FD6-CDC0-9D5E-635680742FB1}"/>
              </a:ext>
            </a:extLst>
          </p:cNvPr>
          <p:cNvSpPr/>
          <p:nvPr/>
        </p:nvSpPr>
        <p:spPr>
          <a:xfrm>
            <a:off x="7522590" y="2571750"/>
            <a:ext cx="1206631" cy="71820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377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Shiny goes with the flow</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err="1"/>
              <a:t>Shiny’s</a:t>
            </a:r>
            <a:r>
              <a:rPr lang="en-US" dirty="0"/>
              <a:t> custom HTML boxes include fluid*() functions like </a:t>
            </a:r>
            <a:r>
              <a:rPr lang="en-US" dirty="0" err="1"/>
              <a:t>fluidPage</a:t>
            </a:r>
            <a:r>
              <a:rPr lang="en-US" dirty="0"/>
              <a:t>() and </a:t>
            </a:r>
            <a:r>
              <a:rPr lang="en-US" dirty="0" err="1"/>
              <a:t>fluidRow</a:t>
            </a:r>
            <a:r>
              <a:rPr lang="en-US" dirty="0"/>
              <a:t>() .</a:t>
            </a:r>
          </a:p>
          <a:p>
            <a:pPr lvl="1">
              <a:lnSpc>
                <a:spcPct val="100000"/>
              </a:lnSpc>
            </a:pPr>
            <a:r>
              <a:rPr lang="en-US" dirty="0"/>
              <a:t>These expand/contract to fit their contents.</a:t>
            </a:r>
          </a:p>
          <a:p>
            <a:pPr lvl="1">
              <a:lnSpc>
                <a:spcPct val="100000"/>
              </a:lnSpc>
            </a:pPr>
            <a:r>
              <a:rPr lang="en-US" dirty="0"/>
              <a:t>They divide your page into “tables” of rows and columns such that elements that normally stack vertically instead slot side by side if there’s room. </a:t>
            </a:r>
          </a:p>
          <a:p>
            <a:pPr>
              <a:lnSpc>
                <a:spcPct val="100000"/>
              </a:lnSpc>
            </a:pPr>
            <a:r>
              <a:rPr lang="en-US" dirty="0" err="1"/>
              <a:t>Shiny’s</a:t>
            </a:r>
            <a:r>
              <a:rPr lang="en-US" dirty="0"/>
              <a:t> custom HTML boxes also include *Layout() functions like </a:t>
            </a:r>
            <a:r>
              <a:rPr lang="en-US" dirty="0" err="1"/>
              <a:t>splitLayout</a:t>
            </a:r>
            <a:r>
              <a:rPr lang="en-US" dirty="0"/>
              <a:t>().</a:t>
            </a:r>
          </a:p>
          <a:p>
            <a:pPr lvl="1">
              <a:lnSpc>
                <a:spcPct val="100000"/>
              </a:lnSpc>
            </a:pPr>
            <a:r>
              <a:rPr lang="en-US" dirty="0"/>
              <a:t>These force certain layouts regardless of the screen size, but shrink or expand regions according to their contents and the available screen width.</a:t>
            </a:r>
          </a:p>
        </p:txBody>
      </p:sp>
      <p:pic>
        <p:nvPicPr>
          <p:cNvPr id="6" name="Picture 5">
            <a:extLst>
              <a:ext uri="{FF2B5EF4-FFF2-40B4-BE49-F238E27FC236}">
                <a16:creationId xmlns:a16="http://schemas.microsoft.com/office/drawing/2014/main" id="{AE4768FC-8EA1-B8C8-2B0F-42B684B273DA}"/>
              </a:ext>
            </a:extLst>
          </p:cNvPr>
          <p:cNvPicPr>
            <a:picLocks noChangeAspect="1"/>
          </p:cNvPicPr>
          <p:nvPr/>
        </p:nvPicPr>
        <p:blipFill>
          <a:blip r:embed="rId3"/>
          <a:stretch>
            <a:fillRect/>
          </a:stretch>
        </p:blipFill>
        <p:spPr>
          <a:xfrm>
            <a:off x="4695728" y="1756798"/>
            <a:ext cx="4136572" cy="2052128"/>
          </a:xfrm>
          <a:prstGeom prst="rect">
            <a:avLst/>
          </a:prstGeom>
        </p:spPr>
      </p:pic>
      <p:sp>
        <p:nvSpPr>
          <p:cNvPr id="7" name="Oval 6">
            <a:extLst>
              <a:ext uri="{FF2B5EF4-FFF2-40B4-BE49-F238E27FC236}">
                <a16:creationId xmlns:a16="http://schemas.microsoft.com/office/drawing/2014/main" id="{75E85393-26F6-F898-34D8-A1D0A8B601BF}"/>
              </a:ext>
            </a:extLst>
          </p:cNvPr>
          <p:cNvSpPr/>
          <p:nvPr/>
        </p:nvSpPr>
        <p:spPr>
          <a:xfrm>
            <a:off x="4448273" y="1606910"/>
            <a:ext cx="1763991" cy="12776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6DD996E1-F6A0-CAB6-1C06-BEBC6DC38C71}"/>
              </a:ext>
            </a:extLst>
          </p:cNvPr>
          <p:cNvSpPr/>
          <p:nvPr/>
        </p:nvSpPr>
        <p:spPr>
          <a:xfrm>
            <a:off x="7221324" y="1606910"/>
            <a:ext cx="1763991" cy="12776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22605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4721D-8420-22B3-1F7B-BFB1AA45BC87}"/>
              </a:ext>
            </a:extLst>
          </p:cNvPr>
          <p:cNvSpPr>
            <a:spLocks noGrp="1"/>
          </p:cNvSpPr>
          <p:nvPr>
            <p:ph type="title"/>
          </p:nvPr>
        </p:nvSpPr>
        <p:spPr/>
        <p:txBody>
          <a:bodyPr/>
          <a:lstStyle/>
          <a:p>
            <a:r>
              <a:rPr lang="en-US" dirty="0"/>
              <a:t>Jump-starting our UI!</a:t>
            </a:r>
          </a:p>
        </p:txBody>
      </p:sp>
      <p:sp>
        <p:nvSpPr>
          <p:cNvPr id="6" name="Text Placeholder 5">
            <a:extLst>
              <a:ext uri="{FF2B5EF4-FFF2-40B4-BE49-F238E27FC236}">
                <a16:creationId xmlns:a16="http://schemas.microsoft.com/office/drawing/2014/main" id="{D6650493-FFE2-3C11-D158-B7B35E17555F}"/>
              </a:ext>
            </a:extLst>
          </p:cNvPr>
          <p:cNvSpPr>
            <a:spLocks noGrp="1"/>
          </p:cNvSpPr>
          <p:nvPr>
            <p:ph type="body" idx="1"/>
          </p:nvPr>
        </p:nvSpPr>
        <p:spPr/>
        <p:txBody>
          <a:bodyPr>
            <a:normAutofit fontScale="85000" lnSpcReduction="20000"/>
          </a:bodyPr>
          <a:lstStyle/>
          <a:p>
            <a:r>
              <a:rPr lang="en-US" dirty="0"/>
              <a:t>Let’s add some </a:t>
            </a:r>
            <a:r>
              <a:rPr lang="en-US" i="1" dirty="0"/>
              <a:t>basic</a:t>
            </a:r>
            <a:r>
              <a:rPr lang="en-US" dirty="0"/>
              <a:t> structure to our app:</a:t>
            </a:r>
          </a:p>
          <a:p>
            <a:pPr lvl="1"/>
            <a:r>
              <a:rPr lang="en-US" dirty="0"/>
              <a:t>A header using h1()</a:t>
            </a:r>
          </a:p>
          <a:p>
            <a:pPr lvl="1"/>
            <a:r>
              <a:rPr lang="en-US" dirty="0"/>
              <a:t>One </a:t>
            </a:r>
            <a:r>
              <a:rPr lang="en-US" dirty="0" err="1"/>
              <a:t>fluidRow</a:t>
            </a:r>
            <a:r>
              <a:rPr lang="en-US" dirty="0"/>
              <a:t>() divided into two cells via column()s: </a:t>
            </a:r>
          </a:p>
          <a:p>
            <a:pPr lvl="2"/>
            <a:r>
              <a:rPr lang="en-US" dirty="0"/>
              <a:t>A side panel (1/3</a:t>
            </a:r>
            <a:r>
              <a:rPr lang="en-US" baseline="30000" dirty="0"/>
              <a:t>rd</a:t>
            </a:r>
            <a:r>
              <a:rPr lang="en-US" dirty="0"/>
              <a:t> of screen width) and a main panel (2/3rds of screen width) for a “sidebar layout” on wide screens.</a:t>
            </a:r>
          </a:p>
          <a:p>
            <a:pPr lvl="2"/>
            <a:r>
              <a:rPr lang="en-US" dirty="0"/>
              <a:t>On narrow screens, the side panel will shift to coming first, then the main panel will come below it. Automatic mobile-first design!</a:t>
            </a:r>
          </a:p>
          <a:p>
            <a:pPr lvl="1"/>
            <a:r>
              <a:rPr lang="en-US" dirty="0"/>
              <a:t>A footer(). </a:t>
            </a:r>
          </a:p>
          <a:p>
            <a:pPr marL="558800" lvl="1" indent="0">
              <a:buNone/>
            </a:pPr>
            <a:endParaRPr lang="en-US" dirty="0"/>
          </a:p>
        </p:txBody>
      </p:sp>
    </p:spTree>
    <p:extLst>
      <p:ext uri="{BB962C8B-B14F-4D97-AF65-F5344CB8AC3E}">
        <p14:creationId xmlns:p14="http://schemas.microsoft.com/office/powerpoint/2010/main" val="4021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ct val="100000"/>
              <a:buChar char="●"/>
            </a:pPr>
            <a:r>
              <a:rPr lang="en" sz="2012" b="1" dirty="0"/>
              <a:t>Intention</a:t>
            </a:r>
            <a:r>
              <a:rPr lang="en" sz="2012" dirty="0"/>
              <a:t>: Cover web development basics and project setup (Hour 1), Shiny core concepts (Hour 2), and complex interactive elements (Hour 3). </a:t>
            </a:r>
          </a:p>
          <a:p>
            <a:pPr marL="457200" lvl="0" indent="-336550" algn="l" rtl="0">
              <a:spcBef>
                <a:spcPts val="0"/>
              </a:spcBef>
              <a:spcAft>
                <a:spcPts val="0"/>
              </a:spcAft>
              <a:buSzPct val="100000"/>
              <a:buChar char="●"/>
            </a:pPr>
            <a:r>
              <a:rPr lang="en" sz="2012" i="1" dirty="0"/>
              <a:t>…But we’ll get to what we get to! </a:t>
            </a:r>
            <a:r>
              <a:rPr lang="en" sz="2000" dirty="0"/>
              <a:t>We’ll take 10-minute breaks at 9:50 and 10:50 and end at 12:00 no matter what.</a:t>
            </a:r>
            <a:endParaRPr sz="2000" dirty="0"/>
          </a:p>
          <a:p>
            <a:pPr marL="457200" lvl="0" indent="-336550" algn="l" rtl="0">
              <a:spcBef>
                <a:spcPts val="0"/>
              </a:spcBef>
              <a:spcAft>
                <a:spcPts val="0"/>
              </a:spcAft>
              <a:buSzPct val="100000"/>
              <a:buChar char="●"/>
            </a:pPr>
            <a:r>
              <a:rPr lang="en" sz="2000" b="1" dirty="0"/>
              <a:t>With the exception of the first third, this’ll be a live-coding workshop—we’ll </a:t>
            </a:r>
            <a:r>
              <a:rPr lang="en-US" sz="2000" b="1" dirty="0"/>
              <a:t>code together in real time!</a:t>
            </a:r>
            <a:endParaRPr sz="2000" b="1" dirty="0"/>
          </a:p>
          <a:p>
            <a:pPr marL="457200" lvl="0" indent="-336550" algn="l" rtl="0">
              <a:spcBef>
                <a:spcPts val="0"/>
              </a:spcBef>
              <a:spcAft>
                <a:spcPts val="0"/>
              </a:spcAft>
              <a:buClr>
                <a:srgbClr val="9900FF"/>
              </a:buClr>
              <a:buSzPct val="100000"/>
              <a:buChar char="●"/>
            </a:pPr>
            <a:r>
              <a:rPr lang="en" sz="2000" dirty="0">
                <a:solidFill>
                  <a:schemeClr val="tx1">
                    <a:lumMod val="60000"/>
                    <a:lumOff val="40000"/>
                  </a:schemeClr>
                </a:solidFill>
              </a:rPr>
              <a:t>Ask questions!!!</a:t>
            </a:r>
            <a:endParaRPr sz="2000" dirty="0">
              <a:solidFill>
                <a:schemeClr val="tx1">
                  <a:lumMod val="60000"/>
                  <a:lumOff val="40000"/>
                </a:schemeClr>
              </a:solidFill>
            </a:endParaRPr>
          </a:p>
          <a:p>
            <a:pPr marL="914400" lvl="1" indent="-336550" algn="l" rtl="0">
              <a:spcBef>
                <a:spcPts val="0"/>
              </a:spcBef>
              <a:spcAft>
                <a:spcPts val="0"/>
              </a:spcAft>
              <a:buSzPct val="100000"/>
              <a:buChar char="○"/>
            </a:pPr>
            <a:r>
              <a:rPr lang="en" dirty="0">
                <a:solidFill>
                  <a:schemeClr val="tx1">
                    <a:lumMod val="60000"/>
                    <a:lumOff val="40000"/>
                  </a:schemeClr>
                </a:solidFill>
              </a:rPr>
              <a:t>Raise your hand, put a post-it on your laptop, or wave down a helper.</a:t>
            </a:r>
          </a:p>
          <a:p>
            <a:pPr indent="-336550">
              <a:buSzPct val="100000"/>
              <a:buChar char="○"/>
            </a:pPr>
            <a:r>
              <a:rPr lang="en" dirty="0"/>
              <a:t>Restrooms:</a:t>
            </a:r>
            <a:endParaRPr dirty="0"/>
          </a:p>
          <a:p>
            <a:pPr marL="914400" lvl="1" indent="-336550" algn="l" rtl="0">
              <a:spcBef>
                <a:spcPts val="0"/>
              </a:spcBef>
              <a:spcAft>
                <a:spcPts val="0"/>
              </a:spcAft>
              <a:buSzPct val="100000"/>
              <a:buChar char="○"/>
            </a:pPr>
            <a:r>
              <a:rPr lang="en" dirty="0"/>
              <a:t>All-gender restrooms are just outside the classroom as well as in Skok B40, 237, and 241.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5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500"/>
                                        <p:tgtEl>
                                          <p:spTgt spid="7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xEl>
                                              <p:pRg st="4" end="4"/>
                                            </p:txEl>
                                          </p:spTgt>
                                        </p:tgtEl>
                                        <p:attrNameLst>
                                          <p:attrName>style.visibility</p:attrName>
                                        </p:attrNameLst>
                                      </p:cBhvr>
                                      <p:to>
                                        <p:strVal val="visible"/>
                                      </p:to>
                                    </p:set>
                                    <p:animEffect transition="in" filter="fade">
                                      <p:cBhvr>
                                        <p:cTn id="25" dur="500"/>
                                        <p:tgtEl>
                                          <p:spTgt spid="7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xEl>
                                              <p:pRg st="5" end="5"/>
                                            </p:txEl>
                                          </p:spTgt>
                                        </p:tgtEl>
                                        <p:attrNameLst>
                                          <p:attrName>style.visibility</p:attrName>
                                        </p:attrNameLst>
                                      </p:cBhvr>
                                      <p:to>
                                        <p:strVal val="visible"/>
                                      </p:to>
                                    </p:set>
                                    <p:animEffect transition="in" filter="fade">
                                      <p:cBhvr>
                                        <p:cTn id="30" dur="500"/>
                                        <p:tgtEl>
                                          <p:spTgt spid="7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xEl>
                                              <p:pRg st="6" end="6"/>
                                            </p:txEl>
                                          </p:spTgt>
                                        </p:tgtEl>
                                        <p:attrNameLst>
                                          <p:attrName>style.visibility</p:attrName>
                                        </p:attrNameLst>
                                      </p:cBhvr>
                                      <p:to>
                                        <p:strVal val="visible"/>
                                      </p:to>
                                    </p:set>
                                    <p:animEffect transition="in" filter="fade">
                                      <p:cBhvr>
                                        <p:cTn id="33" dur="5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D614-AC70-88E4-C627-1CC26B1F25C0}"/>
              </a:ext>
            </a:extLst>
          </p:cNvPr>
          <p:cNvSpPr>
            <a:spLocks noGrp="1"/>
          </p:cNvSpPr>
          <p:nvPr>
            <p:ph type="title"/>
          </p:nvPr>
        </p:nvSpPr>
        <p:spPr/>
        <p:txBody>
          <a:bodyPr/>
          <a:lstStyle/>
          <a:p>
            <a:r>
              <a:rPr lang="en-US" dirty="0"/>
              <a:t>Why CSS?</a:t>
            </a:r>
          </a:p>
        </p:txBody>
      </p:sp>
      <p:sp>
        <p:nvSpPr>
          <p:cNvPr id="3" name="Text Placeholder 2">
            <a:extLst>
              <a:ext uri="{FF2B5EF4-FFF2-40B4-BE49-F238E27FC236}">
                <a16:creationId xmlns:a16="http://schemas.microsoft.com/office/drawing/2014/main" id="{49A2B7E7-061A-FC43-691F-9A28F9D88EEA}"/>
              </a:ext>
            </a:extLst>
          </p:cNvPr>
          <p:cNvSpPr>
            <a:spLocks noGrp="1"/>
          </p:cNvSpPr>
          <p:nvPr>
            <p:ph type="body" idx="1"/>
          </p:nvPr>
        </p:nvSpPr>
        <p:spPr/>
        <p:txBody>
          <a:bodyPr/>
          <a:lstStyle/>
          <a:p>
            <a:r>
              <a:rPr lang="en-US" dirty="0"/>
              <a:t>…The app looks dull, doesn’t it?</a:t>
            </a:r>
          </a:p>
          <a:p>
            <a:r>
              <a:rPr lang="en-US" dirty="0" err="1"/>
              <a:t>Shiny’s</a:t>
            </a:r>
            <a:r>
              <a:rPr lang="en-US" dirty="0"/>
              <a:t> default CSS is very bland/basic!</a:t>
            </a:r>
          </a:p>
          <a:p>
            <a:r>
              <a:rPr lang="en-US" dirty="0"/>
              <a:t>If we want our app to be pretty, we must add </a:t>
            </a:r>
            <a:r>
              <a:rPr lang="en-US" i="1" dirty="0"/>
              <a:t>some</a:t>
            </a:r>
            <a:r>
              <a:rPr lang="en-US" dirty="0"/>
              <a:t> CSS code.</a:t>
            </a:r>
          </a:p>
          <a:p>
            <a:r>
              <a:rPr lang="en-US" dirty="0"/>
              <a:t>CSS is also </a:t>
            </a:r>
            <a:r>
              <a:rPr lang="en-US" i="1" dirty="0"/>
              <a:t>not</a:t>
            </a:r>
            <a:r>
              <a:rPr lang="en-US" dirty="0"/>
              <a:t> a </a:t>
            </a:r>
            <a:r>
              <a:rPr lang="en-US" b="1" dirty="0"/>
              <a:t>scripting language</a:t>
            </a:r>
            <a:r>
              <a:rPr lang="en-US" dirty="0"/>
              <a:t>. All it does is tell a browser </a:t>
            </a:r>
            <a:r>
              <a:rPr lang="en-US" i="1" dirty="0"/>
              <a:t>how</a:t>
            </a:r>
            <a:r>
              <a:rPr lang="en-US" dirty="0"/>
              <a:t> to display each UI element.</a:t>
            </a:r>
          </a:p>
          <a:p>
            <a:pPr lvl="1"/>
            <a:r>
              <a:rPr lang="en-US" dirty="0"/>
              <a:t>Color, font, border, size, animation, alignment, etc.</a:t>
            </a:r>
          </a:p>
        </p:txBody>
      </p:sp>
    </p:spTree>
    <p:extLst>
      <p:ext uri="{BB962C8B-B14F-4D97-AF65-F5344CB8AC3E}">
        <p14:creationId xmlns:p14="http://schemas.microsoft.com/office/powerpoint/2010/main" val="14354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The Rules of CSS</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p:txBody>
          <a:bodyPr/>
          <a:lstStyle/>
          <a:p>
            <a:r>
              <a:rPr lang="en-US" dirty="0"/>
              <a:t>CSS’s commands are called </a:t>
            </a:r>
            <a:r>
              <a:rPr lang="en-US" b="1" dirty="0"/>
              <a:t>rules</a:t>
            </a:r>
            <a:r>
              <a:rPr lang="en-US" dirty="0"/>
              <a:t>. Rules have two parts:</a:t>
            </a:r>
          </a:p>
          <a:p>
            <a:r>
              <a:rPr lang="en-US" b="1" dirty="0"/>
              <a:t>Selector</a:t>
            </a:r>
          </a:p>
          <a:p>
            <a:pPr lvl="1"/>
            <a:r>
              <a:rPr lang="en-US" dirty="0"/>
              <a:t>This targets (or selects) one or more elements for styling.</a:t>
            </a:r>
          </a:p>
          <a:p>
            <a:r>
              <a:rPr lang="en-US" b="1" dirty="0"/>
              <a:t>Declaration block </a:t>
            </a:r>
            <a:r>
              <a:rPr lang="en-US" dirty="0"/>
              <a:t>(inside of braces { })</a:t>
            </a:r>
          </a:p>
          <a:p>
            <a:pPr lvl="1"/>
            <a:r>
              <a:rPr lang="en-US" dirty="0"/>
              <a:t>This contains one or more properties to change paired with new values to set for those properties using </a:t>
            </a:r>
            <a:r>
              <a:rPr lang="en-US" b="1" dirty="0"/>
              <a:t>property: value; format</a:t>
            </a:r>
            <a:r>
              <a:rPr lang="en-US" dirty="0"/>
              <a:t>. </a:t>
            </a:r>
          </a:p>
        </p:txBody>
      </p:sp>
    </p:spTree>
    <p:extLst>
      <p:ext uri="{BB962C8B-B14F-4D97-AF65-F5344CB8AC3E}">
        <p14:creationId xmlns:p14="http://schemas.microsoft.com/office/powerpoint/2010/main" val="34075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Example CSS rule:</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a:xfrm>
            <a:off x="311700" y="1152475"/>
            <a:ext cx="3902790" cy="3416400"/>
          </a:xfrm>
        </p:spPr>
        <p:txBody>
          <a:bodyPr>
            <a:normAutofit/>
          </a:bodyPr>
          <a:lstStyle/>
          <a:p>
            <a:pPr marL="76200" indent="0">
              <a:buNone/>
            </a:pPr>
            <a:r>
              <a:rPr lang="en-US" dirty="0"/>
              <a:t>h1 {</a:t>
            </a:r>
          </a:p>
          <a:p>
            <a:pPr marL="76200" indent="0">
              <a:buNone/>
            </a:pPr>
            <a:r>
              <a:rPr lang="en-US" dirty="0"/>
              <a:t>color: </a:t>
            </a:r>
            <a:r>
              <a:rPr lang="en-US" dirty="0" err="1"/>
              <a:t>darkblue</a:t>
            </a:r>
            <a:r>
              <a:rPr lang="en-US" dirty="0"/>
              <a:t>;</a:t>
            </a:r>
          </a:p>
          <a:p>
            <a:pPr marL="76200" indent="0">
              <a:buNone/>
            </a:pPr>
            <a:r>
              <a:rPr lang="en-US" dirty="0"/>
              <a:t>font-size: 24px; </a:t>
            </a:r>
          </a:p>
          <a:p>
            <a:pPr marL="76200" indent="0">
              <a:buNone/>
            </a:pPr>
            <a:r>
              <a:rPr lang="en-US" dirty="0"/>
              <a:t>text-align: center; </a:t>
            </a:r>
          </a:p>
          <a:p>
            <a:pPr marL="76200" indent="0">
              <a:buNone/>
            </a:pPr>
            <a:r>
              <a:rPr lang="en-US" dirty="0"/>
              <a:t>margin-top: 20px; </a:t>
            </a:r>
          </a:p>
          <a:p>
            <a:pPr marL="76200" indent="0">
              <a:buNone/>
            </a:pPr>
            <a:r>
              <a:rPr lang="en-US" dirty="0"/>
              <a:t>font-family: Arial; </a:t>
            </a:r>
          </a:p>
          <a:p>
            <a:pPr marL="76200" indent="0">
              <a:buNone/>
            </a:pPr>
            <a:r>
              <a:rPr lang="en-US" dirty="0"/>
              <a:t>}</a:t>
            </a:r>
          </a:p>
        </p:txBody>
      </p:sp>
      <p:cxnSp>
        <p:nvCxnSpPr>
          <p:cNvPr id="5" name="Straight Arrow Connector 4">
            <a:extLst>
              <a:ext uri="{FF2B5EF4-FFF2-40B4-BE49-F238E27FC236}">
                <a16:creationId xmlns:a16="http://schemas.microsoft.com/office/drawing/2014/main" id="{AF185E81-6BF6-A729-6B80-E16F14D8B815}"/>
              </a:ext>
            </a:extLst>
          </p:cNvPr>
          <p:cNvCxnSpPr>
            <a:cxnSpLocks/>
            <a:stCxn id="7" idx="1"/>
          </p:cNvCxnSpPr>
          <p:nvPr/>
        </p:nvCxnSpPr>
        <p:spPr>
          <a:xfrm flipH="1">
            <a:off x="2530069" y="1214856"/>
            <a:ext cx="2227564" cy="66207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F4F4A-7458-95C0-109A-7655754F3DED}"/>
              </a:ext>
            </a:extLst>
          </p:cNvPr>
          <p:cNvSpPr txBox="1"/>
          <p:nvPr/>
        </p:nvSpPr>
        <p:spPr>
          <a:xfrm>
            <a:off x="4757633" y="953246"/>
            <a:ext cx="1636293" cy="523220"/>
          </a:xfrm>
          <a:prstGeom prst="rect">
            <a:avLst/>
          </a:prstGeom>
          <a:noFill/>
        </p:spPr>
        <p:txBody>
          <a:bodyPr wrap="square" rtlCol="0">
            <a:spAutoFit/>
          </a:bodyPr>
          <a:lstStyle/>
          <a:p>
            <a:r>
              <a:rPr lang="en-US" dirty="0"/>
              <a:t>Note CSS’s punctuation!</a:t>
            </a:r>
          </a:p>
        </p:txBody>
      </p:sp>
      <p:sp>
        <p:nvSpPr>
          <p:cNvPr id="9" name="TextBox 8">
            <a:extLst>
              <a:ext uri="{FF2B5EF4-FFF2-40B4-BE49-F238E27FC236}">
                <a16:creationId xmlns:a16="http://schemas.microsoft.com/office/drawing/2014/main" id="{2ECB5C3E-991E-893D-8AED-668FD8C261BA}"/>
              </a:ext>
            </a:extLst>
          </p:cNvPr>
          <p:cNvSpPr txBox="1"/>
          <p:nvPr/>
        </p:nvSpPr>
        <p:spPr>
          <a:xfrm>
            <a:off x="4572000" y="2310140"/>
            <a:ext cx="1636293" cy="738664"/>
          </a:xfrm>
          <a:prstGeom prst="rect">
            <a:avLst/>
          </a:prstGeom>
          <a:noFill/>
        </p:spPr>
        <p:txBody>
          <a:bodyPr wrap="square" rtlCol="0">
            <a:spAutoFit/>
          </a:bodyPr>
          <a:lstStyle/>
          <a:p>
            <a:r>
              <a:rPr lang="en-US" dirty="0"/>
              <a:t>CSS </a:t>
            </a:r>
            <a:r>
              <a:rPr lang="en-US" b="1" dirty="0"/>
              <a:t>property</a:t>
            </a:r>
            <a:r>
              <a:rPr lang="en-US" dirty="0"/>
              <a:t> names follow </a:t>
            </a:r>
            <a:r>
              <a:rPr lang="en-US" b="1" dirty="0"/>
              <a:t>kebab-case.</a:t>
            </a:r>
          </a:p>
        </p:txBody>
      </p:sp>
      <p:cxnSp>
        <p:nvCxnSpPr>
          <p:cNvPr id="10" name="Straight Arrow Connector 9">
            <a:extLst>
              <a:ext uri="{FF2B5EF4-FFF2-40B4-BE49-F238E27FC236}">
                <a16:creationId xmlns:a16="http://schemas.microsoft.com/office/drawing/2014/main" id="{893732A2-8107-4C10-14A6-CC2FC8E87C25}"/>
              </a:ext>
            </a:extLst>
          </p:cNvPr>
          <p:cNvCxnSpPr>
            <a:cxnSpLocks/>
          </p:cNvCxnSpPr>
          <p:nvPr/>
        </p:nvCxnSpPr>
        <p:spPr>
          <a:xfrm flipH="1" flipV="1">
            <a:off x="1596189" y="2476213"/>
            <a:ext cx="2975811" cy="95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BB663C-36E7-EE9C-C39A-B7348A3D65B5}"/>
              </a:ext>
            </a:extLst>
          </p:cNvPr>
          <p:cNvSpPr txBox="1"/>
          <p:nvPr/>
        </p:nvSpPr>
        <p:spPr>
          <a:xfrm>
            <a:off x="6208293" y="1501639"/>
            <a:ext cx="1636293" cy="523220"/>
          </a:xfrm>
          <a:prstGeom prst="rect">
            <a:avLst/>
          </a:prstGeom>
          <a:noFill/>
        </p:spPr>
        <p:txBody>
          <a:bodyPr wrap="square" rtlCol="0">
            <a:spAutoFit/>
          </a:bodyPr>
          <a:lstStyle/>
          <a:p>
            <a:r>
              <a:rPr lang="en-US" dirty="0"/>
              <a:t>Many CSS </a:t>
            </a:r>
            <a:r>
              <a:rPr lang="en-US" b="1" dirty="0"/>
              <a:t>values</a:t>
            </a:r>
            <a:r>
              <a:rPr lang="en-US" dirty="0"/>
              <a:t> take </a:t>
            </a:r>
            <a:r>
              <a:rPr lang="en-US" b="1" dirty="0"/>
              <a:t>units</a:t>
            </a:r>
            <a:r>
              <a:rPr lang="en-US" dirty="0"/>
              <a:t>.</a:t>
            </a:r>
          </a:p>
        </p:txBody>
      </p:sp>
      <p:cxnSp>
        <p:nvCxnSpPr>
          <p:cNvPr id="13" name="Straight Arrow Connector 12">
            <a:extLst>
              <a:ext uri="{FF2B5EF4-FFF2-40B4-BE49-F238E27FC236}">
                <a16:creationId xmlns:a16="http://schemas.microsoft.com/office/drawing/2014/main" id="{18CD7AD3-841F-4522-3C74-F312E9703553}"/>
              </a:ext>
            </a:extLst>
          </p:cNvPr>
          <p:cNvCxnSpPr>
            <a:cxnSpLocks/>
            <a:stCxn id="12" idx="1"/>
          </p:cNvCxnSpPr>
          <p:nvPr/>
        </p:nvCxnSpPr>
        <p:spPr>
          <a:xfrm flipH="1">
            <a:off x="2530069" y="1763249"/>
            <a:ext cx="3678224" cy="536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D3A366-8CA7-F116-586D-722DA9AA3D96}"/>
              </a:ext>
            </a:extLst>
          </p:cNvPr>
          <p:cNvSpPr txBox="1"/>
          <p:nvPr/>
        </p:nvSpPr>
        <p:spPr>
          <a:xfrm>
            <a:off x="5575779" y="3342564"/>
            <a:ext cx="1636293" cy="523220"/>
          </a:xfrm>
          <a:prstGeom prst="rect">
            <a:avLst/>
          </a:prstGeom>
          <a:noFill/>
        </p:spPr>
        <p:txBody>
          <a:bodyPr wrap="square" rtlCol="0">
            <a:spAutoFit/>
          </a:bodyPr>
          <a:lstStyle/>
          <a:p>
            <a:r>
              <a:rPr lang="en-US" dirty="0"/>
              <a:t>Text values aren’t </a:t>
            </a:r>
            <a:r>
              <a:rPr lang="en-US" b="1" dirty="0"/>
              <a:t>quoted</a:t>
            </a:r>
            <a:r>
              <a:rPr lang="en-US" dirty="0"/>
              <a:t>.</a:t>
            </a:r>
          </a:p>
        </p:txBody>
      </p:sp>
      <p:cxnSp>
        <p:nvCxnSpPr>
          <p:cNvPr id="16" name="Straight Arrow Connector 15">
            <a:extLst>
              <a:ext uri="{FF2B5EF4-FFF2-40B4-BE49-F238E27FC236}">
                <a16:creationId xmlns:a16="http://schemas.microsoft.com/office/drawing/2014/main" id="{97CAE835-5C01-3518-7A5C-554CB3A79EFB}"/>
              </a:ext>
            </a:extLst>
          </p:cNvPr>
          <p:cNvCxnSpPr>
            <a:cxnSpLocks/>
          </p:cNvCxnSpPr>
          <p:nvPr/>
        </p:nvCxnSpPr>
        <p:spPr>
          <a:xfrm flipH="1" flipV="1">
            <a:off x="2814243" y="2893166"/>
            <a:ext cx="2761536" cy="7218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D76D-8C7A-B7AC-3E9C-30ABA56D5385}"/>
              </a:ext>
            </a:extLst>
          </p:cNvPr>
          <p:cNvSpPr>
            <a:spLocks noGrp="1"/>
          </p:cNvSpPr>
          <p:nvPr>
            <p:ph type="title"/>
          </p:nvPr>
        </p:nvSpPr>
        <p:spPr/>
        <p:txBody>
          <a:bodyPr/>
          <a:lstStyle/>
          <a:p>
            <a:r>
              <a:rPr lang="en-US" dirty="0"/>
              <a:t>A bit more on selectors…</a:t>
            </a:r>
          </a:p>
        </p:txBody>
      </p:sp>
      <p:sp>
        <p:nvSpPr>
          <p:cNvPr id="3" name="Text Placeholder 2">
            <a:extLst>
              <a:ext uri="{FF2B5EF4-FFF2-40B4-BE49-F238E27FC236}">
                <a16:creationId xmlns:a16="http://schemas.microsoft.com/office/drawing/2014/main" id="{331C2FFB-8B97-2FB2-DFF3-E801787C6ADF}"/>
              </a:ext>
            </a:extLst>
          </p:cNvPr>
          <p:cNvSpPr>
            <a:spLocks noGrp="1"/>
          </p:cNvSpPr>
          <p:nvPr>
            <p:ph type="body" idx="1"/>
          </p:nvPr>
        </p:nvSpPr>
        <p:spPr/>
        <p:txBody>
          <a:bodyPr>
            <a:normAutofit fontScale="70000" lnSpcReduction="20000"/>
          </a:bodyPr>
          <a:lstStyle/>
          <a:p>
            <a:pPr>
              <a:lnSpc>
                <a:spcPct val="120000"/>
              </a:lnSpc>
            </a:pPr>
            <a:r>
              <a:rPr lang="en-US" dirty="0"/>
              <a:t>To target all elements of a given type, use only the element name:</a:t>
            </a:r>
          </a:p>
          <a:p>
            <a:pPr lvl="1">
              <a:lnSpc>
                <a:spcPct val="120000"/>
              </a:lnSpc>
              <a:spcBef>
                <a:spcPts val="0"/>
              </a:spcBef>
            </a:pPr>
            <a:r>
              <a:rPr lang="en-US" dirty="0">
                <a:solidFill>
                  <a:schemeClr val="accent2">
                    <a:lumMod val="60000"/>
                    <a:lumOff val="40000"/>
                  </a:schemeClr>
                </a:solidFill>
              </a:rPr>
              <a:t>h1 {…}</a:t>
            </a:r>
          </a:p>
          <a:p>
            <a:pPr>
              <a:lnSpc>
                <a:spcPct val="120000"/>
              </a:lnSpc>
            </a:pPr>
            <a:r>
              <a:rPr lang="en-US" dirty="0"/>
              <a:t>To target a specific element, give it an </a:t>
            </a:r>
            <a:r>
              <a:rPr lang="en-US" b="1" dirty="0"/>
              <a:t>id</a:t>
            </a:r>
            <a:r>
              <a:rPr lang="en-US" dirty="0"/>
              <a:t>, then use that id + a </a:t>
            </a:r>
            <a:r>
              <a:rPr lang="en-US" b="1" dirty="0"/>
              <a:t>#</a:t>
            </a:r>
            <a:r>
              <a:rPr lang="en-US" dirty="0"/>
              <a:t>:</a:t>
            </a:r>
          </a:p>
          <a:p>
            <a:pPr lvl="1">
              <a:lnSpc>
                <a:spcPct val="120000"/>
              </a:lnSpc>
              <a:spcBef>
                <a:spcPts val="0"/>
              </a:spcBef>
            </a:pPr>
            <a:r>
              <a:rPr lang="en-US" dirty="0">
                <a:solidFill>
                  <a:schemeClr val="accent2">
                    <a:lumMod val="60000"/>
                    <a:lumOff val="40000"/>
                  </a:schemeClr>
                </a:solidFill>
              </a:rPr>
              <a:t>#my_title {...}</a:t>
            </a:r>
          </a:p>
          <a:p>
            <a:pPr>
              <a:lnSpc>
                <a:spcPct val="120000"/>
              </a:lnSpc>
            </a:pPr>
            <a:r>
              <a:rPr lang="en-US" dirty="0"/>
              <a:t>To target a group of elements, give them a shared </a:t>
            </a:r>
            <a:r>
              <a:rPr lang="en-US" b="1" dirty="0"/>
              <a:t>class</a:t>
            </a:r>
            <a:r>
              <a:rPr lang="en-US" dirty="0"/>
              <a:t>, then use that class + a </a:t>
            </a:r>
            <a:r>
              <a:rPr lang="en-US" b="1" dirty="0"/>
              <a:t>.</a:t>
            </a:r>
            <a:r>
              <a:rPr lang="en-US" dirty="0"/>
              <a:t>:</a:t>
            </a:r>
          </a:p>
          <a:p>
            <a:pPr lvl="1">
              <a:lnSpc>
                <a:spcPct val="120000"/>
              </a:lnSpc>
              <a:spcBef>
                <a:spcPts val="0"/>
              </a:spcBef>
            </a:pPr>
            <a:r>
              <a:rPr lang="en-US" dirty="0">
                <a:solidFill>
                  <a:schemeClr val="accent2">
                    <a:lumMod val="60000"/>
                    <a:lumOff val="40000"/>
                  </a:schemeClr>
                </a:solidFill>
              </a:rPr>
              <a:t>.</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To target more than one target in the same selector, separate them with commas:</a:t>
            </a:r>
          </a:p>
          <a:p>
            <a:pPr lvl="1">
              <a:lnSpc>
                <a:spcPct val="120000"/>
              </a:lnSpc>
              <a:spcBef>
                <a:spcPts val="0"/>
              </a:spcBef>
            </a:pPr>
            <a:r>
              <a:rPr lang="en-US" dirty="0">
                <a:solidFill>
                  <a:schemeClr val="accent2">
                    <a:lumMod val="60000"/>
                    <a:lumOff val="40000"/>
                  </a:schemeClr>
                </a:solidFill>
              </a:rPr>
              <a:t>#my_title, .</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Selectors can get more complicated (e.g., you can target all </a:t>
            </a:r>
            <a:r>
              <a:rPr lang="en-US" dirty="0" err="1"/>
              <a:t>divs</a:t>
            </a:r>
            <a:r>
              <a:rPr lang="en-US" dirty="0"/>
              <a:t> </a:t>
            </a:r>
            <a:r>
              <a:rPr lang="en-US" i="1" dirty="0"/>
              <a:t>directly</a:t>
            </a:r>
            <a:r>
              <a:rPr lang="en-US" dirty="0"/>
              <a:t> inside of p boxes by doing </a:t>
            </a:r>
            <a:r>
              <a:rPr lang="en-US" i="1" dirty="0"/>
              <a:t>p &gt; div {…}</a:t>
            </a:r>
            <a:r>
              <a:rPr lang="en-US" dirty="0"/>
              <a:t>), but knowing just these four variations will get you </a:t>
            </a:r>
            <a:r>
              <a:rPr lang="en-US" i="1" dirty="0"/>
              <a:t>very</a:t>
            </a:r>
            <a:r>
              <a:rPr lang="en-US" dirty="0"/>
              <a:t> far!</a:t>
            </a:r>
          </a:p>
        </p:txBody>
      </p:sp>
    </p:spTree>
    <p:extLst>
      <p:ext uri="{BB962C8B-B14F-4D97-AF65-F5344CB8AC3E}">
        <p14:creationId xmlns:p14="http://schemas.microsoft.com/office/powerpoint/2010/main" val="1375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DDD-252F-0816-2DBB-EF17D9514560}"/>
              </a:ext>
            </a:extLst>
          </p:cNvPr>
          <p:cNvSpPr>
            <a:spLocks noGrp="1"/>
          </p:cNvSpPr>
          <p:nvPr>
            <p:ph type="title"/>
          </p:nvPr>
        </p:nvSpPr>
        <p:spPr/>
        <p:txBody>
          <a:bodyPr/>
          <a:lstStyle/>
          <a:p>
            <a:r>
              <a:rPr lang="en-US" dirty="0"/>
              <a:t>A little vanilla</a:t>
            </a:r>
          </a:p>
        </p:txBody>
      </p:sp>
      <p:sp>
        <p:nvSpPr>
          <p:cNvPr id="3" name="Text Placeholder 2">
            <a:extLst>
              <a:ext uri="{FF2B5EF4-FFF2-40B4-BE49-F238E27FC236}">
                <a16:creationId xmlns:a16="http://schemas.microsoft.com/office/drawing/2014/main" id="{9D048E46-71CA-CE83-30A9-29F07863E92A}"/>
              </a:ext>
            </a:extLst>
          </p:cNvPr>
          <p:cNvSpPr>
            <a:spLocks noGrp="1"/>
          </p:cNvSpPr>
          <p:nvPr>
            <p:ph type="body" idx="1"/>
          </p:nvPr>
        </p:nvSpPr>
        <p:spPr/>
        <p:txBody>
          <a:bodyPr/>
          <a:lstStyle/>
          <a:p>
            <a:r>
              <a:rPr lang="en-US" dirty="0"/>
              <a:t>Our title is drab—let’s jazz it up by making it bold and green.</a:t>
            </a:r>
          </a:p>
          <a:p>
            <a:r>
              <a:rPr lang="en-US" dirty="0"/>
              <a:t>Here’s what we’ll add to our styles.css:</a:t>
            </a:r>
          </a:p>
          <a:p>
            <a:pPr marL="76200" indent="0">
              <a:buNone/>
            </a:pPr>
            <a:r>
              <a:rPr lang="en-US" dirty="0">
                <a:solidFill>
                  <a:srgbClr val="C00000"/>
                </a:solidFill>
              </a:rPr>
              <a:t>#header </a:t>
            </a:r>
            <a:r>
              <a:rPr lang="en-US" dirty="0">
                <a:solidFill>
                  <a:schemeClr val="tx1">
                    <a:lumMod val="60000"/>
                    <a:lumOff val="40000"/>
                  </a:schemeClr>
                </a:solidFill>
              </a:rPr>
              <a:t>{</a:t>
            </a:r>
          </a:p>
          <a:p>
            <a:pPr marL="76200" indent="0">
              <a:buNone/>
            </a:pPr>
            <a:r>
              <a:rPr lang="en-US" dirty="0">
                <a:solidFill>
                  <a:schemeClr val="accent5">
                    <a:lumMod val="75000"/>
                  </a:schemeClr>
                </a:solidFill>
              </a:rPr>
              <a:t>color: green;</a:t>
            </a:r>
          </a:p>
          <a:p>
            <a:pPr marL="76200" indent="0">
              <a:buNone/>
            </a:pPr>
            <a:r>
              <a:rPr lang="en-US" dirty="0">
                <a:solidFill>
                  <a:schemeClr val="accent5">
                    <a:lumMod val="75000"/>
                  </a:schemeClr>
                </a:solidFill>
              </a:rPr>
              <a:t>font-weight: bold;</a:t>
            </a:r>
          </a:p>
          <a:p>
            <a:pPr marL="76200" indent="0">
              <a:buNone/>
            </a:pPr>
            <a:r>
              <a:rPr lang="en-US" dirty="0">
                <a:solidFill>
                  <a:schemeClr val="tx1">
                    <a:lumMod val="60000"/>
                    <a:lumOff val="40000"/>
                  </a:schemeClr>
                </a:solidFill>
              </a:rPr>
              <a:t>}</a:t>
            </a:r>
          </a:p>
        </p:txBody>
      </p:sp>
    </p:spTree>
    <p:extLst>
      <p:ext uri="{BB962C8B-B14F-4D97-AF65-F5344CB8AC3E}">
        <p14:creationId xmlns:p14="http://schemas.microsoft.com/office/powerpoint/2010/main" val="2991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CE9-7228-CD97-4AEC-E76DC9B60811}"/>
              </a:ext>
            </a:extLst>
          </p:cNvPr>
          <p:cNvSpPr>
            <a:spLocks noGrp="1"/>
          </p:cNvSpPr>
          <p:nvPr>
            <p:ph type="title"/>
          </p:nvPr>
        </p:nvSpPr>
        <p:spPr/>
        <p:txBody>
          <a:bodyPr/>
          <a:lstStyle/>
          <a:p>
            <a:r>
              <a:rPr lang="en-US" dirty="0"/>
              <a:t>Tools of the trade</a:t>
            </a:r>
          </a:p>
        </p:txBody>
      </p:sp>
      <p:sp>
        <p:nvSpPr>
          <p:cNvPr id="3" name="Text Placeholder 2">
            <a:extLst>
              <a:ext uri="{FF2B5EF4-FFF2-40B4-BE49-F238E27FC236}">
                <a16:creationId xmlns:a16="http://schemas.microsoft.com/office/drawing/2014/main" id="{690240D9-40A8-D6C0-7E77-8666D0C5DD82}"/>
              </a:ext>
            </a:extLst>
          </p:cNvPr>
          <p:cNvSpPr>
            <a:spLocks noGrp="1"/>
          </p:cNvSpPr>
          <p:nvPr>
            <p:ph type="body" idx="1"/>
          </p:nvPr>
        </p:nvSpPr>
        <p:spPr/>
        <p:txBody>
          <a:bodyPr/>
          <a:lstStyle/>
          <a:p>
            <a:pPr>
              <a:lnSpc>
                <a:spcPct val="100000"/>
              </a:lnSpc>
            </a:pPr>
            <a:r>
              <a:rPr lang="en-US" dirty="0"/>
              <a:t>“What selector should I use? Why isn’t my CSS working? How could I “tinker” with my app’s design?”</a:t>
            </a:r>
          </a:p>
          <a:p>
            <a:pPr>
              <a:lnSpc>
                <a:spcPct val="100000"/>
              </a:lnSpc>
            </a:pPr>
            <a:r>
              <a:rPr lang="en-US" dirty="0"/>
              <a:t>First: Make sure your browser is not using old saved CSS by doing a </a:t>
            </a:r>
            <a:r>
              <a:rPr lang="en-US" b="1" dirty="0"/>
              <a:t>hard refresh</a:t>
            </a:r>
            <a:r>
              <a:rPr lang="en-US" dirty="0"/>
              <a:t>—control+F5 on PCs!</a:t>
            </a:r>
          </a:p>
          <a:p>
            <a:pPr>
              <a:lnSpc>
                <a:spcPct val="100000"/>
              </a:lnSpc>
            </a:pPr>
            <a:r>
              <a:rPr lang="en-US" dirty="0"/>
              <a:t>All these questions and more can be answered using your browser’s </a:t>
            </a:r>
            <a:r>
              <a:rPr lang="en-US" b="1" dirty="0"/>
              <a:t>developer’s tools</a:t>
            </a:r>
            <a:r>
              <a:rPr lang="en-US" dirty="0"/>
              <a:t>.</a:t>
            </a:r>
          </a:p>
        </p:txBody>
      </p:sp>
    </p:spTree>
    <p:extLst>
      <p:ext uri="{BB962C8B-B14F-4D97-AF65-F5344CB8AC3E}">
        <p14:creationId xmlns:p14="http://schemas.microsoft.com/office/powerpoint/2010/main" val="21793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2: R Shiny Essentials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Adding a complex visual element (a table)</a:t>
            </a:r>
          </a:p>
          <a:p>
            <a:pPr>
              <a:lnSpc>
                <a:spcPct val="100000"/>
              </a:lnSpc>
            </a:pPr>
            <a:r>
              <a:rPr lang="en-US" dirty="0"/>
              <a:t>Adding an </a:t>
            </a:r>
            <a:r>
              <a:rPr lang="en-US" b="1" dirty="0"/>
              <a:t>input widget </a:t>
            </a:r>
            <a:r>
              <a:rPr lang="en-US" dirty="0"/>
              <a:t>(a drop-down menu)</a:t>
            </a:r>
          </a:p>
          <a:p>
            <a:pPr>
              <a:lnSpc>
                <a:spcPct val="100000"/>
              </a:lnSpc>
            </a:pPr>
            <a:r>
              <a:rPr lang="en-US" b="1" dirty="0"/>
              <a:t>Events</a:t>
            </a:r>
            <a:r>
              <a:rPr lang="en-US" dirty="0"/>
              <a:t> and </a:t>
            </a:r>
            <a:r>
              <a:rPr lang="en-US" b="1" dirty="0"/>
              <a:t>event handling</a:t>
            </a:r>
          </a:p>
          <a:p>
            <a:pPr>
              <a:lnSpc>
                <a:spcPct val="100000"/>
              </a:lnSpc>
            </a:pPr>
            <a:r>
              <a:rPr lang="en-US" dirty="0"/>
              <a:t>Giving </a:t>
            </a:r>
            <a:r>
              <a:rPr lang="en-US" i="1" dirty="0"/>
              <a:t>users</a:t>
            </a:r>
            <a:r>
              <a:rPr lang="en-US" dirty="0"/>
              <a:t> more control over events (a “go” button)</a:t>
            </a:r>
          </a:p>
          <a:p>
            <a:pPr>
              <a:lnSpc>
                <a:spcPct val="100000"/>
              </a:lnSpc>
            </a:pPr>
            <a:r>
              <a:rPr lang="en-US" dirty="0"/>
              <a:t>Giving </a:t>
            </a:r>
            <a:r>
              <a:rPr lang="en-US" i="1" dirty="0"/>
              <a:t>ourselves</a:t>
            </a:r>
            <a:r>
              <a:rPr lang="en-US" dirty="0"/>
              <a:t> more control over events (</a:t>
            </a:r>
            <a:r>
              <a:rPr lang="en-US" b="1" dirty="0"/>
              <a:t>observers</a:t>
            </a:r>
            <a:r>
              <a:rPr lang="en-US" dirty="0"/>
              <a:t>)</a:t>
            </a:r>
          </a:p>
          <a:p>
            <a:pPr>
              <a:lnSpc>
                <a:spcPct val="100000"/>
              </a:lnSpc>
            </a:pPr>
            <a:r>
              <a:rPr lang="en-US" dirty="0"/>
              <a:t>Adding a set of tabs</a:t>
            </a:r>
          </a:p>
        </p:txBody>
      </p:sp>
    </p:spTree>
    <p:extLst>
      <p:ext uri="{BB962C8B-B14F-4D97-AF65-F5344CB8AC3E}">
        <p14:creationId xmlns:p14="http://schemas.microsoft.com/office/powerpoint/2010/main" val="3313403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733F4CEA-51E0-AAB2-C351-B83199485F0F}"/>
              </a:ext>
            </a:extLst>
          </p:cNvPr>
          <p:cNvSpPr>
            <a:spLocks noGrp="1"/>
          </p:cNvSpPr>
          <p:nvPr>
            <p:ph type="body" idx="1"/>
          </p:nvPr>
        </p:nvSpPr>
        <p:spPr/>
        <p:txBody>
          <a:bodyPr>
            <a:normAutofit/>
          </a:bodyPr>
          <a:lstStyle/>
          <a:p>
            <a:pPr>
              <a:lnSpc>
                <a:spcPct val="110000"/>
              </a:lnSpc>
            </a:pPr>
            <a:r>
              <a:rPr lang="en-US" dirty="0"/>
              <a:t>Apps are best when they let users </a:t>
            </a:r>
            <a:r>
              <a:rPr lang="en-US" i="1" dirty="0"/>
              <a:t>do</a:t>
            </a:r>
            <a:r>
              <a:rPr lang="en-US" dirty="0"/>
              <a:t> fun stuff.</a:t>
            </a:r>
          </a:p>
          <a:p>
            <a:pPr>
              <a:lnSpc>
                <a:spcPct val="110000"/>
              </a:lnSpc>
            </a:pPr>
            <a:r>
              <a:rPr lang="en-US" dirty="0"/>
              <a:t>Let’s start with a table displaying the </a:t>
            </a:r>
            <a:r>
              <a:rPr lang="en-US" dirty="0" err="1"/>
              <a:t>gapminder</a:t>
            </a:r>
            <a:r>
              <a:rPr lang="en-US" dirty="0"/>
              <a:t> data set.</a:t>
            </a:r>
          </a:p>
          <a:p>
            <a:pPr>
              <a:lnSpc>
                <a:spcPct val="110000"/>
              </a:lnSpc>
            </a:pPr>
            <a:r>
              <a:rPr lang="en-US" dirty="0"/>
              <a:t>A table is just boxes within boxes—perfect for HTML!</a:t>
            </a:r>
          </a:p>
          <a:p>
            <a:pPr>
              <a:lnSpc>
                <a:spcPct val="110000"/>
              </a:lnSpc>
            </a:pPr>
            <a:r>
              <a:rPr lang="en-US" dirty="0"/>
              <a:t>…But let’s make R do the tedious task of building one.</a:t>
            </a:r>
          </a:p>
          <a:p>
            <a:pPr>
              <a:lnSpc>
                <a:spcPct val="110000"/>
              </a:lnSpc>
            </a:pPr>
            <a:r>
              <a:rPr lang="en-US" dirty="0"/>
              <a:t>To make a complex element in Shiny to display in our UI:</a:t>
            </a:r>
          </a:p>
          <a:p>
            <a:pPr marL="990600" lvl="1" indent="-457200">
              <a:lnSpc>
                <a:spcPct val="110000"/>
              </a:lnSpc>
              <a:spcBef>
                <a:spcPts val="0"/>
              </a:spcBef>
              <a:buFont typeface="+mj-lt"/>
              <a:buAutoNum type="arabicPeriod"/>
            </a:pPr>
            <a:r>
              <a:rPr lang="en-US" dirty="0"/>
              <a:t>Do any “heavy lifting” with regular R code on the server side.</a:t>
            </a:r>
          </a:p>
          <a:p>
            <a:pPr marL="990600" lvl="1" indent="-457200">
              <a:lnSpc>
                <a:spcPct val="110000"/>
              </a:lnSpc>
              <a:spcBef>
                <a:spcPts val="0"/>
              </a:spcBef>
              <a:buFont typeface="+mj-lt"/>
              <a:buAutoNum type="arabicPeriod"/>
            </a:pPr>
            <a:r>
              <a:rPr lang="en-US" b="1" dirty="0"/>
              <a:t>Render</a:t>
            </a:r>
            <a:r>
              <a:rPr lang="en-US" dirty="0"/>
              <a:t> the R object server-side into the equivalent HTML object.</a:t>
            </a:r>
          </a:p>
          <a:p>
            <a:pPr marL="990600" lvl="1" indent="-457200">
              <a:lnSpc>
                <a:spcPct val="110000"/>
              </a:lnSpc>
              <a:spcBef>
                <a:spcPts val="0"/>
              </a:spcBef>
              <a:buFont typeface="+mj-lt"/>
              <a:buAutoNum type="arabicPeriod"/>
            </a:pPr>
            <a:r>
              <a:rPr lang="en-US" dirty="0"/>
              <a:t>Pass the product to the UI into a specific place by </a:t>
            </a:r>
            <a:r>
              <a:rPr lang="en-US" b="1" dirty="0"/>
              <a:t>outputting</a:t>
            </a:r>
            <a:r>
              <a:rPr lang="en-US" dirty="0"/>
              <a:t> it there.</a:t>
            </a:r>
          </a:p>
        </p:txBody>
      </p:sp>
    </p:spTree>
    <p:extLst>
      <p:ext uri="{BB962C8B-B14F-4D97-AF65-F5344CB8AC3E}">
        <p14:creationId xmlns:p14="http://schemas.microsoft.com/office/powerpoint/2010/main" val="29766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Restaurant Shiny</a:t>
            </a:r>
          </a:p>
        </p:txBody>
      </p:sp>
      <p:sp>
        <p:nvSpPr>
          <p:cNvPr id="4" name="TextBox 3">
            <a:extLst>
              <a:ext uri="{FF2B5EF4-FFF2-40B4-BE49-F238E27FC236}">
                <a16:creationId xmlns:a16="http://schemas.microsoft.com/office/drawing/2014/main" id="{C3023A47-197D-FD69-ACE1-5448CCEFDEAE}"/>
              </a:ext>
            </a:extLst>
          </p:cNvPr>
          <p:cNvSpPr txBox="1"/>
          <p:nvPr/>
        </p:nvSpPr>
        <p:spPr>
          <a:xfrm>
            <a:off x="105221" y="3029564"/>
            <a:ext cx="1789471" cy="1015663"/>
          </a:xfrm>
          <a:prstGeom prst="rect">
            <a:avLst/>
          </a:prstGeom>
          <a:noFill/>
        </p:spPr>
        <p:txBody>
          <a:bodyPr wrap="square" rtlCol="0">
            <a:spAutoFit/>
          </a:bodyPr>
          <a:lstStyle/>
          <a:p>
            <a:r>
              <a:rPr lang="en-US" sz="2000" dirty="0"/>
              <a:t>R code inside render*({}) = </a:t>
            </a:r>
            <a:r>
              <a:rPr lang="en-US" sz="2000" dirty="0">
                <a:solidFill>
                  <a:schemeClr val="tx1">
                    <a:lumMod val="60000"/>
                    <a:lumOff val="40000"/>
                  </a:schemeClr>
                </a:solidFill>
              </a:rPr>
              <a:t>Recipe</a:t>
            </a:r>
          </a:p>
        </p:txBody>
      </p:sp>
      <p:pic>
        <p:nvPicPr>
          <p:cNvPr id="5" name="Picture 4">
            <a:extLst>
              <a:ext uri="{FF2B5EF4-FFF2-40B4-BE49-F238E27FC236}">
                <a16:creationId xmlns:a16="http://schemas.microsoft.com/office/drawing/2014/main" id="{AD73A77C-D06E-517A-20D0-15B43DBB4186}"/>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rcRect l="8709" t="17369" r="7792" b="16970"/>
          <a:stretch/>
        </p:blipFill>
        <p:spPr>
          <a:xfrm>
            <a:off x="174197" y="1449662"/>
            <a:ext cx="1789471" cy="1407205"/>
          </a:xfrm>
          <a:prstGeom prst="rect">
            <a:avLst/>
          </a:prstGeom>
        </p:spPr>
      </p:pic>
      <p:sp>
        <p:nvSpPr>
          <p:cNvPr id="6" name="TextBox 5">
            <a:extLst>
              <a:ext uri="{FF2B5EF4-FFF2-40B4-BE49-F238E27FC236}">
                <a16:creationId xmlns:a16="http://schemas.microsoft.com/office/drawing/2014/main" id="{611C4AF5-0DF5-05DC-9448-1840DAD8D8A2}"/>
              </a:ext>
            </a:extLst>
          </p:cNvPr>
          <p:cNvSpPr txBox="1"/>
          <p:nvPr/>
        </p:nvSpPr>
        <p:spPr>
          <a:xfrm>
            <a:off x="3867912" y="3183452"/>
            <a:ext cx="1408176" cy="707886"/>
          </a:xfrm>
          <a:prstGeom prst="rect">
            <a:avLst/>
          </a:prstGeom>
          <a:noFill/>
        </p:spPr>
        <p:txBody>
          <a:bodyPr wrap="square" rtlCol="0">
            <a:spAutoFit/>
          </a:bodyPr>
          <a:lstStyle/>
          <a:p>
            <a:r>
              <a:rPr lang="en-US" sz="2000" dirty="0"/>
              <a:t>render*({}) = </a:t>
            </a:r>
            <a:r>
              <a:rPr lang="en-US" sz="2000" dirty="0">
                <a:solidFill>
                  <a:schemeClr val="tx1">
                    <a:lumMod val="60000"/>
                    <a:lumOff val="40000"/>
                  </a:schemeClr>
                </a:solidFill>
              </a:rPr>
              <a:t>Chef</a:t>
            </a:r>
          </a:p>
        </p:txBody>
      </p:sp>
      <p:pic>
        <p:nvPicPr>
          <p:cNvPr id="8" name="Graphic 7" descr="Chef female outline">
            <a:extLst>
              <a:ext uri="{FF2B5EF4-FFF2-40B4-BE49-F238E27FC236}">
                <a16:creationId xmlns:a16="http://schemas.microsoft.com/office/drawing/2014/main" id="{30E55742-18AB-0876-5063-E3081CF7B5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7328" y="1576233"/>
            <a:ext cx="1408176" cy="1408176"/>
          </a:xfrm>
          <a:prstGeom prst="rect">
            <a:avLst/>
          </a:prstGeom>
        </p:spPr>
      </p:pic>
      <p:sp>
        <p:nvSpPr>
          <p:cNvPr id="9" name="TextBox 8">
            <a:extLst>
              <a:ext uri="{FF2B5EF4-FFF2-40B4-BE49-F238E27FC236}">
                <a16:creationId xmlns:a16="http://schemas.microsoft.com/office/drawing/2014/main" id="{96FA04ED-4F0D-B98A-0EAC-143BFC805100}"/>
              </a:ext>
            </a:extLst>
          </p:cNvPr>
          <p:cNvSpPr txBox="1"/>
          <p:nvPr/>
        </p:nvSpPr>
        <p:spPr>
          <a:xfrm>
            <a:off x="2142213" y="3029564"/>
            <a:ext cx="1503376" cy="1323439"/>
          </a:xfrm>
          <a:prstGeom prst="rect">
            <a:avLst/>
          </a:prstGeom>
          <a:noFill/>
        </p:spPr>
        <p:txBody>
          <a:bodyPr wrap="square" rtlCol="0">
            <a:spAutoFit/>
          </a:bodyPr>
          <a:lstStyle/>
          <a:p>
            <a:r>
              <a:rPr lang="en-US" sz="2000" dirty="0"/>
              <a:t>Final R object = </a:t>
            </a:r>
            <a:r>
              <a:rPr lang="en-US" sz="2000" i="1" dirty="0">
                <a:solidFill>
                  <a:schemeClr val="tx1">
                    <a:lumMod val="60000"/>
                    <a:lumOff val="40000"/>
                  </a:schemeClr>
                </a:solidFill>
              </a:rPr>
              <a:t>Uncooked</a:t>
            </a:r>
            <a:r>
              <a:rPr lang="en-US" sz="2000" dirty="0">
                <a:solidFill>
                  <a:schemeClr val="tx1">
                    <a:lumMod val="60000"/>
                    <a:lumOff val="40000"/>
                  </a:schemeClr>
                </a:solidFill>
              </a:rPr>
              <a:t> meal</a:t>
            </a:r>
          </a:p>
        </p:txBody>
      </p:sp>
      <p:sp>
        <p:nvSpPr>
          <p:cNvPr id="12" name="TextBox 11">
            <a:extLst>
              <a:ext uri="{FF2B5EF4-FFF2-40B4-BE49-F238E27FC236}">
                <a16:creationId xmlns:a16="http://schemas.microsoft.com/office/drawing/2014/main" id="{7C631CDD-E7A1-97A7-35B3-E19A949CA89D}"/>
              </a:ext>
            </a:extLst>
          </p:cNvPr>
          <p:cNvSpPr txBox="1"/>
          <p:nvPr/>
        </p:nvSpPr>
        <p:spPr>
          <a:xfrm>
            <a:off x="5498411" y="3183452"/>
            <a:ext cx="1366683" cy="707886"/>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Waiter</a:t>
            </a:r>
          </a:p>
        </p:txBody>
      </p:sp>
      <p:pic>
        <p:nvPicPr>
          <p:cNvPr id="14" name="Graphic 13" descr="Waiter male with solid fill">
            <a:extLst>
              <a:ext uri="{FF2B5EF4-FFF2-40B4-BE49-F238E27FC236}">
                <a16:creationId xmlns:a16="http://schemas.microsoft.com/office/drawing/2014/main" id="{AD904575-04F3-F064-5027-8ADABA6A81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1649" y="1573179"/>
            <a:ext cx="1408176" cy="1408176"/>
          </a:xfrm>
          <a:prstGeom prst="rect">
            <a:avLst/>
          </a:prstGeom>
        </p:spPr>
      </p:pic>
      <p:sp>
        <p:nvSpPr>
          <p:cNvPr id="15" name="TextBox 14">
            <a:extLst>
              <a:ext uri="{FF2B5EF4-FFF2-40B4-BE49-F238E27FC236}">
                <a16:creationId xmlns:a16="http://schemas.microsoft.com/office/drawing/2014/main" id="{C9F9B9C8-1D63-9664-AE54-4D04A8F56252}"/>
              </a:ext>
            </a:extLst>
          </p:cNvPr>
          <p:cNvSpPr txBox="1"/>
          <p:nvPr/>
        </p:nvSpPr>
        <p:spPr>
          <a:xfrm>
            <a:off x="7459556" y="3183452"/>
            <a:ext cx="1789471" cy="707886"/>
          </a:xfrm>
          <a:prstGeom prst="rect">
            <a:avLst/>
          </a:prstGeom>
          <a:noFill/>
        </p:spPr>
        <p:txBody>
          <a:bodyPr wrap="square" rtlCol="0">
            <a:spAutoFit/>
          </a:bodyPr>
          <a:lstStyle/>
          <a:p>
            <a:r>
              <a:rPr lang="en-US" sz="2000" dirty="0" err="1"/>
              <a:t>outputId</a:t>
            </a:r>
            <a:r>
              <a:rPr lang="en-US" sz="2000" dirty="0"/>
              <a:t> = </a:t>
            </a:r>
            <a:r>
              <a:rPr lang="en-US" sz="2000" dirty="0">
                <a:solidFill>
                  <a:schemeClr val="tx1">
                    <a:lumMod val="60000"/>
                    <a:lumOff val="40000"/>
                  </a:schemeClr>
                </a:solidFill>
              </a:rPr>
              <a:t>Order ticket </a:t>
            </a:r>
          </a:p>
        </p:txBody>
      </p:sp>
      <p:pic>
        <p:nvPicPr>
          <p:cNvPr id="16" name="Picture 15">
            <a:extLst>
              <a:ext uri="{FF2B5EF4-FFF2-40B4-BE49-F238E27FC236}">
                <a16:creationId xmlns:a16="http://schemas.microsoft.com/office/drawing/2014/main" id="{AF1B3D2F-E7A7-BC1B-9818-4DA0B3499204}"/>
              </a:ext>
            </a:extLst>
          </p:cNvPr>
          <p:cNvPicPr>
            <a:picLocks noChangeAspect="1"/>
          </p:cNvPicPr>
          <p:nvPr/>
        </p:nvPicPr>
        <p:blipFill>
          <a:blip r:embed="rId9"/>
          <a:srcRect l="17803" t="200" r="5779" b="24010"/>
          <a:stretch/>
        </p:blipFill>
        <p:spPr>
          <a:xfrm>
            <a:off x="7095970" y="1573179"/>
            <a:ext cx="1977655" cy="1408176"/>
          </a:xfrm>
          <a:prstGeom prst="rect">
            <a:avLst/>
          </a:prstGeom>
        </p:spPr>
      </p:pic>
      <p:pic>
        <p:nvPicPr>
          <p:cNvPr id="18" name="Graphic 17" descr="Chicken leg outline">
            <a:extLst>
              <a:ext uri="{FF2B5EF4-FFF2-40B4-BE49-F238E27FC236}">
                <a16:creationId xmlns:a16="http://schemas.microsoft.com/office/drawing/2014/main" id="{B10907B6-F46A-5A55-BD79-4FAC8605F8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9813" y="1573179"/>
            <a:ext cx="1408176" cy="1408176"/>
          </a:xfrm>
          <a:prstGeom prst="rect">
            <a:avLst/>
          </a:prstGeom>
        </p:spPr>
      </p:pic>
      <p:pic>
        <p:nvPicPr>
          <p:cNvPr id="20" name="Graphic 19" descr="Pasta with solid fill">
            <a:extLst>
              <a:ext uri="{FF2B5EF4-FFF2-40B4-BE49-F238E27FC236}">
                <a16:creationId xmlns:a16="http://schemas.microsoft.com/office/drawing/2014/main" id="{AF4D5D91-9713-F3B5-44D9-5FD7FA01FA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981" y="63955"/>
            <a:ext cx="1408176" cy="1408176"/>
          </a:xfrm>
          <a:prstGeom prst="rect">
            <a:avLst/>
          </a:prstGeom>
        </p:spPr>
      </p:pic>
      <p:sp>
        <p:nvSpPr>
          <p:cNvPr id="21" name="TextBox 20">
            <a:extLst>
              <a:ext uri="{FF2B5EF4-FFF2-40B4-BE49-F238E27FC236}">
                <a16:creationId xmlns:a16="http://schemas.microsoft.com/office/drawing/2014/main" id="{0C5A0A05-805A-55A1-BEAD-41C0E155083A}"/>
              </a:ext>
            </a:extLst>
          </p:cNvPr>
          <p:cNvSpPr txBox="1"/>
          <p:nvPr/>
        </p:nvSpPr>
        <p:spPr>
          <a:xfrm>
            <a:off x="5737157" y="402782"/>
            <a:ext cx="2856397" cy="707886"/>
          </a:xfrm>
          <a:prstGeom prst="rect">
            <a:avLst/>
          </a:prstGeom>
          <a:noFill/>
        </p:spPr>
        <p:txBody>
          <a:bodyPr wrap="square" rtlCol="0">
            <a:spAutoFit/>
          </a:bodyPr>
          <a:lstStyle/>
          <a:p>
            <a:r>
              <a:rPr lang="en-US" sz="2000" dirty="0"/>
              <a:t>Rendered HTML object = </a:t>
            </a:r>
            <a:r>
              <a:rPr lang="en-US" sz="2000" i="1" dirty="0">
                <a:solidFill>
                  <a:schemeClr val="tx1">
                    <a:lumMod val="60000"/>
                    <a:lumOff val="40000"/>
                  </a:schemeClr>
                </a:solidFill>
              </a:rPr>
              <a:t>Cooked</a:t>
            </a:r>
            <a:r>
              <a:rPr lang="en-US" sz="2000" dirty="0">
                <a:solidFill>
                  <a:schemeClr val="tx1">
                    <a:lumMod val="60000"/>
                    <a:lumOff val="40000"/>
                  </a:schemeClr>
                </a:solidFill>
              </a:rPr>
              <a:t> meal</a:t>
            </a:r>
          </a:p>
        </p:txBody>
      </p:sp>
      <p:pic>
        <p:nvPicPr>
          <p:cNvPr id="23" name="Graphic 22" descr="Table and chairs with solid fill">
            <a:extLst>
              <a:ext uri="{FF2B5EF4-FFF2-40B4-BE49-F238E27FC236}">
                <a16:creationId xmlns:a16="http://schemas.microsoft.com/office/drawing/2014/main" id="{275D61ED-4DC1-3E3C-0F00-1A63DD5F0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99861" y="3891337"/>
            <a:ext cx="1408176" cy="1408176"/>
          </a:xfrm>
          <a:prstGeom prst="rect">
            <a:avLst/>
          </a:prstGeom>
        </p:spPr>
      </p:pic>
      <p:sp>
        <p:nvSpPr>
          <p:cNvPr id="24" name="TextBox 23">
            <a:extLst>
              <a:ext uri="{FF2B5EF4-FFF2-40B4-BE49-F238E27FC236}">
                <a16:creationId xmlns:a16="http://schemas.microsoft.com/office/drawing/2014/main" id="{6BB1D555-B306-8435-1B43-CC368E17DF47}"/>
              </a:ext>
            </a:extLst>
          </p:cNvPr>
          <p:cNvSpPr txBox="1"/>
          <p:nvPr/>
        </p:nvSpPr>
        <p:spPr>
          <a:xfrm>
            <a:off x="5737156" y="4395370"/>
            <a:ext cx="2856397" cy="400110"/>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Table</a:t>
            </a:r>
          </a:p>
        </p:txBody>
      </p:sp>
    </p:spTree>
    <p:extLst>
      <p:ext uri="{BB962C8B-B14F-4D97-AF65-F5344CB8AC3E}">
        <p14:creationId xmlns:p14="http://schemas.microsoft.com/office/powerpoint/2010/main" val="162642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2" grpId="0"/>
      <p:bldP spid="15" grpId="0"/>
      <p:bldP spid="21"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C8415-797F-9948-61E6-58A461F1DCE8}"/>
              </a:ext>
            </a:extLst>
          </p:cNvPr>
          <p:cNvSpPr>
            <a:spLocks noGrp="1"/>
          </p:cNvSpPr>
          <p:nvPr>
            <p:ph type="title"/>
          </p:nvPr>
        </p:nvSpPr>
        <p:spPr/>
        <p:txBody>
          <a:bodyPr/>
          <a:lstStyle/>
          <a:p>
            <a:r>
              <a:rPr lang="en-US" dirty="0"/>
              <a:t>Your input is requested</a:t>
            </a:r>
          </a:p>
        </p:txBody>
      </p:sp>
      <p:sp>
        <p:nvSpPr>
          <p:cNvPr id="4" name="Text Placeholder 3">
            <a:extLst>
              <a:ext uri="{FF2B5EF4-FFF2-40B4-BE49-F238E27FC236}">
                <a16:creationId xmlns:a16="http://schemas.microsoft.com/office/drawing/2014/main" id="{F0CC10AD-407F-672B-01A8-A44BE7DFC14A}"/>
              </a:ext>
            </a:extLst>
          </p:cNvPr>
          <p:cNvSpPr>
            <a:spLocks noGrp="1"/>
          </p:cNvSpPr>
          <p:nvPr>
            <p:ph type="body" idx="1"/>
          </p:nvPr>
        </p:nvSpPr>
        <p:spPr/>
        <p:txBody>
          <a:bodyPr>
            <a:normAutofit fontScale="92500" lnSpcReduction="20000"/>
          </a:bodyPr>
          <a:lstStyle/>
          <a:p>
            <a:pPr>
              <a:lnSpc>
                <a:spcPct val="120000"/>
              </a:lnSpc>
            </a:pPr>
            <a:r>
              <a:rPr lang="en-US" dirty="0"/>
              <a:t>Our table looks drab, but, more importantly, it’s </a:t>
            </a:r>
            <a:r>
              <a:rPr lang="en-US" b="1" dirty="0"/>
              <a:t>static</a:t>
            </a:r>
            <a:r>
              <a:rPr lang="en-US" dirty="0"/>
              <a:t>—users can’t </a:t>
            </a:r>
            <a:r>
              <a:rPr lang="en-US" i="1" dirty="0"/>
              <a:t>do</a:t>
            </a:r>
            <a:r>
              <a:rPr lang="en-US" dirty="0"/>
              <a:t> anything with it except look at it. </a:t>
            </a:r>
          </a:p>
          <a:p>
            <a:pPr>
              <a:lnSpc>
                <a:spcPct val="120000"/>
              </a:lnSpc>
            </a:pPr>
            <a:r>
              <a:rPr lang="en-US" dirty="0"/>
              <a:t>Let’s allow users to </a:t>
            </a:r>
            <a:r>
              <a:rPr lang="en-US" i="1" dirty="0"/>
              <a:t>interact</a:t>
            </a:r>
            <a:r>
              <a:rPr lang="en-US" dirty="0"/>
              <a:t> with it—let’s add a drop-down-menu-style </a:t>
            </a:r>
            <a:r>
              <a:rPr lang="en-US" b="1" dirty="0"/>
              <a:t>input widget</a:t>
            </a:r>
            <a:r>
              <a:rPr lang="en-US" dirty="0"/>
              <a:t>.</a:t>
            </a:r>
          </a:p>
          <a:p>
            <a:pPr>
              <a:lnSpc>
                <a:spcPct val="120000"/>
              </a:lnSpc>
            </a:pPr>
            <a:r>
              <a:rPr lang="en-US" dirty="0"/>
              <a:t>This’ll allow users to decide which column the table is sorted by. </a:t>
            </a:r>
          </a:p>
          <a:p>
            <a:pPr>
              <a:lnSpc>
                <a:spcPct val="120000"/>
              </a:lnSpc>
            </a:pPr>
            <a:r>
              <a:rPr lang="en-US" dirty="0"/>
              <a:t>To set up an input widget in Shiny:</a:t>
            </a:r>
          </a:p>
          <a:p>
            <a:pPr marL="990600" lvl="1" indent="-457200">
              <a:lnSpc>
                <a:spcPct val="120000"/>
              </a:lnSpc>
              <a:spcBef>
                <a:spcPts val="0"/>
              </a:spcBef>
              <a:buFont typeface="+mj-lt"/>
              <a:buAutoNum type="arabicPeriod"/>
            </a:pPr>
            <a:r>
              <a:rPr lang="en-US" dirty="0"/>
              <a:t>Place the widget in the UI using the appropriate Shiny function.</a:t>
            </a:r>
          </a:p>
          <a:p>
            <a:pPr marL="990600" lvl="1" indent="-457200">
              <a:lnSpc>
                <a:spcPct val="120000"/>
              </a:lnSpc>
              <a:spcBef>
                <a:spcPts val="0"/>
              </a:spcBef>
              <a:buFont typeface="+mj-lt"/>
              <a:buAutoNum type="arabicPeriod"/>
            </a:pPr>
            <a:r>
              <a:rPr lang="en-US" dirty="0"/>
              <a:t>Pass the widget’s current value from the UI to the server using the </a:t>
            </a:r>
            <a:r>
              <a:rPr lang="en-US" b="1" dirty="0"/>
              <a:t>input</a:t>
            </a:r>
            <a:r>
              <a:rPr lang="en-US" dirty="0"/>
              <a:t> object.</a:t>
            </a:r>
          </a:p>
          <a:p>
            <a:pPr marL="990600" lvl="1" indent="-457200">
              <a:lnSpc>
                <a:spcPct val="120000"/>
              </a:lnSpc>
              <a:spcBef>
                <a:spcPts val="0"/>
              </a:spcBef>
              <a:buFont typeface="+mj-lt"/>
              <a:buAutoNum type="arabicPeriod"/>
            </a:pPr>
            <a:r>
              <a:rPr lang="en-US" dirty="0"/>
              <a:t>Use that value inside a </a:t>
            </a:r>
            <a:r>
              <a:rPr lang="en-US" b="1" dirty="0"/>
              <a:t>reactive context </a:t>
            </a:r>
            <a:r>
              <a:rPr lang="en-US" dirty="0"/>
              <a:t>on the server side </a:t>
            </a:r>
            <a:r>
              <a:rPr lang="en-US" i="1" dirty="0"/>
              <a:t>somehow.</a:t>
            </a:r>
            <a:endParaRPr lang="en-US" dirty="0"/>
          </a:p>
        </p:txBody>
      </p:sp>
    </p:spTree>
    <p:extLst>
      <p:ext uri="{BB962C8B-B14F-4D97-AF65-F5344CB8AC3E}">
        <p14:creationId xmlns:p14="http://schemas.microsoft.com/office/powerpoint/2010/main" val="9912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Name</a:t>
            </a:r>
            <a:endParaRPr dirty="0"/>
          </a:p>
          <a:p>
            <a:pPr marL="457200" lvl="0" indent="-381000" algn="l" rtl="0">
              <a:spcBef>
                <a:spcPts val="0"/>
              </a:spcBef>
              <a:spcAft>
                <a:spcPts val="0"/>
              </a:spcAft>
              <a:buSzPts val="2400"/>
              <a:buChar char="●"/>
            </a:pPr>
            <a:r>
              <a:rPr lang="en" dirty="0"/>
              <a:t>Preferred pronouns (if you’re comfortable sharing)</a:t>
            </a:r>
            <a:endParaRPr dirty="0"/>
          </a:p>
          <a:p>
            <a:pPr marL="457200" lvl="0" indent="-381000" algn="l" rtl="0">
              <a:spcBef>
                <a:spcPts val="0"/>
              </a:spcBef>
              <a:spcAft>
                <a:spcPts val="0"/>
              </a:spcAft>
              <a:buSzPts val="2400"/>
              <a:buChar char="●"/>
            </a:pPr>
            <a:r>
              <a:rPr lang="en" dirty="0"/>
              <a:t>Affiliation</a:t>
            </a:r>
            <a:endParaRPr dirty="0"/>
          </a:p>
          <a:p>
            <a:pPr marL="457200" lvl="0" indent="-381000" algn="l" rtl="0">
              <a:spcBef>
                <a:spcPts val="0"/>
              </a:spcBef>
              <a:spcAft>
                <a:spcPts val="0"/>
              </a:spcAft>
              <a:buSzPts val="2400"/>
              <a:buChar char="●"/>
            </a:pPr>
            <a:r>
              <a:rPr lang="en" dirty="0"/>
              <a:t>Icebreaker: All-time favorite Halloween costume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Selector Connector</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lstStyle/>
          <a:p>
            <a:pPr>
              <a:lnSpc>
                <a:spcPct val="100000"/>
              </a:lnSpc>
            </a:pPr>
            <a:r>
              <a:rPr lang="en-US" dirty="0"/>
              <a:t>Our </a:t>
            </a:r>
            <a:r>
              <a:rPr lang="en-US" dirty="0" err="1"/>
              <a:t>selectInput</a:t>
            </a:r>
            <a:r>
              <a:rPr lang="en-US" dirty="0"/>
              <a:t>() got three inputs:</a:t>
            </a:r>
          </a:p>
          <a:p>
            <a:pPr marL="1016000" lvl="1" indent="-457200">
              <a:lnSpc>
                <a:spcPct val="100000"/>
              </a:lnSpc>
              <a:spcBef>
                <a:spcPts val="0"/>
              </a:spcBef>
              <a:buFont typeface="+mj-lt"/>
              <a:buAutoNum type="arabicPeriod"/>
            </a:pPr>
            <a:r>
              <a:rPr lang="en-US" dirty="0"/>
              <a:t>An </a:t>
            </a:r>
            <a:r>
              <a:rPr lang="en-US" b="1" dirty="0" err="1"/>
              <a:t>inputId</a:t>
            </a:r>
            <a:r>
              <a:rPr lang="en-US" dirty="0"/>
              <a:t>. A nickname used to slap this widget’s current value onto the </a:t>
            </a:r>
            <a:r>
              <a:rPr lang="en-US" b="1" dirty="0"/>
              <a:t>input</a:t>
            </a:r>
            <a:r>
              <a:rPr lang="en-US" dirty="0"/>
              <a:t> object using the </a:t>
            </a:r>
            <a:r>
              <a:rPr lang="en-US" b="1" dirty="0"/>
              <a:t>$ operator</a:t>
            </a:r>
            <a:r>
              <a:rPr lang="en-US" dirty="0"/>
              <a:t> and pass it to the server.</a:t>
            </a:r>
          </a:p>
          <a:p>
            <a:pPr lvl="2">
              <a:lnSpc>
                <a:spcPct val="100000"/>
              </a:lnSpc>
              <a:spcBef>
                <a:spcPts val="0"/>
              </a:spcBef>
            </a:pPr>
            <a:r>
              <a:rPr lang="en-US" dirty="0"/>
              <a:t>VERY like how </a:t>
            </a:r>
            <a:r>
              <a:rPr lang="en-US" b="1" dirty="0" err="1"/>
              <a:t>outputId</a:t>
            </a:r>
            <a:r>
              <a:rPr lang="en-US" dirty="0" err="1"/>
              <a:t>s</a:t>
            </a:r>
            <a:r>
              <a:rPr lang="en-US" dirty="0"/>
              <a:t> are used to slap rendered outputs onto the </a:t>
            </a:r>
            <a:r>
              <a:rPr lang="en-US" b="1" dirty="0"/>
              <a:t>output</a:t>
            </a:r>
            <a:r>
              <a:rPr lang="en-US" dirty="0"/>
              <a:t> object to pass them to the UI </a:t>
            </a:r>
            <a:r>
              <a:rPr lang="en-US" dirty="0">
                <a:sym typeface="Wingdings" panose="05000000000000000000" pitchFamily="2" charset="2"/>
              </a:rPr>
              <a:t>.</a:t>
            </a:r>
            <a:endParaRPr lang="en-US" dirty="0"/>
          </a:p>
          <a:p>
            <a:pPr marL="1016000" lvl="1" indent="-457200">
              <a:lnSpc>
                <a:spcPct val="100000"/>
              </a:lnSpc>
              <a:spcBef>
                <a:spcPts val="0"/>
              </a:spcBef>
              <a:buFont typeface="+mj-lt"/>
              <a:buAutoNum type="arabicPeriod"/>
            </a:pPr>
            <a:r>
              <a:rPr lang="en-US" dirty="0"/>
              <a:t>A </a:t>
            </a:r>
            <a:r>
              <a:rPr lang="en-US" b="1" dirty="0"/>
              <a:t>label</a:t>
            </a:r>
            <a:r>
              <a:rPr lang="en-US" dirty="0"/>
              <a:t>, a text go-with that’ll generally describe what the widget does.</a:t>
            </a:r>
          </a:p>
          <a:p>
            <a:pPr marL="1016000" lvl="1" indent="-457200">
              <a:lnSpc>
                <a:spcPct val="100000"/>
              </a:lnSpc>
              <a:spcBef>
                <a:spcPts val="0"/>
              </a:spcBef>
              <a:buFont typeface="+mj-lt"/>
              <a:buAutoNum type="arabicPeriod"/>
            </a:pPr>
            <a:r>
              <a:rPr lang="en-US" b="1" dirty="0"/>
              <a:t>choices</a:t>
            </a:r>
            <a:r>
              <a:rPr lang="en-US" dirty="0"/>
              <a:t>. These populate the drop-down menu. </a:t>
            </a:r>
          </a:p>
          <a:p>
            <a:pPr marL="558800" indent="-457200">
              <a:lnSpc>
                <a:spcPct val="100000"/>
              </a:lnSpc>
            </a:pPr>
            <a:r>
              <a:rPr lang="en-US" dirty="0"/>
              <a:t>Notice that our widget doesn’t actually do anything when played with…we need to add the corresponding server code!</a:t>
            </a:r>
          </a:p>
        </p:txBody>
      </p:sp>
    </p:spTree>
    <p:extLst>
      <p:ext uri="{BB962C8B-B14F-4D97-AF65-F5344CB8AC3E}">
        <p14:creationId xmlns:p14="http://schemas.microsoft.com/office/powerpoint/2010/main" val="4679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Event planning</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normAutofit fontScale="62500" lnSpcReduction="20000"/>
          </a:bodyPr>
          <a:lstStyle/>
          <a:p>
            <a:pPr marL="76200" indent="0">
              <a:lnSpc>
                <a:spcPct val="120000"/>
              </a:lnSpc>
              <a:buNone/>
            </a:pPr>
            <a:r>
              <a:rPr lang="en-US" dirty="0"/>
              <a:t>Time for some terminology!!!</a:t>
            </a:r>
          </a:p>
          <a:p>
            <a:pPr>
              <a:lnSpc>
                <a:spcPct val="120000"/>
              </a:lnSpc>
            </a:pPr>
            <a:r>
              <a:rPr lang="en-US" b="1" dirty="0"/>
              <a:t>Event</a:t>
            </a:r>
            <a:r>
              <a:rPr lang="en-US" dirty="0"/>
              <a:t>: Any action a user can take the app might track.</a:t>
            </a:r>
          </a:p>
          <a:p>
            <a:pPr lvl="1">
              <a:lnSpc>
                <a:spcPct val="120000"/>
              </a:lnSpc>
              <a:spcBef>
                <a:spcPts val="0"/>
              </a:spcBef>
            </a:pPr>
            <a:r>
              <a:rPr lang="en-US" dirty="0"/>
              <a:t>Ex: User selects a new choice for our widget.</a:t>
            </a:r>
          </a:p>
          <a:p>
            <a:pPr>
              <a:lnSpc>
                <a:spcPct val="120000"/>
              </a:lnSpc>
            </a:pPr>
            <a:r>
              <a:rPr lang="en-US" b="1" dirty="0"/>
              <a:t>Event handling: </a:t>
            </a:r>
            <a:r>
              <a:rPr lang="en-US" dirty="0"/>
              <a:t>Executing code that “decides” how (if) the app will </a:t>
            </a:r>
            <a:r>
              <a:rPr lang="en-US" i="1" dirty="0"/>
              <a:t>react</a:t>
            </a:r>
            <a:r>
              <a:rPr lang="en-US" dirty="0"/>
              <a:t>.</a:t>
            </a:r>
          </a:p>
          <a:p>
            <a:pPr lvl="1">
              <a:lnSpc>
                <a:spcPct val="120000"/>
              </a:lnSpc>
              <a:spcBef>
                <a:spcPts val="0"/>
              </a:spcBef>
            </a:pPr>
            <a:r>
              <a:rPr lang="en-US" dirty="0"/>
              <a:t>Ex: Our app re-sorts the table.</a:t>
            </a:r>
          </a:p>
          <a:p>
            <a:pPr>
              <a:lnSpc>
                <a:spcPct val="120000"/>
              </a:lnSpc>
            </a:pPr>
            <a:r>
              <a:rPr lang="en-US" b="1" dirty="0"/>
              <a:t>Reactive object</a:t>
            </a:r>
            <a:r>
              <a:rPr lang="en-US" dirty="0"/>
              <a:t>: A value that might change at any time as a result of an event (rather than due to our own code).</a:t>
            </a:r>
          </a:p>
          <a:p>
            <a:pPr lvl="1">
              <a:lnSpc>
                <a:spcPct val="120000"/>
              </a:lnSpc>
              <a:spcBef>
                <a:spcPts val="0"/>
              </a:spcBef>
            </a:pPr>
            <a:r>
              <a:rPr lang="en-US" dirty="0"/>
              <a:t>Ex: </a:t>
            </a:r>
            <a:r>
              <a:rPr lang="en-US" dirty="0" err="1"/>
              <a:t>input$sorted_column</a:t>
            </a:r>
            <a:r>
              <a:rPr lang="en-US" dirty="0"/>
              <a:t>, which will change in value whenever the user selects a new choice.</a:t>
            </a:r>
          </a:p>
          <a:p>
            <a:pPr>
              <a:lnSpc>
                <a:spcPct val="120000"/>
              </a:lnSpc>
            </a:pPr>
            <a:r>
              <a:rPr lang="en-US" b="1" dirty="0"/>
              <a:t>Reactive context</a:t>
            </a:r>
            <a:r>
              <a:rPr lang="en-US" dirty="0"/>
              <a:t>: A code block Shiny knows might contain reactive objects.</a:t>
            </a:r>
          </a:p>
          <a:p>
            <a:pPr lvl="1">
              <a:lnSpc>
                <a:spcPct val="120000"/>
              </a:lnSpc>
              <a:spcBef>
                <a:spcPts val="0"/>
              </a:spcBef>
            </a:pPr>
            <a:r>
              <a:rPr lang="en-US" dirty="0"/>
              <a:t>Ex: </a:t>
            </a:r>
            <a:r>
              <a:rPr lang="en-US" dirty="0" err="1"/>
              <a:t>renderTable’s</a:t>
            </a:r>
            <a:r>
              <a:rPr lang="en-US" dirty="0"/>
              <a:t> </a:t>
            </a:r>
            <a:r>
              <a:rPr lang="en-US" b="1" dirty="0"/>
              <a:t>expression</a:t>
            </a:r>
            <a:r>
              <a:rPr lang="en-US" dirty="0"/>
              <a:t> (the braced part { … }) </a:t>
            </a:r>
          </a:p>
          <a:p>
            <a:pPr lvl="1">
              <a:lnSpc>
                <a:spcPct val="120000"/>
              </a:lnSpc>
              <a:spcBef>
                <a:spcPts val="0"/>
              </a:spcBef>
            </a:pPr>
            <a:r>
              <a:rPr lang="en-US" i="1" dirty="0"/>
              <a:t>In general</a:t>
            </a:r>
            <a:r>
              <a:rPr lang="en-US" dirty="0"/>
              <a:t>, braces ( { … } ) mark reactive contexts in R Shiny server functions. </a:t>
            </a:r>
          </a:p>
          <a:p>
            <a:pPr>
              <a:lnSpc>
                <a:spcPct val="120000"/>
              </a:lnSpc>
            </a:pPr>
            <a:r>
              <a:rPr lang="en-US" b="1" dirty="0"/>
              <a:t>Key idea</a:t>
            </a:r>
            <a:r>
              <a:rPr lang="en-US" dirty="0"/>
              <a:t>: Whenever a reactive object inside a reactive context changes, Shiny “handles” that </a:t>
            </a:r>
            <a:r>
              <a:rPr lang="en-US" i="1" dirty="0"/>
              <a:t>by re-running the entire reactive context</a:t>
            </a:r>
            <a:r>
              <a:rPr lang="en-US" dirty="0"/>
              <a:t>. </a:t>
            </a:r>
          </a:p>
          <a:p>
            <a:pPr lvl="1">
              <a:lnSpc>
                <a:spcPct val="120000"/>
              </a:lnSpc>
              <a:spcBef>
                <a:spcPts val="0"/>
              </a:spcBef>
            </a:pPr>
            <a:r>
              <a:rPr lang="en-US" b="1" dirty="0"/>
              <a:t>The logic</a:t>
            </a:r>
            <a:r>
              <a:rPr lang="en-US" dirty="0"/>
              <a:t>: If key inputs have changed, our outputs are “outdated” and need refreshing. </a:t>
            </a:r>
          </a:p>
        </p:txBody>
      </p:sp>
    </p:spTree>
    <p:extLst>
      <p:ext uri="{BB962C8B-B14F-4D97-AF65-F5344CB8AC3E}">
        <p14:creationId xmlns:p14="http://schemas.microsoft.com/office/powerpoint/2010/main" val="33937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141-08E8-ADE3-11E9-094B8EA67DA7}"/>
              </a:ext>
            </a:extLst>
          </p:cNvPr>
          <p:cNvSpPr>
            <a:spLocks noGrp="1"/>
          </p:cNvSpPr>
          <p:nvPr>
            <p:ph type="title"/>
          </p:nvPr>
        </p:nvSpPr>
        <p:spPr/>
        <p:txBody>
          <a:bodyPr/>
          <a:lstStyle/>
          <a:p>
            <a:r>
              <a:rPr lang="en-US" dirty="0"/>
              <a:t>Advance directive</a:t>
            </a:r>
          </a:p>
        </p:txBody>
      </p:sp>
      <p:sp>
        <p:nvSpPr>
          <p:cNvPr id="3" name="Text Placeholder 2">
            <a:extLst>
              <a:ext uri="{FF2B5EF4-FFF2-40B4-BE49-F238E27FC236}">
                <a16:creationId xmlns:a16="http://schemas.microsoft.com/office/drawing/2014/main" id="{DA0283FA-2C9C-E54C-A9A9-E0481F6C3F50}"/>
              </a:ext>
            </a:extLst>
          </p:cNvPr>
          <p:cNvSpPr>
            <a:spLocks noGrp="1"/>
          </p:cNvSpPr>
          <p:nvPr>
            <p:ph type="body" idx="1"/>
          </p:nvPr>
        </p:nvSpPr>
        <p:spPr/>
        <p:txBody>
          <a:bodyPr/>
          <a:lstStyle/>
          <a:p>
            <a:pPr>
              <a:lnSpc>
                <a:spcPct val="100000"/>
              </a:lnSpc>
            </a:pPr>
            <a:r>
              <a:rPr lang="en-US" dirty="0"/>
              <a:t>In R, YOU’RE the user. R must meet YOUR needs </a:t>
            </a:r>
            <a:r>
              <a:rPr lang="en-US" i="1" dirty="0"/>
              <a:t>NOW</a:t>
            </a:r>
            <a:r>
              <a:rPr lang="en-US" dirty="0"/>
              <a:t>.</a:t>
            </a:r>
          </a:p>
          <a:p>
            <a:pPr lvl="1">
              <a:lnSpc>
                <a:spcPct val="100000"/>
              </a:lnSpc>
              <a:spcBef>
                <a:spcPts val="0"/>
              </a:spcBef>
            </a:pPr>
            <a:r>
              <a:rPr lang="en-US" b="1" dirty="0"/>
              <a:t>Imperative evaluation</a:t>
            </a:r>
            <a:r>
              <a:rPr lang="en-US" dirty="0"/>
              <a:t>: “R, make me a sandwich, in this order, ASAP!”</a:t>
            </a:r>
          </a:p>
          <a:p>
            <a:pPr>
              <a:lnSpc>
                <a:spcPct val="100000"/>
              </a:lnSpc>
            </a:pPr>
            <a:r>
              <a:rPr lang="en-US" dirty="0"/>
              <a:t>For a Shiny app, though, you’re </a:t>
            </a:r>
            <a:r>
              <a:rPr lang="en-US" i="1" dirty="0"/>
              <a:t>not</a:t>
            </a:r>
            <a:r>
              <a:rPr lang="en-US" dirty="0"/>
              <a:t> the user! Your users are whoever, with whatever needs, whenever. </a:t>
            </a:r>
          </a:p>
          <a:p>
            <a:pPr lvl="1">
              <a:lnSpc>
                <a:spcPct val="100000"/>
              </a:lnSpc>
              <a:spcBef>
                <a:spcPts val="0"/>
              </a:spcBef>
            </a:pPr>
            <a:r>
              <a:rPr lang="en-US" dirty="0"/>
              <a:t>We must </a:t>
            </a:r>
            <a:r>
              <a:rPr lang="en-US" i="1" dirty="0"/>
              <a:t>anticipate</a:t>
            </a:r>
            <a:r>
              <a:rPr lang="en-US" dirty="0"/>
              <a:t> their needs and </a:t>
            </a:r>
            <a:r>
              <a:rPr lang="en-US" i="1" dirty="0"/>
              <a:t>plan</a:t>
            </a:r>
            <a:r>
              <a:rPr lang="en-US" dirty="0"/>
              <a:t> for them!</a:t>
            </a:r>
          </a:p>
          <a:p>
            <a:pPr lvl="1">
              <a:lnSpc>
                <a:spcPct val="100000"/>
              </a:lnSpc>
              <a:spcBef>
                <a:spcPts val="0"/>
              </a:spcBef>
            </a:pPr>
            <a:r>
              <a:rPr lang="en-US" b="1" dirty="0"/>
              <a:t>Directive evaluation</a:t>
            </a:r>
            <a:r>
              <a:rPr lang="en-US" dirty="0"/>
              <a:t>: “R, whenever someone comes and wants a sandwich, use these general instructions to make it using whatever inputs are relevant. Oh, and </a:t>
            </a:r>
            <a:r>
              <a:rPr lang="en-US" i="1" dirty="0"/>
              <a:t>don’t</a:t>
            </a:r>
            <a:r>
              <a:rPr lang="en-US" dirty="0"/>
              <a:t> do stuff </a:t>
            </a:r>
            <a:r>
              <a:rPr lang="en-US" i="1" dirty="0"/>
              <a:t>unless</a:t>
            </a:r>
            <a:r>
              <a:rPr lang="en-US" dirty="0"/>
              <a:t> and </a:t>
            </a:r>
            <a:r>
              <a:rPr lang="en-US" i="1" dirty="0"/>
              <a:t>until</a:t>
            </a:r>
            <a:r>
              <a:rPr lang="en-US" dirty="0"/>
              <a:t> needed.”  </a:t>
            </a:r>
          </a:p>
        </p:txBody>
      </p:sp>
    </p:spTree>
    <p:extLst>
      <p:ext uri="{BB962C8B-B14F-4D97-AF65-F5344CB8AC3E}">
        <p14:creationId xmlns:p14="http://schemas.microsoft.com/office/powerpoint/2010/main" val="24265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2388-5F99-873D-F994-A21FE6557641}"/>
              </a:ext>
            </a:extLst>
          </p:cNvPr>
          <p:cNvSpPr>
            <a:spLocks noGrp="1"/>
          </p:cNvSpPr>
          <p:nvPr>
            <p:ph type="title"/>
          </p:nvPr>
        </p:nvSpPr>
        <p:spPr/>
        <p:txBody>
          <a:bodyPr/>
          <a:lstStyle/>
          <a:p>
            <a:r>
              <a:rPr lang="en-US" dirty="0"/>
              <a:t>Button chops</a:t>
            </a:r>
          </a:p>
        </p:txBody>
      </p:sp>
      <p:sp>
        <p:nvSpPr>
          <p:cNvPr id="3" name="Text Placeholder 2">
            <a:extLst>
              <a:ext uri="{FF2B5EF4-FFF2-40B4-BE49-F238E27FC236}">
                <a16:creationId xmlns:a16="http://schemas.microsoft.com/office/drawing/2014/main" id="{70BF5300-AD15-E764-8FD6-4A4BC05A8341}"/>
              </a:ext>
            </a:extLst>
          </p:cNvPr>
          <p:cNvSpPr>
            <a:spLocks noGrp="1"/>
          </p:cNvSpPr>
          <p:nvPr>
            <p:ph type="body" idx="1"/>
          </p:nvPr>
        </p:nvSpPr>
        <p:spPr/>
        <p:txBody>
          <a:bodyPr>
            <a:normAutofit fontScale="85000" lnSpcReduction="10000"/>
          </a:bodyPr>
          <a:lstStyle/>
          <a:p>
            <a:r>
              <a:rPr lang="en-US" dirty="0"/>
              <a:t>Users may want more control over when the table updates, especially if they have lots of widgets to adjust.</a:t>
            </a:r>
          </a:p>
          <a:p>
            <a:r>
              <a:rPr lang="en-US" dirty="0"/>
              <a:t>Let’s give them a button widget—the table won’t update until it’s pressed.</a:t>
            </a:r>
          </a:p>
          <a:p>
            <a:pPr>
              <a:lnSpc>
                <a:spcPct val="110000"/>
              </a:lnSpc>
            </a:pPr>
            <a:r>
              <a:rPr lang="en-US" dirty="0"/>
              <a:t>How should we </a:t>
            </a:r>
            <a:r>
              <a:rPr lang="en-US" b="1" dirty="0"/>
              <a:t>handle</a:t>
            </a:r>
            <a:r>
              <a:rPr lang="en-US" dirty="0"/>
              <a:t> button presses? </a:t>
            </a:r>
          </a:p>
          <a:p>
            <a:pPr lvl="1">
              <a:lnSpc>
                <a:spcPct val="110000"/>
              </a:lnSpc>
              <a:spcBef>
                <a:spcPts val="0"/>
              </a:spcBef>
            </a:pPr>
            <a:r>
              <a:rPr lang="en-US" dirty="0"/>
              <a:t>We want button presses to trigger rebuilds, but new selections in our drop-down menu should not.</a:t>
            </a:r>
          </a:p>
          <a:p>
            <a:pPr lvl="1">
              <a:lnSpc>
                <a:spcPct val="110000"/>
              </a:lnSpc>
              <a:spcBef>
                <a:spcPts val="0"/>
              </a:spcBef>
            </a:pPr>
            <a:r>
              <a:rPr lang="en-US" dirty="0"/>
              <a:t>But we still want to use the current menu selection to influence how the table rebuilds, when it does. </a:t>
            </a:r>
          </a:p>
          <a:p>
            <a:pPr>
              <a:lnSpc>
                <a:spcPct val="110000"/>
              </a:lnSpc>
            </a:pPr>
            <a:r>
              <a:rPr lang="en-US" dirty="0"/>
              <a:t>This is a good time to use </a:t>
            </a:r>
            <a:r>
              <a:rPr lang="en-US" b="1" dirty="0"/>
              <a:t>isolation</a:t>
            </a:r>
            <a:r>
              <a:rPr lang="en-US" dirty="0"/>
              <a:t>. </a:t>
            </a:r>
          </a:p>
          <a:p>
            <a:pPr lvl="1">
              <a:lnSpc>
                <a:spcPct val="110000"/>
              </a:lnSpc>
              <a:spcBef>
                <a:spcPts val="0"/>
              </a:spcBef>
            </a:pPr>
            <a:r>
              <a:rPr lang="en-US" dirty="0"/>
              <a:t>isolate() allows use of a reactive object’s value but prevents event triggering.</a:t>
            </a:r>
          </a:p>
        </p:txBody>
      </p:sp>
    </p:spTree>
    <p:extLst>
      <p:ext uri="{BB962C8B-B14F-4D97-AF65-F5344CB8AC3E}">
        <p14:creationId xmlns:p14="http://schemas.microsoft.com/office/powerpoint/2010/main" val="32195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Isolation works well in simple situations.</a:t>
            </a:r>
          </a:p>
          <a:p>
            <a:r>
              <a:rPr lang="en-US" dirty="0"/>
              <a:t>When there are </a:t>
            </a:r>
            <a:r>
              <a:rPr lang="en-US" i="1" dirty="0"/>
              <a:t>many</a:t>
            </a:r>
            <a:r>
              <a:rPr lang="en-US" dirty="0"/>
              <a:t> reactive objects needing isolation, though, it gets clunky!</a:t>
            </a:r>
          </a:p>
          <a:p>
            <a:r>
              <a:rPr lang="en-US" dirty="0"/>
              <a:t>If we want to code a “if [this], then [that]” response, it’s cleaner to use </a:t>
            </a:r>
            <a:r>
              <a:rPr lang="en-US" dirty="0" err="1"/>
              <a:t>observeEvent</a:t>
            </a:r>
            <a:r>
              <a:rPr lang="en-US" dirty="0"/>
              <a:t>({},{}). </a:t>
            </a:r>
          </a:p>
        </p:txBody>
      </p:sp>
    </p:spTree>
    <p:extLst>
      <p:ext uri="{BB962C8B-B14F-4D97-AF65-F5344CB8AC3E}">
        <p14:creationId xmlns:p14="http://schemas.microsoft.com/office/powerpoint/2010/main" val="33109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 II</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Note that the app works the same as before; the two approaches are equivalent.</a:t>
            </a:r>
          </a:p>
          <a:p>
            <a:r>
              <a:rPr lang="en-US" dirty="0"/>
              <a:t>However, </a:t>
            </a:r>
            <a:r>
              <a:rPr lang="en-US" dirty="0" err="1"/>
              <a:t>observeEvent</a:t>
            </a:r>
            <a:r>
              <a:rPr lang="en-US" dirty="0"/>
              <a:t>({},{}) is more precise:</a:t>
            </a:r>
          </a:p>
          <a:p>
            <a:pPr lvl="1"/>
            <a:r>
              <a:rPr lang="en-US" dirty="0"/>
              <a:t>“Hey R, if {first expression} changes, do {second expression}. Never </a:t>
            </a:r>
            <a:r>
              <a:rPr lang="en-US" i="1" dirty="0"/>
              <a:t>execute</a:t>
            </a:r>
            <a:r>
              <a:rPr lang="en-US" dirty="0"/>
              <a:t> the first expression, and never </a:t>
            </a:r>
            <a:r>
              <a:rPr lang="en-US" i="1" dirty="0"/>
              <a:t>trigger events </a:t>
            </a:r>
            <a:r>
              <a:rPr lang="en-US" dirty="0"/>
              <a:t>within the second expression.”</a:t>
            </a:r>
          </a:p>
          <a:p>
            <a:pPr lvl="1"/>
            <a:r>
              <a:rPr lang="en-US" dirty="0"/>
              <a:t>It’s like expression 1 is on “mute,” and expression 2 is isolate()d!</a:t>
            </a:r>
          </a:p>
        </p:txBody>
      </p:sp>
    </p:spTree>
    <p:extLst>
      <p:ext uri="{BB962C8B-B14F-4D97-AF65-F5344CB8AC3E}">
        <p14:creationId xmlns:p14="http://schemas.microsoft.com/office/powerpoint/2010/main" val="10538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00D4-22D8-7C42-47F9-689E51F93DDC}"/>
              </a:ext>
            </a:extLst>
          </p:cNvPr>
          <p:cNvSpPr>
            <a:spLocks noGrp="1"/>
          </p:cNvSpPr>
          <p:nvPr>
            <p:ph type="title"/>
          </p:nvPr>
        </p:nvSpPr>
        <p:spPr/>
        <p:txBody>
          <a:bodyPr/>
          <a:lstStyle/>
          <a:p>
            <a:r>
              <a:rPr lang="en-US" dirty="0"/>
              <a:t>Tabby cats</a:t>
            </a:r>
          </a:p>
        </p:txBody>
      </p:sp>
      <p:sp>
        <p:nvSpPr>
          <p:cNvPr id="3" name="Text Placeholder 2">
            <a:extLst>
              <a:ext uri="{FF2B5EF4-FFF2-40B4-BE49-F238E27FC236}">
                <a16:creationId xmlns:a16="http://schemas.microsoft.com/office/drawing/2014/main" id="{12CB628F-4329-27BA-6EDE-3203652125DF}"/>
              </a:ext>
            </a:extLst>
          </p:cNvPr>
          <p:cNvSpPr>
            <a:spLocks noGrp="1"/>
          </p:cNvSpPr>
          <p:nvPr>
            <p:ph type="body" idx="1"/>
          </p:nvPr>
        </p:nvSpPr>
        <p:spPr/>
        <p:txBody>
          <a:bodyPr/>
          <a:lstStyle/>
          <a:p>
            <a:r>
              <a:rPr lang="en-US" dirty="0"/>
              <a:t>In the last hour, we’ll make an upgraded table and add a graph and map. </a:t>
            </a:r>
          </a:p>
          <a:p>
            <a:r>
              <a:rPr lang="en-US" dirty="0"/>
              <a:t>Let’s create spaces in our UI for these using a </a:t>
            </a:r>
            <a:r>
              <a:rPr lang="en-US" dirty="0" err="1"/>
              <a:t>tabsetPanel</a:t>
            </a:r>
            <a:r>
              <a:rPr lang="en-US" dirty="0"/>
              <a:t> to create three tabs, one for each new element.</a:t>
            </a:r>
          </a:p>
          <a:p>
            <a:r>
              <a:rPr lang="en-US" dirty="0"/>
              <a:t>Note that the latter two tabs are empty, but not for long!</a:t>
            </a:r>
          </a:p>
        </p:txBody>
      </p:sp>
    </p:spTree>
    <p:extLst>
      <p:ext uri="{BB962C8B-B14F-4D97-AF65-F5344CB8AC3E}">
        <p14:creationId xmlns:p14="http://schemas.microsoft.com/office/powerpoint/2010/main" val="30166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3: Adding Showstoppers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For </a:t>
            </a:r>
            <a:r>
              <a:rPr lang="en-US" i="1" dirty="0"/>
              <a:t>DT</a:t>
            </a:r>
            <a:r>
              <a:rPr lang="en-US" dirty="0"/>
              <a:t> tables, </a:t>
            </a:r>
            <a:r>
              <a:rPr lang="en-US" i="1" dirty="0"/>
              <a:t>leaflet</a:t>
            </a:r>
            <a:r>
              <a:rPr lang="en-US" dirty="0"/>
              <a:t> maps, and </a:t>
            </a:r>
            <a:r>
              <a:rPr lang="en-US" i="1" dirty="0" err="1"/>
              <a:t>plotly</a:t>
            </a:r>
            <a:r>
              <a:rPr lang="en-US" dirty="0"/>
              <a:t> graphs, we’ll see…</a:t>
            </a:r>
          </a:p>
          <a:p>
            <a:pPr lvl="1">
              <a:lnSpc>
                <a:spcPct val="100000"/>
              </a:lnSpc>
              <a:spcBef>
                <a:spcPts val="0"/>
              </a:spcBef>
            </a:pPr>
            <a:r>
              <a:rPr lang="en-US" dirty="0"/>
              <a:t>How to add a default version to our app.</a:t>
            </a:r>
          </a:p>
          <a:p>
            <a:pPr lvl="1">
              <a:lnSpc>
                <a:spcPct val="100000"/>
              </a:lnSpc>
              <a:spcBef>
                <a:spcPts val="0"/>
              </a:spcBef>
            </a:pPr>
            <a:r>
              <a:rPr lang="en-US" dirty="0"/>
              <a:t>How to adjust interactive features.</a:t>
            </a:r>
          </a:p>
          <a:p>
            <a:pPr lvl="1">
              <a:lnSpc>
                <a:spcPct val="100000"/>
              </a:lnSpc>
              <a:spcBef>
                <a:spcPts val="0"/>
              </a:spcBef>
            </a:pPr>
            <a:r>
              <a:rPr lang="en-US" dirty="0"/>
              <a:t>How to style/customize a </a:t>
            </a:r>
            <a:r>
              <a:rPr lang="en-US" i="1" dirty="0"/>
              <a:t>little</a:t>
            </a:r>
            <a:r>
              <a:rPr lang="en-US" dirty="0"/>
              <a:t>.</a:t>
            </a:r>
          </a:p>
          <a:p>
            <a:pPr lvl="1">
              <a:lnSpc>
                <a:spcPct val="100000"/>
              </a:lnSpc>
              <a:spcBef>
                <a:spcPts val="0"/>
              </a:spcBef>
            </a:pPr>
            <a:r>
              <a:rPr lang="en-US" dirty="0"/>
              <a:t>How to update one “on the fly” using a </a:t>
            </a:r>
            <a:r>
              <a:rPr lang="en-US" b="1" dirty="0"/>
              <a:t>proxy</a:t>
            </a:r>
            <a:r>
              <a:rPr lang="en-US" dirty="0"/>
              <a:t>. </a:t>
            </a:r>
          </a:p>
          <a:p>
            <a:pPr lvl="1">
              <a:lnSpc>
                <a:spcPct val="100000"/>
              </a:lnSpc>
              <a:spcBef>
                <a:spcPts val="0"/>
              </a:spcBef>
            </a:pPr>
            <a:r>
              <a:rPr lang="en-US" dirty="0"/>
              <a:t>What </a:t>
            </a:r>
            <a:r>
              <a:rPr lang="en-US" b="1" dirty="0"/>
              <a:t>events</a:t>
            </a:r>
            <a:r>
              <a:rPr lang="en-US" dirty="0"/>
              <a:t> you can track and handle.</a:t>
            </a:r>
          </a:p>
        </p:txBody>
      </p:sp>
    </p:spTree>
    <p:extLst>
      <p:ext uri="{BB962C8B-B14F-4D97-AF65-F5344CB8AC3E}">
        <p14:creationId xmlns:p14="http://schemas.microsoft.com/office/powerpoint/2010/main" val="793989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resources for help</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Related workshops at UMN: </a:t>
            </a:r>
            <a:r>
              <a:rPr lang="en" u="sng">
                <a:solidFill>
                  <a:schemeClr val="hlink"/>
                </a:solidFill>
                <a:hlinkClick r:id="rId3"/>
              </a:rPr>
              <a:t>https://workshops.umn.edu/</a:t>
            </a:r>
            <a:endParaRPr/>
          </a:p>
          <a:p>
            <a:pPr marL="457200" lvl="0" indent="-381000" algn="l" rtl="0">
              <a:spcBef>
                <a:spcPts val="0"/>
              </a:spcBef>
              <a:spcAft>
                <a:spcPts val="0"/>
              </a:spcAft>
              <a:buSzPts val="2400"/>
              <a:buChar char="●"/>
            </a:pPr>
            <a:r>
              <a:rPr lang="en"/>
              <a:t>LATIS: </a:t>
            </a:r>
            <a:r>
              <a:rPr lang="en" u="sng">
                <a:solidFill>
                  <a:schemeClr val="hlink"/>
                </a:solidFill>
                <a:hlinkClick r:id="rId3"/>
              </a:rPr>
              <a:t>https://latisresearch.umn.edu/</a:t>
            </a:r>
            <a:endParaRPr/>
          </a:p>
          <a:p>
            <a:pPr marL="457200" lvl="0" indent="-381000" algn="l" rtl="0">
              <a:spcBef>
                <a:spcPts val="0"/>
              </a:spcBef>
              <a:spcAft>
                <a:spcPts val="0"/>
              </a:spcAft>
              <a:buSzPts val="2400"/>
              <a:buChar char="●"/>
            </a:pPr>
            <a:r>
              <a:rPr lang="en"/>
              <a:t>Minnesota Supercomputing Institute: </a:t>
            </a:r>
            <a:r>
              <a:rPr lang="en" u="sng">
                <a:solidFill>
                  <a:schemeClr val="hlink"/>
                </a:solidFill>
                <a:hlinkClick r:id="rId3"/>
              </a:rPr>
              <a:t>https://www.msi.umn.edu</a:t>
            </a:r>
            <a:endParaRPr/>
          </a:p>
          <a:p>
            <a:pPr marL="457200" lvl="0" indent="-381000" algn="l" rtl="0">
              <a:spcBef>
                <a:spcPts val="0"/>
              </a:spcBef>
              <a:spcAft>
                <a:spcPts val="0"/>
              </a:spcAft>
              <a:buSzPts val="2400"/>
              <a:buChar char="●"/>
            </a:pPr>
            <a:r>
              <a:rPr lang="en"/>
              <a:t>Data Science Initiative: </a:t>
            </a:r>
            <a:r>
              <a:rPr lang="en" u="sng">
                <a:solidFill>
                  <a:schemeClr val="hlink"/>
                </a:solidFill>
                <a:hlinkClick r:id="rId4"/>
              </a:rPr>
              <a:t>https://dsi.umn.edu/</a:t>
            </a:r>
            <a:endParaRPr/>
          </a:p>
          <a:p>
            <a:pPr marL="457200" lvl="0" indent="-381000" algn="l" rtl="0">
              <a:spcBef>
                <a:spcPts val="0"/>
              </a:spcBef>
              <a:spcAft>
                <a:spcPts val="0"/>
              </a:spcAft>
              <a:buSzPts val="2400"/>
              <a:buChar char="●"/>
            </a:pPr>
            <a:r>
              <a:rPr lang="en"/>
              <a:t>U-Spatial: </a:t>
            </a:r>
            <a:r>
              <a:rPr lang="en" u="sng">
                <a:solidFill>
                  <a:schemeClr val="hlink"/>
                </a:solidFill>
                <a:hlinkClick r:id="rId3"/>
              </a:rPr>
              <a:t>https://research.umn.edu/units/uspatial</a:t>
            </a:r>
            <a:endParaRPr/>
          </a:p>
          <a:p>
            <a:pPr marL="0" lvl="0" indent="0" algn="l" rtl="0">
              <a:spcBef>
                <a:spcPts val="1600"/>
              </a:spcBef>
              <a:spcAft>
                <a:spcPts val="160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90250" y="235425"/>
            <a:ext cx="8069400" cy="43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t>R Shiny</a:t>
            </a:r>
            <a:endParaRPr sz="3600" u="sng"/>
          </a:p>
          <a:p>
            <a:pPr marL="0" lvl="0" indent="0" algn="l" rtl="0">
              <a:spcBef>
                <a:spcPts val="0"/>
              </a:spcBef>
              <a:spcAft>
                <a:spcPts val="0"/>
              </a:spcAft>
              <a:buNone/>
            </a:pPr>
            <a:endParaRPr sz="3200" b="0"/>
          </a:p>
          <a:p>
            <a:pPr marL="0" lvl="0" indent="0" algn="l" rtl="0">
              <a:spcBef>
                <a:spcPts val="0"/>
              </a:spcBef>
              <a:spcAft>
                <a:spcPts val="0"/>
              </a:spcAft>
              <a:buNone/>
            </a:pPr>
            <a:r>
              <a:rPr lang="en" sz="3200" b="0"/>
              <a:t>Post-workshop survey: </a:t>
            </a:r>
            <a:endParaRPr sz="3200" b="0"/>
          </a:p>
          <a:p>
            <a:pPr marL="0" lvl="0" indent="0" algn="l" rtl="0">
              <a:spcBef>
                <a:spcPts val="0"/>
              </a:spcBef>
              <a:spcAft>
                <a:spcPts val="0"/>
              </a:spcAft>
              <a:buNone/>
            </a:pPr>
            <a:r>
              <a:rPr lang="en" sz="3200" b="0"/>
              <a:t>https://z.umn.edu/swc-post</a:t>
            </a:r>
            <a:endParaRPr sz="3200" b="0"/>
          </a:p>
          <a:p>
            <a:pPr marL="0" lvl="0" indent="0" algn="l" rtl="0">
              <a:spcBef>
                <a:spcPts val="0"/>
              </a:spcBef>
              <a:spcAft>
                <a:spcPts val="0"/>
              </a:spcAft>
              <a:buNone/>
            </a:pPr>
            <a:endParaRPr sz="4400"/>
          </a:p>
        </p:txBody>
      </p:sp>
      <p:pic>
        <p:nvPicPr>
          <p:cNvPr id="100" name="Google Shape;100;p19"/>
          <p:cNvPicPr preferRelativeResize="0"/>
          <p:nvPr/>
        </p:nvPicPr>
        <p:blipFill>
          <a:blip r:embed="rId3">
            <a:alphaModFix/>
          </a:blip>
          <a:stretch>
            <a:fillRect/>
          </a:stretch>
        </p:blipFill>
        <p:spPr>
          <a:xfrm>
            <a:off x="6166175" y="2521475"/>
            <a:ext cx="2162300" cy="21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Installation / set-up </a:t>
            </a:r>
            <a:endParaRPr dirty="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6710" algn="l" rtl="0">
              <a:spcBef>
                <a:spcPts val="0"/>
              </a:spcBef>
              <a:spcAft>
                <a:spcPts val="0"/>
              </a:spcAft>
              <a:buSzPct val="100000"/>
              <a:buChar char="●"/>
            </a:pPr>
            <a:r>
              <a:rPr lang="en" dirty="0"/>
              <a:t>This course assumes you’ve downloaded and</a:t>
            </a:r>
            <a:r>
              <a:rPr lang="en" b="1" dirty="0"/>
              <a:t> </a:t>
            </a:r>
            <a:r>
              <a:rPr lang="en" dirty="0"/>
              <a:t>installed R and RStudio.</a:t>
            </a:r>
            <a:endParaRPr dirty="0"/>
          </a:p>
          <a:p>
            <a:pPr marL="914400" lvl="1" indent="-327025" algn="l" rtl="0">
              <a:spcBef>
                <a:spcPts val="0"/>
              </a:spcBef>
              <a:spcAft>
                <a:spcPts val="0"/>
              </a:spcAft>
              <a:buSzPct val="100000"/>
              <a:buChar char="○"/>
            </a:pPr>
            <a:r>
              <a:rPr lang="en" dirty="0"/>
              <a:t>If you haven’t, raise your hand!</a:t>
            </a:r>
            <a:endParaRPr dirty="0"/>
          </a:p>
          <a:p>
            <a:pPr marL="457200" lvl="0" indent="-346710" algn="l" rtl="0">
              <a:spcBef>
                <a:spcPts val="0"/>
              </a:spcBef>
              <a:spcAft>
                <a:spcPts val="0"/>
              </a:spcAft>
              <a:buSzPct val="100000"/>
              <a:buChar char="●"/>
            </a:pPr>
            <a:r>
              <a:rPr lang="en-US" dirty="0"/>
              <a:t>Please install the packages we’l use today now:</a:t>
            </a:r>
            <a:endParaRPr dirty="0"/>
          </a:p>
          <a:p>
            <a:pPr marL="914400" marR="241300" lvl="1" indent="-327025" algn="l" rtl="0">
              <a:lnSpc>
                <a:spcPct val="150000"/>
              </a:lnSpc>
              <a:spcBef>
                <a:spcPts val="0"/>
              </a:spcBef>
              <a:spcAft>
                <a:spcPts val="0"/>
              </a:spcAft>
              <a:buClr>
                <a:schemeClr val="accent2"/>
              </a:buClr>
              <a:buSzPct val="166666"/>
              <a:buChar char="○"/>
            </a:pPr>
            <a:r>
              <a:rPr lang="en" sz="1400" b="1" dirty="0">
                <a:solidFill>
                  <a:schemeClr val="tx1">
                    <a:lumMod val="60000"/>
                    <a:lumOff val="40000"/>
                  </a:schemeClr>
                </a:solidFill>
                <a:latin typeface="+mj-lt"/>
                <a:ea typeface="Courier New"/>
                <a:cs typeface="Courier New"/>
                <a:sym typeface="Courier New"/>
              </a:rPr>
              <a:t>install.packages("shiny", "dplyr", "ggplot2", "leaflet", </a:t>
            </a:r>
          </a:p>
          <a:p>
            <a:pPr marL="587375" marR="241300" lvl="1" indent="0" algn="l" rtl="0">
              <a:lnSpc>
                <a:spcPct val="150000"/>
              </a:lnSpc>
              <a:spcBef>
                <a:spcPts val="0"/>
              </a:spcBef>
              <a:spcAft>
                <a:spcPts val="0"/>
              </a:spcAft>
              <a:buClr>
                <a:schemeClr val="accent2"/>
              </a:buClr>
              <a:buSzPct val="166666"/>
              <a:buNone/>
            </a:pPr>
            <a:r>
              <a:rPr lang="en" sz="1400" b="1" dirty="0">
                <a:solidFill>
                  <a:schemeClr val="tx1">
                    <a:lumMod val="60000"/>
                    <a:lumOff val="40000"/>
                  </a:schemeClr>
                </a:solidFill>
                <a:latin typeface="+mj-lt"/>
                <a:ea typeface="Courier New"/>
                <a:cs typeface="Courier New"/>
                <a:sym typeface="Courier New"/>
              </a:rPr>
              <a:t>"DT", "plotly", "gapminder", "countrycode", "sf")</a:t>
            </a:r>
            <a:endParaRPr sz="2400" b="1" dirty="0">
              <a:solidFill>
                <a:schemeClr val="tx1">
                  <a:lumMod val="60000"/>
                  <a:lumOff val="40000"/>
                </a:schemeClr>
              </a:solidFill>
              <a:latin typeface="+mj-lt"/>
            </a:endParaRPr>
          </a:p>
          <a:p>
            <a:pPr marL="457200" lvl="0" indent="-346710" algn="l" rtl="0">
              <a:spcBef>
                <a:spcPts val="0"/>
              </a:spcBef>
              <a:spcAft>
                <a:spcPts val="0"/>
              </a:spcAft>
              <a:buSzPct val="100000"/>
              <a:buChar char="●"/>
            </a:pPr>
            <a:r>
              <a:rPr lang="en" dirty="0"/>
              <a:t>Previous R+RStudio experience </a:t>
            </a:r>
            <a:r>
              <a:rPr lang="en" b="1" dirty="0"/>
              <a:t>is </a:t>
            </a:r>
            <a:r>
              <a:rPr lang="en" dirty="0"/>
              <a:t>assumed—</a:t>
            </a:r>
            <a:r>
              <a:rPr lang="en" b="1" dirty="0"/>
              <a:t>this workshop won’t cover </a:t>
            </a:r>
            <a:r>
              <a:rPr lang="en" b="1" i="1" dirty="0"/>
              <a:t>any </a:t>
            </a:r>
            <a:r>
              <a:rPr lang="en" b="1" dirty="0"/>
              <a:t>introductory R content!</a:t>
            </a:r>
            <a:endParaRPr b="1" dirty="0"/>
          </a:p>
          <a:p>
            <a:pPr marL="457200" lvl="0" indent="-346710" algn="l" rtl="0">
              <a:spcBef>
                <a:spcPts val="0"/>
              </a:spcBef>
              <a:spcAft>
                <a:spcPts val="0"/>
              </a:spcAft>
              <a:buSzPct val="100000"/>
              <a:buChar char="●"/>
            </a:pPr>
            <a:r>
              <a:rPr lang="en" dirty="0"/>
              <a:t>However, </a:t>
            </a:r>
            <a:r>
              <a:rPr lang="en" b="1" dirty="0"/>
              <a:t>no </a:t>
            </a:r>
            <a:r>
              <a:rPr lang="en" dirty="0"/>
              <a:t>previous Shiny or web development experience is assumed—our goal is to take </a:t>
            </a:r>
            <a:r>
              <a:rPr lang="en" i="1" dirty="0"/>
              <a:t>everyone </a:t>
            </a:r>
            <a:r>
              <a:rPr lang="en" dirty="0"/>
              <a:t>from “web 0 to web hero!”</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500"/>
                                        <p:tgtEl>
                                          <p:spTgt spid="8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a:xfrm>
            <a:off x="311700" y="445025"/>
            <a:ext cx="3999900" cy="623400"/>
          </a:xfrm>
        </p:spPr>
        <p:txBody>
          <a:bodyPr/>
          <a:lstStyle/>
          <a:p>
            <a:r>
              <a:rPr lang="en-US" dirty="0"/>
              <a:t>Getting blocked</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All HTML elements are either </a:t>
            </a:r>
            <a:r>
              <a:rPr lang="en-US" b="1" dirty="0"/>
              <a:t>inline</a:t>
            </a:r>
            <a:r>
              <a:rPr lang="en-US" dirty="0"/>
              <a:t> or </a:t>
            </a:r>
            <a:r>
              <a:rPr lang="en-US" b="1" dirty="0"/>
              <a:t>block</a:t>
            </a:r>
            <a:r>
              <a:rPr lang="en-US" dirty="0"/>
              <a:t>. This affects what happens when they are “over.” Do we go to the next “line” or no?</a:t>
            </a:r>
          </a:p>
          <a:p>
            <a:r>
              <a:rPr lang="en-US" dirty="0"/>
              <a:t>Inline elements can flow after each other on the same “line.”</a:t>
            </a:r>
            <a:endParaRPr lang="en-US" sz="3200" dirty="0">
              <a:solidFill>
                <a:srgbClr val="0070C0"/>
              </a:solidFill>
              <a:latin typeface="Arial" panose="020B0604020202020204" pitchFamily="34" charset="0"/>
            </a:endParaRPr>
          </a:p>
          <a:p>
            <a:r>
              <a:rPr lang="en-US" dirty="0"/>
              <a:t>Blocks elements flow vertically, always forcing a new line in between them.</a:t>
            </a:r>
            <a:endParaRPr kumimoji="0" lang="en-US" altLang="en-US" sz="3200" b="0" i="0" u="none" strike="noStrike" cap="none" normalizeH="0" baseline="0" dirty="0">
              <a:ln>
                <a:noFill/>
              </a:ln>
              <a:solidFill>
                <a:srgbClr val="0070C0"/>
              </a:solidFill>
              <a:effectLst/>
              <a:latin typeface="Arial" panose="020B0604020202020204" pitchFamily="34" charset="0"/>
            </a:endParaRPr>
          </a:p>
        </p:txBody>
      </p:sp>
      <p:pic>
        <p:nvPicPr>
          <p:cNvPr id="9" name="Picture 8">
            <a:extLst>
              <a:ext uri="{FF2B5EF4-FFF2-40B4-BE49-F238E27FC236}">
                <a16:creationId xmlns:a16="http://schemas.microsoft.com/office/drawing/2014/main" id="{7AA66182-0E61-9328-F992-FAA17714B9D6}"/>
              </a:ext>
            </a:extLst>
          </p:cNvPr>
          <p:cNvPicPr>
            <a:picLocks noChangeAspect="1"/>
          </p:cNvPicPr>
          <p:nvPr/>
        </p:nvPicPr>
        <p:blipFill rotWithShape="1">
          <a:blip r:embed="rId2"/>
          <a:srcRect l="5879" t="13499" r="6715" b="22407"/>
          <a:stretch/>
        </p:blipFill>
        <p:spPr>
          <a:xfrm>
            <a:off x="4400566" y="591267"/>
            <a:ext cx="4530305" cy="4153473"/>
          </a:xfrm>
          <a:prstGeom prst="rect">
            <a:avLst/>
          </a:prstGeom>
        </p:spPr>
      </p:pic>
    </p:spTree>
    <p:extLst>
      <p:ext uri="{BB962C8B-B14F-4D97-AF65-F5344CB8AC3E}">
        <p14:creationId xmlns:p14="http://schemas.microsoft.com/office/powerpoint/2010/main" val="197274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BCB2-BDCE-DB48-046C-A4FFB071CEEC}"/>
              </a:ext>
            </a:extLst>
          </p:cNvPr>
          <p:cNvSpPr>
            <a:spLocks noGrp="1"/>
          </p:cNvSpPr>
          <p:nvPr>
            <p:ph type="title"/>
          </p:nvPr>
        </p:nvSpPr>
        <p:spPr/>
        <p:txBody>
          <a:bodyPr/>
          <a:lstStyle/>
          <a:p>
            <a:r>
              <a:rPr lang="en-US" dirty="0"/>
              <a:t>Some apps to inspire you!</a:t>
            </a:r>
          </a:p>
        </p:txBody>
      </p:sp>
    </p:spTree>
    <p:extLst>
      <p:ext uri="{BB962C8B-B14F-4D97-AF65-F5344CB8AC3E}">
        <p14:creationId xmlns:p14="http://schemas.microsoft.com/office/powerpoint/2010/main" val="245891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1: Welcome to the web!</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Web Development 101</a:t>
            </a:r>
          </a:p>
          <a:p>
            <a:pPr lvl="1">
              <a:lnSpc>
                <a:spcPct val="100000"/>
              </a:lnSpc>
              <a:spcBef>
                <a:spcPts val="0"/>
              </a:spcBef>
            </a:pPr>
            <a:r>
              <a:rPr lang="en-US" dirty="0"/>
              <a:t>How a website </a:t>
            </a:r>
            <a:r>
              <a:rPr lang="en-US" i="1" dirty="0"/>
              <a:t>actually</a:t>
            </a:r>
            <a:r>
              <a:rPr lang="en-US" dirty="0"/>
              <a:t> works.</a:t>
            </a:r>
          </a:p>
          <a:p>
            <a:pPr lvl="1">
              <a:lnSpc>
                <a:spcPct val="100000"/>
              </a:lnSpc>
              <a:spcBef>
                <a:spcPts val="0"/>
              </a:spcBef>
            </a:pPr>
            <a:r>
              <a:rPr lang="en-US" dirty="0"/>
              <a:t>How websites get built (</a:t>
            </a:r>
            <a:r>
              <a:rPr lang="en-US" b="1" dirty="0"/>
              <a:t>frameworks</a:t>
            </a:r>
            <a:r>
              <a:rPr lang="en-US" dirty="0"/>
              <a:t>).</a:t>
            </a:r>
          </a:p>
          <a:p>
            <a:pPr lvl="1">
              <a:lnSpc>
                <a:spcPct val="100000"/>
              </a:lnSpc>
              <a:spcBef>
                <a:spcPts val="0"/>
              </a:spcBef>
            </a:pPr>
            <a:r>
              <a:rPr lang="en-US" dirty="0"/>
              <a:t>Where R Shiny fits in.</a:t>
            </a:r>
          </a:p>
          <a:p>
            <a:pPr>
              <a:lnSpc>
                <a:spcPct val="100000"/>
              </a:lnSpc>
            </a:pPr>
            <a:r>
              <a:rPr lang="en-US" dirty="0"/>
              <a:t>Setting up an R Shiny Project folder</a:t>
            </a:r>
          </a:p>
          <a:p>
            <a:pPr>
              <a:lnSpc>
                <a:spcPct val="100000"/>
              </a:lnSpc>
            </a:pPr>
            <a:r>
              <a:rPr lang="en-US" dirty="0"/>
              <a:t>The </a:t>
            </a:r>
            <a:r>
              <a:rPr lang="en-US" i="1" dirty="0"/>
              <a:t>very</a:t>
            </a:r>
            <a:r>
              <a:rPr lang="en-US" dirty="0"/>
              <a:t> basics of HTML and CSS</a:t>
            </a:r>
          </a:p>
        </p:txBody>
      </p:sp>
    </p:spTree>
    <p:extLst>
      <p:ext uri="{BB962C8B-B14F-4D97-AF65-F5344CB8AC3E}">
        <p14:creationId xmlns:p14="http://schemas.microsoft.com/office/powerpoint/2010/main" val="126904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 is a website?</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lstStyle/>
          <a:p>
            <a:r>
              <a:rPr lang="en-US" b="1" dirty="0"/>
              <a:t>R Shiny is a tool to build a website.</a:t>
            </a:r>
          </a:p>
          <a:p>
            <a:r>
              <a:rPr lang="en-US" dirty="0"/>
              <a:t>How would </a:t>
            </a:r>
            <a:r>
              <a:rPr lang="en-US" b="1" dirty="0"/>
              <a:t>you</a:t>
            </a:r>
            <a:r>
              <a:rPr lang="en-US" dirty="0"/>
              <a:t> describe what a website is??</a:t>
            </a:r>
          </a:p>
          <a:p>
            <a:pPr lvl="1"/>
            <a:r>
              <a:rPr lang="en-US" dirty="0"/>
              <a:t>“A place out on the internet you go to/visit.”</a:t>
            </a:r>
          </a:p>
          <a:p>
            <a:pPr lvl="1"/>
            <a:r>
              <a:rPr lang="en-US" dirty="0"/>
              <a:t>“A 24/7 interactive TV channel you tune into.”</a:t>
            </a:r>
          </a:p>
          <a:p>
            <a:pPr lvl="1"/>
            <a:r>
              <a:rPr lang="en-US" dirty="0"/>
              <a:t>“A digital magazine that ‘flips its pages’ as I interact with it.”</a:t>
            </a:r>
          </a:p>
          <a:p>
            <a:r>
              <a:rPr lang="en-US" dirty="0"/>
              <a:t>These descriptions </a:t>
            </a:r>
            <a:r>
              <a:rPr lang="en-US" i="1" dirty="0"/>
              <a:t>aren’t</a:t>
            </a:r>
            <a:r>
              <a:rPr lang="en-US" dirty="0"/>
              <a:t> very accurate!</a:t>
            </a:r>
          </a:p>
        </p:txBody>
      </p:sp>
    </p:spTree>
    <p:extLst>
      <p:ext uri="{BB962C8B-B14F-4D97-AF65-F5344CB8AC3E}">
        <p14:creationId xmlns:p14="http://schemas.microsoft.com/office/powerpoint/2010/main" val="40498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What’s a website </a:t>
            </a:r>
            <a:r>
              <a:rPr lang="en-US" i="1" dirty="0"/>
              <a:t>really</a:t>
            </a:r>
            <a:r>
              <a:rPr lang="en-US" dirty="0"/>
              <a:t>?</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normAutofit lnSpcReduction="10000"/>
          </a:bodyPr>
          <a:lstStyle/>
          <a:p>
            <a:pPr>
              <a:lnSpc>
                <a:spcPct val="100000"/>
              </a:lnSpc>
            </a:pPr>
            <a:r>
              <a:rPr lang="en-US" dirty="0"/>
              <a:t>The half </a:t>
            </a:r>
            <a:r>
              <a:rPr lang="en-US" b="1" dirty="0"/>
              <a:t>you</a:t>
            </a:r>
            <a:r>
              <a:rPr lang="en-US" dirty="0"/>
              <a:t> </a:t>
            </a:r>
            <a:r>
              <a:rPr lang="en-US" i="1" dirty="0"/>
              <a:t>see</a:t>
            </a:r>
            <a:r>
              <a:rPr lang="en-US" dirty="0"/>
              <a:t> is that</a:t>
            </a:r>
            <a:r>
              <a:rPr lang="en-US" i="1" dirty="0"/>
              <a:t>—</a:t>
            </a:r>
            <a:r>
              <a:rPr lang="en-US" dirty="0"/>
              <a:t>a</a:t>
            </a:r>
            <a:r>
              <a:rPr lang="en-US" i="1" dirty="0"/>
              <a:t> half.</a:t>
            </a:r>
          </a:p>
          <a:p>
            <a:pPr>
              <a:lnSpc>
                <a:spcPct val="100000"/>
              </a:lnSpc>
            </a:pPr>
            <a:r>
              <a:rPr lang="en-US" i="1" u="sng" dirty="0"/>
              <a:t>UI (user interface) / “client side”: </a:t>
            </a:r>
          </a:p>
          <a:p>
            <a:pPr lvl="1">
              <a:lnSpc>
                <a:spcPct val="100000"/>
              </a:lnSpc>
              <a:spcBef>
                <a:spcPts val="0"/>
              </a:spcBef>
            </a:pPr>
            <a:r>
              <a:rPr lang="en-US" i="1" dirty="0"/>
              <a:t>Your browser requests a bunch of code from a distant </a:t>
            </a:r>
            <a:r>
              <a:rPr lang="en-US" b="1" i="1" dirty="0"/>
              <a:t>server</a:t>
            </a:r>
            <a:r>
              <a:rPr lang="en-US" i="1" dirty="0"/>
              <a:t>. </a:t>
            </a:r>
          </a:p>
          <a:p>
            <a:pPr lvl="1">
              <a:lnSpc>
                <a:spcPct val="100000"/>
              </a:lnSpc>
              <a:spcBef>
                <a:spcPts val="0"/>
              </a:spcBef>
            </a:pPr>
            <a:r>
              <a:rPr lang="en-US" i="1" dirty="0"/>
              <a:t>Your browser executes it to build an app (website) </a:t>
            </a:r>
            <a:r>
              <a:rPr lang="en-US" b="1" i="1" dirty="0"/>
              <a:t>on your computer!</a:t>
            </a:r>
            <a:endParaRPr lang="en-US" i="1" dirty="0"/>
          </a:p>
          <a:p>
            <a:pPr>
              <a:lnSpc>
                <a:spcPct val="100000"/>
              </a:lnSpc>
            </a:pPr>
            <a:r>
              <a:rPr lang="en-US" i="1" u="sng" dirty="0"/>
              <a:t>Server / “back end”:</a:t>
            </a:r>
          </a:p>
          <a:p>
            <a:pPr lvl="1">
              <a:lnSpc>
                <a:spcPct val="100000"/>
              </a:lnSpc>
              <a:spcBef>
                <a:spcPts val="0"/>
              </a:spcBef>
            </a:pPr>
            <a:r>
              <a:rPr lang="en-US" i="1" dirty="0"/>
              <a:t>A computer somewhere, fielding requests, providing instructions, and performing operations not practical/safe for a user’s device to do.</a:t>
            </a:r>
          </a:p>
          <a:p>
            <a:pPr>
              <a:lnSpc>
                <a:spcPct val="100000"/>
              </a:lnSpc>
            </a:pPr>
            <a:r>
              <a:rPr lang="en-US" i="1" dirty="0"/>
              <a:t>Websites are “alive” on </a:t>
            </a:r>
            <a:r>
              <a:rPr lang="en-US" b="1" i="1" dirty="0"/>
              <a:t>your</a:t>
            </a:r>
            <a:r>
              <a:rPr lang="en-US" i="1" dirty="0"/>
              <a:t> computer! </a:t>
            </a:r>
          </a:p>
          <a:p>
            <a:pPr>
              <a:lnSpc>
                <a:spcPct val="100000"/>
              </a:lnSpc>
            </a:pPr>
            <a:r>
              <a:rPr lang="en-US" i="1" dirty="0"/>
              <a:t>Websites are “dialogues”—between your browser and a server and between your actions and a programmer’s code. </a:t>
            </a:r>
          </a:p>
        </p:txBody>
      </p:sp>
    </p:spTree>
    <p:extLst>
      <p:ext uri="{BB962C8B-B14F-4D97-AF65-F5344CB8AC3E}">
        <p14:creationId xmlns:p14="http://schemas.microsoft.com/office/powerpoint/2010/main" val="11320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oon 5578">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3453</TotalTime>
  <Words>11999</Words>
  <Application>Microsoft Office PowerPoint</Application>
  <PresentationFormat>On-screen Show (16:9)</PresentationFormat>
  <Paragraphs>603</Paragraphs>
  <Slides>50</Slides>
  <Notes>49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inherit</vt:lpstr>
      <vt:lpstr>Source Code Pro</vt:lpstr>
      <vt:lpstr>Simplified Arabic Fixed</vt:lpstr>
      <vt:lpstr>Wingdings</vt:lpstr>
      <vt:lpstr>Source Sans Pro</vt:lpstr>
      <vt:lpstr>Arial</vt:lpstr>
      <vt:lpstr>Raleway</vt:lpstr>
      <vt:lpstr>Maroon 5578</vt:lpstr>
      <vt:lpstr>R Shiny for Building Web Applications</vt:lpstr>
      <vt:lpstr>Carpentries Code of Conduct</vt:lpstr>
      <vt:lpstr>Welcome</vt:lpstr>
      <vt:lpstr>Introductions</vt:lpstr>
      <vt:lpstr>Installation / set-up </vt:lpstr>
      <vt:lpstr>Some apps to inspire you!</vt:lpstr>
      <vt:lpstr>Hour 1: Welcome to the web!</vt:lpstr>
      <vt:lpstr>What is a website?</vt:lpstr>
      <vt:lpstr>What’s a website really?</vt:lpstr>
      <vt:lpstr>How is a website built?</vt:lpstr>
      <vt:lpstr>R Shiny to the rescue!</vt:lpstr>
      <vt:lpstr>Why Shiny?</vt:lpstr>
      <vt:lpstr>Setting up our app’s project folder</vt:lpstr>
      <vt:lpstr>PowerPoint Presentation</vt:lpstr>
      <vt:lpstr>global.R</vt:lpstr>
      <vt:lpstr>server.R</vt:lpstr>
      <vt:lpstr>ui.R</vt:lpstr>
      <vt:lpstr>HTML and UIs 101</vt:lpstr>
      <vt:lpstr>Why bother with HTML?</vt:lpstr>
      <vt:lpstr>HTML in just three concepts</vt:lpstr>
      <vt:lpstr>All the world’s a box</vt:lpstr>
      <vt:lpstr>All the world’s a nested box</vt:lpstr>
      <vt:lpstr>Codeword: div</vt:lpstr>
      <vt:lpstr>You get a box, and you get a box, and…</vt:lpstr>
      <vt:lpstr>The head and the heart</vt:lpstr>
      <vt:lpstr>CSS and web design 101</vt:lpstr>
      <vt:lpstr>The 21st Century Challenge</vt:lpstr>
      <vt:lpstr>Shiny goes with the flow</vt:lpstr>
      <vt:lpstr>Jump-starting our UI!</vt:lpstr>
      <vt:lpstr>Why CSS?</vt:lpstr>
      <vt:lpstr>The Rules of CSS</vt:lpstr>
      <vt:lpstr>Example CSS rule:</vt:lpstr>
      <vt:lpstr>A bit more on selectors…</vt:lpstr>
      <vt:lpstr>A little vanilla</vt:lpstr>
      <vt:lpstr>Tools of the trade</vt:lpstr>
      <vt:lpstr>Hour 2: R Shiny Essentials</vt:lpstr>
      <vt:lpstr>Turning the tables</vt:lpstr>
      <vt:lpstr>Restaurant Shiny</vt:lpstr>
      <vt:lpstr>Your input is requested</vt:lpstr>
      <vt:lpstr>Selector Connector</vt:lpstr>
      <vt:lpstr>Event planning</vt:lpstr>
      <vt:lpstr>Advance directive</vt:lpstr>
      <vt:lpstr>Button chops</vt:lpstr>
      <vt:lpstr>Observe and report</vt:lpstr>
      <vt:lpstr>Observe and report II</vt:lpstr>
      <vt:lpstr>Tabby cats</vt:lpstr>
      <vt:lpstr>Hour 3: Adding Showstoppers</vt:lpstr>
      <vt:lpstr>More resources for help</vt:lpstr>
      <vt:lpstr>R Shiny  Post-workshop survey:  https://z.umn.edu/swc-post </vt:lpstr>
      <vt:lpstr>Getting blocked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Bajcz</dc:creator>
  <cp:lastModifiedBy>Alex Bajcz</cp:lastModifiedBy>
  <cp:revision>99</cp:revision>
  <dcterms:modified xsi:type="dcterms:W3CDTF">2024-08-30T20:38:58Z</dcterms:modified>
</cp:coreProperties>
</file>