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66" r:id="rId3"/>
    <p:sldId id="267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6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8525"/>
            <a:ext cx="10154729" cy="2677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Real-Time Digital Implementation of a Moog Ladder </a:t>
            </a:r>
            <a:r>
              <a:rPr lang="en-US" dirty="0"/>
              <a:t>F</a:t>
            </a:r>
            <a:r>
              <a:rPr lang="en-US" dirty="0" smtClean="0"/>
              <a:t>ilter </a:t>
            </a:r>
            <a:r>
              <a:rPr lang="en-US" dirty="0"/>
              <a:t>U</a:t>
            </a:r>
            <a:r>
              <a:rPr lang="en-US" dirty="0" smtClean="0"/>
              <a:t>sing MATLAB and </a:t>
            </a:r>
            <a:r>
              <a:rPr lang="en-US" dirty="0" err="1" smtClean="0"/>
              <a:t>Juce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4182794"/>
            <a:ext cx="3673641" cy="1102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3" y="404804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70" y="3366173"/>
            <a:ext cx="2053467" cy="20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 with </a:t>
            </a:r>
            <a:r>
              <a:rPr lang="en-US" dirty="0" err="1" smtClean="0"/>
              <a:t>Juce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CPU efficiency</a:t>
            </a:r>
          </a:p>
          <a:p>
            <a:pPr lvl="1"/>
            <a:r>
              <a:rPr lang="en-US" dirty="0" smtClean="0"/>
              <a:t>CPU usage decreased from %13 to %10 in </a:t>
            </a:r>
            <a:r>
              <a:rPr lang="en-US" dirty="0" err="1" smtClean="0"/>
              <a:t>Ableton</a:t>
            </a:r>
            <a:endParaRPr lang="en-US" dirty="0" smtClean="0"/>
          </a:p>
          <a:p>
            <a:r>
              <a:rPr lang="en-US" dirty="0" smtClean="0"/>
              <a:t>Plugin generation is much easier</a:t>
            </a:r>
          </a:p>
          <a:p>
            <a:r>
              <a:rPr lang="en-US" dirty="0" smtClean="0"/>
              <a:t>Able to implement an algorithm that is more faithful to the 2004 </a:t>
            </a:r>
            <a:r>
              <a:rPr lang="en-US" dirty="0" err="1" smtClean="0"/>
              <a:t>Huovilainen</a:t>
            </a:r>
            <a:r>
              <a:rPr lang="en-US" dirty="0" smtClean="0"/>
              <a:t> paper: </a:t>
            </a:r>
            <a:r>
              <a:rPr lang="en-US" dirty="0" err="1" smtClean="0"/>
              <a:t>Vt</a:t>
            </a:r>
            <a:r>
              <a:rPr lang="en-US" dirty="0" smtClean="0"/>
              <a:t>, the thermal voltage, is at a more realistic value</a:t>
            </a:r>
          </a:p>
          <a:p>
            <a:pPr marL="0" indent="0">
              <a:buNone/>
            </a:pPr>
            <a:r>
              <a:rPr lang="en-US" dirty="0" smtClean="0"/>
              <a:t>     of 25mV rather than 2MV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not solved with </a:t>
            </a:r>
            <a:r>
              <a:rPr lang="en-US" dirty="0" err="1" smtClean="0"/>
              <a:t>Juce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 percent CPU usage is still too high</a:t>
            </a:r>
          </a:p>
          <a:p>
            <a:pPr lvl="1"/>
            <a:r>
              <a:rPr lang="en-US" dirty="0" smtClean="0"/>
              <a:t>The implementation uses 5 </a:t>
            </a:r>
            <a:r>
              <a:rPr lang="en-US" dirty="0" err="1" smtClean="0"/>
              <a:t>tanh</a:t>
            </a:r>
            <a:r>
              <a:rPr lang="en-US" dirty="0" smtClean="0"/>
              <a:t> calculations, once for the first three stages</a:t>
            </a:r>
          </a:p>
          <a:p>
            <a:pPr marL="457200" lvl="1" indent="0">
              <a:buNone/>
            </a:pPr>
            <a:r>
              <a:rPr lang="en-US" dirty="0" smtClean="0"/>
              <a:t>     of the Moog ladder circuit and twice for the last stage</a:t>
            </a:r>
          </a:p>
          <a:p>
            <a:pPr lvl="1"/>
            <a:r>
              <a:rPr lang="en-US" dirty="0" smtClean="0"/>
              <a:t>The Moog filter algorithm is calculated twice for each sample</a:t>
            </a:r>
          </a:p>
          <a:p>
            <a:r>
              <a:rPr lang="en-US" dirty="0" smtClean="0"/>
              <a:t>Clipping and distortion is still present</a:t>
            </a:r>
          </a:p>
        </p:txBody>
      </p:sp>
    </p:spTree>
    <p:extLst>
      <p:ext uri="{BB962C8B-B14F-4D97-AF65-F5344CB8AC3E}">
        <p14:creationId xmlns:p14="http://schemas.microsoft.com/office/powerpoint/2010/main" val="15701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to demonstrate…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ladder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7979"/>
            <a:ext cx="7984970" cy="4267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transistor ladder circuit consists of four stages:</a:t>
            </a:r>
          </a:p>
          <a:p>
            <a:pPr lvl="1"/>
            <a:r>
              <a:rPr lang="en-US" dirty="0" smtClean="0"/>
              <a:t>Each stage has two transistors and a capacitor</a:t>
            </a:r>
          </a:p>
          <a:p>
            <a:pPr lvl="2"/>
            <a:r>
              <a:rPr lang="en-US" dirty="0" smtClean="0"/>
              <a:t>The differential transistor pair creates non-</a:t>
            </a:r>
            <a:r>
              <a:rPr lang="en-US" dirty="0" err="1" smtClean="0"/>
              <a:t>linearities</a:t>
            </a:r>
            <a:r>
              <a:rPr lang="en-US" dirty="0" smtClean="0"/>
              <a:t> which gives the</a:t>
            </a:r>
          </a:p>
          <a:p>
            <a:pPr marL="914400" lvl="2" indent="0">
              <a:buNone/>
            </a:pPr>
            <a:r>
              <a:rPr lang="en-US" dirty="0" smtClean="0"/>
              <a:t>     Moog filter its characteristic “warm” sound</a:t>
            </a:r>
          </a:p>
          <a:p>
            <a:pPr lvl="2"/>
            <a:r>
              <a:rPr lang="en-US" dirty="0" smtClean="0"/>
              <a:t>The capacitor is responsible for the control current, which drives the current</a:t>
            </a:r>
          </a:p>
          <a:p>
            <a:pPr marL="914400" lvl="2" indent="0">
              <a:buNone/>
            </a:pPr>
            <a:r>
              <a:rPr lang="en-US" dirty="0" smtClean="0"/>
              <a:t>     at the bottom of the ladder at each stage</a:t>
            </a:r>
          </a:p>
          <a:p>
            <a:pPr lvl="1"/>
            <a:r>
              <a:rPr lang="en-US" dirty="0" smtClean="0"/>
              <a:t>Each stage is connected </a:t>
            </a:r>
            <a:r>
              <a:rPr lang="en-US" smtClean="0"/>
              <a:t>in series</a:t>
            </a:r>
            <a:endParaRPr lang="en-US" dirty="0" smtClean="0"/>
          </a:p>
          <a:p>
            <a:pPr lvl="2"/>
            <a:r>
              <a:rPr lang="en-US" dirty="0"/>
              <a:t>The output of the previous stage drives the input of the next stage</a:t>
            </a:r>
          </a:p>
          <a:p>
            <a:pPr lvl="2"/>
            <a:r>
              <a:rPr lang="en-US" dirty="0"/>
              <a:t>The differential transistor pair creates a buffer in each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Resonance is produced by routing the output in the last stage to a high impedance differential amplifier in the first stage</a:t>
            </a:r>
          </a:p>
          <a:p>
            <a:pPr lvl="2"/>
            <a:r>
              <a:rPr lang="en-US" dirty="0" smtClean="0"/>
              <a:t>This feedback path is inverted with a phase shift of 180 degrees</a:t>
            </a:r>
          </a:p>
          <a:p>
            <a:pPr lvl="2"/>
            <a:r>
              <a:rPr lang="en-US" dirty="0" smtClean="0"/>
              <a:t>Each stage produces a phase shift of 45 degrees</a:t>
            </a:r>
          </a:p>
          <a:p>
            <a:pPr lvl="2"/>
            <a:r>
              <a:rPr lang="en-US" dirty="0" smtClean="0"/>
              <a:t>The combined phase shift and inverted output causes feedback to be positive in turn causes frequencies to be emphasized at the cutoff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24" y="2277979"/>
            <a:ext cx="2197475" cy="3812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6542" y="6179488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Moog ladder circuit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6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ladder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86" y="2592137"/>
            <a:ext cx="6192330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The ladder circuit can be modeled by using four one-pole IIR filters in cascade with imbedded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The imbedded non-</a:t>
            </a:r>
            <a:r>
              <a:rPr lang="en-US" dirty="0" err="1" smtClean="0"/>
              <a:t>linearities</a:t>
            </a:r>
            <a:r>
              <a:rPr lang="en-US" dirty="0" smtClean="0"/>
              <a:t> are due to the differential transistor pair found at each stage</a:t>
            </a:r>
          </a:p>
          <a:p>
            <a:pPr lvl="1"/>
            <a:r>
              <a:rPr lang="en-US" dirty="0" smtClean="0"/>
              <a:t>Analyzing the voltage and current at each stage of the filter produces an equation for each stage</a:t>
            </a:r>
          </a:p>
          <a:p>
            <a:pPr lvl="1"/>
            <a:r>
              <a:rPr lang="en-US" dirty="0" smtClean="0"/>
              <a:t>These equations can be solved using Euler’s method</a:t>
            </a:r>
          </a:p>
          <a:p>
            <a:pPr lvl="1"/>
            <a:r>
              <a:rPr lang="en-US" dirty="0" smtClean="0"/>
              <a:t>The resulting differential equations are similar to that of a one-pole IIR </a:t>
            </a:r>
            <a:r>
              <a:rPr lang="en-US" dirty="0" err="1" smtClean="0"/>
              <a:t>lowpass</a:t>
            </a:r>
            <a:r>
              <a:rPr lang="en-US" dirty="0" smtClean="0"/>
              <a:t> filter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96" y="3131501"/>
            <a:ext cx="2762584" cy="2337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2" y="3530098"/>
            <a:ext cx="1772487" cy="1540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3516" y="5599208"/>
            <a:ext cx="279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single stage of the Moog circuit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9464842" y="5302022"/>
            <a:ext cx="241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Current and voltage through a differential pair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6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Audio System Toolbox</a:t>
            </a:r>
          </a:p>
          <a:p>
            <a:pPr lvl="1"/>
            <a:r>
              <a:rPr lang="en-US" dirty="0" smtClean="0"/>
              <a:t>Create real-time audio plugins</a:t>
            </a:r>
          </a:p>
          <a:p>
            <a:pPr lvl="1"/>
            <a:r>
              <a:rPr lang="en-US" dirty="0" smtClean="0"/>
              <a:t>Test audio plugins with </a:t>
            </a:r>
            <a:r>
              <a:rPr lang="en-US" dirty="0" err="1" smtClean="0"/>
              <a:t>audioTestBench</a:t>
            </a:r>
            <a:endParaRPr lang="en-US" dirty="0" smtClean="0"/>
          </a:p>
          <a:p>
            <a:pPr lvl="1"/>
            <a:r>
              <a:rPr lang="en-US" dirty="0" smtClean="0"/>
              <a:t>Generate VSTs with </a:t>
            </a:r>
            <a:r>
              <a:rPr lang="en-US" dirty="0" err="1" smtClean="0"/>
              <a:t>generateAudioPlugin</a:t>
            </a:r>
            <a:endParaRPr lang="en-US" dirty="0" smtClean="0"/>
          </a:p>
          <a:p>
            <a:r>
              <a:rPr lang="en-US" dirty="0" smtClean="0"/>
              <a:t>Moog class</a:t>
            </a:r>
          </a:p>
          <a:p>
            <a:pPr lvl="1"/>
            <a:r>
              <a:rPr lang="en-US" dirty="0" err="1" smtClean="0"/>
              <a:t>Inherets</a:t>
            </a:r>
            <a:r>
              <a:rPr lang="en-US" dirty="0" smtClean="0"/>
              <a:t> the </a:t>
            </a:r>
            <a:r>
              <a:rPr lang="en-US" dirty="0" err="1" smtClean="0"/>
              <a:t>audioPlugin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Contains all the functionality that’s necessary for running a real-time plugin</a:t>
            </a:r>
          </a:p>
          <a:p>
            <a:pPr lvl="2"/>
            <a:r>
              <a:rPr lang="en-US" dirty="0" smtClean="0"/>
              <a:t>Handles input/output audio buffers</a:t>
            </a:r>
          </a:p>
          <a:p>
            <a:pPr lvl="2"/>
            <a:r>
              <a:rPr lang="en-US" dirty="0" smtClean="0"/>
              <a:t>Uses the process() callback function for processing audio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8" y="144379"/>
            <a:ext cx="2103017" cy="21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class structure in MATLAB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97" y="2362534"/>
            <a:ext cx="4763371" cy="38982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9053" y="5037222"/>
            <a:ext cx="3400926" cy="1215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oogfilter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1" y="2332710"/>
            <a:ext cx="5502520" cy="4527216"/>
          </a:xfrm>
        </p:spPr>
      </p:pic>
      <p:cxnSp>
        <p:nvCxnSpPr>
          <p:cNvPr id="8" name="Straight Connector 7"/>
          <p:cNvCxnSpPr/>
          <p:nvPr/>
        </p:nvCxnSpPr>
        <p:spPr>
          <a:xfrm flipH="1" flipV="1">
            <a:off x="454751" y="3622614"/>
            <a:ext cx="11576830" cy="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54751" y="3028102"/>
            <a:ext cx="11576829" cy="1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4751" y="4862743"/>
            <a:ext cx="11576829" cy="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7125" y="5444850"/>
            <a:ext cx="11576829" cy="1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4751" y="6092066"/>
            <a:ext cx="11576829" cy="2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7310" y="314106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1: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7271" y="404903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 and 3: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1268" y="496968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4: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4786" y="556079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phase: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9" y="3146872"/>
            <a:ext cx="425731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89" y="4047422"/>
            <a:ext cx="361639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5" y="4958995"/>
            <a:ext cx="3926664" cy="4783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24" y="5520566"/>
            <a:ext cx="2311400" cy="571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57271" y="253391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formulas: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822" y="2465244"/>
            <a:ext cx="1982883" cy="571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04" y="2554704"/>
            <a:ext cx="1255075" cy="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MATLAB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Exporting audio plugin as VST</a:t>
            </a:r>
          </a:p>
          <a:p>
            <a:pPr lvl="1"/>
            <a:r>
              <a:rPr lang="en-US" dirty="0" smtClean="0"/>
              <a:t>MATLAB generates </a:t>
            </a:r>
            <a:r>
              <a:rPr lang="en-US" dirty="0" err="1" smtClean="0"/>
              <a:t>mex</a:t>
            </a:r>
            <a:r>
              <a:rPr lang="en-US" dirty="0" smtClean="0"/>
              <a:t> files (C/C++ source files)</a:t>
            </a:r>
          </a:p>
          <a:p>
            <a:pPr lvl="1"/>
            <a:r>
              <a:rPr lang="en-US" dirty="0" smtClean="0"/>
              <a:t>MATLAB files become bug prone (cannot generate dynamic arrays)</a:t>
            </a:r>
          </a:p>
          <a:p>
            <a:pPr lvl="1"/>
            <a:r>
              <a:rPr lang="en-US" dirty="0" smtClean="0"/>
              <a:t>Forced to program against the MATLAB language</a:t>
            </a:r>
          </a:p>
          <a:p>
            <a:r>
              <a:rPr lang="en-US" dirty="0" smtClean="0"/>
              <a:t>Slow and inefficient</a:t>
            </a:r>
          </a:p>
          <a:p>
            <a:pPr lvl="1"/>
            <a:r>
              <a:rPr lang="en-US" dirty="0" smtClean="0"/>
              <a:t>CPU usage at %13 in </a:t>
            </a:r>
            <a:r>
              <a:rPr lang="en-US" dirty="0" err="1" smtClean="0"/>
              <a:t>Ableton</a:t>
            </a:r>
            <a:endParaRPr lang="en-US" dirty="0" smtClean="0"/>
          </a:p>
          <a:p>
            <a:r>
              <a:rPr lang="en-US" dirty="0" smtClean="0"/>
              <a:t>Clipping and distortion</a:t>
            </a:r>
          </a:p>
        </p:txBody>
      </p:sp>
    </p:spTree>
    <p:extLst>
      <p:ext uri="{BB962C8B-B14F-4D97-AF65-F5344CB8AC3E}">
        <p14:creationId xmlns:p14="http://schemas.microsoft.com/office/powerpoint/2010/main" val="1913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5" y="641351"/>
            <a:ext cx="1371600" cy="1371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45269"/>
            <a:ext cx="8825659" cy="43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audio programs and plugins</a:t>
            </a:r>
          </a:p>
          <a:p>
            <a:pPr marL="0" indent="0">
              <a:buNone/>
            </a:pPr>
            <a:r>
              <a:rPr lang="en-US" dirty="0" smtClean="0"/>
              <a:t>      for a variety of different platforms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using the </a:t>
            </a:r>
            <a:r>
              <a:rPr lang="en-US" dirty="0" err="1" smtClean="0"/>
              <a:t>Projucer</a:t>
            </a:r>
            <a:endParaRPr lang="en-US" dirty="0" smtClean="0"/>
          </a:p>
          <a:p>
            <a:r>
              <a:rPr lang="en-US" dirty="0" smtClean="0"/>
              <a:t>Very powerful and robust API for real-time</a:t>
            </a:r>
          </a:p>
          <a:p>
            <a:pPr marL="0" indent="0">
              <a:buNone/>
            </a:pPr>
            <a:r>
              <a:rPr lang="en-US" dirty="0" smtClean="0"/>
              <a:t>      audio and graphical programming</a:t>
            </a:r>
          </a:p>
          <a:p>
            <a:r>
              <a:rPr lang="en-US" dirty="0" smtClean="0"/>
              <a:t>Programs are written in C++</a:t>
            </a:r>
          </a:p>
          <a:p>
            <a:pPr lvl="1"/>
            <a:r>
              <a:rPr lang="en-US" dirty="0" smtClean="0"/>
              <a:t>Finely tune your algorithms for greater efficiency</a:t>
            </a:r>
          </a:p>
          <a:p>
            <a:pPr lvl="1"/>
            <a:r>
              <a:rPr lang="en-US" dirty="0" smtClean="0"/>
              <a:t>Generating VSTs become much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1" y="1603735"/>
            <a:ext cx="3531266" cy="254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1" y="4251492"/>
            <a:ext cx="3513221" cy="25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</TotalTime>
  <Words>542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Ion Boardroom</vt:lpstr>
      <vt:lpstr>Real-Time Digital Implementation of a Moog Ladder Filter Using MATLAB and Juce</vt:lpstr>
      <vt:lpstr>Moog ladder circuit</vt:lpstr>
      <vt:lpstr>Moog ladder circuit</vt:lpstr>
      <vt:lpstr>MATLAB </vt:lpstr>
      <vt:lpstr>Moog class structure in MATLAB</vt:lpstr>
      <vt:lpstr>moogfilter implementation</vt:lpstr>
      <vt:lpstr>Problems with MATLAB implementation</vt:lpstr>
      <vt:lpstr>Juce</vt:lpstr>
      <vt:lpstr>Why Juce?</vt:lpstr>
      <vt:lpstr>Problems solved with Juce</vt:lpstr>
      <vt:lpstr>Problems not solved with Juce</vt:lpstr>
      <vt:lpstr>And now to demonstrate…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implementation of a moog ladder filter using juce and matlab</dc:title>
  <dc:creator>Michael Anthony Castanieto</dc:creator>
  <cp:lastModifiedBy>Michael Anthony Castanieto</cp:lastModifiedBy>
  <cp:revision>72</cp:revision>
  <dcterms:created xsi:type="dcterms:W3CDTF">2017-01-15T15:45:27Z</dcterms:created>
  <dcterms:modified xsi:type="dcterms:W3CDTF">2017-01-15T22:10:59Z</dcterms:modified>
</cp:coreProperties>
</file>