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0" r:id="rId7"/>
    <p:sldId id="272" r:id="rId8"/>
    <p:sldId id="273" r:id="rId9"/>
    <p:sldId id="274" r:id="rId10"/>
    <p:sldId id="275" r:id="rId11"/>
    <p:sldId id="281" r:id="rId12"/>
    <p:sldId id="277" r:id="rId13"/>
    <p:sldId id="278" r:id="rId14"/>
    <p:sldId id="267" r:id="rId15"/>
    <p:sldId id="279" r:id="rId16"/>
    <p:sldId id="280" r:id="rId17"/>
    <p:sldId id="27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86" y="1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Modèle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Avant</c:v>
                </c:pt>
                <c:pt idx="1">
                  <c:v>Après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Modèle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Avant</c:v>
                </c:pt>
                <c:pt idx="1">
                  <c:v>Après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0.57999999999999996</c:v>
                </c:pt>
                <c:pt idx="1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Modèle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Avant</c:v>
                </c:pt>
                <c:pt idx="1">
                  <c:v>Après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0.59</c:v>
                </c:pt>
                <c:pt idx="1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sz="3200" dirty="0"/>
            <a:t>Test de mutation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 custT="1"/>
      <dgm:spPr/>
      <dgm:t>
        <a:bodyPr/>
        <a:lstStyle/>
        <a:p>
          <a:r>
            <a:rPr lang="en-US" sz="3200" dirty="0"/>
            <a:t>Mutants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 custT="1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sz="3200" dirty="0"/>
            <a:t>Mutants </a:t>
          </a:r>
          <a:r>
            <a:rPr lang="en-US" sz="3200" dirty="0" err="1"/>
            <a:t>personnalisés</a:t>
          </a:r>
          <a:endParaRPr lang="en-US" sz="320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AECE71BA-7E95-4BE7-A9F9-96CC1B487500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sz="3200" dirty="0" err="1"/>
            <a:t>Opérateurs</a:t>
          </a:r>
          <a:endParaRPr lang="en-US" sz="320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8399D12E-57F6-4C08-8BCB-032A82E6954A}" type="parTrans" cxnId="{208604F0-F5E2-41B5-A3F9-DC0300531BE3}">
      <dgm:prSet/>
      <dgm:spPr/>
      <dgm:t>
        <a:bodyPr/>
        <a:lstStyle/>
        <a:p>
          <a:endParaRPr lang="en-CA"/>
        </a:p>
      </dgm:t>
    </dgm:pt>
    <dgm:pt modelId="{0E016977-6572-45D2-AD95-46CBEE561CD1}" type="sibTrans" cxnId="{208604F0-F5E2-41B5-A3F9-DC0300531BE3}">
      <dgm:prSet/>
      <dgm:spPr/>
      <dgm:t>
        <a:bodyPr/>
        <a:lstStyle/>
        <a:p>
          <a:endParaRPr lang="en-CA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045D34E4-399A-4FD8-9387-269D9FD4DE5B}" type="pres">
      <dgm:prSet presAssocID="{CD7942A0-B7D2-4B14-8FEA-55FC702F5BE7}" presName="FourNodes_1" presStyleLbl="node1" presStyleIdx="0" presStyleCnt="4">
        <dgm:presLayoutVars>
          <dgm:bulletEnabled val="1"/>
        </dgm:presLayoutVars>
      </dgm:prSet>
      <dgm:spPr/>
    </dgm:pt>
    <dgm:pt modelId="{D77EAE54-C98D-4949-9C2F-EE68000D6456}" type="pres">
      <dgm:prSet presAssocID="{CD7942A0-B7D2-4B14-8FEA-55FC702F5BE7}" presName="FourNodes_2" presStyleLbl="node1" presStyleIdx="1" presStyleCnt="4">
        <dgm:presLayoutVars>
          <dgm:bulletEnabled val="1"/>
        </dgm:presLayoutVars>
      </dgm:prSet>
      <dgm:spPr/>
    </dgm:pt>
    <dgm:pt modelId="{8882F6A1-3F9E-4611-B664-851639A3C128}" type="pres">
      <dgm:prSet presAssocID="{CD7942A0-B7D2-4B14-8FEA-55FC702F5BE7}" presName="FourNodes_3" presStyleLbl="node1" presStyleIdx="2" presStyleCnt="4">
        <dgm:presLayoutVars>
          <dgm:bulletEnabled val="1"/>
        </dgm:presLayoutVars>
      </dgm:prSet>
      <dgm:spPr/>
    </dgm:pt>
    <dgm:pt modelId="{BA80C92B-A42E-4513-A943-5DA61996CD19}" type="pres">
      <dgm:prSet presAssocID="{CD7942A0-B7D2-4B14-8FEA-55FC702F5BE7}" presName="FourNodes_4" presStyleLbl="node1" presStyleIdx="3" presStyleCnt="4">
        <dgm:presLayoutVars>
          <dgm:bulletEnabled val="1"/>
        </dgm:presLayoutVars>
      </dgm:prSet>
      <dgm:spPr/>
    </dgm:pt>
    <dgm:pt modelId="{7FF7A03A-6D67-4D20-B8D7-E5A797C54532}" type="pres">
      <dgm:prSet presAssocID="{CD7942A0-B7D2-4B14-8FEA-55FC702F5BE7}" presName="FourConn_1-2" presStyleLbl="fgAccFollowNode1" presStyleIdx="0" presStyleCnt="3">
        <dgm:presLayoutVars>
          <dgm:bulletEnabled val="1"/>
        </dgm:presLayoutVars>
      </dgm:prSet>
      <dgm:spPr/>
    </dgm:pt>
    <dgm:pt modelId="{8F719A40-7776-452E-9B37-ACF1F32E68D5}" type="pres">
      <dgm:prSet presAssocID="{CD7942A0-B7D2-4B14-8FEA-55FC702F5BE7}" presName="FourConn_2-3" presStyleLbl="fgAccFollowNode1" presStyleIdx="1" presStyleCnt="3">
        <dgm:presLayoutVars>
          <dgm:bulletEnabled val="1"/>
        </dgm:presLayoutVars>
      </dgm:prSet>
      <dgm:spPr/>
    </dgm:pt>
    <dgm:pt modelId="{6ED88DD7-02CA-4211-BB37-F49EE7F8E520}" type="pres">
      <dgm:prSet presAssocID="{CD7942A0-B7D2-4B14-8FEA-55FC702F5BE7}" presName="FourConn_3-4" presStyleLbl="fgAccFollowNode1" presStyleIdx="2" presStyleCnt="3">
        <dgm:presLayoutVars>
          <dgm:bulletEnabled val="1"/>
        </dgm:presLayoutVars>
      </dgm:prSet>
      <dgm:spPr/>
    </dgm:pt>
    <dgm:pt modelId="{FD662B22-F151-44B8-843C-E6366DF7D18A}" type="pres">
      <dgm:prSet presAssocID="{CD7942A0-B7D2-4B14-8FEA-55FC702F5BE7}" presName="FourNodes_1_text" presStyleLbl="node1" presStyleIdx="3" presStyleCnt="4">
        <dgm:presLayoutVars>
          <dgm:bulletEnabled val="1"/>
        </dgm:presLayoutVars>
      </dgm:prSet>
      <dgm:spPr/>
    </dgm:pt>
    <dgm:pt modelId="{58099EC7-CF8F-404A-90A2-C4169AE65A8D}" type="pres">
      <dgm:prSet presAssocID="{CD7942A0-B7D2-4B14-8FEA-55FC702F5BE7}" presName="FourNodes_2_text" presStyleLbl="node1" presStyleIdx="3" presStyleCnt="4">
        <dgm:presLayoutVars>
          <dgm:bulletEnabled val="1"/>
        </dgm:presLayoutVars>
      </dgm:prSet>
      <dgm:spPr/>
    </dgm:pt>
    <dgm:pt modelId="{B2ACE3F1-CF0F-453E-84FC-A216D19349FD}" type="pres">
      <dgm:prSet presAssocID="{CD7942A0-B7D2-4B14-8FEA-55FC702F5BE7}" presName="FourNodes_3_text" presStyleLbl="node1" presStyleIdx="3" presStyleCnt="4">
        <dgm:presLayoutVars>
          <dgm:bulletEnabled val="1"/>
        </dgm:presLayoutVars>
      </dgm:prSet>
      <dgm:spPr/>
    </dgm:pt>
    <dgm:pt modelId="{69BC86DE-F878-4BEC-A91E-8D6EC2D1C1B2}" type="pres">
      <dgm:prSet presAssocID="{CD7942A0-B7D2-4B14-8FEA-55FC702F5BE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11A9761-E983-4C7D-AB1D-2038261D8FF8}" srcId="{CD7942A0-B7D2-4B14-8FEA-55FC702F5BE7}" destId="{7133ECF5-4190-4604-AA2F-03C9A0A9210F}" srcOrd="3" destOrd="0" parTransId="{7D1B29D7-21DD-436A-8F7C-E87DE53C1431}" sibTransId="{46037378-034A-4662-877A-B53E1DA069A3}"/>
    <dgm:cxn modelId="{3C422362-0632-415A-BD94-D02B65B164C3}" type="presOf" srcId="{7133ECF5-4190-4604-AA2F-03C9A0A9210F}" destId="{BA80C92B-A42E-4513-A943-5DA61996CD19}" srcOrd="0" destOrd="0" presId="urn:microsoft.com/office/officeart/2005/8/layout/vProcess5"/>
    <dgm:cxn modelId="{9AC69162-F5F3-4602-9113-D3D63183273E}" type="presOf" srcId="{7133ECF5-4190-4604-AA2F-03C9A0A9210F}" destId="{69BC86DE-F878-4BEC-A91E-8D6EC2D1C1B2}" srcOrd="1" destOrd="0" presId="urn:microsoft.com/office/officeart/2005/8/layout/vProcess5"/>
    <dgm:cxn modelId="{6B380F44-4D86-44CF-BCB3-7582EFBA3015}" type="presOf" srcId="{095A5E99-E976-4550-8F80-53CC813F2F5A}" destId="{FD662B22-F151-44B8-843C-E6366DF7D18A}" srcOrd="1" destOrd="0" presId="urn:microsoft.com/office/officeart/2005/8/layout/vProcess5"/>
    <dgm:cxn modelId="{1B598449-9DCD-488B-AA87-4585ED0965B5}" type="presOf" srcId="{AECE71BA-7E95-4BE7-A9F9-96CC1B487500}" destId="{D77EAE54-C98D-4949-9C2F-EE68000D6456}" srcOrd="0" destOrd="0" presId="urn:microsoft.com/office/officeart/2005/8/layout/vProcess5"/>
    <dgm:cxn modelId="{43DC8383-AEE5-490C-A8E5-1F216F2B8FE6}" srcId="{CD7942A0-B7D2-4B14-8FEA-55FC702F5BE7}" destId="{8EC937D8-BD76-4A12-A3E5-900D5C1E2E05}" srcOrd="2" destOrd="0" parTransId="{8265EE85-9851-494E-A6D3-1CDACE947DF3}" sibTransId="{B3EFD4A5-9FA1-4ABE-B722-05162509509B}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D9ABE9A8-C1A1-4AB7-A1B1-CC263FA055E3}" type="presOf" srcId="{8877691F-1B60-4485-9174-DDEC7EE68B70}" destId="{7FF7A03A-6D67-4D20-B8D7-E5A797C54532}" srcOrd="0" destOrd="0" presId="urn:microsoft.com/office/officeart/2005/8/layout/vProcess5"/>
    <dgm:cxn modelId="{11988AC8-CEEB-4DEB-8322-028F7AB99CF5}" type="presOf" srcId="{0E016977-6572-45D2-AD95-46CBEE561CD1}" destId="{8F719A40-7776-452E-9B37-ACF1F32E68D5}" srcOrd="0" destOrd="0" presId="urn:microsoft.com/office/officeart/2005/8/layout/vProcess5"/>
    <dgm:cxn modelId="{8FEF93C9-2566-478F-A754-BD0D4AE384AB}" type="presOf" srcId="{8EC937D8-BD76-4A12-A3E5-900D5C1E2E05}" destId="{8882F6A1-3F9E-4611-B664-851639A3C128}" srcOrd="0" destOrd="0" presId="urn:microsoft.com/office/officeart/2005/8/layout/vProcess5"/>
    <dgm:cxn modelId="{507599D0-12D5-4573-9E98-0AD50573A096}" type="presOf" srcId="{8EC937D8-BD76-4A12-A3E5-900D5C1E2E05}" destId="{B2ACE3F1-CF0F-453E-84FC-A216D19349FD}" srcOrd="1" destOrd="0" presId="urn:microsoft.com/office/officeart/2005/8/layout/vProcess5"/>
    <dgm:cxn modelId="{19DF21D8-C468-4E2A-8891-1D1736053982}" type="presOf" srcId="{095A5E99-E976-4550-8F80-53CC813F2F5A}" destId="{045D34E4-399A-4FD8-9387-269D9FD4DE5B}" srcOrd="0" destOrd="0" presId="urn:microsoft.com/office/officeart/2005/8/layout/vProcess5"/>
    <dgm:cxn modelId="{F9DA0FDB-ECAA-4189-BA21-26DB3E617D25}" type="presOf" srcId="{AECE71BA-7E95-4BE7-A9F9-96CC1B487500}" destId="{58099EC7-CF8F-404A-90A2-C4169AE65A8D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12CBF0EC-865F-4AE4-AFE2-D63B6545D5FB}" type="presOf" srcId="{B3EFD4A5-9FA1-4ABE-B722-05162509509B}" destId="{6ED88DD7-02CA-4211-BB37-F49EE7F8E520}" srcOrd="0" destOrd="0" presId="urn:microsoft.com/office/officeart/2005/8/layout/vProcess5"/>
    <dgm:cxn modelId="{208604F0-F5E2-41B5-A3F9-DC0300531BE3}" srcId="{CD7942A0-B7D2-4B14-8FEA-55FC702F5BE7}" destId="{AECE71BA-7E95-4BE7-A9F9-96CC1B487500}" srcOrd="1" destOrd="0" parTransId="{8399D12E-57F6-4C08-8BCB-032A82E6954A}" sibTransId="{0E016977-6572-45D2-AD95-46CBEE561CD1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B2FA01E4-AA7C-480E-83DF-D96A41448A37}" type="presParOf" srcId="{1D84D8B6-AB32-4491-B5D2-EFE3D7668B88}" destId="{045D34E4-399A-4FD8-9387-269D9FD4DE5B}" srcOrd="1" destOrd="0" presId="urn:microsoft.com/office/officeart/2005/8/layout/vProcess5"/>
    <dgm:cxn modelId="{DE9544EA-C844-4B7B-97B5-0EF9221FB78A}" type="presParOf" srcId="{1D84D8B6-AB32-4491-B5D2-EFE3D7668B88}" destId="{D77EAE54-C98D-4949-9C2F-EE68000D6456}" srcOrd="2" destOrd="0" presId="urn:microsoft.com/office/officeart/2005/8/layout/vProcess5"/>
    <dgm:cxn modelId="{F2F8BB9D-A1A4-427C-BBBA-92936F8008B5}" type="presParOf" srcId="{1D84D8B6-AB32-4491-B5D2-EFE3D7668B88}" destId="{8882F6A1-3F9E-4611-B664-851639A3C128}" srcOrd="3" destOrd="0" presId="urn:microsoft.com/office/officeart/2005/8/layout/vProcess5"/>
    <dgm:cxn modelId="{129D7032-3CC5-4BE1-99FB-C1A1B9DE4368}" type="presParOf" srcId="{1D84D8B6-AB32-4491-B5D2-EFE3D7668B88}" destId="{BA80C92B-A42E-4513-A943-5DA61996CD19}" srcOrd="4" destOrd="0" presId="urn:microsoft.com/office/officeart/2005/8/layout/vProcess5"/>
    <dgm:cxn modelId="{9FFD4B9D-88F9-4163-8654-3E8250B5D8B0}" type="presParOf" srcId="{1D84D8B6-AB32-4491-B5D2-EFE3D7668B88}" destId="{7FF7A03A-6D67-4D20-B8D7-E5A797C54532}" srcOrd="5" destOrd="0" presId="urn:microsoft.com/office/officeart/2005/8/layout/vProcess5"/>
    <dgm:cxn modelId="{01573B56-6290-4E9D-A9DE-190D07544BE4}" type="presParOf" srcId="{1D84D8B6-AB32-4491-B5D2-EFE3D7668B88}" destId="{8F719A40-7776-452E-9B37-ACF1F32E68D5}" srcOrd="6" destOrd="0" presId="urn:microsoft.com/office/officeart/2005/8/layout/vProcess5"/>
    <dgm:cxn modelId="{1EEF99E3-C3EE-4AE3-ABC7-9569F7EF0D15}" type="presParOf" srcId="{1D84D8B6-AB32-4491-B5D2-EFE3D7668B88}" destId="{6ED88DD7-02CA-4211-BB37-F49EE7F8E520}" srcOrd="7" destOrd="0" presId="urn:microsoft.com/office/officeart/2005/8/layout/vProcess5"/>
    <dgm:cxn modelId="{C7046CBF-46BD-4CBE-9527-ACE27298668D}" type="presParOf" srcId="{1D84D8B6-AB32-4491-B5D2-EFE3D7668B88}" destId="{FD662B22-F151-44B8-843C-E6366DF7D18A}" srcOrd="8" destOrd="0" presId="urn:microsoft.com/office/officeart/2005/8/layout/vProcess5"/>
    <dgm:cxn modelId="{F67258D0-C014-4761-9D24-ED8F4723F7F7}" type="presParOf" srcId="{1D84D8B6-AB32-4491-B5D2-EFE3D7668B88}" destId="{58099EC7-CF8F-404A-90A2-C4169AE65A8D}" srcOrd="9" destOrd="0" presId="urn:microsoft.com/office/officeart/2005/8/layout/vProcess5"/>
    <dgm:cxn modelId="{08091D67-CCD2-49E4-8033-BEBB3382C465}" type="presParOf" srcId="{1D84D8B6-AB32-4491-B5D2-EFE3D7668B88}" destId="{B2ACE3F1-CF0F-453E-84FC-A216D19349FD}" srcOrd="10" destOrd="0" presId="urn:microsoft.com/office/officeart/2005/8/layout/vProcess5"/>
    <dgm:cxn modelId="{835A7661-D67B-4D30-B3C2-257A816CB888}" type="presParOf" srcId="{1D84D8B6-AB32-4491-B5D2-EFE3D7668B88}" destId="{69BC86DE-F878-4BEC-A91E-8D6EC2D1C1B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D34E4-399A-4FD8-9387-269D9FD4DE5B}">
      <dsp:nvSpPr>
        <dsp:cNvPr id="0" name=""/>
        <dsp:cNvSpPr/>
      </dsp:nvSpPr>
      <dsp:spPr>
        <a:xfrm>
          <a:off x="0" y="0"/>
          <a:ext cx="5119370" cy="97231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Test de mutation</a:t>
          </a:r>
        </a:p>
      </dsp:txBody>
      <dsp:txXfrm>
        <a:off x="28478" y="28478"/>
        <a:ext cx="3988009" cy="915356"/>
      </dsp:txXfrm>
    </dsp:sp>
    <dsp:sp modelId="{D77EAE54-C98D-4949-9C2F-EE68000D6456}">
      <dsp:nvSpPr>
        <dsp:cNvPr id="0" name=""/>
        <dsp:cNvSpPr/>
      </dsp:nvSpPr>
      <dsp:spPr>
        <a:xfrm>
          <a:off x="428747" y="1149096"/>
          <a:ext cx="5119370" cy="97231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Opérateurs</a:t>
          </a:r>
          <a:endParaRPr lang="en-US" sz="3200" kern="1200" dirty="0"/>
        </a:p>
      </dsp:txBody>
      <dsp:txXfrm>
        <a:off x="457225" y="1177574"/>
        <a:ext cx="4001664" cy="915356"/>
      </dsp:txXfrm>
    </dsp:sp>
    <dsp:sp modelId="{8882F6A1-3F9E-4611-B664-851639A3C128}">
      <dsp:nvSpPr>
        <dsp:cNvPr id="0" name=""/>
        <dsp:cNvSpPr/>
      </dsp:nvSpPr>
      <dsp:spPr>
        <a:xfrm>
          <a:off x="851095" y="2298192"/>
          <a:ext cx="5119370" cy="972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Mutants</a:t>
          </a:r>
        </a:p>
      </dsp:txBody>
      <dsp:txXfrm>
        <a:off x="879573" y="2326670"/>
        <a:ext cx="4008063" cy="915356"/>
      </dsp:txXfrm>
    </dsp:sp>
    <dsp:sp modelId="{BA80C92B-A42E-4513-A943-5DA61996CD19}">
      <dsp:nvSpPr>
        <dsp:cNvPr id="0" name=""/>
        <dsp:cNvSpPr/>
      </dsp:nvSpPr>
      <dsp:spPr>
        <a:xfrm>
          <a:off x="1279842" y="3447288"/>
          <a:ext cx="5119370" cy="97231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Mutants </a:t>
          </a:r>
          <a:r>
            <a:rPr lang="en-US" sz="3200" kern="1200" dirty="0" err="1"/>
            <a:t>personnalisés</a:t>
          </a:r>
          <a:endParaRPr lang="en-US" sz="3200" kern="1200" dirty="0"/>
        </a:p>
      </dsp:txBody>
      <dsp:txXfrm>
        <a:off x="1308320" y="3475766"/>
        <a:ext cx="4001664" cy="915356"/>
      </dsp:txXfrm>
    </dsp:sp>
    <dsp:sp modelId="{7FF7A03A-6D67-4D20-B8D7-E5A797C54532}">
      <dsp:nvSpPr>
        <dsp:cNvPr id="0" name=""/>
        <dsp:cNvSpPr/>
      </dsp:nvSpPr>
      <dsp:spPr>
        <a:xfrm>
          <a:off x="4487367" y="744702"/>
          <a:ext cx="632002" cy="632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629567" y="744702"/>
        <a:ext cx="347602" cy="475582"/>
      </dsp:txXfrm>
    </dsp:sp>
    <dsp:sp modelId="{8F719A40-7776-452E-9B37-ACF1F32E68D5}">
      <dsp:nvSpPr>
        <dsp:cNvPr id="0" name=""/>
        <dsp:cNvSpPr/>
      </dsp:nvSpPr>
      <dsp:spPr>
        <a:xfrm>
          <a:off x="4916114" y="1893798"/>
          <a:ext cx="632002" cy="632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800" kern="1200"/>
        </a:p>
      </dsp:txBody>
      <dsp:txXfrm>
        <a:off x="5058314" y="1893798"/>
        <a:ext cx="347602" cy="475582"/>
      </dsp:txXfrm>
    </dsp:sp>
    <dsp:sp modelId="{6ED88DD7-02CA-4211-BB37-F49EE7F8E520}">
      <dsp:nvSpPr>
        <dsp:cNvPr id="0" name=""/>
        <dsp:cNvSpPr/>
      </dsp:nvSpPr>
      <dsp:spPr>
        <a:xfrm>
          <a:off x="5338462" y="3042894"/>
          <a:ext cx="632002" cy="632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480662" y="3042894"/>
        <a:ext cx="347602" cy="475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127695"/>
            <a:ext cx="4343400" cy="2576336"/>
          </a:xfrm>
        </p:spPr>
        <p:txBody>
          <a:bodyPr anchor="b">
            <a:normAutofit/>
          </a:bodyPr>
          <a:lstStyle/>
          <a:p>
            <a:r>
              <a:rPr lang="en-US" sz="4000" dirty="0"/>
              <a:t>Les mutants </a:t>
            </a:r>
            <a:r>
              <a:rPr lang="fr-CA" sz="4000" dirty="0"/>
              <a:t>personnalisés en ML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1065212" y="3727122"/>
            <a:ext cx="4062942" cy="1930400"/>
          </a:xfrm>
        </p:spPr>
        <p:txBody>
          <a:bodyPr>
            <a:normAutofit/>
          </a:bodyPr>
          <a:lstStyle/>
          <a:p>
            <a:r>
              <a:rPr lang="en-US" dirty="0"/>
              <a:t>Par Octavian Mocanu</a:t>
            </a:r>
          </a:p>
        </p:txBody>
      </p:sp>
      <p:pic>
        <p:nvPicPr>
          <p:cNvPr id="1026" name="Picture 2" descr="An Introduction to Mutation Testing | The Nebulab Blog">
            <a:extLst>
              <a:ext uri="{FF2B5EF4-FFF2-40B4-BE49-F238E27FC236}">
                <a16:creationId xmlns:a16="http://schemas.microsoft.com/office/drawing/2014/main" id="{71432D3E-8D7F-9701-65D5-EDE5928E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7612" y="651697"/>
            <a:ext cx="7013483" cy="436589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1A8758-292C-BEF7-826D-60344B40951B}"/>
              </a:ext>
            </a:extLst>
          </p:cNvPr>
          <p:cNvSpPr txBox="1"/>
          <p:nvPr/>
        </p:nvSpPr>
        <p:spPr>
          <a:xfrm>
            <a:off x="6246812" y="5060556"/>
            <a:ext cx="556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Source: https://nebulab.com/blog/an-introduction-to-mutation-testing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noProof="1">
                <a:solidFill>
                  <a:schemeClr val="accent1"/>
                </a:solidFill>
              </a:rPr>
              <a:t>Exemple concret (4)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021790"/>
            <a:ext cx="4875529" cy="43572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noProof="1"/>
              <a:t>Complémentarité</a:t>
            </a:r>
          </a:p>
          <a:p>
            <a:pPr>
              <a:lnSpc>
                <a:spcPct val="200000"/>
              </a:lnSpc>
            </a:pPr>
            <a:r>
              <a:rPr lang="fr-CA" noProof="1"/>
              <a:t>2</a:t>
            </a:r>
            <a:r>
              <a:rPr lang="fr-CA" baseline="30000" noProof="1"/>
              <a:t>e</a:t>
            </a:r>
            <a:r>
              <a:rPr lang="fr-CA" noProof="1"/>
              <a:t> score</a:t>
            </a:r>
            <a:r>
              <a:rPr lang="en-US" noProof="1"/>
              <a:t> de mutation</a:t>
            </a:r>
          </a:p>
          <a:p>
            <a:pPr>
              <a:lnSpc>
                <a:spcPct val="200000"/>
              </a:lnSpc>
            </a:pPr>
            <a:endParaRPr lang="en-US" noProof="1"/>
          </a:p>
          <a:p>
            <a:pPr>
              <a:lnSpc>
                <a:spcPct val="200000"/>
              </a:lnSpc>
            </a:pPr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73E7F-1B76-D6B9-583F-BC67B0CA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3200400"/>
            <a:ext cx="9448800" cy="2832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43A86-9C22-EF2C-3E14-1D25F80AAFCD}"/>
              </a:ext>
            </a:extLst>
          </p:cNvPr>
          <p:cNvSpPr txBox="1"/>
          <p:nvPr/>
        </p:nvSpPr>
        <p:spPr>
          <a:xfrm>
            <a:off x="3960812" y="6154422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Source: https://queue.acm.org/detail.cfm?id=3631340</a:t>
            </a:r>
          </a:p>
        </p:txBody>
      </p:sp>
    </p:spTree>
    <p:extLst>
      <p:ext uri="{BB962C8B-B14F-4D97-AF65-F5344CB8AC3E}">
        <p14:creationId xmlns:p14="http://schemas.microsoft.com/office/powerpoint/2010/main" val="101403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-228600"/>
            <a:ext cx="10969942" cy="1173163"/>
          </a:xfrm>
        </p:spPr>
        <p:txBody>
          <a:bodyPr>
            <a:normAutofit/>
          </a:bodyPr>
          <a:lstStyle/>
          <a:p>
            <a:r>
              <a:rPr lang="en-US" sz="4400" noProof="1">
                <a:solidFill>
                  <a:schemeClr val="accent1"/>
                </a:solidFill>
              </a:rPr>
              <a:t>Exemple concret (5)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84836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0DEEB66-0378-832F-0B95-ED1B2B1459B3}"/>
              </a:ext>
            </a:extLst>
          </p:cNvPr>
          <p:cNvSpPr txBox="1"/>
          <p:nvPr/>
        </p:nvSpPr>
        <p:spPr>
          <a:xfrm>
            <a:off x="2513012" y="1061572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/>
              <a:t>Graphique 1: Modélisation des scores de mutation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-21428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noProof="1">
                <a:solidFill>
                  <a:schemeClr val="accent1"/>
                </a:solidFill>
              </a:rPr>
              <a:t>Exemple concret (6)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021790"/>
            <a:ext cx="4875529" cy="43572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noProof="1"/>
          </a:p>
          <a:p>
            <a:pPr>
              <a:lnSpc>
                <a:spcPct val="200000"/>
              </a:lnSpc>
            </a:pPr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EE2C9-365D-C49E-F1BC-A8C60B17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198008"/>
            <a:ext cx="4875529" cy="5262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2402C8-4720-40F3-23C0-745F42331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98008"/>
            <a:ext cx="5925658" cy="52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0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noProof="1">
                <a:solidFill>
                  <a:schemeClr val="accent1"/>
                </a:solidFill>
              </a:rPr>
              <a:t>Réflexion et 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81200"/>
            <a:ext cx="6551929" cy="43572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CA" noProof="1"/>
              <a:t>Plusieurs limites</a:t>
            </a:r>
          </a:p>
          <a:p>
            <a:pPr>
              <a:lnSpc>
                <a:spcPct val="200000"/>
              </a:lnSpc>
            </a:pPr>
            <a:r>
              <a:rPr lang="fr-CA" noProof="1"/>
              <a:t>Complémentarité</a:t>
            </a:r>
          </a:p>
          <a:p>
            <a:pPr>
              <a:lnSpc>
                <a:spcPct val="200000"/>
              </a:lnSpc>
            </a:pPr>
            <a:r>
              <a:rPr lang="fr-CA" noProof="1"/>
              <a:t>Toujours avoir de l’imagination !</a:t>
            </a:r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43A86-9C22-EF2C-3E14-1D25F80AAFCD}"/>
              </a:ext>
            </a:extLst>
          </p:cNvPr>
          <p:cNvSpPr txBox="1"/>
          <p:nvPr/>
        </p:nvSpPr>
        <p:spPr>
          <a:xfrm>
            <a:off x="6780212" y="5162596"/>
            <a:ext cx="8991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Source: https://abclifeliteracy.ca/news/why-you-should-have-a-childlike-imagination-even-when-youre-not-a-child/</a:t>
            </a:r>
          </a:p>
        </p:txBody>
      </p:sp>
      <p:pic>
        <p:nvPicPr>
          <p:cNvPr id="5122" name="Picture 2" descr="Why you should have a childlike imagination – even when you're not a child  - ABC Life Literacy Canada">
            <a:extLst>
              <a:ext uri="{FF2B5EF4-FFF2-40B4-BE49-F238E27FC236}">
                <a16:creationId xmlns:a16="http://schemas.microsoft.com/office/drawing/2014/main" id="{AC46FF42-64C6-44E6-631D-FD943B00C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1338881"/>
            <a:ext cx="5334000" cy="370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1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98E0-AF9A-D0F0-5F4D-6BA3364F9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649" y="-381000"/>
            <a:ext cx="8735325" cy="2000251"/>
          </a:xfrm>
        </p:spPr>
        <p:txBody>
          <a:bodyPr/>
          <a:lstStyle/>
          <a:p>
            <a:r>
              <a:rPr lang="fr-CA" dirty="0">
                <a:solidFill>
                  <a:schemeClr val="accent1"/>
                </a:solidFill>
              </a:rPr>
              <a:t>Sources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BA8CB-8580-C692-A72B-95F2F181EF6E}"/>
              </a:ext>
            </a:extLst>
          </p:cNvPr>
          <p:cNvSpPr txBox="1"/>
          <p:nvPr/>
        </p:nvSpPr>
        <p:spPr>
          <a:xfrm>
            <a:off x="1827212" y="2074142"/>
            <a:ext cx="8458200" cy="394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Mujtaba, G., Nadeem, R., &amp; Nadeem, T. (2021). Testing Machine Learning Systems: A Systematic Mapping Study. Ar5iv. https://ar5iv.labs.arxiv.org/html/2103.01341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CA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Deokuliar</a:t>
            </a:r>
            <a:r>
              <a:rPr lang="en-C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H., Sangwan, R. S., Badr, Y., &amp; Srinivasan, S. M. (2023). Improving Testing of Deep-learning Systems. ACM Queue. https://queue.acm.org/detail.cfm?id=3631340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C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Ma, L., Zhang, F., Sun, J., Xue, M., Li, B., </a:t>
            </a:r>
            <a:r>
              <a:rPr lang="fr-CA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Juefei</a:t>
            </a:r>
            <a:r>
              <a:rPr lang="fr-C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-Xu, F., Xie, C., Li, L., Liu, Y., Zhao, J., &amp; Wang, Y. (2018). </a:t>
            </a:r>
            <a:r>
              <a:rPr lang="en-CA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DeepMutation</a:t>
            </a:r>
            <a:r>
              <a:rPr lang="en-C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Mutation Testing of Deep Learning Systems. Ar5iv. https://arxiv.org/abs/1805.05206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Raju, S. (2021). Mutation Testing framework for Machine Learning. Proceedings of the 33rd International Conference on Software Engineering and Knowledge Engineering (SEKE). https://ksiresearch.org/seke/seke21paper/paper155.pdf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2537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noProof="1">
                <a:solidFill>
                  <a:schemeClr val="accent1"/>
                </a:solidFill>
              </a:rPr>
              <a:t>Plan de présentation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Quelques définitions</a:t>
            </a:r>
          </a:p>
          <a:p>
            <a:pPr marL="0" indent="0">
              <a:buNone/>
            </a:pPr>
            <a:endParaRPr lang="en-US" noProof="1"/>
          </a:p>
          <a:p>
            <a:r>
              <a:rPr lang="en-US" noProof="1"/>
              <a:t>Pertinence des mutants personnalisés en ML</a:t>
            </a:r>
          </a:p>
          <a:p>
            <a:endParaRPr lang="en-US" noProof="1"/>
          </a:p>
          <a:p>
            <a:r>
              <a:rPr lang="en-US" noProof="1"/>
              <a:t>Exemple illustratif</a:t>
            </a:r>
          </a:p>
          <a:p>
            <a:endParaRPr lang="en-US" noProof="1"/>
          </a:p>
          <a:p>
            <a:r>
              <a:rPr lang="en-US" noProof="1"/>
              <a:t>Réflexion critique et conclusion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724" y="18255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noProof="1">
                <a:solidFill>
                  <a:schemeClr val="accent1"/>
                </a:solidFill>
              </a:rPr>
              <a:t>Définitions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5078677" cy="44653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noProof="1"/>
              <a:t>Machine Learning</a:t>
            </a:r>
          </a:p>
          <a:p>
            <a:pPr>
              <a:lnSpc>
                <a:spcPct val="200000"/>
              </a:lnSpc>
            </a:pPr>
            <a:r>
              <a:rPr lang="en-US" noProof="1"/>
              <a:t>Test de mutation</a:t>
            </a:r>
          </a:p>
          <a:p>
            <a:pPr>
              <a:lnSpc>
                <a:spcPct val="200000"/>
              </a:lnSpc>
            </a:pPr>
            <a:r>
              <a:rPr lang="en-US" noProof="1"/>
              <a:t>Mutants</a:t>
            </a:r>
          </a:p>
          <a:p>
            <a:pPr>
              <a:lnSpc>
                <a:spcPct val="200000"/>
              </a:lnSpc>
            </a:pPr>
            <a:r>
              <a:rPr lang="en-US" noProof="1"/>
              <a:t>Mutants personnalisés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5760822"/>
              </p:ext>
            </p:extLst>
          </p:nvPr>
        </p:nvGraphicFramePr>
        <p:xfrm>
          <a:off x="5180012" y="1600201"/>
          <a:ext cx="6399213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noProof="1">
                <a:solidFill>
                  <a:schemeClr val="accent1"/>
                </a:solidFill>
              </a:rPr>
              <a:t>Pertinence des mutants personnalisés (1)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586381"/>
            <a:ext cx="10360501" cy="4462272"/>
          </a:xfrm>
        </p:spPr>
        <p:txBody>
          <a:bodyPr/>
          <a:lstStyle/>
          <a:p>
            <a:r>
              <a:rPr lang="en-US" noProof="1"/>
              <a:t>Capacit</a:t>
            </a:r>
            <a:r>
              <a:rPr lang="fr-CA" noProof="1"/>
              <a:t>é de spécification</a:t>
            </a:r>
            <a:endParaRPr lang="en-US" noProof="1"/>
          </a:p>
          <a:p>
            <a:r>
              <a:rPr lang="en-US" noProof="1"/>
              <a:t>Tests sur dérive, biais, dépendances, etc.</a:t>
            </a:r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96CC7-C9BE-B907-D05D-A8F80B2F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2902998"/>
            <a:ext cx="4114800" cy="3011250"/>
          </a:xfrm>
          <a:prstGeom prst="rect">
            <a:avLst/>
          </a:prstGeom>
        </p:spPr>
      </p:pic>
      <p:pic>
        <p:nvPicPr>
          <p:cNvPr id="2052" name="Picture 4" descr="What is Data Drift and How to Detect it in Computer Vision?">
            <a:extLst>
              <a:ext uri="{FF2B5EF4-FFF2-40B4-BE49-F238E27FC236}">
                <a16:creationId xmlns:a16="http://schemas.microsoft.com/office/drawing/2014/main" id="{89D8835F-388B-6562-E973-C4A5CBE83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2902998"/>
            <a:ext cx="4896766" cy="30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AB0EF-2DE4-A6A9-A915-9A1DA173F33A}"/>
              </a:ext>
            </a:extLst>
          </p:cNvPr>
          <p:cNvSpPr txBox="1"/>
          <p:nvPr/>
        </p:nvSpPr>
        <p:spPr>
          <a:xfrm>
            <a:off x="1370012" y="6048653"/>
            <a:ext cx="10744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Source: https://www.picsellia.com/post/what-is-data-drift-and-how-to-detect-it-with-mlops 	                          Source: https://towardsdatascience.com/understanding-the-bias-variance-tradeoff-165e6942b229 </a:t>
            </a:r>
          </a:p>
        </p:txBody>
      </p:sp>
    </p:spTree>
    <p:extLst>
      <p:ext uri="{BB962C8B-B14F-4D97-AF65-F5344CB8AC3E}">
        <p14:creationId xmlns:p14="http://schemas.microsoft.com/office/powerpoint/2010/main" val="27827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noProof="1">
                <a:solidFill>
                  <a:schemeClr val="accent1"/>
                </a:solidFill>
              </a:rPr>
              <a:t>Pertinence des mutants personnalisés (2)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14161" y="1371600"/>
            <a:ext cx="10360501" cy="4462272"/>
          </a:xfrm>
        </p:spPr>
        <p:txBody>
          <a:bodyPr/>
          <a:lstStyle/>
          <a:p>
            <a:r>
              <a:rPr lang="en-US" noProof="1"/>
              <a:t>Capacité de généralisation</a:t>
            </a:r>
          </a:p>
          <a:p>
            <a:r>
              <a:rPr lang="en-US" noProof="1"/>
              <a:t>Perturbation des ensembles de validation</a:t>
            </a:r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FF7AA125-52E8-CD20-9ACE-BC7B9441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2743200"/>
            <a:ext cx="7162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5FA36A-303E-20B2-1830-CE4BCF129D06}"/>
              </a:ext>
            </a:extLst>
          </p:cNvPr>
          <p:cNvSpPr txBox="1"/>
          <p:nvPr/>
        </p:nvSpPr>
        <p:spPr>
          <a:xfrm>
            <a:off x="3085038" y="640080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Source: https://www.freecodecamp.org/news/what-is-overfitting-machine-learning/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375848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noProof="1">
                <a:solidFill>
                  <a:schemeClr val="accent1"/>
                </a:solidFill>
              </a:rPr>
              <a:t>Pertinence des mutants personnalisés (3)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447800"/>
            <a:ext cx="10360501" cy="4462272"/>
          </a:xfrm>
        </p:spPr>
        <p:txBody>
          <a:bodyPr/>
          <a:lstStyle/>
          <a:p>
            <a:r>
              <a:rPr lang="en-US" noProof="1"/>
              <a:t>Capacité de détection</a:t>
            </a:r>
          </a:p>
          <a:p>
            <a:r>
              <a:rPr lang="fr-FR" noProof="1"/>
              <a:t>Attaques par échantillons adversariaux</a:t>
            </a:r>
          </a:p>
          <a:p>
            <a:pPr marL="0" indent="0">
              <a:buNone/>
            </a:pPr>
            <a:endParaRPr lang="en-US" noProof="1"/>
          </a:p>
          <a:p>
            <a:endParaRPr lang="en-US" noProof="1"/>
          </a:p>
        </p:txBody>
      </p:sp>
      <p:pic>
        <p:nvPicPr>
          <p:cNvPr id="4098" name="Picture 2" descr="Adversarial Machine Learning: Attacks and Possible Defense Strategies | by  Angelica Lo Duca | Towards Data Science">
            <a:extLst>
              <a:ext uri="{FF2B5EF4-FFF2-40B4-BE49-F238E27FC236}">
                <a16:creationId xmlns:a16="http://schemas.microsoft.com/office/drawing/2014/main" id="{C0A412D0-5EAF-76FB-5065-033E9F946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2819400"/>
            <a:ext cx="6629400" cy="352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FEFCF2-4F55-072E-B328-436680779724}"/>
              </a:ext>
            </a:extLst>
          </p:cNvPr>
          <p:cNvSpPr txBox="1"/>
          <p:nvPr/>
        </p:nvSpPr>
        <p:spPr>
          <a:xfrm>
            <a:off x="2779633" y="6400800"/>
            <a:ext cx="7239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Source: https://towardsdatascience.com/adversarial-machine-learning-attacks-and-possible-defense-strategies-c00eac0b395a</a:t>
            </a:r>
          </a:p>
        </p:txBody>
      </p:sp>
    </p:spTree>
    <p:extLst>
      <p:ext uri="{BB962C8B-B14F-4D97-AF65-F5344CB8AC3E}">
        <p14:creationId xmlns:p14="http://schemas.microsoft.com/office/powerpoint/2010/main" val="323177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noProof="1">
                <a:solidFill>
                  <a:schemeClr val="accent1"/>
                </a:solidFill>
              </a:rPr>
              <a:t>Exemple concret (1)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52600"/>
            <a:ext cx="4875529" cy="43572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noProof="1"/>
              <a:t>Complémentarité</a:t>
            </a:r>
          </a:p>
          <a:p>
            <a:pPr>
              <a:lnSpc>
                <a:spcPct val="200000"/>
              </a:lnSpc>
            </a:pPr>
            <a:r>
              <a:rPr lang="en-US" noProof="1"/>
              <a:t>Énormément de données</a:t>
            </a:r>
          </a:p>
          <a:p>
            <a:pPr>
              <a:lnSpc>
                <a:spcPct val="200000"/>
              </a:lnSpc>
            </a:pPr>
            <a:r>
              <a:rPr lang="en-US" noProof="1"/>
              <a:t>3 modèles différents</a:t>
            </a:r>
          </a:p>
          <a:p>
            <a:pPr>
              <a:lnSpc>
                <a:spcPct val="200000"/>
              </a:lnSpc>
            </a:pPr>
            <a:endParaRPr lang="en-US" noProof="1"/>
          </a:p>
          <a:p>
            <a:pPr>
              <a:lnSpc>
                <a:spcPct val="200000"/>
              </a:lnSpc>
            </a:pPr>
            <a:endParaRPr lang="en-US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8F32C-58E7-9000-8014-7983472F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1447800"/>
            <a:ext cx="5709571" cy="41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BB67A4F-C306-7C18-FE69-DC01E005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0891" y="1803400"/>
            <a:ext cx="5082740" cy="9144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Opérateurs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utilisés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6096B-D80A-CD68-64EC-CBC38A15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22" y="2908700"/>
            <a:ext cx="5078677" cy="3072599"/>
          </a:xfrm>
          <a:prstGeom prst="rect">
            <a:avLst/>
          </a:prstGeom>
          <a:noFill/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9754270-1634-DFF5-1855-98499C2C0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23547" y="1841900"/>
            <a:ext cx="5082740" cy="9144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Opérateurs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classiques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</p:txBody>
      </p:sp>
      <p:sp>
        <p:nvSpPr>
          <p:cNvPr id="4" name="AutoShape 2" descr="Summary of categories and mutation operators at the class level ">
            <a:extLst>
              <a:ext uri="{FF2B5EF4-FFF2-40B4-BE49-F238E27FC236}">
                <a16:creationId xmlns:a16="http://schemas.microsoft.com/office/drawing/2014/main" id="{99E919DC-E6ED-57AC-C56E-310E95574E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3276599"/>
            <a:ext cx="2819399" cy="281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0" name="Picture 6" descr="Example of Some Class Mutation Operators | Download Table">
            <a:extLst>
              <a:ext uri="{FF2B5EF4-FFF2-40B4-BE49-F238E27FC236}">
                <a16:creationId xmlns:a16="http://schemas.microsoft.com/office/drawing/2014/main" id="{BB3BC809-C371-1105-5637-C77DD3E8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91" y="2908700"/>
            <a:ext cx="4956439" cy="307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2">
            <a:extLst>
              <a:ext uri="{FF2B5EF4-FFF2-40B4-BE49-F238E27FC236}">
                <a16:creationId xmlns:a16="http://schemas.microsoft.com/office/drawing/2014/main" id="{DBD0F69B-8438-95AB-BA91-AF9740586CB1}"/>
              </a:ext>
            </a:extLst>
          </p:cNvPr>
          <p:cNvSpPr txBox="1">
            <a:spLocks/>
          </p:cNvSpPr>
          <p:nvPr/>
        </p:nvSpPr>
        <p:spPr>
          <a:xfrm>
            <a:off x="1141412" y="73818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noProof="1">
                <a:solidFill>
                  <a:schemeClr val="accent1"/>
                </a:solidFill>
              </a:rPr>
              <a:t>Exemple concret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7F369-C156-B3F3-BFD8-6914C75937C5}"/>
              </a:ext>
            </a:extLst>
          </p:cNvPr>
          <p:cNvSpPr txBox="1"/>
          <p:nvPr/>
        </p:nvSpPr>
        <p:spPr>
          <a:xfrm>
            <a:off x="1378004" y="6056413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Source: https://queue.acm.org/detail.cfm?id=3631340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C30D1-4465-1581-84B9-E8329C88586B}"/>
              </a:ext>
            </a:extLst>
          </p:cNvPr>
          <p:cNvSpPr txBox="1"/>
          <p:nvPr/>
        </p:nvSpPr>
        <p:spPr>
          <a:xfrm>
            <a:off x="7123547" y="6055323"/>
            <a:ext cx="4378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Source: https://www.researchgate.net/figure/Example-of-Some-Class-Mutation-Operators_tbl1_303401556</a:t>
            </a:r>
          </a:p>
        </p:txBody>
      </p:sp>
    </p:spTree>
    <p:extLst>
      <p:ext uri="{BB962C8B-B14F-4D97-AF65-F5344CB8AC3E}">
        <p14:creationId xmlns:p14="http://schemas.microsoft.com/office/powerpoint/2010/main" val="78800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noProof="1">
                <a:solidFill>
                  <a:schemeClr val="accent1"/>
                </a:solidFill>
              </a:rPr>
              <a:t>Exemple concret (3)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36345" y="1143000"/>
            <a:ext cx="4875529" cy="43572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noProof="1"/>
              <a:t>Complémentarité</a:t>
            </a:r>
          </a:p>
          <a:p>
            <a:pPr>
              <a:lnSpc>
                <a:spcPct val="200000"/>
              </a:lnSpc>
            </a:pPr>
            <a:r>
              <a:rPr lang="fr-CA" noProof="1"/>
              <a:t>1</a:t>
            </a:r>
            <a:r>
              <a:rPr lang="fr-CA" baseline="30000" noProof="1"/>
              <a:t>er</a:t>
            </a:r>
            <a:r>
              <a:rPr lang="fr-CA" noProof="1"/>
              <a:t> score</a:t>
            </a:r>
            <a:r>
              <a:rPr lang="en-US" noProof="1"/>
              <a:t> de mutation</a:t>
            </a:r>
          </a:p>
          <a:p>
            <a:pPr>
              <a:lnSpc>
                <a:spcPct val="200000"/>
              </a:lnSpc>
            </a:pPr>
            <a:endParaRPr lang="en-US" noProof="1"/>
          </a:p>
          <a:p>
            <a:pPr>
              <a:lnSpc>
                <a:spcPct val="200000"/>
              </a:lnSpc>
            </a:pPr>
            <a:endParaRPr lang="en-US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8F9BE-1274-A3DA-ACCB-FF8CC254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3321609"/>
            <a:ext cx="9135522" cy="2855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DAE4B7-BD39-765F-8485-86AA7AD1A380}"/>
              </a:ext>
            </a:extLst>
          </p:cNvPr>
          <p:cNvSpPr txBox="1"/>
          <p:nvPr/>
        </p:nvSpPr>
        <p:spPr>
          <a:xfrm>
            <a:off x="3960812" y="6177016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Source: https://queue.acm.org/detail.cfm?id=3631340</a:t>
            </a:r>
          </a:p>
        </p:txBody>
      </p:sp>
    </p:spTree>
    <p:extLst>
      <p:ext uri="{BB962C8B-B14F-4D97-AF65-F5344CB8AC3E}">
        <p14:creationId xmlns:p14="http://schemas.microsoft.com/office/powerpoint/2010/main" val="5601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502</TotalTime>
  <Words>509</Words>
  <Application>Microsoft Office PowerPoint</Application>
  <PresentationFormat>Custom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Tech 16x9</vt:lpstr>
      <vt:lpstr>Les mutants personnalisés en ML</vt:lpstr>
      <vt:lpstr>Plan de présentation</vt:lpstr>
      <vt:lpstr>Définitions</vt:lpstr>
      <vt:lpstr>Pertinence des mutants personnalisés (1)</vt:lpstr>
      <vt:lpstr>Pertinence des mutants personnalisés (2)</vt:lpstr>
      <vt:lpstr>Pertinence des mutants personnalisés (3)</vt:lpstr>
      <vt:lpstr>Exemple concret (1)</vt:lpstr>
      <vt:lpstr>PowerPoint Presentation</vt:lpstr>
      <vt:lpstr>Exemple concret (3)</vt:lpstr>
      <vt:lpstr>Exemple concret (4)</vt:lpstr>
      <vt:lpstr>Exemple concret (5)</vt:lpstr>
      <vt:lpstr>Exemple concret (6)</vt:lpstr>
      <vt:lpstr>Réflexion et 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Octavian Mocanu</dc:creator>
  <cp:lastModifiedBy>Octavian Mocanu</cp:lastModifiedBy>
  <cp:revision>15</cp:revision>
  <dcterms:created xsi:type="dcterms:W3CDTF">2024-09-27T14:57:36Z</dcterms:created>
  <dcterms:modified xsi:type="dcterms:W3CDTF">2024-10-06T14:54:50Z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