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6" r:id="rId3"/>
    <p:sldId id="267" r:id="rId4"/>
    <p:sldId id="268" r:id="rId5"/>
    <p:sldId id="257" r:id="rId6"/>
    <p:sldId id="270" r:id="rId7"/>
    <p:sldId id="271" r:id="rId8"/>
    <p:sldId id="272" r:id="rId9"/>
    <p:sldId id="273" r:id="rId10"/>
    <p:sldId id="274" r:id="rId11"/>
    <p:sldId id="275" r:id="rId12"/>
    <p:sldId id="280" r:id="rId13"/>
    <p:sldId id="277" r:id="rId14"/>
    <p:sldId id="278" r:id="rId15"/>
    <p:sldId id="279" r:id="rId16"/>
    <p:sldId id="276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C6827C-2060-4D44-B8A0-7DD37829997C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75CA00-B887-460D-9AB5-8093DFBC498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C6827C-2060-4D44-B8A0-7DD37829997C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75CA00-B887-460D-9AB5-8093DFBC49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C6827C-2060-4D44-B8A0-7DD37829997C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75CA00-B887-460D-9AB5-8093DFBC49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C6827C-2060-4D44-B8A0-7DD37829997C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75CA00-B887-460D-9AB5-8093DFBC49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C6827C-2060-4D44-B8A0-7DD37829997C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75CA00-B887-460D-9AB5-8093DFBC498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C6827C-2060-4D44-B8A0-7DD37829997C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75CA00-B887-460D-9AB5-8093DFBC49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C6827C-2060-4D44-B8A0-7DD37829997C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75CA00-B887-460D-9AB5-8093DFBC49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C6827C-2060-4D44-B8A0-7DD37829997C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75CA00-B887-460D-9AB5-8093DFBC49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C6827C-2060-4D44-B8A0-7DD37829997C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75CA00-B887-460D-9AB5-8093DFBC498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C6827C-2060-4D44-B8A0-7DD37829997C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75CA00-B887-460D-9AB5-8093DFBC49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C6827C-2060-4D44-B8A0-7DD37829997C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75CA00-B887-460D-9AB5-8093DFBC498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9C6827C-2060-4D44-B8A0-7DD37829997C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375CA00-B887-460D-9AB5-8093DFBC498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5616" y="2204864"/>
            <a:ext cx="7723584" cy="923362"/>
          </a:xfrm>
        </p:spPr>
        <p:txBody>
          <a:bodyPr>
            <a:noAutofit/>
          </a:bodyPr>
          <a:lstStyle/>
          <a:p>
            <a:r>
              <a:rPr lang="en-US" sz="5400" b="1" dirty="0" err="1" smtClean="0"/>
              <a:t>Logika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Informatika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645024"/>
            <a:ext cx="7406640" cy="1253784"/>
          </a:xfrm>
        </p:spPr>
        <p:txBody>
          <a:bodyPr/>
          <a:lstStyle/>
          <a:p>
            <a:r>
              <a:rPr lang="en-US" sz="3600" b="1" dirty="0" err="1" smtClean="0"/>
              <a:t>Praktikum</a:t>
            </a:r>
            <a:endParaRPr lang="en-US" sz="3600" b="1" dirty="0" smtClean="0"/>
          </a:p>
          <a:p>
            <a:r>
              <a:rPr lang="en-US" sz="2400" dirty="0" smtClean="0"/>
              <a:t>Wahju Tjahjo Saputro</a:t>
            </a:r>
            <a:endParaRPr lang="en-US" sz="2400" dirty="0"/>
          </a:p>
        </p:txBody>
      </p:sp>
      <p:pic>
        <p:nvPicPr>
          <p:cNvPr id="1026" name="Picture 2" descr="J:\UMPwr\Lain-lain\ump_bw - Cop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85605"/>
            <a:ext cx="1944216" cy="190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33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b="1" dirty="0" smtClean="0"/>
              <a:t>Definition Algorithm and Program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Algoritma:</a:t>
            </a:r>
          </a:p>
          <a:p>
            <a:pPr lvl="1"/>
            <a:r>
              <a:rPr lang="id-ID" dirty="0"/>
              <a:t>Urutan langkah-langkah logis dalam penyelesaian masalah yang disusun secara sistematis.</a:t>
            </a:r>
          </a:p>
          <a:p>
            <a:r>
              <a:rPr lang="id-ID" dirty="0"/>
              <a:t>Program:</a:t>
            </a:r>
          </a:p>
          <a:p>
            <a:pPr lvl="1"/>
            <a:r>
              <a:rPr lang="id-ID" dirty="0"/>
              <a:t>Alat untuk membuat implementasi program berdasarkan algortima yang telah dibuat</a:t>
            </a:r>
            <a:r>
              <a:rPr lang="id-ID" dirty="0" smtClean="0"/>
              <a:t>.</a:t>
            </a:r>
            <a:endParaRPr lang="id-ID" dirty="0"/>
          </a:p>
        </p:txBody>
      </p:sp>
      <p:pic>
        <p:nvPicPr>
          <p:cNvPr id="4" name="Picture 2" descr="J:\UMPwr\Lain-lain\ump_bw - Cop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86186" cy="96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077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2986" y="2996952"/>
            <a:ext cx="3496432" cy="850106"/>
          </a:xfrm>
        </p:spPr>
        <p:txBody>
          <a:bodyPr>
            <a:normAutofit/>
          </a:bodyPr>
          <a:lstStyle/>
          <a:p>
            <a:r>
              <a:rPr lang="en-ID" sz="4400" b="1" dirty="0" smtClean="0"/>
              <a:t>History C++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88640"/>
            <a:ext cx="7818072" cy="259228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id-ID" dirty="0"/>
              <a:t>Pertama kali bernama Bahasa C, pencipta Brian W. dan Dennis M. </a:t>
            </a:r>
            <a:r>
              <a:rPr lang="id-ID" dirty="0" smtClean="0"/>
              <a:t>Ritchie</a:t>
            </a:r>
            <a:r>
              <a:rPr lang="en-ID" dirty="0" smtClean="0"/>
              <a:t>,</a:t>
            </a:r>
            <a:r>
              <a:rPr lang="id-ID" dirty="0" smtClean="0"/>
              <a:t> 1972</a:t>
            </a:r>
            <a:endParaRPr lang="id-ID" dirty="0"/>
          </a:p>
          <a:p>
            <a:pPr>
              <a:spcBef>
                <a:spcPts val="0"/>
              </a:spcBef>
            </a:pPr>
            <a:r>
              <a:rPr lang="id-ID" dirty="0" smtClean="0"/>
              <a:t>Dikembangkan </a:t>
            </a:r>
            <a:r>
              <a:rPr lang="id-ID" dirty="0"/>
              <a:t>1983 bernama C++ oleh Bjarne Stroustrup</a:t>
            </a:r>
          </a:p>
          <a:p>
            <a:pPr>
              <a:spcBef>
                <a:spcPts val="0"/>
              </a:spcBef>
            </a:pPr>
            <a:r>
              <a:rPr lang="id-ID" dirty="0" smtClean="0"/>
              <a:t>Mampu </a:t>
            </a:r>
            <a:r>
              <a:rPr lang="id-ID" dirty="0"/>
              <a:t>menghasilkan eksekutable ( .EXE </a:t>
            </a:r>
            <a:r>
              <a:rPr lang="id-ID" dirty="0" smtClean="0"/>
              <a:t>)</a:t>
            </a:r>
            <a:endParaRPr lang="en-ID" dirty="0" smtClean="0"/>
          </a:p>
        </p:txBody>
      </p:sp>
      <p:pic>
        <p:nvPicPr>
          <p:cNvPr id="4" name="Picture 2" descr="J:\UMPwr\Lain-lain\ump_bw - Cop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86186" cy="96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6" t="25947" r="47236" b="36905"/>
          <a:stretch/>
        </p:blipFill>
        <p:spPr bwMode="auto">
          <a:xfrm>
            <a:off x="1013361" y="2872649"/>
            <a:ext cx="4392488" cy="3837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788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22114"/>
          </a:xfrm>
        </p:spPr>
        <p:txBody>
          <a:bodyPr/>
          <a:lstStyle/>
          <a:p>
            <a:r>
              <a:rPr lang="en-ID" b="1" dirty="0" smtClean="0"/>
              <a:t>Why C++</a:t>
            </a:r>
            <a:endParaRPr lang="en-US" b="1" dirty="0"/>
          </a:p>
        </p:txBody>
      </p:sp>
      <p:pic>
        <p:nvPicPr>
          <p:cNvPr id="5" name="Picture 2" descr="J:\UMPwr\Lain-lain\ump_bw - Cop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86186" cy="96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1" t="28373" r="46565" b="30754"/>
          <a:stretch/>
        </p:blipFill>
        <p:spPr bwMode="auto">
          <a:xfrm>
            <a:off x="1792699" y="1196752"/>
            <a:ext cx="7143121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179512" y="4509120"/>
            <a:ext cx="4320480" cy="2232248"/>
          </a:xfrm>
          <a:prstGeom prst="wedgeRectCallout">
            <a:avLst>
              <a:gd name="adj1" fmla="val 75102"/>
              <a:gd name="adj2" fmla="val 852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merk</a:t>
            </a:r>
            <a:r>
              <a:rPr lang="en-US" sz="2000" dirty="0" smtClean="0"/>
              <a:t> </a:t>
            </a:r>
            <a:r>
              <a:rPr lang="en-US" sz="2000" dirty="0" err="1"/>
              <a:t>permainan</a:t>
            </a:r>
            <a:r>
              <a:rPr lang="en-US" sz="2000" dirty="0"/>
              <a:t> video yang </a:t>
            </a:r>
            <a:r>
              <a:rPr lang="en-US" sz="2000" dirty="0" err="1"/>
              <a:t>diproduksi</a:t>
            </a:r>
            <a:r>
              <a:rPr lang="en-US" sz="2000" dirty="0"/>
              <a:t> </a:t>
            </a:r>
            <a:r>
              <a:rPr lang="en-US" sz="2000" dirty="0" smtClean="0"/>
              <a:t>Microsoft Gaming.</a:t>
            </a:r>
            <a:r>
              <a:rPr lang="en-US" sz="2000" dirty="0"/>
              <a:t> </a:t>
            </a:r>
            <a:r>
              <a:rPr lang="en-US" sz="2000" dirty="0" smtClean="0"/>
              <a:t>Xbox </a:t>
            </a:r>
            <a:r>
              <a:rPr lang="en-US" sz="2000" dirty="0" err="1"/>
              <a:t>mencakup</a:t>
            </a:r>
            <a:r>
              <a:rPr lang="en-US" sz="2000" dirty="0"/>
              <a:t> </a:t>
            </a:r>
            <a:r>
              <a:rPr lang="en-US" sz="2000" dirty="0" err="1" smtClean="0"/>
              <a:t>produk</a:t>
            </a:r>
            <a:r>
              <a:rPr lang="en-US" sz="2000" dirty="0" smtClean="0"/>
              <a:t>:</a:t>
            </a:r>
            <a:r>
              <a:rPr lang="en-US" sz="2000" dirty="0"/>
              <a:t> </a:t>
            </a:r>
            <a:r>
              <a:rPr lang="en-US" sz="2000" dirty="0" err="1"/>
              <a:t>Konsol</a:t>
            </a:r>
            <a:r>
              <a:rPr lang="en-US" sz="2000" dirty="0"/>
              <a:t> </a:t>
            </a:r>
            <a:r>
              <a:rPr lang="en-US" sz="2000" dirty="0" err="1"/>
              <a:t>permainan</a:t>
            </a:r>
            <a:r>
              <a:rPr lang="en-US" sz="2000" dirty="0"/>
              <a:t> video </a:t>
            </a:r>
            <a:r>
              <a:rPr lang="en-US" sz="2000" dirty="0" err="1"/>
              <a:t>rumahan</a:t>
            </a:r>
            <a:r>
              <a:rPr lang="en-US" sz="2000" dirty="0" smtClean="0"/>
              <a:t>, 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smtClean="0"/>
              <a:t>game, </a:t>
            </a:r>
            <a:r>
              <a:rPr lang="en-US" sz="2000" dirty="0" err="1"/>
              <a:t>Layanan</a:t>
            </a:r>
            <a:r>
              <a:rPr lang="en-US" sz="2000" dirty="0"/>
              <a:t> </a:t>
            </a:r>
            <a:r>
              <a:rPr lang="en-US" sz="2000" dirty="0" smtClean="0"/>
              <a:t>streaming </a:t>
            </a:r>
            <a:r>
              <a:rPr lang="en-US" sz="2000" dirty="0"/>
              <a:t>Cloud Gaming, </a:t>
            </a:r>
            <a:r>
              <a:rPr lang="en-US" sz="2000" dirty="0" err="1"/>
              <a:t>Layanan</a:t>
            </a:r>
            <a:r>
              <a:rPr lang="en-US" sz="2000" dirty="0"/>
              <a:t> daring </a:t>
            </a:r>
            <a:r>
              <a:rPr lang="en-US" sz="2000" dirty="0" err="1"/>
              <a:t>seperti</a:t>
            </a:r>
            <a:r>
              <a:rPr lang="en-US" sz="2000" dirty="0"/>
              <a:t> Xbox Network </a:t>
            </a:r>
            <a:r>
              <a:rPr lang="en-US" sz="2000" dirty="0" err="1"/>
              <a:t>dan</a:t>
            </a:r>
            <a:r>
              <a:rPr lang="en-US" sz="2000" dirty="0"/>
              <a:t> Xbox Game Pass.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696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22114"/>
          </a:xfrm>
        </p:spPr>
        <p:txBody>
          <a:bodyPr/>
          <a:lstStyle/>
          <a:p>
            <a:r>
              <a:rPr lang="en-ID" b="1" dirty="0" err="1" smtClean="0"/>
              <a:t>Fungsi</a:t>
            </a:r>
            <a:r>
              <a:rPr lang="en-ID" b="1" dirty="0" smtClean="0"/>
              <a:t> Compiler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0" t="27841" r="40988" b="25000"/>
          <a:stretch/>
        </p:blipFill>
        <p:spPr bwMode="auto">
          <a:xfrm>
            <a:off x="1187623" y="1700808"/>
            <a:ext cx="7850277" cy="4380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J:\UMPwr\Lain-lain\ump_bw - Cop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86186" cy="96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35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426170"/>
          </a:xfrm>
        </p:spPr>
        <p:txBody>
          <a:bodyPr>
            <a:normAutofit/>
          </a:bodyPr>
          <a:lstStyle/>
          <a:p>
            <a:r>
              <a:rPr lang="en-ID" b="1" dirty="0" smtClean="0"/>
              <a:t>Step </a:t>
            </a:r>
            <a:r>
              <a:rPr lang="en-ID" b="1" dirty="0" err="1" smtClean="0"/>
              <a:t>Preprocessing</a:t>
            </a:r>
            <a:r>
              <a:rPr lang="en-ID" b="1" dirty="0" smtClean="0"/>
              <a:t> </a:t>
            </a:r>
            <a:r>
              <a:rPr lang="en-ID" b="1" dirty="0" smtClean="0">
                <a:sym typeface="Wingdings" pitchFamily="2" charset="2"/>
              </a:rPr>
              <a:t> Compile  Linking</a:t>
            </a:r>
            <a:endParaRPr 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9" t="28373" r="47347" b="26191"/>
          <a:stretch/>
        </p:blipFill>
        <p:spPr bwMode="auto">
          <a:xfrm>
            <a:off x="1115616" y="1700808"/>
            <a:ext cx="7920880" cy="5080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J:\UMPwr\Lain-lain\ump_bw - Cop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86186" cy="96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366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498178"/>
          </a:xfrm>
        </p:spPr>
        <p:txBody>
          <a:bodyPr>
            <a:normAutofit/>
          </a:bodyPr>
          <a:lstStyle/>
          <a:p>
            <a:r>
              <a:rPr lang="en-ID" b="1" dirty="0" smtClean="0"/>
              <a:t>Proses </a:t>
            </a:r>
            <a:r>
              <a:rPr lang="en-ID" b="1" dirty="0" err="1" smtClean="0"/>
              <a:t>Penggabungan</a:t>
            </a:r>
            <a:r>
              <a:rPr lang="en-ID" b="1" dirty="0" smtClean="0"/>
              <a:t> File Library</a:t>
            </a: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25" t="30357" r="55379" b="45455"/>
          <a:stretch/>
        </p:blipFill>
        <p:spPr bwMode="auto">
          <a:xfrm>
            <a:off x="1115616" y="1951318"/>
            <a:ext cx="7864240" cy="4365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J:\UMPwr\Lain-lain\ump_bw - Cop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86186" cy="96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515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400" b="1" dirty="0" smtClean="0"/>
              <a:t>About C++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49552"/>
          </a:xfrm>
        </p:spPr>
        <p:txBody>
          <a:bodyPr>
            <a:normAutofit fontScale="85000" lnSpcReduction="20000"/>
          </a:bodyPr>
          <a:lstStyle/>
          <a:p>
            <a:pPr indent="-256032">
              <a:buFont typeface="Wingdings 3"/>
              <a:buChar char=""/>
              <a:defRPr/>
            </a:pPr>
            <a:r>
              <a:rPr lang="id-ID" sz="3300" dirty="0"/>
              <a:t>Case sensitif</a:t>
            </a:r>
          </a:p>
          <a:p>
            <a:pPr indent="-256032">
              <a:buFont typeface="Wingdings 3"/>
              <a:buChar char=""/>
              <a:defRPr/>
            </a:pPr>
            <a:r>
              <a:rPr lang="id-ID" sz="3300" dirty="0"/>
              <a:t>Diawali dan diakhiri kurung { dan }</a:t>
            </a:r>
          </a:p>
          <a:p>
            <a:pPr indent="-256032">
              <a:buFont typeface="Wingdings 3"/>
              <a:buChar char=""/>
              <a:defRPr/>
            </a:pPr>
            <a:r>
              <a:rPr lang="id-ID" sz="3300" dirty="0"/>
              <a:t>Komentar:</a:t>
            </a:r>
          </a:p>
          <a:p>
            <a:pPr marL="621792" lvl="1">
              <a:spcBef>
                <a:spcPts val="324"/>
              </a:spcBef>
              <a:defRPr/>
            </a:pPr>
            <a:r>
              <a:rPr lang="id-ID" dirty="0"/>
              <a:t>Gunakan //..... untuk satu baris</a:t>
            </a:r>
          </a:p>
          <a:p>
            <a:pPr marL="621792" lvl="1">
              <a:spcBef>
                <a:spcPts val="324"/>
              </a:spcBef>
              <a:defRPr/>
            </a:pPr>
            <a:r>
              <a:rPr lang="id-ID" dirty="0"/>
              <a:t>Gunakan /* ..... */ untuk banyak baris</a:t>
            </a:r>
          </a:p>
          <a:p>
            <a:pPr indent="-256032">
              <a:buFont typeface="Wingdings 3"/>
              <a:buChar char=""/>
              <a:defRPr/>
            </a:pPr>
            <a:r>
              <a:rPr lang="id-ID" sz="3300" dirty="0"/>
              <a:t>Source file bertipe .</a:t>
            </a:r>
            <a:r>
              <a:rPr lang="id-ID" sz="3300" dirty="0" smtClean="0"/>
              <a:t>CPP</a:t>
            </a:r>
            <a:endParaRPr lang="en-ID" sz="3300" dirty="0" smtClean="0"/>
          </a:p>
          <a:p>
            <a:pPr indent="-256032">
              <a:buFont typeface="Wingdings 3"/>
              <a:buChar char=""/>
              <a:defRPr/>
            </a:pPr>
            <a:r>
              <a:rPr lang="en-ID" sz="3300" dirty="0" err="1" smtClean="0"/>
              <a:t>Diakhiri</a:t>
            </a:r>
            <a:r>
              <a:rPr lang="en-ID" sz="3300" dirty="0" smtClean="0"/>
              <a:t> </a:t>
            </a:r>
            <a:r>
              <a:rPr lang="en-ID" sz="3300" dirty="0" err="1" smtClean="0"/>
              <a:t>titik</a:t>
            </a:r>
            <a:r>
              <a:rPr lang="en-ID" sz="3300" dirty="0" smtClean="0"/>
              <a:t> </a:t>
            </a:r>
            <a:r>
              <a:rPr lang="en-ID" sz="3300" dirty="0" err="1" smtClean="0"/>
              <a:t>koma</a:t>
            </a:r>
            <a:r>
              <a:rPr lang="en-ID" sz="3300" dirty="0" smtClean="0"/>
              <a:t> ( ; )</a:t>
            </a:r>
            <a:endParaRPr lang="id-ID" sz="3300" dirty="0"/>
          </a:p>
          <a:p>
            <a:pPr indent="-256032">
              <a:buFont typeface="Wingdings 3"/>
              <a:buChar char=""/>
              <a:defRPr/>
            </a:pPr>
            <a:r>
              <a:rPr lang="id-ID" sz="3300" dirty="0"/>
              <a:t>Bisa menggunakan berbagai text editor:</a:t>
            </a:r>
          </a:p>
          <a:p>
            <a:pPr marL="621792" lvl="1">
              <a:spcBef>
                <a:spcPts val="324"/>
              </a:spcBef>
              <a:defRPr/>
            </a:pPr>
            <a:r>
              <a:rPr lang="id-ID" dirty="0"/>
              <a:t>editPlus</a:t>
            </a:r>
          </a:p>
          <a:p>
            <a:pPr marL="621792" lvl="1">
              <a:spcBef>
                <a:spcPts val="324"/>
              </a:spcBef>
              <a:defRPr/>
            </a:pPr>
            <a:r>
              <a:rPr lang="id-ID" dirty="0"/>
              <a:t>Notepad++</a:t>
            </a:r>
          </a:p>
          <a:p>
            <a:pPr marL="621792" lvl="1">
              <a:spcBef>
                <a:spcPts val="324"/>
              </a:spcBef>
              <a:defRPr/>
            </a:pPr>
            <a:r>
              <a:rPr lang="id-ID" dirty="0"/>
              <a:t>Sublimetext </a:t>
            </a:r>
          </a:p>
          <a:p>
            <a:pPr marL="621792" lvl="1">
              <a:spcBef>
                <a:spcPts val="324"/>
              </a:spcBef>
              <a:defRPr/>
            </a:pPr>
            <a:r>
              <a:rPr lang="id-ID" dirty="0"/>
              <a:t>Word</a:t>
            </a:r>
          </a:p>
          <a:p>
            <a:pPr marL="621792" lvl="1">
              <a:spcBef>
                <a:spcPts val="324"/>
              </a:spcBef>
              <a:defRPr/>
            </a:pPr>
            <a:r>
              <a:rPr lang="id-ID" i="1" dirty="0"/>
              <a:t>Integrated Development  Environtment </a:t>
            </a:r>
            <a:r>
              <a:rPr lang="id-ID" dirty="0"/>
              <a:t>(IDE) C</a:t>
            </a:r>
            <a:r>
              <a:rPr lang="id-ID" dirty="0" smtClean="0"/>
              <a:t>++</a:t>
            </a:r>
            <a:endParaRPr lang="id-ID" dirty="0"/>
          </a:p>
        </p:txBody>
      </p:sp>
      <p:pic>
        <p:nvPicPr>
          <p:cNvPr id="4" name="Picture 2" descr="J:\UMPwr\Lain-lain\ump_bw - Cop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86186" cy="96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99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J:\UMPwr\Lain-lain\ump_bw - Cop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86186" cy="96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static.vecteezy.com/system/resources/previews/003/177/375/original/thank-you-big-word-with-megaphone-and-team-people-free-vecto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2" r="20103" b="17016"/>
          <a:stretch/>
        </p:blipFill>
        <p:spPr bwMode="auto">
          <a:xfrm>
            <a:off x="1018449" y="1700808"/>
            <a:ext cx="8125551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47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818072" cy="922114"/>
          </a:xfrm>
        </p:spPr>
        <p:txBody>
          <a:bodyPr>
            <a:noAutofit/>
          </a:bodyPr>
          <a:lstStyle/>
          <a:p>
            <a:r>
              <a:rPr lang="en-US" sz="4000" b="1" dirty="0" err="1" smtClean="0"/>
              <a:t>Materi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Logika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dan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Informatika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5832" y="1981079"/>
            <a:ext cx="2952328" cy="731168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b="1" dirty="0" err="1" smtClean="0"/>
              <a:t>Topik</a:t>
            </a:r>
            <a:r>
              <a:rPr lang="en-US" b="1" dirty="0" smtClean="0"/>
              <a:t> </a:t>
            </a:r>
            <a:r>
              <a:rPr lang="en-US" b="1" dirty="0" err="1" smtClean="0"/>
              <a:t>bahasan</a:t>
            </a:r>
            <a:endParaRPr lang="en-US" b="1" dirty="0"/>
          </a:p>
        </p:txBody>
      </p:sp>
      <p:pic>
        <p:nvPicPr>
          <p:cNvPr id="4" name="Picture 2" descr="J:\UMPwr\Lain-lain\ump_bw - Cop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86186" cy="96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788024" y="2447570"/>
            <a:ext cx="3456384" cy="693398"/>
          </a:xfrm>
          <a:prstGeom prst="rect">
            <a:avLst/>
          </a:prstGeom>
        </p:spPr>
        <p:style>
          <a:lnRef idx="1">
            <a:schemeClr val="accent6"/>
          </a:lnRef>
          <a:fillRef idx="1003">
            <a:schemeClr val="lt1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en-US" b="1" dirty="0" smtClean="0"/>
              <a:t>C++ 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Praktikum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88024" y="1196752"/>
            <a:ext cx="3456384" cy="720080"/>
          </a:xfrm>
          <a:prstGeom prst="rect">
            <a:avLst/>
          </a:prstGeom>
        </p:spPr>
        <p:style>
          <a:lnRef idx="1">
            <a:schemeClr val="accent6"/>
          </a:lnRef>
          <a:fillRef idx="1003">
            <a:schemeClr val="lt1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en-US" b="1" dirty="0" err="1" smtClean="0"/>
              <a:t>Logika</a:t>
            </a:r>
            <a:r>
              <a:rPr lang="en-US" b="1" dirty="0" smtClean="0"/>
              <a:t> 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Teori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  <p:cxnSp>
        <p:nvCxnSpPr>
          <p:cNvPr id="8" name="Straight Arrow Connector 7"/>
          <p:cNvCxnSpPr>
            <a:stCxn id="3" idx="3"/>
            <a:endCxn id="5" idx="1"/>
          </p:cNvCxnSpPr>
          <p:nvPr/>
        </p:nvCxnSpPr>
        <p:spPr>
          <a:xfrm>
            <a:off x="4088160" y="2346663"/>
            <a:ext cx="699864" cy="44760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3"/>
            <a:endCxn id="6" idx="1"/>
          </p:cNvCxnSpPr>
          <p:nvPr/>
        </p:nvCxnSpPr>
        <p:spPr>
          <a:xfrm flipV="1">
            <a:off x="4088160" y="1556792"/>
            <a:ext cx="699864" cy="789871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D:\Gb_Logika Informatika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0" r="26827" b="21306"/>
          <a:stretch/>
        </p:blipFill>
        <p:spPr bwMode="auto">
          <a:xfrm>
            <a:off x="1187624" y="2924944"/>
            <a:ext cx="2526435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tse1.mm.bing.net/th?id=OIP.aH7Kk2lS1_OXzA81scBiTwAAAA&amp;pid=Api&amp;P=0&amp;h=18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160" y="4005064"/>
            <a:ext cx="4326881" cy="187220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64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/>
              <a:t>Aturan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Praktikum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412776"/>
            <a:ext cx="4667840" cy="2592288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GB" dirty="0" err="1"/>
              <a:t>Rambut</a:t>
            </a:r>
            <a:r>
              <a:rPr lang="en-GB" dirty="0"/>
              <a:t> </a:t>
            </a:r>
            <a:r>
              <a:rPr lang="en-GB" dirty="0" err="1"/>
              <a:t>bersemir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X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GB" dirty="0" err="1"/>
              <a:t>Kaos</a:t>
            </a:r>
            <a:r>
              <a:rPr lang="en-GB" dirty="0"/>
              <a:t> oblong </a:t>
            </a:r>
            <a:r>
              <a:rPr lang="en-GB" dirty="0">
                <a:solidFill>
                  <a:srgbClr val="FF0000"/>
                </a:solidFill>
              </a:rPr>
              <a:t>X</a:t>
            </a:r>
            <a:endParaRPr lang="en-GB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GB" dirty="0" smtClean="0"/>
              <a:t>Sepatu-sandal </a:t>
            </a:r>
            <a:r>
              <a:rPr lang="en-GB" dirty="0" err="1" smtClean="0"/>
              <a:t>jepit</a:t>
            </a:r>
            <a:r>
              <a:rPr lang="en-GB" dirty="0" smtClean="0"/>
              <a:t> </a:t>
            </a:r>
            <a:r>
              <a:rPr lang="en-GB" dirty="0">
                <a:solidFill>
                  <a:srgbClr val="FF0000"/>
                </a:solidFill>
              </a:rPr>
              <a:t>X</a:t>
            </a:r>
            <a:r>
              <a:rPr lang="en-GB" dirty="0"/>
              <a:t> 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GB" dirty="0" smtClean="0"/>
              <a:t>Oblong </a:t>
            </a:r>
            <a:r>
              <a:rPr lang="en-GB" dirty="0" err="1" smtClean="0"/>
              <a:t>ditutup</a:t>
            </a:r>
            <a:r>
              <a:rPr lang="en-GB" dirty="0" smtClean="0"/>
              <a:t> </a:t>
            </a:r>
            <a:r>
              <a:rPr lang="en-GB" dirty="0" err="1" smtClean="0"/>
              <a:t>jaket</a:t>
            </a:r>
            <a:r>
              <a:rPr lang="en-GB" dirty="0" smtClean="0"/>
              <a:t>  </a:t>
            </a:r>
            <a:r>
              <a:rPr lang="en-GB" dirty="0">
                <a:solidFill>
                  <a:srgbClr val="FF0000"/>
                </a:solidFill>
              </a:rPr>
              <a:t>X</a:t>
            </a:r>
            <a:endParaRPr lang="en-GB" dirty="0" smtClean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GB" dirty="0" err="1" smtClean="0"/>
              <a:t>Komplain</a:t>
            </a:r>
            <a:r>
              <a:rPr lang="en-GB" dirty="0" smtClean="0"/>
              <a:t> </a:t>
            </a:r>
            <a:r>
              <a:rPr lang="en-GB" dirty="0" err="1" smtClean="0"/>
              <a:t>nilai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FF0000"/>
                </a:solidFill>
              </a:rPr>
              <a:t>X</a:t>
            </a:r>
            <a:endParaRPr lang="en-GB" dirty="0"/>
          </a:p>
        </p:txBody>
      </p:sp>
      <p:pic>
        <p:nvPicPr>
          <p:cNvPr id="4" name="Picture 2" descr="J:\UMPwr\Lain-lain\ump_bw - Cop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86186" cy="96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716016" y="4293096"/>
            <a:ext cx="4104456" cy="21972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GB" dirty="0" err="1"/>
              <a:t>Elijo</a:t>
            </a: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</a:rPr>
              <a:t>√</a:t>
            </a:r>
            <a:endParaRPr lang="en-GB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Slide </a:t>
            </a:r>
            <a:r>
              <a:rPr lang="en-GB" dirty="0" err="1"/>
              <a:t>dosen</a:t>
            </a: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</a:rPr>
              <a:t>√</a:t>
            </a:r>
            <a:endParaRPr lang="en-GB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GB" dirty="0" err="1"/>
              <a:t>Materi</a:t>
            </a:r>
            <a:r>
              <a:rPr lang="en-GB" dirty="0"/>
              <a:t> </a:t>
            </a:r>
            <a:r>
              <a:rPr lang="en-GB" dirty="0" smtClean="0"/>
              <a:t>di </a:t>
            </a:r>
            <a:r>
              <a:rPr lang="en-GB" dirty="0" err="1" smtClean="0"/>
              <a:t>Kelas</a:t>
            </a:r>
            <a:r>
              <a:rPr lang="en-GB" dirty="0" smtClean="0"/>
              <a:t> </a:t>
            </a:r>
            <a:r>
              <a:rPr lang="en-GB" b="1" dirty="0">
                <a:solidFill>
                  <a:srgbClr val="0070C0"/>
                </a:solidFill>
              </a:rPr>
              <a:t>√</a:t>
            </a:r>
            <a:endParaRPr lang="en-GB" dirty="0" smtClean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GB" dirty="0" err="1" smtClean="0"/>
              <a:t>Materi</a:t>
            </a:r>
            <a:r>
              <a:rPr lang="en-GB" dirty="0" smtClean="0"/>
              <a:t> di Lab </a:t>
            </a:r>
            <a:r>
              <a:rPr lang="en-GB" b="1" dirty="0" smtClean="0">
                <a:solidFill>
                  <a:srgbClr val="0070C0"/>
                </a:solidFill>
              </a:rPr>
              <a:t>√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D5D5304-E9D8-4756-A570-AB489D467763}"/>
              </a:ext>
            </a:extLst>
          </p:cNvPr>
          <p:cNvSpPr txBox="1">
            <a:spLocks/>
          </p:cNvSpPr>
          <p:nvPr/>
        </p:nvSpPr>
        <p:spPr>
          <a:xfrm>
            <a:off x="5845655" y="3356992"/>
            <a:ext cx="3109024" cy="64807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 err="1"/>
              <a:t>B</a:t>
            </a:r>
            <a:r>
              <a:rPr lang="en-GB" sz="2800" dirty="0" err="1" smtClean="0"/>
              <a:t>awa</a:t>
            </a:r>
            <a:r>
              <a:rPr lang="en-GB" sz="2800" dirty="0" smtClean="0"/>
              <a:t> laptop? </a:t>
            </a:r>
            <a:r>
              <a:rPr lang="en-GB" sz="2800" b="1" dirty="0" smtClean="0">
                <a:solidFill>
                  <a:srgbClr val="0070C0"/>
                </a:solidFill>
              </a:rPr>
              <a:t>√</a:t>
            </a:r>
          </a:p>
        </p:txBody>
      </p:sp>
      <p:pic>
        <p:nvPicPr>
          <p:cNvPr id="8" name="Picture 2" descr="https://tse2.mm.bing.net/th?id=OIP.GkyDfAi72vFyRXQTp4OEcgHaEK&amp;pid=Api&amp;P=0&amp;h=18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394909"/>
            <a:ext cx="3032117" cy="17055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12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746064" cy="922114"/>
          </a:xfrm>
        </p:spPr>
        <p:txBody>
          <a:bodyPr>
            <a:noAutofit/>
          </a:bodyPr>
          <a:lstStyle/>
          <a:p>
            <a:r>
              <a:rPr lang="en-US" sz="4400" b="1" dirty="0" err="1" smtClean="0"/>
              <a:t>Penilaian</a:t>
            </a:r>
            <a:r>
              <a:rPr lang="en-US" sz="4400" b="1" dirty="0" smtClean="0"/>
              <a:t> (</a:t>
            </a:r>
            <a:r>
              <a:rPr lang="en-US" sz="4400" b="1" dirty="0" err="1" smtClean="0"/>
              <a:t>Kuliah</a:t>
            </a:r>
            <a:r>
              <a:rPr lang="en-US" sz="4400" b="1" dirty="0" smtClean="0"/>
              <a:t>/</a:t>
            </a:r>
            <a:r>
              <a:rPr lang="en-US" sz="4400" b="1" dirty="0" err="1" smtClean="0"/>
              <a:t>Praktikum</a:t>
            </a:r>
            <a:r>
              <a:rPr lang="en-US" sz="4400" b="1" dirty="0" smtClean="0"/>
              <a:t>) 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3136392" cy="1837184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596646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 err="1"/>
              <a:t>Presensi</a:t>
            </a:r>
            <a:r>
              <a:rPr lang="en-US" sz="2800" dirty="0"/>
              <a:t>: 20%</a:t>
            </a:r>
          </a:p>
          <a:p>
            <a:pPr marL="596646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 err="1"/>
              <a:t>Tugas</a:t>
            </a:r>
            <a:r>
              <a:rPr lang="en-US" sz="2800" dirty="0"/>
              <a:t>: 4</a:t>
            </a:r>
            <a:r>
              <a:rPr lang="en-US" sz="2800" dirty="0" smtClean="0"/>
              <a:t>0%</a:t>
            </a:r>
          </a:p>
          <a:p>
            <a:pPr marL="596646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 smtClean="0"/>
              <a:t>UTS : 10%</a:t>
            </a:r>
            <a:endParaRPr lang="en-US" sz="2800" dirty="0"/>
          </a:p>
          <a:p>
            <a:pPr marL="596646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/>
              <a:t>UAS: </a:t>
            </a:r>
            <a:r>
              <a:rPr lang="en-US" sz="2800" dirty="0" smtClean="0"/>
              <a:t>30%</a:t>
            </a:r>
            <a:endParaRPr lang="en-US" sz="2800" dirty="0"/>
          </a:p>
        </p:txBody>
      </p:sp>
      <p:pic>
        <p:nvPicPr>
          <p:cNvPr id="4" name="Picture 2" descr="J:\UMPwr\Lain-lain\ump_bw - Cop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86186" cy="96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788024" y="1412776"/>
            <a:ext cx="4032447" cy="144016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596646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 smtClean="0"/>
              <a:t>Luring (offline)</a:t>
            </a:r>
          </a:p>
          <a:p>
            <a:pPr marL="596646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 smtClean="0"/>
              <a:t>Daring (online)  </a:t>
            </a:r>
            <a:r>
              <a:rPr lang="en-US" sz="2800" dirty="0" err="1" smtClean="0"/>
              <a:t>Elijo</a:t>
            </a:r>
            <a:endParaRPr lang="en-US" sz="2800" dirty="0" smtClean="0"/>
          </a:p>
          <a:p>
            <a:pPr marL="596646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 err="1" smtClean="0"/>
              <a:t>Presensi</a:t>
            </a:r>
            <a:r>
              <a:rPr lang="en-US" sz="2800" dirty="0" smtClean="0"/>
              <a:t> manual</a:t>
            </a:r>
            <a:endParaRPr lang="en-US" sz="2800" dirty="0"/>
          </a:p>
        </p:txBody>
      </p:sp>
      <p:pic>
        <p:nvPicPr>
          <p:cNvPr id="7" name="Picture 2" descr="https://tse2.mm.bing.net/th?id=OIP.GkyDfAi72vFyRXQTp4OEcgHaEK&amp;pid=Api&amp;P=0&amp;h=18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283" y="3809465"/>
            <a:ext cx="3032117" cy="17055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403648" y="3789040"/>
            <a:ext cx="3240360" cy="144016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596646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 err="1" smtClean="0"/>
              <a:t>Tugas</a:t>
            </a:r>
            <a:r>
              <a:rPr lang="en-US" sz="2800" dirty="0" smtClean="0"/>
              <a:t> </a:t>
            </a:r>
            <a:r>
              <a:rPr lang="en-US" sz="2800" dirty="0" err="1" smtClean="0"/>
              <a:t>susulan</a:t>
            </a:r>
            <a:r>
              <a:rPr lang="en-US" sz="2800" dirty="0" smtClean="0"/>
              <a:t> </a:t>
            </a:r>
            <a:r>
              <a:rPr lang="en-GB" sz="2800" dirty="0">
                <a:solidFill>
                  <a:srgbClr val="FF0000"/>
                </a:solidFill>
              </a:rPr>
              <a:t>X</a:t>
            </a:r>
            <a:endParaRPr lang="en-US" sz="2800" dirty="0" smtClean="0"/>
          </a:p>
          <a:p>
            <a:pPr marL="596646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 smtClean="0"/>
              <a:t>UTS </a:t>
            </a:r>
            <a:r>
              <a:rPr lang="en-US" sz="2800" dirty="0" err="1" smtClean="0"/>
              <a:t>susulan</a:t>
            </a:r>
            <a:r>
              <a:rPr lang="en-US" sz="2800" dirty="0" smtClean="0"/>
              <a:t> </a:t>
            </a:r>
            <a:r>
              <a:rPr lang="en-GB" sz="2800" dirty="0">
                <a:solidFill>
                  <a:srgbClr val="FF0000"/>
                </a:solidFill>
              </a:rPr>
              <a:t>X</a:t>
            </a:r>
            <a:endParaRPr lang="en-US" sz="2800" dirty="0" smtClean="0"/>
          </a:p>
          <a:p>
            <a:pPr marL="596646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 smtClean="0"/>
              <a:t>UAS </a:t>
            </a:r>
            <a:r>
              <a:rPr lang="en-US" sz="2800" dirty="0" err="1" smtClean="0"/>
              <a:t>susulan</a:t>
            </a:r>
            <a:r>
              <a:rPr lang="en-US" sz="2800" dirty="0" smtClean="0"/>
              <a:t> </a:t>
            </a:r>
            <a:r>
              <a:rPr lang="en-GB" sz="2800" dirty="0" smtClean="0">
                <a:solidFill>
                  <a:srgbClr val="FF0000"/>
                </a:solidFill>
              </a:rPr>
              <a:t>X</a:t>
            </a:r>
            <a:endParaRPr lang="en-US" sz="2800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187624" y="6093296"/>
            <a:ext cx="7796331" cy="546022"/>
          </a:xfrm>
          <a:prstGeom prst="rect">
            <a:avLst/>
          </a:prstGeom>
        </p:spPr>
        <p:style>
          <a:lnRef idx="2">
            <a:schemeClr val="accent6"/>
          </a:lnRef>
          <a:fillRef idx="1001">
            <a:schemeClr val="lt2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algn="ctr">
              <a:spcBef>
                <a:spcPts val="0"/>
              </a:spcBef>
              <a:buNone/>
            </a:pPr>
            <a:r>
              <a:rPr lang="en-US" sz="2800" b="1" dirty="0" err="1" smtClean="0"/>
              <a:t>Banyak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Alasan</a:t>
            </a:r>
            <a:r>
              <a:rPr lang="en-US" sz="2800" b="1" dirty="0" smtClean="0"/>
              <a:t> = </a:t>
            </a:r>
            <a:r>
              <a:rPr lang="en-US" sz="2800" b="1" dirty="0" err="1" smtClean="0"/>
              <a:t>Banyak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Masalah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69522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94122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Model </a:t>
            </a:r>
            <a:r>
              <a:rPr lang="en-US" sz="4400" b="1" dirty="0" err="1" smtClean="0"/>
              <a:t>Praktikum</a:t>
            </a:r>
            <a:endParaRPr lang="en-US" sz="4400" dirty="0"/>
          </a:p>
        </p:txBody>
      </p:sp>
      <p:pic>
        <p:nvPicPr>
          <p:cNvPr id="5" name="Picture 2" descr="J:\UMPwr\Lain-lain\ump_bw - Cop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86186" cy="96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1116567" y="3052293"/>
            <a:ext cx="7775913" cy="652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788024" y="1556153"/>
            <a:ext cx="0" cy="3799267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/>
          <p:cNvSpPr txBox="1">
            <a:spLocks/>
          </p:cNvSpPr>
          <p:nvPr/>
        </p:nvSpPr>
        <p:spPr>
          <a:xfrm>
            <a:off x="8080241" y="5432737"/>
            <a:ext cx="1063759" cy="532327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>
              <a:buFont typeface="Wingdings 2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UAS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11026" y="1633470"/>
            <a:ext cx="0" cy="3799267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4"/>
          <p:cNvSpPr txBox="1">
            <a:spLocks/>
          </p:cNvSpPr>
          <p:nvPr/>
        </p:nvSpPr>
        <p:spPr>
          <a:xfrm>
            <a:off x="4249669" y="5440346"/>
            <a:ext cx="1076709" cy="532327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UTS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Left-Right Arrow 11"/>
          <p:cNvSpPr/>
          <p:nvPr/>
        </p:nvSpPr>
        <p:spPr>
          <a:xfrm>
            <a:off x="1116568" y="3964307"/>
            <a:ext cx="3671456" cy="208947"/>
          </a:xfrm>
          <a:prstGeom prst="leftRightArrow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3970647" y="5987093"/>
            <a:ext cx="1506026" cy="388311"/>
          </a:xfrm>
          <a:prstGeom prst="rect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/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Responsi-1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Left-Right Arrow 15"/>
          <p:cNvSpPr/>
          <p:nvPr/>
        </p:nvSpPr>
        <p:spPr>
          <a:xfrm>
            <a:off x="4850861" y="3981404"/>
            <a:ext cx="4041619" cy="191850"/>
          </a:xfrm>
          <a:prstGeom prst="leftRightArrow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4"/>
          <p:cNvSpPr txBox="1">
            <a:spLocks/>
          </p:cNvSpPr>
          <p:nvPr/>
        </p:nvSpPr>
        <p:spPr>
          <a:xfrm>
            <a:off x="7524328" y="5987093"/>
            <a:ext cx="1506026" cy="388311"/>
          </a:xfrm>
          <a:prstGeom prst="rect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/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Responsi-2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61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053" y="45364"/>
            <a:ext cx="7498080" cy="922114"/>
          </a:xfrm>
        </p:spPr>
        <p:txBody>
          <a:bodyPr>
            <a:normAutofit/>
          </a:bodyPr>
          <a:lstStyle/>
          <a:p>
            <a:r>
              <a:rPr lang="en-US" sz="4400" b="1" dirty="0" err="1" smtClean="0"/>
              <a:t>Materi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Besar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947053"/>
            <a:ext cx="4392488" cy="1837184"/>
          </a:xfrm>
        </p:spPr>
        <p:txBody>
          <a:bodyPr>
            <a:normAutofit/>
          </a:bodyPr>
          <a:lstStyle/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endParaRPr lang="en-US" dirty="0" smtClean="0"/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Belajar</a:t>
            </a:r>
            <a:r>
              <a:rPr lang="en-US" dirty="0" smtClean="0"/>
              <a:t> C++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Codeblock</a:t>
            </a:r>
            <a:endParaRPr lang="en-US" dirty="0"/>
          </a:p>
        </p:txBody>
      </p:sp>
      <p:pic>
        <p:nvPicPr>
          <p:cNvPr id="4" name="Picture 2" descr="J:\UMPwr\Lain-lain\ump_bw - Cop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86186" cy="96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omparecamp.com/media/uploads/2019/02/codeblock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54" b="41438"/>
          <a:stretch/>
        </p:blipFill>
        <p:spPr bwMode="auto">
          <a:xfrm>
            <a:off x="986186" y="2852936"/>
            <a:ext cx="8157814" cy="400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72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J:\UMPwr\Lain-lain\ump_bw - Cop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86186" cy="96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7653758" cy="864096"/>
          </a:xfrm>
        </p:spPr>
        <p:txBody>
          <a:bodyPr>
            <a:normAutofit/>
          </a:bodyPr>
          <a:lstStyle/>
          <a:p>
            <a:r>
              <a:rPr lang="en-US" sz="4400" b="1" dirty="0" err="1" smtClean="0"/>
              <a:t>Referensi</a:t>
            </a:r>
            <a:r>
              <a:rPr lang="en-US" sz="4400" b="1" dirty="0" smtClean="0"/>
              <a:t> C++</a:t>
            </a:r>
            <a:endParaRPr lang="en-US" sz="4400" b="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15616" y="1268760"/>
            <a:ext cx="7920880" cy="64807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800" dirty="0"/>
              <a:t>https://www.w3schools.com/cpp/default.asp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08" r="37194" b="21178"/>
          <a:stretch/>
        </p:blipFill>
        <p:spPr bwMode="auto">
          <a:xfrm>
            <a:off x="972153" y="1933809"/>
            <a:ext cx="8171847" cy="4924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314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188640"/>
            <a:ext cx="7498080" cy="850106"/>
          </a:xfrm>
        </p:spPr>
        <p:txBody>
          <a:bodyPr>
            <a:normAutofit/>
          </a:bodyPr>
          <a:lstStyle/>
          <a:p>
            <a:r>
              <a:rPr lang="en-US" sz="4400" b="1" dirty="0" err="1"/>
              <a:t>Referensi</a:t>
            </a:r>
            <a:r>
              <a:rPr lang="en-US" sz="4400" b="1" dirty="0"/>
              <a:t> C++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6186" y="1196752"/>
            <a:ext cx="8157814" cy="1080120"/>
          </a:xfrm>
        </p:spPr>
        <p:txBody>
          <a:bodyPr>
            <a:normAutofit/>
          </a:bodyPr>
          <a:lstStyle/>
          <a:p>
            <a:pPr marL="596646" indent="-514350">
              <a:buFont typeface="+mj-lt"/>
              <a:buAutoNum type="arabicPeriod" startAt="2"/>
            </a:pPr>
            <a:r>
              <a:rPr lang="en-US" sz="2800" dirty="0"/>
              <a:t>https://www.codeblocks.org/docs/main_codeblocks_en.html</a:t>
            </a:r>
          </a:p>
        </p:txBody>
      </p:sp>
      <p:pic>
        <p:nvPicPr>
          <p:cNvPr id="4" name="Picture 2" descr="J:\UMPwr\Lain-lain\ump_bw - Cop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86186" cy="96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80" r="37364" b="23280"/>
          <a:stretch/>
        </p:blipFill>
        <p:spPr bwMode="auto">
          <a:xfrm>
            <a:off x="994393" y="2348880"/>
            <a:ext cx="8149608" cy="450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18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117372"/>
            <a:ext cx="7498080" cy="1295404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How to Install C++ in </a:t>
            </a:r>
            <a:r>
              <a:rPr lang="en-US" sz="4000" b="1" dirty="0" err="1" smtClean="0"/>
              <a:t>Codeblock</a:t>
            </a:r>
            <a:r>
              <a:rPr lang="en-US" sz="4000" b="1" dirty="0" smtClean="0"/>
              <a:t>?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6186" y="1628800"/>
            <a:ext cx="7947502" cy="504056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https://www.youtube.com/watch?v=KSMQXpoBfzY</a:t>
            </a:r>
          </a:p>
        </p:txBody>
      </p:sp>
      <p:pic>
        <p:nvPicPr>
          <p:cNvPr id="4" name="Picture 2" descr="J:\UMPwr\Lain-lain\ump_bw - Cop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86186" cy="96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0" t="25371" r="33512" b="11309"/>
          <a:stretch/>
        </p:blipFill>
        <p:spPr bwMode="auto">
          <a:xfrm>
            <a:off x="986186" y="2253433"/>
            <a:ext cx="8157814" cy="4631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519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247</TotalTime>
  <Words>283</Words>
  <Application>Microsoft Office PowerPoint</Application>
  <PresentationFormat>On-screen Show (4:3)</PresentationFormat>
  <Paragraphs>73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Solstice</vt:lpstr>
      <vt:lpstr>Logika Informatika</vt:lpstr>
      <vt:lpstr>Materi Logika dan Informatika</vt:lpstr>
      <vt:lpstr>Aturan Praktikum</vt:lpstr>
      <vt:lpstr>Penilaian (Kuliah/Praktikum) </vt:lpstr>
      <vt:lpstr>Model Praktikum</vt:lpstr>
      <vt:lpstr>Materi Besar</vt:lpstr>
      <vt:lpstr>Referensi C++</vt:lpstr>
      <vt:lpstr>Referensi C++</vt:lpstr>
      <vt:lpstr>How to Install C++ in Codeblock?</vt:lpstr>
      <vt:lpstr>Definition Algorithm and Program</vt:lpstr>
      <vt:lpstr>History C++</vt:lpstr>
      <vt:lpstr>Why C++</vt:lpstr>
      <vt:lpstr>Fungsi Compiler</vt:lpstr>
      <vt:lpstr>Step Preprocessing  Compile  Linking</vt:lpstr>
      <vt:lpstr>Proses Penggabungan File Library</vt:lpstr>
      <vt:lpstr>About C++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Wahju Tjahjo Saputro</dc:creator>
  <cp:lastModifiedBy>Windows User</cp:lastModifiedBy>
  <cp:revision>29</cp:revision>
  <dcterms:created xsi:type="dcterms:W3CDTF">2023-09-27T07:23:36Z</dcterms:created>
  <dcterms:modified xsi:type="dcterms:W3CDTF">2024-09-30T13:46:07Z</dcterms:modified>
</cp:coreProperties>
</file>