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71" r:id="rId5"/>
    <p:sldId id="267" r:id="rId6"/>
    <p:sldId id="265" r:id="rId7"/>
    <p:sldId id="264" r:id="rId8"/>
    <p:sldId id="268" r:id="rId9"/>
    <p:sldId id="269" r:id="rId10"/>
    <p:sldId id="27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C237E-F575-4822-A749-C5E62186A0E9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559D9-8533-44EB-AB9C-A2B162D0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5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69310AE-A873-4E25-AA44-B68D7074FC70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605F0B3-B1A3-4FB7-8F76-07230032E2A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153E-6B65-4656-9411-06DB245E4639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F0B3-B1A3-4FB7-8F76-07230032E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6AC5-19C3-4BE5-8D4D-84E9F206CC68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F0B3-B1A3-4FB7-8F76-07230032E2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3E07-1AFD-4D99-A208-93148A581377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F0B3-B1A3-4FB7-8F76-07230032E2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0760BCD-5A4B-4619-99F9-66259DD0B8D2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605F0B3-B1A3-4FB7-8F76-07230032E2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1EFE-0CB1-4E6F-8D0A-4E2615C811AF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F0B3-B1A3-4FB7-8F76-07230032E2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F884-A389-4F25-A453-079A21F1B327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F0B3-B1A3-4FB7-8F76-07230032E2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8F08-1CE7-4F4F-B714-ACEFB04143CE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F0B3-B1A3-4FB7-8F76-07230032E2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F8A8-995C-4781-B600-A0D6CEE9A277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F0B3-B1A3-4FB7-8F76-07230032E2A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E49B-E5E1-430B-A796-C080B566EFB3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F0B3-B1A3-4FB7-8F76-07230032E2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E5642-6D98-49DD-9D8F-AFC1F9A23B93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F0B3-B1A3-4FB7-8F76-07230032E2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D5277D-7DA1-431A-A87F-DB1CDA603DBF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05F0B3-B1A3-4FB7-8F76-07230032E2AA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3717032"/>
            <a:ext cx="7056784" cy="1159768"/>
          </a:xfrm>
        </p:spPr>
        <p:txBody>
          <a:bodyPr>
            <a:noAutofit/>
          </a:bodyPr>
          <a:lstStyle/>
          <a:p>
            <a:r>
              <a:rPr lang="en-US" sz="4000" b="1" dirty="0" err="1" smtClean="0"/>
              <a:t>Konstanta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Variabel</a:t>
            </a:r>
            <a:r>
              <a:rPr lang="en-US" sz="4000" b="1" dirty="0" smtClean="0"/>
              <a:t>  </a:t>
            </a:r>
            <a:r>
              <a:rPr lang="en-US" sz="4000" b="1" dirty="0" err="1" smtClean="0"/>
              <a:t>dan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Tipe</a:t>
            </a:r>
            <a:r>
              <a:rPr lang="en-US" sz="4000" b="1" dirty="0" smtClean="0"/>
              <a:t> Data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Wahju Tjahjo Saputro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015D-1314-4BA3-A2BE-8D5EE00BDCDC}" type="datetime2">
              <a:rPr lang="en-US" smtClean="0"/>
              <a:t>Sunday, October 6, 2024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97" y="764704"/>
            <a:ext cx="1757988" cy="172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3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b="1" dirty="0" err="1"/>
              <a:t>Contoh</a:t>
            </a:r>
            <a:r>
              <a:rPr lang="en-ID" sz="4400" b="1" dirty="0"/>
              <a:t> </a:t>
            </a:r>
            <a:r>
              <a:rPr lang="en-ID" sz="4400" b="1" dirty="0" err="1"/>
              <a:t>Tipe</a:t>
            </a:r>
            <a:r>
              <a:rPr lang="en-ID" sz="4400" b="1" dirty="0"/>
              <a:t> </a:t>
            </a:r>
            <a:r>
              <a:rPr lang="en-ID" sz="4400" b="1" dirty="0" smtClean="0"/>
              <a:t>Data</a:t>
            </a:r>
            <a:endParaRPr lang="en-US" sz="4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3E07-1AFD-4D99-A208-93148A581377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float a, b;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Inputkan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nilai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a: ";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&gt;&gt;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Inputkan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nilai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b: ";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&gt;&gt; b;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Hasilnya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 " &lt;&lt; a / b &lt;&lt;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4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 smtClean="0"/>
              <a:t>Terima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kasih</a:t>
            </a:r>
            <a:endParaRPr lang="en-US" sz="40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3E07-1AFD-4D99-A208-93148A581377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1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Apa</a:t>
            </a:r>
            <a:r>
              <a:rPr lang="en-US" sz="4400" b="1" dirty="0"/>
              <a:t> </a:t>
            </a:r>
            <a:r>
              <a:rPr lang="en-US" sz="4400" b="1" dirty="0" err="1" smtClean="0"/>
              <a:t>Konstanta</a:t>
            </a:r>
            <a:r>
              <a:rPr lang="en-US" sz="4400" b="1" dirty="0" smtClean="0"/>
              <a:t> / </a:t>
            </a:r>
            <a:r>
              <a:rPr lang="en-US" sz="4400" b="1" dirty="0" err="1" smtClean="0"/>
              <a:t>Varabel</a:t>
            </a:r>
            <a:r>
              <a:rPr lang="en-US" sz="4400" b="1" dirty="0" smtClean="0"/>
              <a:t>?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pemrosesan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</a:t>
            </a:r>
            <a:r>
              <a:rPr lang="en-US" sz="2800" b="1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b="1" dirty="0" err="1" smtClean="0"/>
              <a:t>konstanta</a:t>
            </a:r>
            <a:r>
              <a:rPr lang="en-US" sz="2800" dirty="0" smtClean="0"/>
              <a:t>. Hal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perlu</a:t>
            </a:r>
            <a:r>
              <a:rPr lang="en-US" sz="2800" dirty="0" smtClean="0"/>
              <a:t> </a:t>
            </a:r>
            <a:r>
              <a:rPr lang="en-US" sz="2800" dirty="0" err="1" smtClean="0"/>
              <a:t>dipahami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baik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sering</a:t>
            </a:r>
            <a:r>
              <a:rPr lang="en-US" sz="2800" dirty="0" smtClean="0"/>
              <a:t> </a:t>
            </a:r>
            <a:r>
              <a:rPr lang="en-US" sz="2800" dirty="0" err="1" smtClean="0"/>
              <a:t>dijumpai</a:t>
            </a:r>
            <a:r>
              <a:rPr lang="en-US" sz="2800" dirty="0" smtClean="0"/>
              <a:t> </a:t>
            </a: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program.</a:t>
            </a:r>
          </a:p>
          <a:p>
            <a:r>
              <a:rPr lang="en-US" sz="2800" dirty="0" err="1" smtClean="0"/>
              <a:t>Hampir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</a:t>
            </a:r>
            <a:r>
              <a:rPr lang="en-US" sz="2800" dirty="0" err="1" smtClean="0"/>
              <a:t>pemrograman</a:t>
            </a:r>
            <a:r>
              <a:rPr lang="en-US" sz="2800" dirty="0" smtClean="0"/>
              <a:t> </a:t>
            </a:r>
            <a:r>
              <a:rPr lang="en-US" sz="2800" dirty="0" err="1" smtClean="0"/>
              <a:t>selalu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konstanta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.</a:t>
            </a:r>
          </a:p>
          <a:p>
            <a:r>
              <a:rPr lang="en-ID" sz="2800" b="1" dirty="0" err="1" smtClean="0"/>
              <a:t>Konstanta</a:t>
            </a:r>
            <a:r>
              <a:rPr lang="en-ID" sz="2800" dirty="0" smtClean="0"/>
              <a:t>: </a:t>
            </a:r>
            <a:r>
              <a:rPr lang="en-ID" sz="2800" dirty="0" err="1" smtClean="0"/>
              <a:t>suatu</a:t>
            </a:r>
            <a:r>
              <a:rPr lang="en-ID" sz="2800" dirty="0" smtClean="0"/>
              <a:t> </a:t>
            </a:r>
            <a:r>
              <a:rPr lang="en-ID" sz="2800" dirty="0" err="1" smtClean="0"/>
              <a:t>nilai</a:t>
            </a:r>
            <a:r>
              <a:rPr lang="en-ID" sz="2800" dirty="0" smtClean="0"/>
              <a:t> di </a:t>
            </a:r>
            <a:r>
              <a:rPr lang="en-ID" sz="2800" dirty="0" err="1" smtClean="0"/>
              <a:t>dalam</a:t>
            </a:r>
            <a:r>
              <a:rPr lang="en-ID" sz="2800" dirty="0" smtClean="0"/>
              <a:t> program </a:t>
            </a:r>
            <a:r>
              <a:rPr lang="en-ID" sz="2800" dirty="0" err="1" smtClean="0"/>
              <a:t>bersifat</a:t>
            </a:r>
            <a:r>
              <a:rPr lang="en-ID" sz="2800" dirty="0" smtClean="0"/>
              <a:t> </a:t>
            </a:r>
            <a:r>
              <a:rPr lang="en-ID" sz="2800" dirty="0" err="1" smtClean="0"/>
              <a:t>tetap</a:t>
            </a:r>
            <a:r>
              <a:rPr lang="en-ID" sz="2800" dirty="0" smtClean="0"/>
              <a:t>.</a:t>
            </a:r>
          </a:p>
          <a:p>
            <a:r>
              <a:rPr lang="en-ID" sz="2800" b="1" dirty="0" err="1" smtClean="0"/>
              <a:t>Variabel</a:t>
            </a:r>
            <a:r>
              <a:rPr lang="en-ID" sz="2800" dirty="0" smtClean="0"/>
              <a:t>: </a:t>
            </a:r>
            <a:r>
              <a:rPr lang="en-ID" sz="2800" dirty="0" err="1" smtClean="0"/>
              <a:t>suatu</a:t>
            </a:r>
            <a:r>
              <a:rPr lang="en-ID" sz="2800" dirty="0" smtClean="0"/>
              <a:t> </a:t>
            </a:r>
            <a:r>
              <a:rPr lang="en-ID" sz="2800" dirty="0" err="1" smtClean="0"/>
              <a:t>nilai</a:t>
            </a:r>
            <a:r>
              <a:rPr lang="en-ID" sz="2800" dirty="0" smtClean="0"/>
              <a:t> di </a:t>
            </a:r>
            <a:r>
              <a:rPr lang="en-ID" sz="2800" dirty="0" err="1" smtClean="0"/>
              <a:t>dalam</a:t>
            </a:r>
            <a:r>
              <a:rPr lang="en-ID" sz="2800" dirty="0" smtClean="0"/>
              <a:t> program </a:t>
            </a:r>
            <a:r>
              <a:rPr lang="en-ID" sz="2800" dirty="0" err="1" smtClean="0"/>
              <a:t>bersifat</a:t>
            </a:r>
            <a:r>
              <a:rPr lang="en-ID" sz="2800" dirty="0" smtClean="0"/>
              <a:t> </a:t>
            </a:r>
            <a:r>
              <a:rPr lang="en-ID" sz="2800" dirty="0" err="1" smtClean="0"/>
              <a:t>dinamis</a:t>
            </a:r>
            <a:r>
              <a:rPr lang="en-ID" sz="2800" dirty="0" smtClean="0"/>
              <a:t>. </a:t>
            </a:r>
            <a:r>
              <a:rPr lang="en-ID" sz="2800" dirty="0" err="1" smtClean="0"/>
              <a:t>Yaitu</a:t>
            </a:r>
            <a:r>
              <a:rPr lang="en-ID" sz="2800" dirty="0" smtClean="0"/>
              <a:t> </a:t>
            </a:r>
            <a:r>
              <a:rPr lang="en-ID" sz="2800" dirty="0" err="1" smtClean="0"/>
              <a:t>dapat</a:t>
            </a:r>
            <a:r>
              <a:rPr lang="en-ID" sz="2800" dirty="0" smtClean="0"/>
              <a:t> </a:t>
            </a:r>
            <a:r>
              <a:rPr lang="en-ID" sz="2800" dirty="0" err="1" smtClean="0"/>
              <a:t>berubah-ubah</a:t>
            </a:r>
            <a:r>
              <a:rPr lang="en-ID" sz="2800" dirty="0" smtClean="0"/>
              <a:t> </a:t>
            </a:r>
            <a:r>
              <a:rPr lang="en-ID" sz="2800" dirty="0" err="1" smtClean="0"/>
              <a:t>sesuai</a:t>
            </a:r>
            <a:r>
              <a:rPr lang="en-ID" sz="2800" dirty="0" smtClean="0"/>
              <a:t> </a:t>
            </a:r>
            <a:r>
              <a:rPr lang="en-ID" sz="2800" dirty="0" err="1" smtClean="0"/>
              <a:t>nilai</a:t>
            </a:r>
            <a:r>
              <a:rPr lang="en-ID" sz="2800" dirty="0" smtClean="0"/>
              <a:t> yang </a:t>
            </a:r>
            <a:r>
              <a:rPr lang="en-ID" sz="2800" dirty="0" err="1" smtClean="0"/>
              <a:t>diinputkan</a:t>
            </a:r>
            <a:r>
              <a:rPr lang="en-ID" sz="2800" dirty="0" smtClean="0"/>
              <a:t>.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DD1E-FDFD-401F-B67F-613F4F71B564}" type="datetime2">
              <a:rPr lang="en-US" smtClean="0"/>
              <a:t>Sunday, October 6, 2024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1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Contoh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Konstanta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2523-E713-4C4E-B2A0-4F896D8107DB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2785864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include 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ID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D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D" sz="2400" dirty="0" smtClean="0">
                <a:latin typeface="Courier New" pitchFamily="49" charset="0"/>
                <a:cs typeface="Courier New" pitchFamily="49" charset="0"/>
              </a:rPr>
              <a:t> l=3, p=7;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&lt;&lt; 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Luas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 "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(l*p) &lt;&lt;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  return 0;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8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3600" b="1" dirty="0" err="1" smtClean="0"/>
              <a:t>Dua</a:t>
            </a:r>
            <a:r>
              <a:rPr lang="en-ID" sz="3600" b="1" dirty="0" smtClean="0"/>
              <a:t> </a:t>
            </a:r>
            <a:r>
              <a:rPr lang="en-ID" sz="3600" b="1" dirty="0" err="1" smtClean="0"/>
              <a:t>Macam</a:t>
            </a:r>
            <a:r>
              <a:rPr lang="en-ID" sz="3600" b="1" dirty="0" smtClean="0"/>
              <a:t> </a:t>
            </a:r>
            <a:r>
              <a:rPr lang="en-ID" sz="3600" b="1" dirty="0" err="1" smtClean="0"/>
              <a:t>Deklarasi</a:t>
            </a:r>
            <a:r>
              <a:rPr lang="en-ID" sz="3600" b="1" dirty="0" smtClean="0"/>
              <a:t> </a:t>
            </a:r>
            <a:r>
              <a:rPr lang="en-ID" sz="3600" b="1" dirty="0" err="1" smtClean="0"/>
              <a:t>Konstanta</a:t>
            </a:r>
            <a:endParaRPr lang="en-US" sz="36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3E07-1AFD-4D99-A208-93148A581377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99377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#</a:t>
            </a:r>
            <a:r>
              <a:rPr lang="en-US" sz="2800" b="1" dirty="0">
                <a:solidFill>
                  <a:schemeClr val="tx1"/>
                </a:solidFill>
              </a:rPr>
              <a:t>define: </a:t>
            </a:r>
            <a:r>
              <a:rPr lang="en-US" sz="2800" dirty="0" err="1" smtClean="0">
                <a:solidFill>
                  <a:schemeClr val="tx1"/>
                </a:solidFill>
              </a:rPr>
              <a:t>menggunakan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preprocessor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directive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diletakkan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bersama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sz="2800" dirty="0">
                <a:solidFill>
                  <a:schemeClr val="tx1"/>
                </a:solidFill>
              </a:rPr>
              <a:t>(di </a:t>
            </a:r>
            <a:r>
              <a:rPr lang="en-US" sz="2800" dirty="0" err="1">
                <a:solidFill>
                  <a:schemeClr val="tx1"/>
                </a:solidFill>
              </a:rPr>
              <a:t>atas</a:t>
            </a:r>
            <a:r>
              <a:rPr lang="en-US" sz="2800" dirty="0">
                <a:solidFill>
                  <a:schemeClr val="tx1"/>
                </a:solidFill>
              </a:rPr>
              <a:t> main()).</a:t>
            </a:r>
          </a:p>
          <a:p>
            <a:r>
              <a:rPr lang="en-US" sz="2800" b="1" dirty="0" err="1">
                <a:solidFill>
                  <a:schemeClr val="tx1"/>
                </a:solidFill>
              </a:rPr>
              <a:t>const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  <a:r>
              <a:rPr lang="en-US" sz="2800" dirty="0" err="1">
                <a:solidFill>
                  <a:schemeClr val="tx1"/>
                </a:solidFill>
              </a:rPr>
              <a:t>cara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pendeklarasiannya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mirip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deklarasi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variabel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ditambahkan</a:t>
            </a:r>
            <a:r>
              <a:rPr lang="en-US" sz="2800" dirty="0">
                <a:solidFill>
                  <a:schemeClr val="tx1"/>
                </a:solidFill>
              </a:rPr>
              <a:t> kata </a:t>
            </a:r>
            <a:r>
              <a:rPr lang="en-US" sz="2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dirty="0">
                <a:solidFill>
                  <a:schemeClr val="tx1"/>
                </a:solidFill>
              </a:rPr>
              <a:t> di </a:t>
            </a:r>
            <a:r>
              <a:rPr lang="en-US" sz="2800" dirty="0" err="1">
                <a:solidFill>
                  <a:schemeClr val="tx1"/>
                </a:solidFill>
              </a:rPr>
              <a:t>awal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3717032"/>
            <a:ext cx="8507288" cy="249783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ts val="0"/>
              </a:spcBef>
              <a:buFont typeface="Wingdings 3"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 fontAlgn="base">
              <a:spcBef>
                <a:spcPts val="0"/>
              </a:spcBef>
              <a:buFont typeface="Wingdings 3"/>
              <a:buNone/>
            </a:pPr>
            <a:r>
              <a:rPr lang="en-ID" sz="2800" b="1" dirty="0" smtClean="0">
                <a:latin typeface="Courier New" pitchFamily="49" charset="0"/>
                <a:cs typeface="Courier New" pitchFamily="49" charset="0"/>
              </a:rPr>
              <a:t>#define p=7;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fontAlgn="base">
              <a:spcBef>
                <a:spcPts val="0"/>
              </a:spcBef>
              <a:buFont typeface="Wingdings 3"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fontAlgn="base">
              <a:spcBef>
                <a:spcPts val="0"/>
              </a:spcBef>
              <a:buFont typeface="Wingdings 3"/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marL="0" indent="0" fontAlgn="base">
              <a:spcBef>
                <a:spcPts val="0"/>
              </a:spcBef>
              <a:buFont typeface="Wingdings 3"/>
              <a:buNone/>
            </a:pPr>
            <a:r>
              <a:rPr lang="en-ID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D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D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D" sz="28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ID" sz="2800" b="1" dirty="0" smtClean="0">
                <a:latin typeface="Courier New" pitchFamily="49" charset="0"/>
                <a:cs typeface="Courier New" pitchFamily="49" charset="0"/>
              </a:rPr>
              <a:t> p=7;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56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/>
              <a:t>Contoh</a:t>
            </a:r>
            <a:r>
              <a:rPr lang="en-US" sz="4400" b="1" dirty="0"/>
              <a:t> </a:t>
            </a:r>
            <a:r>
              <a:rPr lang="en-US" sz="4400" b="1" dirty="0" err="1" smtClean="0"/>
              <a:t>Variabel</a:t>
            </a:r>
            <a:endParaRPr lang="en-US" sz="4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3E07-1AFD-4D99-A208-93148A581377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51405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a, b,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Inputkan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nilai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&gt;&gt;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Inputkan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nilai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b: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&gt;&gt;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c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a +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Hasil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 + b = " &lt;&lt; c &lt;&lt;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8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Komentar</a:t>
            </a:r>
            <a:r>
              <a:rPr lang="en-US" sz="4400" b="1" dirty="0" smtClean="0"/>
              <a:t> 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3E07-1AFD-4D99-A208-93148A581377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disertakan</a:t>
            </a:r>
            <a:r>
              <a:rPr lang="en-US" dirty="0" smtClean="0"/>
              <a:t> </a:t>
            </a:r>
            <a:r>
              <a:rPr lang="en-US" dirty="0" err="1" smtClean="0"/>
              <a:t>denga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script / program yang </a:t>
            </a:r>
            <a:r>
              <a:rPr lang="en-US" dirty="0" err="1" smtClean="0"/>
              <a:t>ditulis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pengganti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halnya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.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 program yang </a:t>
            </a:r>
            <a:r>
              <a:rPr lang="en-US" dirty="0" err="1" smtClean="0"/>
              <a:t>ditulis</a:t>
            </a:r>
            <a:r>
              <a:rPr lang="en-US" dirty="0" smtClean="0"/>
              <a:t>.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// </a:t>
            </a:r>
            <a:r>
              <a:rPr lang="en-US" dirty="0" err="1" smtClean="0"/>
              <a:t>atau</a:t>
            </a:r>
            <a:r>
              <a:rPr lang="en-US" dirty="0" smtClean="0"/>
              <a:t> /* … */</a:t>
            </a:r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suhu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udara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/*program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suhu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udara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suhu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=34; //not error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2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/>
              <a:t>Tabel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Karakter</a:t>
            </a:r>
            <a:r>
              <a:rPr lang="en-US" sz="4400" b="1" dirty="0" smtClean="0"/>
              <a:t> Escape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3E07-1AFD-4D99-A208-93148A581377}" type="datetime2">
              <a:rPr lang="en-US" smtClean="0"/>
              <a:t>Sunday, October 6, 2024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42631049"/>
              </p:ext>
            </p:extLst>
          </p:nvPr>
        </p:nvGraphicFramePr>
        <p:xfrm>
          <a:off x="457198" y="1219200"/>
          <a:ext cx="3970786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6490"/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Karakter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Keterangan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\0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Karakter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ber</a:t>
                      </a:r>
                      <a:r>
                        <a:rPr lang="en-US" sz="2000" dirty="0" smtClean="0"/>
                        <a:t>-ASCII </a:t>
                      </a:r>
                      <a:r>
                        <a:rPr lang="en-US" sz="2000" dirty="0" err="1" smtClean="0"/>
                        <a:t>nol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\a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Karakter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bel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\b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Karakter</a:t>
                      </a:r>
                      <a:r>
                        <a:rPr lang="en-US" sz="2000" dirty="0" smtClean="0"/>
                        <a:t> backspace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\f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Karakter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ganti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halaman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\n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Karakter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pindah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baris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\r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Karakter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ke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awal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baris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\t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Karakter</a:t>
                      </a:r>
                      <a:r>
                        <a:rPr lang="en-US" sz="2000" dirty="0" smtClean="0"/>
                        <a:t> tab </a:t>
                      </a:r>
                      <a:r>
                        <a:rPr lang="en-US" sz="2000" dirty="0" err="1" smtClean="0"/>
                        <a:t>horisontal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296146"/>
              </p:ext>
            </p:extLst>
          </p:nvPr>
        </p:nvGraphicFramePr>
        <p:xfrm>
          <a:off x="4787071" y="1268760"/>
          <a:ext cx="397078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6490"/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Karakter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/>
                        <a:t>Keterangan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\v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Karakter</a:t>
                      </a:r>
                      <a:r>
                        <a:rPr lang="en-US" sz="2000" baseline="0" dirty="0" smtClean="0"/>
                        <a:t> tab </a:t>
                      </a:r>
                      <a:r>
                        <a:rPr lang="en-US" sz="2000" baseline="0" dirty="0" err="1" smtClean="0"/>
                        <a:t>vertikal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\\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Karakter</a:t>
                      </a:r>
                      <a:r>
                        <a:rPr lang="en-US" sz="2000" dirty="0" smtClean="0"/>
                        <a:t> \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\’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Karakter</a:t>
                      </a:r>
                      <a:r>
                        <a:rPr lang="en-US" sz="2000" dirty="0" smtClean="0"/>
                        <a:t> ‘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\”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Karakter</a:t>
                      </a:r>
                      <a:r>
                        <a:rPr lang="en-US" sz="2000" dirty="0" smtClean="0"/>
                        <a:t> “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\?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Karakter</a:t>
                      </a:r>
                      <a:r>
                        <a:rPr lang="en-US" sz="2000" dirty="0" smtClean="0"/>
                        <a:t> ?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3"/>
          <p:cNvSpPr txBox="1">
            <a:spLocks/>
          </p:cNvSpPr>
          <p:nvPr/>
        </p:nvSpPr>
        <p:spPr>
          <a:xfrm>
            <a:off x="457200" y="4581128"/>
            <a:ext cx="8229600" cy="1440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Baris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satu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nBaris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dua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“ &lt;&lt;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&lt;&lt;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Kirim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'a“ &lt;&lt;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D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ID" dirty="0" smtClean="0">
                <a:latin typeface="Courier New" pitchFamily="49" charset="0"/>
                <a:cs typeface="Courier New" pitchFamily="49" charset="0"/>
              </a:rPr>
              <a:t> &lt;&lt; “</a:t>
            </a:r>
            <a:r>
              <a:rPr lang="en-ID" dirty="0" err="1" smtClean="0">
                <a:latin typeface="Courier New" pitchFamily="49" charset="0"/>
                <a:cs typeface="Courier New" pitchFamily="49" charset="0"/>
              </a:rPr>
              <a:t>haloo</a:t>
            </a:r>
            <a:r>
              <a:rPr lang="en-ID" dirty="0" smtClean="0">
                <a:latin typeface="Courier New" pitchFamily="49" charset="0"/>
                <a:cs typeface="Courier New" pitchFamily="49" charset="0"/>
              </a:rPr>
              <a:t>“ &lt;&lt; \n;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36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b="1" dirty="0" err="1" smtClean="0"/>
              <a:t>Tipe</a:t>
            </a:r>
            <a:r>
              <a:rPr lang="en-ID" sz="4400" b="1" dirty="0" smtClean="0"/>
              <a:t> Data </a:t>
            </a:r>
            <a:r>
              <a:rPr lang="en-ID" sz="4400" b="1" dirty="0" err="1" smtClean="0"/>
              <a:t>Pada</a:t>
            </a:r>
            <a:r>
              <a:rPr lang="en-ID" sz="4400" b="1" dirty="0" smtClean="0"/>
              <a:t> C++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3E07-1AFD-4D99-A208-93148A581377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Mengutip</a:t>
            </a:r>
            <a:r>
              <a:rPr lang="en-US" sz="2800" dirty="0"/>
              <a:t> </a:t>
            </a:r>
            <a:r>
              <a:rPr lang="en-US" sz="2800" dirty="0" err="1" smtClean="0"/>
              <a:t>modul</a:t>
            </a:r>
            <a:r>
              <a:rPr lang="en-US" sz="2800" dirty="0" smtClean="0"/>
              <a:t> </a:t>
            </a:r>
            <a:r>
              <a:rPr lang="en-US" sz="2800" i="1" dirty="0" err="1"/>
              <a:t>Pemrograman</a:t>
            </a:r>
            <a:r>
              <a:rPr lang="en-US" sz="2800" i="1" dirty="0"/>
              <a:t> </a:t>
            </a:r>
            <a:r>
              <a:rPr lang="en-US" sz="2800" i="1" dirty="0" err="1"/>
              <a:t>Bahasa</a:t>
            </a:r>
            <a:r>
              <a:rPr lang="en-US" sz="2800" i="1" dirty="0"/>
              <a:t> C++</a:t>
            </a:r>
            <a:r>
              <a:rPr lang="en-US" sz="2800" dirty="0"/>
              <a:t> </a:t>
            </a:r>
            <a:r>
              <a:rPr lang="en-US" sz="2800" dirty="0" err="1"/>
              <a:t>terbitan</a:t>
            </a:r>
            <a:r>
              <a:rPr lang="en-US" sz="2800" dirty="0"/>
              <a:t> </a:t>
            </a:r>
            <a:r>
              <a:rPr lang="en-US" sz="2800" dirty="0" err="1"/>
              <a:t>Zeyrank</a:t>
            </a:r>
            <a:r>
              <a:rPr lang="en-US" sz="2800" dirty="0"/>
              <a:t> Offset </a:t>
            </a:r>
            <a:r>
              <a:rPr lang="en-US" sz="2800" dirty="0" smtClean="0"/>
              <a:t>2010</a:t>
            </a:r>
            <a:r>
              <a:rPr lang="en-US" sz="2800" dirty="0"/>
              <a:t>, </a:t>
            </a:r>
            <a:r>
              <a:rPr lang="en-US" sz="2800" dirty="0" err="1"/>
              <a:t>ada</a:t>
            </a:r>
            <a:r>
              <a:rPr lang="en-US" sz="2800" dirty="0"/>
              <a:t> lima </a:t>
            </a:r>
            <a:r>
              <a:rPr lang="en-US" sz="2800" dirty="0" err="1" smtClean="0"/>
              <a:t>tipe</a:t>
            </a:r>
            <a:r>
              <a:rPr lang="en-US" sz="2800" dirty="0" smtClean="0"/>
              <a:t> data default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C++, </a:t>
            </a:r>
            <a:r>
              <a:rPr lang="en-US" sz="2800" dirty="0" err="1"/>
              <a:t>yaitu</a:t>
            </a:r>
            <a:r>
              <a:rPr lang="en-US" sz="2800" dirty="0"/>
              <a:t>:</a:t>
            </a:r>
          </a:p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Void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yang </a:t>
            </a:r>
            <a:r>
              <a:rPr lang="en-US" sz="2400" dirty="0" err="1">
                <a:solidFill>
                  <a:schemeClr val="tx1"/>
                </a:solidFill>
              </a:rPr>
              <a:t>merupakan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tipe</a:t>
            </a:r>
            <a:r>
              <a:rPr lang="en-US" sz="2400" dirty="0">
                <a:solidFill>
                  <a:schemeClr val="tx1"/>
                </a:solidFill>
              </a:rPr>
              <a:t> data yang </a:t>
            </a:r>
            <a:r>
              <a:rPr lang="en-US" sz="2400" dirty="0" err="1">
                <a:solidFill>
                  <a:schemeClr val="tx1"/>
                </a:solidFill>
              </a:rPr>
              <a:t>tanpa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menggunakan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pengembalian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nilai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400" b="1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merupakan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kepanjangan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interger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artinya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bilangan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bulat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Float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tipe</a:t>
            </a:r>
            <a:r>
              <a:rPr lang="en-US" sz="2400" dirty="0">
                <a:solidFill>
                  <a:schemeClr val="tx1"/>
                </a:solidFill>
              </a:rPr>
              <a:t> data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bentuk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bilangan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pecahan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Double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tipe</a:t>
            </a:r>
            <a:r>
              <a:rPr lang="en-US" sz="2400" dirty="0">
                <a:solidFill>
                  <a:schemeClr val="tx1"/>
                </a:solidFill>
              </a:rPr>
              <a:t> data yang </a:t>
            </a:r>
            <a:r>
              <a:rPr lang="en-US" sz="2400" dirty="0" err="1">
                <a:solidFill>
                  <a:schemeClr val="tx1"/>
                </a:solidFill>
              </a:rPr>
              <a:t>sama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float, </a:t>
            </a:r>
            <a:r>
              <a:rPr lang="en-US" sz="2400" dirty="0" err="1">
                <a:solidFill>
                  <a:schemeClr val="tx1"/>
                </a:solidFill>
              </a:rPr>
              <a:t>yaitu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bilangan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pecahan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jangkauannya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lebih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luas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Char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tipe</a:t>
            </a:r>
            <a:r>
              <a:rPr lang="en-US" sz="2400" dirty="0">
                <a:solidFill>
                  <a:schemeClr val="tx1"/>
                </a:solidFill>
              </a:rPr>
              <a:t> data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bentuk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karakter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1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b="1" dirty="0" err="1" smtClean="0"/>
              <a:t>Tipe</a:t>
            </a:r>
            <a:r>
              <a:rPr lang="en-ID" sz="4400" b="1" dirty="0" smtClean="0"/>
              <a:t> Data </a:t>
            </a:r>
            <a:r>
              <a:rPr lang="en-ID" sz="4400" b="1" dirty="0" err="1" smtClean="0"/>
              <a:t>Tambahan</a:t>
            </a:r>
            <a:r>
              <a:rPr lang="en-ID" sz="4400" b="1" dirty="0" smtClean="0"/>
              <a:t> C++</a:t>
            </a:r>
            <a:endParaRPr lang="en-US" sz="4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3E07-1AFD-4D99-A208-93148A581377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713856"/>
          </a:xfrm>
        </p:spPr>
        <p:txBody>
          <a:bodyPr>
            <a:normAutofit/>
          </a:bodyPr>
          <a:lstStyle/>
          <a:p>
            <a:r>
              <a:rPr lang="en-US" sz="2800" dirty="0" err="1"/>
              <a:t>Kemudian</a:t>
            </a:r>
            <a:r>
              <a:rPr lang="en-US" sz="2800" dirty="0"/>
              <a:t>, </a:t>
            </a:r>
            <a:r>
              <a:rPr lang="en-US" sz="2800" dirty="0" err="1"/>
              <a:t>bahasa</a:t>
            </a:r>
            <a:r>
              <a:rPr lang="en-US" sz="2800" dirty="0"/>
              <a:t> C++ </a:t>
            </a:r>
            <a:r>
              <a:rPr lang="en-US" sz="2800" dirty="0" err="1"/>
              <a:t>menciptakan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data </a:t>
            </a:r>
            <a:r>
              <a:rPr lang="en-US" sz="2800" dirty="0" err="1"/>
              <a:t>lainnya</a:t>
            </a:r>
            <a:r>
              <a:rPr lang="en-US" sz="2800" dirty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:</a:t>
            </a:r>
          </a:p>
          <a:p>
            <a:pPr lvl="1"/>
            <a:r>
              <a:rPr lang="en-US" sz="2500" b="1" dirty="0" err="1" smtClean="0">
                <a:solidFill>
                  <a:schemeClr val="tx1"/>
                </a:solidFill>
              </a:rPr>
              <a:t>Bool</a:t>
            </a: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tipe</a:t>
            </a:r>
            <a:r>
              <a:rPr lang="en-US" sz="2500" dirty="0">
                <a:solidFill>
                  <a:schemeClr val="tx1"/>
                </a:solidFill>
              </a:rPr>
              <a:t> data </a:t>
            </a:r>
            <a:r>
              <a:rPr lang="en-US" sz="2500" dirty="0" err="1">
                <a:solidFill>
                  <a:schemeClr val="tx1"/>
                </a:solidFill>
              </a:rPr>
              <a:t>dalam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bentuk</a:t>
            </a:r>
            <a:r>
              <a:rPr lang="en-US" sz="2500" dirty="0">
                <a:solidFill>
                  <a:schemeClr val="tx1"/>
                </a:solidFill>
              </a:rPr>
              <a:t> Boolean, </a:t>
            </a:r>
            <a:r>
              <a:rPr lang="en-US" sz="2500" dirty="0" err="1">
                <a:solidFill>
                  <a:schemeClr val="tx1"/>
                </a:solidFill>
              </a:rPr>
              <a:t>penyampaiannya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dengan</a:t>
            </a:r>
            <a:r>
              <a:rPr lang="en-US" sz="2500" dirty="0">
                <a:solidFill>
                  <a:schemeClr val="tx1"/>
                </a:solidFill>
              </a:rPr>
              <a:t> True </a:t>
            </a:r>
            <a:r>
              <a:rPr lang="en-US" sz="2500" dirty="0" err="1">
                <a:solidFill>
                  <a:schemeClr val="tx1"/>
                </a:solidFill>
              </a:rPr>
              <a:t>dan</a:t>
            </a:r>
            <a:r>
              <a:rPr lang="en-US" sz="2500" dirty="0">
                <a:solidFill>
                  <a:schemeClr val="tx1"/>
                </a:solidFill>
              </a:rPr>
              <a:t> False</a:t>
            </a:r>
          </a:p>
          <a:p>
            <a:pPr lvl="1"/>
            <a:r>
              <a:rPr lang="en-US" sz="2500" b="1" dirty="0" err="1">
                <a:solidFill>
                  <a:schemeClr val="tx1"/>
                </a:solidFill>
              </a:rPr>
              <a:t>wchar_t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merupakan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tipe</a:t>
            </a:r>
            <a:r>
              <a:rPr lang="en-US" sz="2500" dirty="0">
                <a:solidFill>
                  <a:schemeClr val="tx1"/>
                </a:solidFill>
              </a:rPr>
              <a:t> data yang </a:t>
            </a:r>
            <a:r>
              <a:rPr lang="en-US" sz="2500" dirty="0" err="1">
                <a:solidFill>
                  <a:schemeClr val="tx1"/>
                </a:solidFill>
              </a:rPr>
              <a:t>bentuknya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sama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dengan</a:t>
            </a:r>
            <a:r>
              <a:rPr lang="en-US" sz="2500" dirty="0">
                <a:solidFill>
                  <a:schemeClr val="tx1"/>
                </a:solidFill>
              </a:rPr>
              <a:t> char </a:t>
            </a:r>
            <a:r>
              <a:rPr lang="en-US" sz="2500" dirty="0" err="1">
                <a:solidFill>
                  <a:schemeClr val="tx1"/>
                </a:solidFill>
              </a:rPr>
              <a:t>namun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jangkauannya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lebih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luas</a:t>
            </a:r>
            <a:r>
              <a:rPr lang="en-US" sz="25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30552"/>
            <a:ext cx="821995" cy="8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6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400</TotalTime>
  <Words>570</Words>
  <Application>Microsoft Office PowerPoint</Application>
  <PresentationFormat>On-screen Show (4:3)</PresentationFormat>
  <Paragraphs>105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Origin</vt:lpstr>
      <vt:lpstr>Konstanta Variabel  dan Tipe Data</vt:lpstr>
      <vt:lpstr>Apa Konstanta / Varabel?</vt:lpstr>
      <vt:lpstr>Contoh Konstanta</vt:lpstr>
      <vt:lpstr>Dua Macam Deklarasi Konstanta</vt:lpstr>
      <vt:lpstr>Contoh Variabel</vt:lpstr>
      <vt:lpstr>Komentar </vt:lpstr>
      <vt:lpstr>Tabel Karakter Escape</vt:lpstr>
      <vt:lpstr>Tipe Data Pada C++</vt:lpstr>
      <vt:lpstr>Tipe Data Tambahan C++</vt:lpstr>
      <vt:lpstr>Contoh Tipe Data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Python</dc:title>
  <dc:creator>Wahju Tjahjo Saputro</dc:creator>
  <cp:lastModifiedBy>Setyawan</cp:lastModifiedBy>
  <cp:revision>27</cp:revision>
  <dcterms:created xsi:type="dcterms:W3CDTF">2023-10-04T12:57:20Z</dcterms:created>
  <dcterms:modified xsi:type="dcterms:W3CDTF">2024-10-06T04:22:56Z</dcterms:modified>
</cp:coreProperties>
</file>