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6" r:id="rId4"/>
    <p:sldId id="274" r:id="rId5"/>
    <p:sldId id="277" r:id="rId6"/>
    <p:sldId id="278" r:id="rId7"/>
    <p:sldId id="279" r:id="rId8"/>
    <p:sldId id="280" r:id="rId9"/>
    <p:sldId id="281" r:id="rId10"/>
    <p:sldId id="286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2D78B-8CBC-4C4C-AABB-37FE08806F2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4EEC-2888-4702-8453-4DEA184A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9FB29C7-9644-42DB-A8FC-910132B7154E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247-AB39-48FC-9AC1-623EFE572DF1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78E9-6CA5-4A6A-B1A0-3570F4EB4908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81B4E8-BF13-4CF6-8C5C-85A2D3C46CD1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91D9-0272-4F72-BCDC-78FE0BE78104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D0DD-C9D4-4CB4-883E-AC432C8668F6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614A-65EC-4825-B13F-4940A51F32B8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BC17-4A52-47FB-B52C-7B6AADC1EE6B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20D3-C187-4C88-907F-F170164D7411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3BC7-18E3-4402-8F98-9415F9066AB1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852CE8-F205-46FF-ABF3-471946EFDFD9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Operator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Wahju Tjahjo Saputro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51A1-0B1B-45AD-B704-65902BBD97AC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80728"/>
            <a:ext cx="1839804" cy="18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err="1" smtClean="0"/>
              <a:t>Soal</a:t>
            </a:r>
            <a:r>
              <a:rPr lang="en-ID" sz="4400" b="1" dirty="0" smtClean="0"/>
              <a:t> </a:t>
            </a:r>
            <a:r>
              <a:rPr lang="en-ID" sz="4400" b="1" dirty="0" err="1" smtClean="0"/>
              <a:t>Latihan</a:t>
            </a:r>
            <a:r>
              <a:rPr lang="en-ID" sz="4400" b="1" dirty="0" smtClean="0"/>
              <a:t> 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D" sz="2800" dirty="0" err="1" smtClean="0"/>
              <a:t>Buatlah</a:t>
            </a:r>
            <a:r>
              <a:rPr lang="en-ID" sz="2800" dirty="0" smtClean="0"/>
              <a:t> program </a:t>
            </a:r>
            <a:r>
              <a:rPr lang="en-ID" sz="2800" dirty="0" err="1" smtClean="0"/>
              <a:t>untuk</a:t>
            </a:r>
            <a:r>
              <a:rPr lang="en-ID" sz="2800" dirty="0" smtClean="0"/>
              <a:t> </a:t>
            </a:r>
            <a:r>
              <a:rPr lang="en-ID" sz="2800" dirty="0" err="1" smtClean="0"/>
              <a:t>menghitung</a:t>
            </a:r>
            <a:r>
              <a:rPr lang="en-ID" sz="2800" dirty="0" smtClean="0"/>
              <a:t> </a:t>
            </a:r>
            <a:r>
              <a:rPr lang="en-ID" sz="2800" dirty="0" err="1" smtClean="0"/>
              <a:t>rumus</a:t>
            </a:r>
            <a:r>
              <a:rPr lang="en-ID" sz="2800" dirty="0" smtClean="0"/>
              <a:t> </a:t>
            </a:r>
            <a:r>
              <a:rPr lang="en-ID" sz="2800" dirty="0" err="1" smtClean="0"/>
              <a:t>berikut</a:t>
            </a:r>
            <a:r>
              <a:rPr lang="en-ID" sz="2800" dirty="0" smtClean="0"/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D" sz="2500" dirty="0" err="1" smtClean="0"/>
              <a:t>Keliling</a:t>
            </a:r>
            <a:r>
              <a:rPr lang="en-ID" sz="2500" dirty="0" smtClean="0"/>
              <a:t> </a:t>
            </a:r>
            <a:r>
              <a:rPr lang="en-ID" sz="2500" dirty="0" err="1" smtClean="0"/>
              <a:t>Persegi</a:t>
            </a:r>
            <a:r>
              <a:rPr lang="en-ID" sz="2500" dirty="0" smtClean="0"/>
              <a:t>: K = </a:t>
            </a:r>
            <a:r>
              <a:rPr lang="en-ID" sz="2500" dirty="0" err="1" smtClean="0"/>
              <a:t>sisi</a:t>
            </a:r>
            <a:r>
              <a:rPr lang="en-ID" sz="2500" dirty="0" smtClean="0"/>
              <a:t> + </a:t>
            </a:r>
            <a:r>
              <a:rPr lang="en-ID" sz="2500" dirty="0" err="1" smtClean="0"/>
              <a:t>sisi</a:t>
            </a:r>
            <a:r>
              <a:rPr lang="en-ID" sz="2500" dirty="0" smtClean="0"/>
              <a:t> + </a:t>
            </a:r>
            <a:r>
              <a:rPr lang="en-ID" sz="2500" dirty="0" err="1" smtClean="0"/>
              <a:t>sisi</a:t>
            </a:r>
            <a:r>
              <a:rPr lang="en-ID" sz="2500" dirty="0" smtClean="0"/>
              <a:t> + </a:t>
            </a:r>
            <a:r>
              <a:rPr lang="en-ID" sz="2500" dirty="0" err="1" smtClean="0"/>
              <a:t>sisi</a:t>
            </a:r>
            <a:endParaRPr lang="en-ID" sz="2500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ID" sz="2500" dirty="0" err="1" smtClean="0"/>
              <a:t>Luas</a:t>
            </a:r>
            <a:r>
              <a:rPr lang="en-ID" sz="2500" dirty="0" smtClean="0"/>
              <a:t> </a:t>
            </a:r>
            <a:r>
              <a:rPr lang="en-ID" sz="2500" dirty="0" err="1"/>
              <a:t>P</a:t>
            </a:r>
            <a:r>
              <a:rPr lang="en-ID" sz="2500" dirty="0" err="1" smtClean="0"/>
              <a:t>ersegi</a:t>
            </a:r>
            <a:r>
              <a:rPr lang="en-ID" sz="2500" dirty="0" smtClean="0"/>
              <a:t>: L = </a:t>
            </a:r>
            <a:r>
              <a:rPr lang="en-ID" sz="2500" dirty="0" err="1" smtClean="0"/>
              <a:t>sisi</a:t>
            </a:r>
            <a:r>
              <a:rPr lang="en-ID" sz="2500" dirty="0" smtClean="0"/>
              <a:t> x </a:t>
            </a:r>
            <a:r>
              <a:rPr lang="en-ID" sz="2500" dirty="0" err="1" smtClean="0"/>
              <a:t>sisi</a:t>
            </a:r>
            <a:endParaRPr lang="en-ID" sz="2500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ID" sz="2500" dirty="0" err="1" smtClean="0"/>
              <a:t>Luas</a:t>
            </a:r>
            <a:r>
              <a:rPr lang="en-ID" sz="2500" dirty="0" smtClean="0"/>
              <a:t> </a:t>
            </a:r>
            <a:r>
              <a:rPr lang="en-ID" sz="2500" dirty="0" err="1" smtClean="0"/>
              <a:t>Trapesium</a:t>
            </a:r>
            <a:r>
              <a:rPr lang="en-ID" sz="2500" dirty="0" smtClean="0"/>
              <a:t>: L = ½ x </a:t>
            </a:r>
            <a:r>
              <a:rPr lang="en-ID" sz="2500" dirty="0" err="1" smtClean="0"/>
              <a:t>jumlah</a:t>
            </a:r>
            <a:r>
              <a:rPr lang="en-ID" sz="2500" dirty="0" smtClean="0"/>
              <a:t> </a:t>
            </a:r>
            <a:r>
              <a:rPr lang="en-ID" sz="2500" dirty="0" err="1" smtClean="0"/>
              <a:t>sisi</a:t>
            </a:r>
            <a:r>
              <a:rPr lang="en-ID" sz="2500" dirty="0" smtClean="0"/>
              <a:t> </a:t>
            </a:r>
            <a:r>
              <a:rPr lang="en-ID" sz="2500" dirty="0" err="1" smtClean="0"/>
              <a:t>sejajar</a:t>
            </a:r>
            <a:r>
              <a:rPr lang="en-ID" sz="2500" dirty="0" smtClean="0"/>
              <a:t> x </a:t>
            </a:r>
            <a:r>
              <a:rPr lang="en-ID" sz="2500" dirty="0" err="1" smtClean="0"/>
              <a:t>tinggi</a:t>
            </a:r>
            <a:endParaRPr lang="en-ID" sz="2500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ID" sz="2500" dirty="0" err="1" smtClean="0"/>
              <a:t>Luas</a:t>
            </a:r>
            <a:r>
              <a:rPr lang="en-ID" sz="2500" dirty="0" smtClean="0"/>
              <a:t> </a:t>
            </a:r>
            <a:r>
              <a:rPr lang="en-ID" sz="2500" dirty="0" err="1" smtClean="0"/>
              <a:t>Segitiga</a:t>
            </a:r>
            <a:r>
              <a:rPr lang="en-ID" sz="2500" dirty="0" smtClean="0"/>
              <a:t>: L = ½ x </a:t>
            </a:r>
            <a:r>
              <a:rPr lang="en-ID" sz="2500" dirty="0" err="1" smtClean="0"/>
              <a:t>panjang</a:t>
            </a:r>
            <a:r>
              <a:rPr lang="en-ID" sz="2500" dirty="0" smtClean="0"/>
              <a:t> alas x </a:t>
            </a:r>
            <a:r>
              <a:rPr lang="en-ID" sz="2500" dirty="0" err="1" smtClean="0"/>
              <a:t>tinggi</a:t>
            </a:r>
            <a:endParaRPr lang="en-ID" sz="2500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ID" sz="2500" dirty="0" err="1" smtClean="0"/>
              <a:t>Keliling</a:t>
            </a:r>
            <a:r>
              <a:rPr lang="en-ID" sz="2500" dirty="0" smtClean="0"/>
              <a:t> </a:t>
            </a:r>
            <a:r>
              <a:rPr lang="en-ID" sz="2500" dirty="0" err="1" smtClean="0"/>
              <a:t>Lingkaran</a:t>
            </a:r>
            <a:r>
              <a:rPr lang="en-ID" sz="2500" dirty="0" smtClean="0"/>
              <a:t>: K = 2 x </a:t>
            </a:r>
            <a:r>
              <a:rPr lang="en-ID" sz="2500" dirty="0" err="1" smtClean="0"/>
              <a:t>konstanta</a:t>
            </a:r>
            <a:r>
              <a:rPr lang="en-ID" sz="2500" dirty="0" smtClean="0"/>
              <a:t> phi x </a:t>
            </a:r>
            <a:r>
              <a:rPr lang="en-ID" sz="2500" dirty="0" err="1" smtClean="0"/>
              <a:t>jari-jari</a:t>
            </a:r>
            <a:endParaRPr lang="en-ID" sz="2500" dirty="0" smtClean="0"/>
          </a:p>
          <a:p>
            <a:endParaRPr lang="en-ID" sz="2800" dirty="0" smtClean="0"/>
          </a:p>
          <a:p>
            <a:r>
              <a:rPr lang="en-ID" sz="2800" dirty="0" err="1" smtClean="0"/>
              <a:t>Semua</a:t>
            </a:r>
            <a:r>
              <a:rPr lang="en-ID" sz="2800" dirty="0" smtClean="0"/>
              <a:t> </a:t>
            </a:r>
            <a:r>
              <a:rPr lang="en-ID" sz="2800" dirty="0" err="1" smtClean="0"/>
              <a:t>nilai</a:t>
            </a:r>
            <a:r>
              <a:rPr lang="en-ID" sz="2800" dirty="0" smtClean="0"/>
              <a:t> </a:t>
            </a:r>
            <a:r>
              <a:rPr lang="en-ID" sz="2800" dirty="0" err="1" smtClean="0"/>
              <a:t>pada</a:t>
            </a:r>
            <a:r>
              <a:rPr lang="en-ID" sz="2800" dirty="0" smtClean="0"/>
              <a:t> </a:t>
            </a:r>
            <a:r>
              <a:rPr lang="en-ID" sz="2800" dirty="0" err="1" smtClean="0"/>
              <a:t>rumus</a:t>
            </a:r>
            <a:r>
              <a:rPr lang="en-ID" sz="2800" dirty="0" smtClean="0"/>
              <a:t> </a:t>
            </a:r>
            <a:r>
              <a:rPr lang="en-ID" sz="2800" dirty="0" err="1" smtClean="0"/>
              <a:t>diinputkan</a:t>
            </a:r>
            <a:r>
              <a:rPr lang="en-ID" sz="2800" dirty="0" smtClean="0"/>
              <a:t> </a:t>
            </a:r>
            <a:r>
              <a:rPr lang="en-ID" sz="2800" dirty="0" err="1" smtClean="0"/>
              <a:t>menggunakan</a:t>
            </a:r>
            <a:r>
              <a:rPr lang="en-ID" sz="2800" dirty="0" smtClean="0"/>
              <a:t> </a:t>
            </a:r>
            <a:r>
              <a:rPr lang="en-ID" sz="2800" dirty="0" err="1" smtClean="0"/>
              <a:t>perintah</a:t>
            </a:r>
            <a:r>
              <a:rPr lang="en-ID" sz="2800" dirty="0" smtClean="0"/>
              <a:t> </a:t>
            </a:r>
            <a:r>
              <a:rPr lang="en-ID" sz="28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</a:t>
            </a:r>
            <a:r>
              <a:rPr lang="en-ID" sz="2800" dirty="0" err="1" smtClean="0"/>
              <a:t>luaran</a:t>
            </a:r>
            <a:r>
              <a:rPr lang="en-ID" sz="2800" dirty="0" smtClean="0"/>
              <a:t> </a:t>
            </a:r>
            <a:r>
              <a:rPr lang="en-ID" sz="2800" dirty="0" err="1" smtClean="0"/>
              <a:t>tampil</a:t>
            </a:r>
            <a:r>
              <a:rPr lang="en-ID" sz="2800" dirty="0" smtClean="0"/>
              <a:t> </a:t>
            </a:r>
            <a:r>
              <a:rPr lang="en-ID" sz="2800" dirty="0" err="1" smtClean="0"/>
              <a:t>dengan</a:t>
            </a:r>
            <a:r>
              <a:rPr lang="en-ID" sz="2800" dirty="0" smtClean="0"/>
              <a:t> </a:t>
            </a:r>
            <a:r>
              <a:rPr lang="en-ID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ID" sz="2800" dirty="0" smtClean="0"/>
              <a:t>.</a:t>
            </a:r>
          </a:p>
          <a:p>
            <a:r>
              <a:rPr lang="en-ID" sz="2800" dirty="0" err="1" smtClean="0"/>
              <a:t>Nama</a:t>
            </a:r>
            <a:r>
              <a:rPr lang="en-ID" sz="2800" dirty="0" smtClean="0"/>
              <a:t> file </a:t>
            </a:r>
            <a:r>
              <a:rPr lang="en-ID" sz="2800" dirty="0" err="1" smtClean="0"/>
              <a:t>bebas</a:t>
            </a:r>
            <a:r>
              <a:rPr lang="en-ID" sz="2800" dirty="0" smtClean="0"/>
              <a:t> </a:t>
            </a:r>
            <a:r>
              <a:rPr lang="en-ID" sz="2800" dirty="0" err="1" smtClean="0"/>
              <a:t>dengan</a:t>
            </a:r>
            <a:r>
              <a:rPr lang="en-ID" sz="2800" dirty="0" smtClean="0"/>
              <a:t> format </a:t>
            </a:r>
            <a:r>
              <a:rPr lang="en-ID" sz="2800" b="1" dirty="0" smtClean="0"/>
              <a:t>.</a:t>
            </a:r>
            <a:r>
              <a:rPr lang="en-ID" sz="2800" b="1" dirty="0" err="1" smtClean="0"/>
              <a:t>cpp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7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 smtClean="0"/>
              <a:t>Terima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Kasih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4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 smtClean="0"/>
              <a:t>Perbedaan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Ekspresi</a:t>
            </a:r>
            <a:r>
              <a:rPr lang="en-US" sz="4400" b="1" dirty="0" smtClean="0"/>
              <a:t> Operator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229600" cy="1489720"/>
          </a:xfrm>
        </p:spPr>
        <p:txBody>
          <a:bodyPr/>
          <a:lstStyle/>
          <a:p>
            <a:r>
              <a:rPr lang="en-US" b="1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suati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operator.</a:t>
            </a:r>
          </a:p>
          <a:p>
            <a:r>
              <a:rPr lang="en-US" b="1" dirty="0" smtClean="0"/>
              <a:t>Operator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yang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2A80-EE7B-467D-A182-653CE20318AF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03736"/>
              </p:ext>
            </p:extLst>
          </p:nvPr>
        </p:nvGraphicFramePr>
        <p:xfrm>
          <a:off x="899592" y="3068960"/>
          <a:ext cx="367240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Ekspresi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Operator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+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r>
                        <a:rPr lang="en-US" sz="2400" baseline="0" dirty="0" smtClean="0"/>
                        <a:t> &gt;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&gt;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(6 * 2) + 5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48" y="188640"/>
            <a:ext cx="7803860" cy="86409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Operator </a:t>
            </a:r>
            <a:r>
              <a:rPr lang="en-US" sz="4400" b="1" dirty="0" err="1" smtClean="0"/>
              <a:t>Aritmatika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9856036"/>
              </p:ext>
            </p:extLst>
          </p:nvPr>
        </p:nvGraphicFramePr>
        <p:xfrm>
          <a:off x="683568" y="1484784"/>
          <a:ext cx="431685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8662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 err="1" smtClean="0"/>
                        <a:t>Nama</a:t>
                      </a:r>
                      <a:r>
                        <a:rPr lang="en-ID" sz="2400" b="1" dirty="0" smtClean="0"/>
                        <a:t>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Simbol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400" dirty="0" err="1" smtClean="0"/>
                        <a:t>Penjumlahan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400" dirty="0" err="1" smtClean="0"/>
                        <a:t>Pengurangan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400" dirty="0" err="1" smtClean="0"/>
                        <a:t>Perkalian</a:t>
                      </a:r>
                      <a:r>
                        <a:rPr lang="en-ID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400" dirty="0" err="1" smtClean="0"/>
                        <a:t>Pembagian</a:t>
                      </a:r>
                      <a:r>
                        <a:rPr lang="en-ID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400" dirty="0" err="1" smtClean="0"/>
                        <a:t>Sisa</a:t>
                      </a:r>
                      <a:r>
                        <a:rPr lang="en-ID" sz="2400" dirty="0" smtClean="0"/>
                        <a:t> </a:t>
                      </a:r>
                      <a:r>
                        <a:rPr lang="en-ID" sz="2400" dirty="0" err="1" smtClean="0"/>
                        <a:t>Bagi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467544" y="2204864"/>
            <a:ext cx="8229600" cy="4320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48" y="188640"/>
            <a:ext cx="7803860" cy="864096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Contoh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Opr</a:t>
            </a:r>
            <a:r>
              <a:rPr lang="en-US" sz="4400" b="1" dirty="0" smtClean="0"/>
              <a:t>. </a:t>
            </a:r>
            <a:r>
              <a:rPr lang="en-US" sz="4400" b="1" dirty="0" err="1" smtClean="0"/>
              <a:t>Aritmatika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67544" y="2204864"/>
            <a:ext cx="8229600" cy="4320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21296" y="1340768"/>
            <a:ext cx="8175848" cy="48245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Inputkan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&gt;&gt; a;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Inputkan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B: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&gt;&gt; b;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B: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 &lt;&lt; a + b &lt;&lt;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B: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 &lt;&lt; a - b &lt;&lt;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B: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 &lt;&lt; a * b &lt;&lt;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B: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 &lt;&lt; a / b &lt;&lt;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B: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 &lt;&lt; a % b &lt;&lt;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smtClean="0"/>
              <a:t>Operator </a:t>
            </a:r>
            <a:r>
              <a:rPr lang="en-ID" sz="4400" b="1" dirty="0" err="1" smtClean="0"/>
              <a:t>Penugasan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3456384" cy="4226024"/>
          </a:xfrm>
        </p:spPr>
        <p:txBody>
          <a:bodyPr>
            <a:normAutofit/>
          </a:bodyPr>
          <a:lstStyle/>
          <a:p>
            <a:r>
              <a:rPr lang="sv-SE" sz="2800" dirty="0"/>
              <a:t>Operator penugasan (</a:t>
            </a:r>
            <a:r>
              <a:rPr lang="sv-SE" sz="2800" i="1" dirty="0"/>
              <a:t>Assignment Operator</a:t>
            </a:r>
            <a:r>
              <a:rPr lang="sv-SE" sz="2800" dirty="0"/>
              <a:t>) </a:t>
            </a:r>
            <a:r>
              <a:rPr lang="sv-SE" sz="2800" dirty="0" smtClean="0"/>
              <a:t>fungsinya  memberi </a:t>
            </a:r>
            <a:r>
              <a:rPr lang="sv-SE" sz="2800" dirty="0"/>
              <a:t>tugas pada variabel. Biasanya untuk </a:t>
            </a:r>
            <a:r>
              <a:rPr lang="sv-SE" sz="2800" b="1" dirty="0"/>
              <a:t>mengisi nilai</a:t>
            </a:r>
            <a:r>
              <a:rPr lang="sv-SE" sz="2800" dirty="0"/>
              <a:t>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12849"/>
              </p:ext>
            </p:extLst>
          </p:nvPr>
        </p:nvGraphicFramePr>
        <p:xfrm>
          <a:off x="4067944" y="1412776"/>
          <a:ext cx="4636518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0958"/>
                <a:gridCol w="1365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 err="1" smtClean="0"/>
                        <a:t>Nama</a:t>
                      </a:r>
                      <a:r>
                        <a:rPr lang="en-ID" sz="2000" b="1" dirty="0" smtClean="0"/>
                        <a:t> Operator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 err="1" smtClean="0"/>
                        <a:t>Simbol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Nilai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Penambahan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+=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Pengurangan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-=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Perkalian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*=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Pembagian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/=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Sisa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bagi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%=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shift 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&lt;&lt;=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shift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&gt;&gt;=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bitwise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&amp;=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bitwise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|=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>
                          <a:effectLst/>
                        </a:rPr>
                        <a:t>Pengisian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bitwise 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^=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0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err="1" smtClean="0"/>
              <a:t>Contoh</a:t>
            </a:r>
            <a:r>
              <a:rPr lang="en-ID" sz="4400" b="1" dirty="0" smtClean="0"/>
              <a:t> </a:t>
            </a:r>
            <a:r>
              <a:rPr lang="en-ID" sz="4400" b="1" dirty="0" err="1" smtClean="0"/>
              <a:t>Opr</a:t>
            </a:r>
            <a:r>
              <a:rPr lang="en-ID" sz="4400" b="1" dirty="0" smtClean="0"/>
              <a:t>. </a:t>
            </a:r>
            <a:r>
              <a:rPr lang="en-ID" sz="4400" b="1" dirty="0" err="1"/>
              <a:t>Penugasan</a:t>
            </a:r>
            <a:endParaRPr lang="en-US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46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a = 5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 = 10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diisi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tanda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+= a; //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sama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dengan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b + a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b &lt;&lt;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-= a; //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sama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dengan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 = b - a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b &lt;&lt;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D" sz="24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ID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/>
              <a:t>Operator </a:t>
            </a:r>
            <a:r>
              <a:rPr lang="en-ID" sz="4400" b="1" dirty="0" err="1" smtClean="0"/>
              <a:t>Pembanding</a:t>
            </a:r>
            <a:endParaRPr lang="en-US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2176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membandingkan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. </a:t>
            </a:r>
            <a:r>
              <a:rPr lang="en-US" sz="2800" dirty="0" err="1" smtClean="0"/>
              <a:t>Membantu</a:t>
            </a:r>
            <a:r>
              <a:rPr lang="en-US" sz="2800" dirty="0" smtClean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jawaban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 smtClean="0"/>
              <a:t>. 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/>
              <a:t>balik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perbandingan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1 </a:t>
            </a:r>
            <a:r>
              <a:rPr lang="en-US" sz="2800" dirty="0" smtClean="0"/>
              <a:t>(true) </a:t>
            </a:r>
            <a:r>
              <a:rPr lang="en-US" sz="2800" dirty="0" err="1" smtClean="0"/>
              <a:t>atau</a:t>
            </a:r>
            <a:r>
              <a:rPr lang="en-US" sz="2800" dirty="0" smtClean="0"/>
              <a:t> 0 (false).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15820"/>
              </p:ext>
            </p:extLst>
          </p:nvPr>
        </p:nvGraphicFramePr>
        <p:xfrm>
          <a:off x="827584" y="3140968"/>
          <a:ext cx="626469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3240360"/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2000" b="1" dirty="0" smtClean="0">
                          <a:effectLst/>
                        </a:rPr>
                        <a:t>Operator</a:t>
                      </a:r>
                      <a:endParaRPr lang="en-US" sz="2000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2000" b="1" dirty="0" err="1" smtClean="0">
                          <a:effectLst/>
                        </a:rPr>
                        <a:t>Arti</a:t>
                      </a:r>
                      <a:r>
                        <a:rPr lang="en-ID" sz="2000" b="1" dirty="0" smtClean="0">
                          <a:effectLst/>
                        </a:rPr>
                        <a:t> / </a:t>
                      </a:r>
                      <a:r>
                        <a:rPr lang="en-ID" sz="2000" b="1" dirty="0" err="1" smtClean="0">
                          <a:effectLst/>
                        </a:rPr>
                        <a:t>Penjelasan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2000" b="1" dirty="0" err="1" smtClean="0">
                          <a:effectLst/>
                        </a:rPr>
                        <a:t>Penulisan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Benar-benar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sama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dengan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x ==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!=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000" dirty="0" err="1" smtClean="0">
                          <a:effectLst/>
                        </a:rPr>
                        <a:t>Tidak</a:t>
                      </a:r>
                      <a:r>
                        <a:rPr lang="en-ID" sz="2000" baseline="0" dirty="0" smtClean="0">
                          <a:effectLst/>
                        </a:rPr>
                        <a:t> </a:t>
                      </a:r>
                      <a:r>
                        <a:rPr lang="en-ID" sz="2000" baseline="0" dirty="0" err="1" smtClean="0">
                          <a:effectLst/>
                        </a:rPr>
                        <a:t>sama</a:t>
                      </a:r>
                      <a:r>
                        <a:rPr lang="en-ID" sz="2000" baseline="0" dirty="0" smtClean="0">
                          <a:effectLst/>
                        </a:rPr>
                        <a:t> </a:t>
                      </a:r>
                      <a:r>
                        <a:rPr lang="en-ID" sz="2000" baseline="0" dirty="0" err="1" smtClean="0">
                          <a:effectLst/>
                        </a:rPr>
                        <a:t>dengan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x !=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000" dirty="0" err="1" smtClean="0">
                          <a:effectLst/>
                        </a:rPr>
                        <a:t>Lebih</a:t>
                      </a:r>
                      <a:r>
                        <a:rPr lang="en-ID" sz="2000" baseline="0" dirty="0" smtClean="0">
                          <a:effectLst/>
                        </a:rPr>
                        <a:t> </a:t>
                      </a:r>
                      <a:r>
                        <a:rPr lang="en-ID" sz="2000" baseline="0" dirty="0" err="1" smtClean="0">
                          <a:effectLst/>
                        </a:rPr>
                        <a:t>besar</a:t>
                      </a:r>
                      <a:r>
                        <a:rPr lang="en-ID" sz="2000" baseline="0" dirty="0" smtClean="0">
                          <a:effectLst/>
                        </a:rPr>
                        <a:t> </a:t>
                      </a:r>
                      <a:r>
                        <a:rPr lang="en-ID" sz="2000" baseline="0" dirty="0" err="1" smtClean="0">
                          <a:effectLst/>
                        </a:rPr>
                        <a:t>dari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x &gt;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000" dirty="0" err="1" smtClean="0">
                          <a:effectLst/>
                        </a:rPr>
                        <a:t>Lebih</a:t>
                      </a:r>
                      <a:r>
                        <a:rPr lang="en-ID" sz="2000" baseline="0" dirty="0" smtClean="0">
                          <a:effectLst/>
                        </a:rPr>
                        <a:t> </a:t>
                      </a:r>
                      <a:r>
                        <a:rPr lang="en-ID" sz="2000" baseline="0" dirty="0" err="1" smtClean="0">
                          <a:effectLst/>
                        </a:rPr>
                        <a:t>kecil</a:t>
                      </a:r>
                      <a:r>
                        <a:rPr lang="en-ID" sz="2000" baseline="0" dirty="0" smtClean="0">
                          <a:effectLst/>
                        </a:rPr>
                        <a:t> </a:t>
                      </a:r>
                      <a:r>
                        <a:rPr lang="en-ID" sz="2000" baseline="0" dirty="0" err="1" smtClean="0">
                          <a:effectLst/>
                        </a:rPr>
                        <a:t>dari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x &lt;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000" dirty="0" err="1" smtClean="0">
                          <a:effectLst/>
                        </a:rPr>
                        <a:t>Lebih</a:t>
                      </a:r>
                      <a:r>
                        <a:rPr lang="en-ID" sz="2000" baseline="0" dirty="0" smtClean="0">
                          <a:effectLst/>
                        </a:rPr>
                        <a:t> </a:t>
                      </a:r>
                      <a:r>
                        <a:rPr lang="en-ID" sz="2000" baseline="0" dirty="0" err="1" smtClean="0">
                          <a:effectLst/>
                        </a:rPr>
                        <a:t>besar</a:t>
                      </a:r>
                      <a:r>
                        <a:rPr lang="en-ID" sz="2000" baseline="0" dirty="0" smtClean="0">
                          <a:effectLst/>
                        </a:rPr>
                        <a:t> </a:t>
                      </a:r>
                      <a:r>
                        <a:rPr lang="en-ID" sz="2000" baseline="0" dirty="0" err="1" smtClean="0">
                          <a:effectLst/>
                        </a:rPr>
                        <a:t>dan</a:t>
                      </a:r>
                      <a:r>
                        <a:rPr lang="en-ID" sz="2000" baseline="0" dirty="0" smtClean="0">
                          <a:effectLst/>
                        </a:rPr>
                        <a:t> </a:t>
                      </a:r>
                      <a:r>
                        <a:rPr lang="en-ID" sz="2000" baseline="0" dirty="0" err="1" smtClean="0">
                          <a:effectLst/>
                        </a:rPr>
                        <a:t>sama</a:t>
                      </a:r>
                      <a:r>
                        <a:rPr lang="en-ID" sz="2000" baseline="0" dirty="0" smtClean="0">
                          <a:effectLst/>
                        </a:rPr>
                        <a:t> </a:t>
                      </a:r>
                      <a:r>
                        <a:rPr lang="en-ID" sz="2000" baseline="0" dirty="0" err="1" smtClean="0">
                          <a:effectLst/>
                        </a:rPr>
                        <a:t>dengan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x &gt;=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D" sz="2000" dirty="0" err="1" smtClean="0"/>
                        <a:t>Lebih</a:t>
                      </a:r>
                      <a:r>
                        <a:rPr lang="en-ID" sz="2000" dirty="0" smtClean="0"/>
                        <a:t> </a:t>
                      </a:r>
                      <a:r>
                        <a:rPr lang="en-ID" sz="2000" dirty="0" err="1" smtClean="0"/>
                        <a:t>kecil</a:t>
                      </a:r>
                      <a:r>
                        <a:rPr lang="en-ID" sz="2000" dirty="0" smtClean="0"/>
                        <a:t> </a:t>
                      </a:r>
                      <a:r>
                        <a:rPr lang="en-ID" sz="2000" dirty="0" err="1" smtClean="0"/>
                        <a:t>dan</a:t>
                      </a:r>
                      <a:r>
                        <a:rPr lang="en-ID" sz="2000" dirty="0" smtClean="0"/>
                        <a:t> </a:t>
                      </a:r>
                      <a:r>
                        <a:rPr lang="en-ID" sz="2000" dirty="0" err="1" smtClean="0"/>
                        <a:t>sama</a:t>
                      </a:r>
                      <a:r>
                        <a:rPr lang="en-ID" sz="2000" dirty="0" smtClean="0"/>
                        <a:t> </a:t>
                      </a:r>
                      <a:r>
                        <a:rPr lang="en-ID" sz="2000" dirty="0" err="1" smtClean="0"/>
                        <a:t>dengan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smtClean="0">
                          <a:effectLst/>
                        </a:rPr>
                        <a:t>x </a:t>
                      </a:r>
                      <a:r>
                        <a:rPr lang="en-US" sz="2000" dirty="0">
                          <a:effectLst/>
                        </a:rPr>
                        <a:t>&lt;= y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50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err="1" smtClean="0"/>
              <a:t>Contoh</a:t>
            </a:r>
            <a:r>
              <a:rPr lang="en-ID" sz="4400" b="1" dirty="0" smtClean="0"/>
              <a:t> </a:t>
            </a:r>
            <a:r>
              <a:rPr lang="en-ID" sz="4400" b="1" dirty="0" err="1" smtClean="0"/>
              <a:t>Opr</a:t>
            </a:r>
            <a:r>
              <a:rPr lang="en-ID" sz="4400" b="1" dirty="0" smtClean="0"/>
              <a:t>. </a:t>
            </a:r>
            <a:r>
              <a:rPr lang="en-ID" sz="4400" b="1" dirty="0" err="1"/>
              <a:t>Pembanding</a:t>
            </a:r>
            <a:endParaRPr lang="en-US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x = 5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y = 3;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&lt;&lt; (x == y);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//returns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0 (false)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67544" y="3789040"/>
            <a:ext cx="8229600" cy="22322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buFont typeface="Wingdings 3"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x = 5;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y = 3;</a:t>
            </a:r>
          </a:p>
          <a:p>
            <a:pPr marL="0" indent="0">
              <a:buFont typeface="Wingdings 3"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&lt;&lt; (x != y); //returns 1 (true)  </a:t>
            </a:r>
          </a:p>
          <a:p>
            <a:pPr marL="0" indent="0">
              <a:buFont typeface="Wingdings 3"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Font typeface="Wingdings 3"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1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smtClean="0"/>
              <a:t>Operator </a:t>
            </a:r>
            <a:r>
              <a:rPr lang="en-ID" sz="4400" b="1" dirty="0" err="1" smtClean="0"/>
              <a:t>Logika</a:t>
            </a:r>
            <a:endParaRPr lang="en-US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57672"/>
          </a:xfrm>
        </p:spPr>
        <p:txBody>
          <a:bodyPr/>
          <a:lstStyle/>
          <a:p>
            <a:r>
              <a:rPr lang="en-US" dirty="0" err="1" smtClean="0"/>
              <a:t>Selain</a:t>
            </a:r>
            <a:r>
              <a:rPr lang="en-US" dirty="0" smtClean="0"/>
              <a:t> operator </a:t>
            </a:r>
            <a:r>
              <a:rPr lang="en-US" dirty="0" err="1"/>
              <a:t>perbandingan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bernilai</a:t>
            </a:r>
            <a:r>
              <a:rPr lang="en-US" dirty="0" smtClean="0"/>
              <a:t> true </a:t>
            </a:r>
            <a:r>
              <a:rPr lang="en-US" dirty="0"/>
              <a:t>(1)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false </a:t>
            </a:r>
            <a:r>
              <a:rPr lang="en-US" dirty="0"/>
              <a:t>(0</a:t>
            </a:r>
            <a:r>
              <a:rPr lang="en-US" dirty="0" smtClean="0"/>
              <a:t>).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37550"/>
              </p:ext>
            </p:extLst>
          </p:nvPr>
        </p:nvGraphicFramePr>
        <p:xfrm>
          <a:off x="539552" y="2420888"/>
          <a:ext cx="8208912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321020"/>
                <a:gridCol w="3358191"/>
                <a:gridCol w="2089541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2000" b="1" dirty="0" smtClean="0">
                          <a:effectLst/>
                        </a:rPr>
                        <a:t>Operator</a:t>
                      </a:r>
                      <a:endParaRPr lang="en-US" sz="2000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2000" b="1" dirty="0" err="1" smtClean="0">
                          <a:effectLst/>
                        </a:rPr>
                        <a:t>Nama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2000" b="1" dirty="0" err="1" smtClean="0">
                          <a:effectLst/>
                        </a:rPr>
                        <a:t>Penulisan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2000" b="1" dirty="0" err="1" smtClean="0">
                          <a:effectLst/>
                        </a:rPr>
                        <a:t>Penulisan</a:t>
                      </a:r>
                      <a:r>
                        <a:rPr lang="en-ID" sz="2000" b="1" baseline="0" dirty="0" smtClean="0">
                          <a:effectLst/>
                        </a:rPr>
                        <a:t> 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2000" dirty="0" smtClean="0">
                          <a:effectLst/>
                        </a:rPr>
                        <a:t>&amp;&amp;</a:t>
                      </a:r>
                      <a:endParaRPr lang="en-US" sz="2000" dirty="0">
                        <a:effectLst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000" dirty="0" err="1" smtClean="0">
                          <a:effectLst/>
                        </a:rPr>
                        <a:t>Logika</a:t>
                      </a:r>
                      <a:r>
                        <a:rPr lang="en-ID" sz="2000" dirty="0" smtClean="0">
                          <a:effectLst/>
                        </a:rPr>
                        <a:t> and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Mengembalikan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nilai</a:t>
                      </a:r>
                      <a:r>
                        <a:rPr lang="en-US" sz="2000" dirty="0" smtClean="0">
                          <a:effectLst/>
                        </a:rPr>
                        <a:t> true </a:t>
                      </a:r>
                      <a:r>
                        <a:rPr lang="en-US" sz="2000" dirty="0" err="1" smtClean="0">
                          <a:effectLst/>
                        </a:rPr>
                        <a:t>jika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kedua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pernyataan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benar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 5 &amp;&amp;  x &lt; 10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2000" dirty="0" smtClean="0">
                          <a:effectLst/>
                        </a:rPr>
                        <a:t>||</a:t>
                      </a:r>
                      <a:endParaRPr lang="en-US" sz="2000" dirty="0">
                        <a:effectLst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000" dirty="0" err="1" smtClean="0">
                          <a:effectLst/>
                        </a:rPr>
                        <a:t>Logika</a:t>
                      </a:r>
                      <a:r>
                        <a:rPr lang="en-ID" sz="2000" dirty="0" smtClean="0">
                          <a:effectLst/>
                        </a:rPr>
                        <a:t> or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Mengembalikan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nilai</a:t>
                      </a:r>
                      <a:r>
                        <a:rPr lang="en-US" sz="2000" dirty="0" smtClean="0">
                          <a:effectLst/>
                        </a:rPr>
                        <a:t> true </a:t>
                      </a:r>
                      <a:r>
                        <a:rPr lang="en-US" sz="2000" dirty="0" err="1" smtClean="0">
                          <a:effectLst/>
                        </a:rPr>
                        <a:t>jika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salah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satu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pernyataan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benar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 5 || x &lt; 4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2000" dirty="0" smtClean="0">
                          <a:effectLst/>
                        </a:rPr>
                        <a:t>!</a:t>
                      </a:r>
                      <a:endParaRPr lang="en-US" sz="2000" dirty="0">
                        <a:effectLst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000" dirty="0" err="1" smtClean="0">
                          <a:effectLst/>
                        </a:rPr>
                        <a:t>Logika</a:t>
                      </a:r>
                      <a:r>
                        <a:rPr lang="en-ID" sz="2000" dirty="0" smtClean="0">
                          <a:effectLst/>
                        </a:rPr>
                        <a:t> not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Membalikkan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hasil</a:t>
                      </a:r>
                      <a:r>
                        <a:rPr lang="en-US" sz="2000" dirty="0" smtClean="0">
                          <a:effectLst/>
                        </a:rPr>
                        <a:t>, </a:t>
                      </a:r>
                      <a:r>
                        <a:rPr lang="en-US" sz="2000" dirty="0" err="1" smtClean="0">
                          <a:effectLst/>
                        </a:rPr>
                        <a:t>mengembalikan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nilai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salah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jika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hasilnya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benar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!(x &lt; 5 &amp;&amp; x &lt; 10)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365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424</TotalTime>
  <Words>704</Words>
  <Application>Microsoft Office PowerPoint</Application>
  <PresentationFormat>On-screen Show (4:3)</PresentationFormat>
  <Paragraphs>163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Operator</vt:lpstr>
      <vt:lpstr>Perbedaan Ekspresi Operator</vt:lpstr>
      <vt:lpstr>Operator Aritmatika</vt:lpstr>
      <vt:lpstr>Contoh Opr. Aritmatika</vt:lpstr>
      <vt:lpstr>Operator Penugasan</vt:lpstr>
      <vt:lpstr>Contoh Opr. Penugasan</vt:lpstr>
      <vt:lpstr>Operator Pembanding</vt:lpstr>
      <vt:lpstr>Contoh Opr. Pembanding</vt:lpstr>
      <vt:lpstr>Operator Logika</vt:lpstr>
      <vt:lpstr>Soal Latihan 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Wahju Tjahjo Saputro</dc:creator>
  <cp:lastModifiedBy>Setyawan</cp:lastModifiedBy>
  <cp:revision>35</cp:revision>
  <dcterms:created xsi:type="dcterms:W3CDTF">2023-10-18T22:59:00Z</dcterms:created>
  <dcterms:modified xsi:type="dcterms:W3CDTF">2024-10-16T13:38:09Z</dcterms:modified>
</cp:coreProperties>
</file>