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67" r:id="rId6"/>
    <p:sldId id="260" r:id="rId7"/>
    <p:sldId id="268" r:id="rId8"/>
    <p:sldId id="261" r:id="rId9"/>
    <p:sldId id="262" r:id="rId10"/>
    <p:sldId id="275" r:id="rId11"/>
    <p:sldId id="263" r:id="rId12"/>
    <p:sldId id="264" r:id="rId13"/>
    <p:sldId id="269" r:id="rId14"/>
    <p:sldId id="265" r:id="rId15"/>
    <p:sldId id="270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4A1A4-AD1A-4658-916F-58B4E4AC5E5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16A5A-380F-4080-8A96-26B76B16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17D645-2E6C-4C09-B1F7-CFBFEE9FA9DE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6685-E38F-46BA-9433-8F71BBA435DF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E6F5-1315-4478-B931-A2B56609128B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696-39D4-4C07-A350-85F0C345E00A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C0F4C27-3742-4270-B55C-FC4E80D2E53B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121F-D414-4775-954C-B2378BCDD910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51FC-CD18-4938-8DF6-B3693DBB3CCE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9248-87ED-4781-AE33-8B90234D7D76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8A6-81CF-4EFB-92A7-F6E3A505CAA4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8085-7604-473E-BD2A-664B235F9FD0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961E-96AA-4336-AE73-4A7FBF29F5E8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640490-907C-45CF-99E9-94394C3CB447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A5147C-4F53-4919-9A92-BBD1E97A0C9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3645024"/>
            <a:ext cx="6961584" cy="136815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String, Namespace, Math, Booleans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Wahju Tjahjo Saputro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EBF-AF35-4A8D-93CF-94C331047229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80728"/>
            <a:ext cx="1839804" cy="18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 smtClean="0"/>
              <a:t>Spesial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Karakter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EDB1-3CCE-4160-8238-C683C410CE85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12976"/>
            <a:ext cx="8229600" cy="3024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tKabar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 kata;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28753"/>
              </p:ext>
            </p:extLst>
          </p:nvPr>
        </p:nvGraphicFramePr>
        <p:xfrm>
          <a:off x="395536" y="1340768"/>
          <a:ext cx="6096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/>
                <a:gridCol w="1368152"/>
                <a:gridCol w="23515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200" b="1" dirty="0" smtClean="0"/>
                        <a:t>Escape </a:t>
                      </a:r>
                      <a:r>
                        <a:rPr lang="en-ID" sz="2200" b="1" dirty="0" err="1" smtClean="0"/>
                        <a:t>Karakter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b="1" dirty="0" err="1" smtClean="0"/>
                        <a:t>Hasil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b="1" dirty="0" err="1" smtClean="0"/>
                        <a:t>Deskripsi</a:t>
                      </a:r>
                      <a:r>
                        <a:rPr lang="en-ID" sz="2200" b="1" dirty="0" smtClean="0"/>
                        <a:t> 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\n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err="1" smtClean="0"/>
                        <a:t>Baris</a:t>
                      </a:r>
                      <a:r>
                        <a:rPr lang="en-ID" sz="2200" baseline="0" dirty="0" smtClean="0"/>
                        <a:t> </a:t>
                      </a:r>
                      <a:r>
                        <a:rPr lang="en-ID" sz="2200" baseline="0" dirty="0" err="1" smtClean="0"/>
                        <a:t>baru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200" dirty="0" err="1" smtClean="0"/>
                        <a:t>Petik</a:t>
                      </a:r>
                      <a:r>
                        <a:rPr lang="en-ID" sz="2200" dirty="0" smtClean="0"/>
                        <a:t> </a:t>
                      </a:r>
                      <a:r>
                        <a:rPr lang="en-ID" sz="2200" dirty="0" err="1" smtClean="0"/>
                        <a:t>tunggal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\t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Tab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200" dirty="0" err="1" smtClean="0"/>
                        <a:t>Geser</a:t>
                      </a:r>
                      <a:r>
                        <a:rPr lang="en-ID" sz="2200" dirty="0" smtClean="0"/>
                        <a:t> 5 </a:t>
                      </a:r>
                      <a:r>
                        <a:rPr lang="en-ID" sz="2200" dirty="0" err="1" smtClean="0"/>
                        <a:t>karakter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User Input String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Ketika</a:t>
            </a:r>
            <a:r>
              <a:rPr lang="en-US" sz="2800" dirty="0" smtClean="0"/>
              <a:t> 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string, </a:t>
            </a:r>
            <a:r>
              <a:rPr lang="en-US" sz="2800" dirty="0" err="1" smtClean="0"/>
              <a:t>kadang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membaca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.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 </a:t>
            </a:r>
            <a:r>
              <a:rPr lang="en-US" sz="2800" dirty="0" err="1"/>
              <a:t>membutuhkan</a:t>
            </a:r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parameter </a:t>
            </a:r>
            <a:r>
              <a:rPr lang="en-US" sz="2800" dirty="0" err="1"/>
              <a:t>pertama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string </a:t>
            </a:r>
            <a:r>
              <a:rPr lang="en-US" sz="2800" dirty="0" err="1"/>
              <a:t>sebagai</a:t>
            </a:r>
            <a:r>
              <a:rPr lang="en-US" sz="2800" dirty="0"/>
              <a:t> parameter </a:t>
            </a:r>
            <a:r>
              <a:rPr lang="en-US" sz="2800" dirty="0" err="1" smtClean="0"/>
              <a:t>kedua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274320" lvl="1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27432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kalimat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Ketik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lengkap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27432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kalimat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lengkap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kalimat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27432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637F-B712-447B-974F-7A8D78FC0E91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Namespace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780928"/>
            <a:ext cx="8229600" cy="3384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using namespace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kata="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Belajar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C++ di Lab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TI";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kata;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D47-E8C3-4C5B-90B9-D491B985F790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268760"/>
            <a:ext cx="8229600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smtClean="0"/>
              <a:t>program </a:t>
            </a:r>
            <a:r>
              <a:rPr lang="en-US" sz="2800" dirty="0"/>
              <a:t>C++ </a:t>
            </a:r>
            <a:r>
              <a:rPr lang="en-US" sz="2800" dirty="0" err="1" smtClean="0"/>
              <a:t>tanpa</a:t>
            </a:r>
            <a:r>
              <a:rPr lang="en-US" sz="2800" dirty="0" smtClean="0"/>
              <a:t> library 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 smtClean="0"/>
              <a:t>.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800" dirty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/>
              <a:t>diganti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string (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6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Fungsi</a:t>
            </a:r>
            <a:r>
              <a:rPr lang="en-US" sz="4400" b="1" dirty="0" smtClean="0"/>
              <a:t>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math()</a:t>
            </a:r>
            <a:endParaRPr 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12976"/>
            <a:ext cx="8229600" cy="30243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max(5, 10) &lt;&lt; "\n";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min(5, 10);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D47-E8C3-4C5B-90B9-D491B985F790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4449" y="1268760"/>
            <a:ext cx="8229600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C++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matematika</a:t>
            </a:r>
            <a:r>
              <a:rPr lang="en-US" sz="2800" dirty="0" smtClean="0"/>
              <a:t>.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 smtClean="0"/>
              <a:t>tertinggi</a:t>
            </a:r>
            <a:r>
              <a:rPr lang="en-US" sz="2800" dirty="0" smtClean="0"/>
              <a:t>. </a:t>
            </a:r>
            <a:r>
              <a:rPr lang="en-US" sz="2800" dirty="0" err="1"/>
              <a:t>F</a:t>
            </a:r>
            <a:r>
              <a:rPr lang="en-US" sz="2800" dirty="0" err="1" smtClean="0"/>
              <a:t>ungsi</a:t>
            </a:r>
            <a:r>
              <a:rPr lang="en-US" sz="2800" dirty="0" smtClean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min(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 smtClean="0"/>
              <a:t>terendah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53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Booleans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4096"/>
          </a:xfrm>
        </p:spPr>
        <p:txBody>
          <a:bodyPr/>
          <a:lstStyle/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mengkondisikan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yes/no </a:t>
            </a:r>
            <a:r>
              <a:rPr lang="en-US" dirty="0" err="1" smtClean="0"/>
              <a:t>atau</a:t>
            </a:r>
            <a:r>
              <a:rPr lang="en-US" dirty="0" smtClean="0"/>
              <a:t> true/false </a:t>
            </a:r>
            <a:r>
              <a:rPr lang="en-US" dirty="0" err="1" smtClean="0"/>
              <a:t>atau</a:t>
            </a:r>
            <a:r>
              <a:rPr lang="en-US" dirty="0" smtClean="0"/>
              <a:t> on/off.</a:t>
            </a:r>
          </a:p>
          <a:p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keperluan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data 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true=1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false=0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salah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E97-17B7-49DB-8A9B-E0CFE2488622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Booleans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1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odingIsFun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CodingIsMumet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CodingIsFun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 "\n";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CodingIsMumet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E97-17B7-49DB-8A9B-E0CFE2488622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077072"/>
            <a:ext cx="4034408" cy="223224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x=10;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y=9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(x &gt; y);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96408" y="4077072"/>
            <a:ext cx="4034408" cy="223224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(x == 10);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00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400" b="1" dirty="0" err="1" smtClean="0"/>
              <a:t>Terima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Kasih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696-39D4-4C07-A350-85F0C345E00A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String </a:t>
            </a:r>
            <a:r>
              <a:rPr lang="en-US" sz="4400" b="1" dirty="0" err="1" smtClean="0"/>
              <a:t>dan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Contoh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mengelola</a:t>
            </a:r>
            <a:r>
              <a:rPr lang="en-US" sz="2800" dirty="0" smtClean="0"/>
              <a:t> data text /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. </a:t>
            </a:r>
          </a:p>
          <a:p>
            <a:r>
              <a:rPr lang="en-ID" sz="2800" dirty="0" err="1" smtClean="0"/>
              <a:t>Anda</a:t>
            </a:r>
            <a:r>
              <a:rPr lang="en-ID" sz="2800" dirty="0" smtClean="0"/>
              <a:t> </a:t>
            </a:r>
            <a:r>
              <a:rPr lang="en-ID" sz="2800" dirty="0" err="1" smtClean="0"/>
              <a:t>perlu</a:t>
            </a:r>
            <a:r>
              <a:rPr lang="en-ID" sz="2800" dirty="0" smtClean="0"/>
              <a:t> </a:t>
            </a:r>
            <a:r>
              <a:rPr lang="en-ID" sz="2800" dirty="0" err="1" smtClean="0"/>
              <a:t>menambahkan</a:t>
            </a:r>
            <a:r>
              <a:rPr lang="en-ID" sz="2800" dirty="0" smtClean="0"/>
              <a:t> library </a:t>
            </a:r>
            <a:r>
              <a:rPr lang="en-ID" sz="2400" dirty="0" smtClean="0">
                <a:latin typeface="Courier New" pitchFamily="49" charset="0"/>
                <a:cs typeface="Courier New" pitchFamily="49" charset="0"/>
              </a:rPr>
              <a:t>#include &lt;string&gt; </a:t>
            </a:r>
            <a:r>
              <a:rPr lang="en-ID" sz="2800" dirty="0" err="1" smtClean="0"/>
              <a:t>untuk</a:t>
            </a:r>
            <a:r>
              <a:rPr lang="en-ID" sz="2800" dirty="0" smtClean="0"/>
              <a:t> </a:t>
            </a:r>
            <a:r>
              <a:rPr lang="en-ID" sz="2800" dirty="0" err="1" smtClean="0"/>
              <a:t>menggunakan</a:t>
            </a:r>
            <a:r>
              <a:rPr lang="en-ID" sz="2800" dirty="0" smtClean="0"/>
              <a:t> data text / </a:t>
            </a:r>
            <a:r>
              <a:rPr lang="en-ID" sz="2800" dirty="0" err="1" smtClean="0"/>
              <a:t>karakter</a:t>
            </a:r>
            <a:r>
              <a:rPr lang="en-ID" sz="2800" dirty="0" smtClean="0"/>
              <a:t>.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D" sz="2800" dirty="0" err="1" smtClean="0"/>
              <a:t>Contoh</a:t>
            </a:r>
            <a:r>
              <a:rPr lang="en-ID" sz="2800" dirty="0" smtClean="0"/>
              <a:t> program </a:t>
            </a:r>
            <a:r>
              <a:rPr lang="en-ID" sz="2800" dirty="0" err="1" smtClean="0"/>
              <a:t>lengkapnya</a:t>
            </a:r>
            <a:r>
              <a:rPr lang="en-ID" sz="2800" dirty="0" smtClean="0"/>
              <a:t> di </a:t>
            </a:r>
            <a:r>
              <a:rPr lang="en-ID" sz="2800" dirty="0" err="1" smtClean="0"/>
              <a:t>bawah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"Hello";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8575-4819-4464-BAE4-03E3B988A0CC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Concatenation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String </a:t>
            </a:r>
            <a:r>
              <a:rPr lang="en-US" sz="2800" dirty="0" err="1"/>
              <a:t>dalam</a:t>
            </a:r>
            <a:r>
              <a:rPr lang="en-US" sz="2800" dirty="0"/>
              <a:t> C++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, yang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string. </a:t>
            </a:r>
          </a:p>
          <a:p>
            <a:endParaRPr lang="en-US" sz="2800" dirty="0" smtClean="0"/>
          </a:p>
          <a:p>
            <a:r>
              <a:rPr lang="en-US" sz="2800" dirty="0" smtClean="0"/>
              <a:t>Operator </a:t>
            </a:r>
            <a:r>
              <a:rPr lang="en-US" sz="2800" dirty="0"/>
              <a:t>+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 smtClean="0"/>
              <a:t>ditambahkan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string </a:t>
            </a:r>
            <a:r>
              <a:rPr lang="en-US" sz="2800" dirty="0" err="1"/>
              <a:t>baru</a:t>
            </a:r>
            <a:r>
              <a:rPr lang="en-US" sz="2800" dirty="0"/>
              <a:t>. </a:t>
            </a:r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 smtClean="0"/>
              <a:t>spasi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“ ” </a:t>
            </a:r>
            <a:r>
              <a:rPr lang="en-US" sz="2800" dirty="0" err="1" smtClean="0"/>
              <a:t>atau</a:t>
            </a:r>
            <a:r>
              <a:rPr lang="en-US" sz="2800" dirty="0" smtClean="0"/>
              <a:t> ‘ ‘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. </a:t>
            </a:r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+ </a:t>
            </a:r>
            <a:r>
              <a:rPr lang="en-US" sz="2800" dirty="0" err="1" smtClean="0"/>
              <a:t>penggabungan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append()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E945-08D2-40D1-BEDD-412CD2CE7275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smtClean="0"/>
              <a:t>Concatenation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215" y="1268760"/>
            <a:ext cx="3899729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first=“Ahmad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last=“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Bejo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first+last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E945-08D2-40D1-BEDD-412CD2CE7275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139952" y="1268760"/>
            <a:ext cx="51845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 typeface="Wingdings 3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Wingdings 3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 () {</a:t>
            </a:r>
          </a:p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first=“Ahmad ";</a:t>
            </a:r>
          </a:p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last=“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Bejo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new=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first.append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(last);</a:t>
            </a:r>
          </a:p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Font typeface="Wingdings 3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Number </a:t>
            </a:r>
            <a:r>
              <a:rPr lang="en-US" sz="4400" b="1" dirty="0" err="1" smtClean="0"/>
              <a:t>dan</a:t>
            </a:r>
            <a:r>
              <a:rPr lang="en-US" sz="4400" b="1" dirty="0" smtClean="0"/>
              <a:t> String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E050-F030-4714-9632-C3F1DF85C4B5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5767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Penggabungan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number </a:t>
            </a:r>
            <a:r>
              <a:rPr lang="en-US" sz="2800" dirty="0" err="1" smtClean="0"/>
              <a:t>atau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operator +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syarat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4449" y="2420888"/>
            <a:ext cx="3901527" cy="374441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y = 20;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z = x + y;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&lt;&lt; z;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16414" y="2276872"/>
            <a:ext cx="4148074" cy="417646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main () {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x = "10";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y = "20";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z = x + y;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z;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5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String Length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29680"/>
          </a:xfrm>
        </p:spPr>
        <p:txBody>
          <a:bodyPr>
            <a:normAutofit/>
          </a:bodyPr>
          <a:lstStyle/>
          <a:p>
            <a:r>
              <a:rPr lang="en-ID" sz="2800" dirty="0" err="1" smtClean="0"/>
              <a:t>Pada</a:t>
            </a:r>
            <a:r>
              <a:rPr lang="en-ID" sz="2800" dirty="0" smtClean="0"/>
              <a:t> C++ </a:t>
            </a:r>
            <a:r>
              <a:rPr lang="en-ID" sz="2800" dirty="0" err="1" smtClean="0"/>
              <a:t>menghitung</a:t>
            </a:r>
            <a:r>
              <a:rPr lang="en-ID" sz="2800" dirty="0" smtClean="0"/>
              <a:t> </a:t>
            </a:r>
            <a:r>
              <a:rPr lang="en-ID" sz="2800" dirty="0" err="1" smtClean="0"/>
              <a:t>suatu</a:t>
            </a:r>
            <a:r>
              <a:rPr lang="en-ID" sz="2800" dirty="0" smtClean="0"/>
              <a:t> string </a:t>
            </a:r>
            <a:r>
              <a:rPr lang="en-ID" sz="2800" dirty="0" err="1" smtClean="0"/>
              <a:t>bisa</a:t>
            </a:r>
            <a:r>
              <a:rPr lang="en-ID" sz="2800" dirty="0" smtClean="0"/>
              <a:t> </a:t>
            </a:r>
            <a:r>
              <a:rPr lang="en-ID" sz="2800" dirty="0" err="1" smtClean="0"/>
              <a:t>menggunakan</a:t>
            </a:r>
            <a:r>
              <a:rPr lang="en-ID" sz="2800" dirty="0" smtClean="0"/>
              <a:t> </a:t>
            </a:r>
            <a:r>
              <a:rPr lang="en-ID" sz="2800" dirty="0" err="1" smtClean="0"/>
              <a:t>fungsi</a:t>
            </a:r>
            <a:r>
              <a:rPr lang="en-ID" sz="2800" dirty="0" smtClean="0"/>
              <a:t> </a:t>
            </a: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ID" sz="2800" dirty="0" err="1"/>
              <a:t>a</a:t>
            </a:r>
            <a:r>
              <a:rPr lang="en-ID" sz="2800" dirty="0" err="1" smtClean="0"/>
              <a:t>tau</a:t>
            </a:r>
            <a:r>
              <a:rPr lang="en-ID" sz="2800" dirty="0" smtClean="0"/>
              <a:t> </a:t>
            </a: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ID" sz="2800" dirty="0" smtClean="0"/>
              <a:t> </a:t>
            </a:r>
            <a:r>
              <a:rPr lang="en-ID" sz="2800" dirty="0" err="1" smtClean="0"/>
              <a:t>lihat</a:t>
            </a:r>
            <a:r>
              <a:rPr lang="en-ID" sz="2800" dirty="0" smtClean="0"/>
              <a:t> </a:t>
            </a:r>
            <a:r>
              <a:rPr lang="en-ID" sz="2800" dirty="0" err="1" smtClean="0"/>
              <a:t>contoh</a:t>
            </a:r>
            <a:r>
              <a:rPr lang="en-ID" sz="2800" dirty="0" smtClean="0"/>
              <a:t> </a:t>
            </a:r>
            <a:r>
              <a:rPr lang="en-ID" sz="2800" dirty="0" err="1" smtClean="0"/>
              <a:t>berikut</a:t>
            </a:r>
            <a:r>
              <a:rPr lang="en-ID" sz="2800" dirty="0" smtClean="0"/>
              <a:t>: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3580-483A-427E-8029-A2ADDD20DDBF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636912"/>
            <a:ext cx="8229600" cy="36004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huruf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“ABCDEFGHIJKLMNOPQRSTUVWXYZ";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Panjang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data: &lt;&lt;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huruf.length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D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 &lt;&lt; “</a:t>
            </a:r>
            <a:r>
              <a:rPr lang="en-ID" sz="2800" dirty="0" err="1" smtClean="0">
                <a:latin typeface="Courier New" pitchFamily="49" charset="0"/>
                <a:cs typeface="Courier New" pitchFamily="49" charset="0"/>
              </a:rPr>
              <a:t>Panjang</a:t>
            </a: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 data: &lt;&lt; </a:t>
            </a:r>
            <a:r>
              <a:rPr lang="en-ID" sz="2800" b="1" dirty="0" err="1" smtClean="0">
                <a:latin typeface="Courier New" pitchFamily="49" charset="0"/>
                <a:cs typeface="Courier New" pitchFamily="49" charset="0"/>
              </a:rPr>
              <a:t>huruf.size</a:t>
            </a:r>
            <a:r>
              <a:rPr lang="en-ID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Akses</a:t>
            </a:r>
            <a:r>
              <a:rPr lang="en-US" sz="4400" b="1" dirty="0" smtClean="0"/>
              <a:t> String</a:t>
            </a:r>
            <a:endParaRPr lang="en-US" sz="4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371600"/>
            <a:ext cx="8229600" cy="19853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err="1" smtClean="0"/>
              <a:t>Suatu</a:t>
            </a:r>
            <a:r>
              <a:rPr lang="en-ID" sz="2800" dirty="0" smtClean="0"/>
              <a:t> string </a:t>
            </a:r>
            <a:r>
              <a:rPr lang="en-ID" sz="2800" dirty="0" err="1" smtClean="0"/>
              <a:t>memiliki</a:t>
            </a:r>
            <a:r>
              <a:rPr lang="en-ID" sz="2800" dirty="0" smtClean="0"/>
              <a:t> index. </a:t>
            </a:r>
            <a:r>
              <a:rPr lang="en-ID" sz="2800" dirty="0" err="1" smtClean="0"/>
              <a:t>Untuk</a:t>
            </a:r>
            <a:r>
              <a:rPr lang="en-ID" sz="2800" dirty="0" smtClean="0"/>
              <a:t> </a:t>
            </a:r>
            <a:r>
              <a:rPr lang="en-ID" sz="2800" dirty="0" err="1" smtClean="0"/>
              <a:t>mengakses</a:t>
            </a:r>
            <a:r>
              <a:rPr lang="en-ID" sz="2800" dirty="0" smtClean="0"/>
              <a:t> </a:t>
            </a:r>
            <a:r>
              <a:rPr lang="en-ID" sz="2800" dirty="0" err="1" smtClean="0"/>
              <a:t>indek</a:t>
            </a:r>
            <a:r>
              <a:rPr lang="en-ID" sz="2800" dirty="0" smtClean="0"/>
              <a:t> </a:t>
            </a:r>
            <a:r>
              <a:rPr lang="en-ID" sz="2800" dirty="0" err="1" smtClean="0"/>
              <a:t>suatu</a:t>
            </a:r>
            <a:r>
              <a:rPr lang="en-ID" sz="2800" dirty="0" smtClean="0"/>
              <a:t> string </a:t>
            </a:r>
            <a:r>
              <a:rPr lang="en-ID" sz="2800" dirty="0" err="1" smtClean="0"/>
              <a:t>menggunakan</a:t>
            </a:r>
            <a:r>
              <a:rPr lang="en-ID" sz="2800" dirty="0" smtClean="0"/>
              <a:t> </a:t>
            </a: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[no-index]</a:t>
            </a:r>
            <a:r>
              <a:rPr lang="en-ID" sz="2800" dirty="0" smtClean="0"/>
              <a:t>.  </a:t>
            </a:r>
          </a:p>
          <a:p>
            <a:r>
              <a:rPr lang="en-ID" sz="2800" dirty="0" smtClean="0"/>
              <a:t>Library string </a:t>
            </a:r>
            <a:r>
              <a:rPr lang="en-ID" sz="2800" dirty="0" err="1" smtClean="0"/>
              <a:t>juga</a:t>
            </a:r>
            <a:r>
              <a:rPr lang="en-ID" sz="2800" dirty="0" smtClean="0"/>
              <a:t> </a:t>
            </a:r>
            <a:r>
              <a:rPr lang="en-ID" sz="2800" dirty="0" err="1" smtClean="0"/>
              <a:t>memiliki</a:t>
            </a:r>
            <a:r>
              <a:rPr lang="en-ID" sz="2800" dirty="0" smtClean="0"/>
              <a:t> </a:t>
            </a:r>
            <a:r>
              <a:rPr lang="en-ID" sz="2800" dirty="0" err="1" smtClean="0"/>
              <a:t>fungsi</a:t>
            </a:r>
            <a:r>
              <a:rPr lang="en-ID" sz="2800" dirty="0" smtClean="0"/>
              <a:t> </a:t>
            </a: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at()</a:t>
            </a:r>
            <a:r>
              <a:rPr lang="en-ID" sz="2800" dirty="0" smtClean="0"/>
              <a:t> </a:t>
            </a:r>
            <a:r>
              <a:rPr lang="en-ID" sz="2800" dirty="0" err="1" smtClean="0"/>
              <a:t>berfungsi</a:t>
            </a:r>
            <a:r>
              <a:rPr lang="en-ID" sz="2800" dirty="0" smtClean="0"/>
              <a:t> </a:t>
            </a:r>
            <a:r>
              <a:rPr lang="en-ID" sz="2800" dirty="0" err="1" smtClean="0"/>
              <a:t>mengakses</a:t>
            </a:r>
            <a:r>
              <a:rPr lang="en-ID" sz="2800" dirty="0" smtClean="0"/>
              <a:t> </a:t>
            </a:r>
            <a:r>
              <a:rPr lang="en-ID" sz="2800" dirty="0" err="1" smtClean="0"/>
              <a:t>karater</a:t>
            </a:r>
            <a:r>
              <a:rPr lang="en-ID" sz="2800" dirty="0" smtClean="0"/>
              <a:t> </a:t>
            </a:r>
            <a:r>
              <a:rPr lang="en-ID" sz="2800" dirty="0" err="1" smtClean="0"/>
              <a:t>dalam</a:t>
            </a:r>
            <a:r>
              <a:rPr lang="en-ID" sz="2800" dirty="0" smtClean="0"/>
              <a:t> </a:t>
            </a:r>
            <a:r>
              <a:rPr lang="en-ID" sz="2800" dirty="0" err="1" smtClean="0"/>
              <a:t>suatu</a:t>
            </a:r>
            <a:r>
              <a:rPr lang="en-ID" sz="2800" dirty="0" smtClean="0"/>
              <a:t> string.</a:t>
            </a:r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4C-DEE4-45B6-B56C-A592BD32A353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724400" y="3416602"/>
            <a:ext cx="4242048" cy="280831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kata="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Hello";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kata[0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 'J';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512" y="3411519"/>
            <a:ext cx="4242048" cy="280831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kata="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Hello";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kata[1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0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Mengakses</a:t>
            </a:r>
            <a:r>
              <a:rPr lang="en-US" sz="4400" b="1" dirty="0" smtClean="0"/>
              <a:t> String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4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"Hello";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“Original: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"\n";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Pertama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kata.at(0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&lt;&lt; "\n";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Kedua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kata.at(1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&lt;&lt; "\n";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Akhir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&lt;&lt; kata.at(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kata.length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- 1) &lt;&lt; "\n";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kata.at(0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 'J';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kata;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8B21-48C3-449B-86D7-6550466AE4DB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 smtClean="0"/>
              <a:t>Spesial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Karakter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EDB1-3CCE-4160-8238-C683C410CE85}" type="datetime2">
              <a:rPr lang="en-US" smtClean="0"/>
              <a:t>Sunday, October 20,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147C-4F53-4919-9A92-BBD1E97A0C91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12976"/>
            <a:ext cx="8229600" cy="3024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ID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t1= </a:t>
            </a:r>
            <a:r>
              <a:rPr lang="en-ID" dirty="0">
                <a:latin typeface="Courier New" pitchFamily="49" charset="0"/>
                <a:cs typeface="Courier New" pitchFamily="49" charset="0"/>
              </a:rPr>
              <a:t>"We are \"</a:t>
            </a:r>
            <a:r>
              <a:rPr lang="en-ID" dirty="0" err="1">
                <a:latin typeface="Courier New" pitchFamily="49" charset="0"/>
                <a:cs typeface="Courier New" pitchFamily="49" charset="0"/>
              </a:rPr>
              <a:t>Bobotoh</a:t>
            </a:r>
            <a:r>
              <a:rPr lang="en-ID" dirty="0">
                <a:latin typeface="Courier New" pitchFamily="49" charset="0"/>
                <a:cs typeface="Courier New" pitchFamily="49" charset="0"/>
              </a:rPr>
              <a:t>\" from </a:t>
            </a:r>
            <a:r>
              <a:rPr lang="en-ID" dirty="0" err="1">
                <a:latin typeface="Courier New" pitchFamily="49" charset="0"/>
                <a:cs typeface="Courier New" pitchFamily="49" charset="0"/>
              </a:rPr>
              <a:t>Persib</a:t>
            </a:r>
            <a:r>
              <a:rPr lang="en-ID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ID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t2= </a:t>
            </a:r>
            <a:r>
              <a:rPr lang="en-ID" dirty="0">
                <a:latin typeface="Courier New" pitchFamily="49" charset="0"/>
                <a:cs typeface="Courier New" pitchFamily="49" charset="0"/>
              </a:rPr>
              <a:t>"We are \'</a:t>
            </a:r>
            <a:r>
              <a:rPr lang="en-ID" dirty="0" err="1">
                <a:latin typeface="Courier New" pitchFamily="49" charset="0"/>
                <a:cs typeface="Courier New" pitchFamily="49" charset="0"/>
              </a:rPr>
              <a:t>Bonek</a:t>
            </a:r>
            <a:r>
              <a:rPr lang="en-ID" dirty="0">
                <a:latin typeface="Courier New" pitchFamily="49" charset="0"/>
                <a:cs typeface="Courier New" pitchFamily="49" charset="0"/>
              </a:rPr>
              <a:t>\' from </a:t>
            </a:r>
            <a:r>
              <a:rPr lang="en-ID" dirty="0" err="1">
                <a:latin typeface="Courier New" pitchFamily="49" charset="0"/>
                <a:cs typeface="Courier New" pitchFamily="49" charset="0"/>
              </a:rPr>
              <a:t>Persebaya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t3= “The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 is called backslash.";</a:t>
            </a:r>
            <a:endParaRPr lang="en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D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D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D" dirty="0">
                <a:latin typeface="Courier New" pitchFamily="49" charset="0"/>
                <a:cs typeface="Courier New" pitchFamily="49" charset="0"/>
              </a:rPr>
              <a:t> &lt;&lt; t1 &lt;&lt; "\n";</a:t>
            </a:r>
          </a:p>
          <a:p>
            <a:pPr marL="0" indent="0">
              <a:buNone/>
            </a:pPr>
            <a:r>
              <a:rPr lang="en-ID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D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D" dirty="0">
                <a:latin typeface="Courier New" pitchFamily="49" charset="0"/>
                <a:cs typeface="Courier New" pitchFamily="49" charset="0"/>
              </a:rPr>
              <a:t> &lt;&lt; t2 &lt;&lt; "\n";</a:t>
            </a:r>
          </a:p>
          <a:p>
            <a:pPr marL="0" indent="0">
              <a:buNone/>
            </a:pPr>
            <a:r>
              <a:rPr lang="en-ID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ID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9823"/>
              </p:ext>
            </p:extLst>
          </p:nvPr>
        </p:nvGraphicFramePr>
        <p:xfrm>
          <a:off x="395536" y="1340768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/>
                <a:gridCol w="936104"/>
                <a:gridCol w="27836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200" b="1" dirty="0" smtClean="0"/>
                        <a:t>Escape </a:t>
                      </a:r>
                      <a:r>
                        <a:rPr lang="en-ID" sz="2200" b="1" dirty="0" err="1" smtClean="0"/>
                        <a:t>Karakter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b="1" dirty="0" err="1" smtClean="0"/>
                        <a:t>Hasil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b="1" dirty="0" err="1" smtClean="0"/>
                        <a:t>Deskripsi</a:t>
                      </a:r>
                      <a:r>
                        <a:rPr lang="en-ID" sz="2200" b="1" dirty="0" smtClean="0"/>
                        <a:t> 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\’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‘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200" dirty="0" err="1" smtClean="0"/>
                        <a:t>Petik</a:t>
                      </a:r>
                      <a:r>
                        <a:rPr lang="en-ID" sz="2200" dirty="0" smtClean="0"/>
                        <a:t> </a:t>
                      </a:r>
                      <a:r>
                        <a:rPr lang="en-ID" sz="2200" dirty="0" err="1" smtClean="0"/>
                        <a:t>tunggal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\”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“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200" dirty="0" err="1" smtClean="0"/>
                        <a:t>Petik</a:t>
                      </a:r>
                      <a:r>
                        <a:rPr lang="en-ID" sz="2200" dirty="0" smtClean="0"/>
                        <a:t> double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\\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dirty="0" smtClean="0"/>
                        <a:t>\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200" dirty="0" smtClean="0"/>
                        <a:t>backslash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40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</TotalTime>
  <Words>1081</Words>
  <Application>Microsoft Office PowerPoint</Application>
  <PresentationFormat>On-screen Show (4:3)</PresentationFormat>
  <Paragraphs>225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String, Namespace, Math, Booleans</vt:lpstr>
      <vt:lpstr>String dan Contoh</vt:lpstr>
      <vt:lpstr>Concatenation </vt:lpstr>
      <vt:lpstr>contoh Concatenation </vt:lpstr>
      <vt:lpstr>Number dan String</vt:lpstr>
      <vt:lpstr>String Length</vt:lpstr>
      <vt:lpstr>Akses String</vt:lpstr>
      <vt:lpstr>Contoh Mengakses String</vt:lpstr>
      <vt:lpstr>Spesial Karakter</vt:lpstr>
      <vt:lpstr>Spesial Karakter</vt:lpstr>
      <vt:lpstr>User Input String</vt:lpstr>
      <vt:lpstr>Namespace </vt:lpstr>
      <vt:lpstr>Fungsi math()</vt:lpstr>
      <vt:lpstr>Booleans</vt:lpstr>
      <vt:lpstr>Contoh Booleans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Logika pada Pemrograman</dc:title>
  <dc:creator>Darminto</dc:creator>
  <cp:lastModifiedBy>Setyawan</cp:lastModifiedBy>
  <cp:revision>37</cp:revision>
  <dcterms:created xsi:type="dcterms:W3CDTF">2023-11-01T13:10:17Z</dcterms:created>
  <dcterms:modified xsi:type="dcterms:W3CDTF">2024-10-20T05:07:18Z</dcterms:modified>
</cp:coreProperties>
</file>