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0" r:id="rId12"/>
    <p:sldId id="271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06CA1-7769-4026-A58D-CD70C63EACF4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04834-CA0B-4BB7-A01F-D9AE53B1B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3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48F69E6-1FD9-424F-B46F-84B364AEE4B1}" type="datetime2">
              <a:rPr lang="en-US" smtClean="0"/>
              <a:t>Wednesday, November 6, 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D8D641A-674A-40CD-8920-E21915D424A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4ACF-B07C-48F7-9FFC-10CCF08925B8}" type="datetime2">
              <a:rPr lang="en-US" smtClean="0"/>
              <a:t>Wednesday, November 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41A-674A-40CD-8920-E21915D42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02E9-A5E5-4962-BDAE-EFE63CE434D4}" type="datetime2">
              <a:rPr lang="en-US" smtClean="0"/>
              <a:t>Wednesday, November 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41A-674A-40CD-8920-E21915D424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ED72-CA80-47FE-B4F3-10ECF3ECC8D2}" type="datetime2">
              <a:rPr lang="en-US" smtClean="0"/>
              <a:t>Wednesday, November 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41A-674A-40CD-8920-E21915D424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4CA6E74-7863-40CA-B6CD-EB9158FA0635}" type="datetime2">
              <a:rPr lang="en-US" smtClean="0"/>
              <a:t>Wednesday, November 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D8D641A-674A-40CD-8920-E21915D424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7423-F618-4E18-B8F2-8F9DB1763682}" type="datetime2">
              <a:rPr lang="en-US" smtClean="0"/>
              <a:t>Wednesday, November 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41A-674A-40CD-8920-E21915D424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A92F-52D5-46F5-BA1D-549C12F941F8}" type="datetime2">
              <a:rPr lang="en-US" smtClean="0"/>
              <a:t>Wednesday, November 6,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41A-674A-40CD-8920-E21915D424A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4CAA-8C0F-47AA-BB75-2AF90225AE39}" type="datetime2">
              <a:rPr lang="en-US" smtClean="0"/>
              <a:t>Wednesday, November 6,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41A-674A-40CD-8920-E21915D424A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B31C-4DF0-4896-ABA8-72F5682B7042}" type="datetime2">
              <a:rPr lang="en-US" smtClean="0"/>
              <a:t>Wednesday, November 6,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41A-674A-40CD-8920-E21915D424A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8D8D-AD13-4D61-BF9C-DA0EEF57B101}" type="datetime2">
              <a:rPr lang="en-US" smtClean="0"/>
              <a:t>Wednesday, November 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41A-674A-40CD-8920-E21915D424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BE0C-CED5-40D5-8522-8A6C54E36DC4}" type="datetime2">
              <a:rPr lang="en-US" smtClean="0"/>
              <a:t>Wednesday, November 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41A-674A-40CD-8920-E21915D424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9F6E376-378F-4E31-B56B-81F8A6E6179C}" type="datetime2">
              <a:rPr lang="en-US" smtClean="0"/>
              <a:t>Wednesday, November 6,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8D641A-674A-40CD-8920-E21915D424A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717032"/>
            <a:ext cx="6953200" cy="1152128"/>
          </a:xfrm>
        </p:spPr>
        <p:txBody>
          <a:bodyPr>
            <a:noAutofit/>
          </a:bodyPr>
          <a:lstStyle/>
          <a:p>
            <a:r>
              <a:rPr lang="en-US" sz="4400" b="1" dirty="0" err="1" smtClean="0"/>
              <a:t>Kondisi</a:t>
            </a:r>
            <a:r>
              <a:rPr lang="en-US" sz="4400" b="1" dirty="0" smtClean="0"/>
              <a:t> - Statement If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Wahju Tjahjo Saputro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42F1-2183-490C-8A7C-4ADA3555E59F}" type="datetime2">
              <a:rPr lang="en-US" smtClean="0"/>
              <a:t>Wednesday, November 6,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41A-674A-40CD-8920-E21915D424A9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980728"/>
            <a:ext cx="1839804" cy="180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/>
              <a:t>Contoh</a:t>
            </a:r>
            <a:r>
              <a:rPr lang="en-US" sz="4400" b="1" dirty="0" smtClean="0"/>
              <a:t> else…if (1)</a:t>
            </a:r>
            <a:endParaRPr lang="en-US" sz="44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ED72-CA80-47FE-B4F3-10ECF3ECC8D2}" type="datetime2">
              <a:rPr lang="en-US" smtClean="0"/>
              <a:t>Wednesday, November 6, 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41A-674A-40CD-8920-E21915D424A9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338936" cy="49377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time = 6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if (time &lt; 9)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&lt;&lt; "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Selamat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Pagi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}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else if (time &lt; 17)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&lt;&lt; "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Selamat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Siang";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}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&lt;&lt; "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Selamat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Malam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098" y="0"/>
            <a:ext cx="919902" cy="902181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5652120" y="1440678"/>
            <a:ext cx="3384375" cy="2060330"/>
          </a:xfrm>
          <a:prstGeom prst="wedgeRectCallout">
            <a:avLst>
              <a:gd name="adj1" fmla="val -72098"/>
              <a:gd name="adj2" fmla="val 205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Cobalah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program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Kemudian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bagaimana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bila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ditambah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waktu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SELAMAT SORE?. Dan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angka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dirubah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sebelum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jam 15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siang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hari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Silahkan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dicoba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276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400" b="1" dirty="0" err="1" smtClean="0"/>
              <a:t>Perintah</a:t>
            </a:r>
            <a:r>
              <a:rPr lang="en-ID" sz="4400" b="1" dirty="0" smtClean="0"/>
              <a:t> </a:t>
            </a:r>
            <a:r>
              <a:rPr lang="en-ID" sz="4400" b="1" dirty="0" err="1" smtClean="0"/>
              <a:t>pendek</a:t>
            </a:r>
            <a:r>
              <a:rPr lang="en-ID" sz="4400" b="1" dirty="0" smtClean="0"/>
              <a:t> else…if</a:t>
            </a:r>
            <a:endParaRPr lang="en-US" sz="44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ED72-CA80-47FE-B4F3-10ECF3ECC8D2}" type="datetime2">
              <a:rPr lang="en-US" smtClean="0"/>
              <a:t>Wednesday, November 6, 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41A-674A-40CD-8920-E21915D424A9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849760"/>
          </a:xfrm>
        </p:spPr>
        <p:txBody>
          <a:bodyPr/>
          <a:lstStyle/>
          <a:p>
            <a:r>
              <a:rPr lang="en-ID" dirty="0" smtClean="0"/>
              <a:t>Ada </a:t>
            </a:r>
            <a:r>
              <a:rPr lang="en-ID" dirty="0" err="1" smtClean="0"/>
              <a:t>cara</a:t>
            </a:r>
            <a:r>
              <a:rPr lang="en-ID" dirty="0" smtClean="0"/>
              <a:t> </a:t>
            </a:r>
            <a:r>
              <a:rPr lang="en-ID" dirty="0" err="1" smtClean="0"/>
              <a:t>memperpendek</a:t>
            </a:r>
            <a:r>
              <a:rPr lang="en-ID" dirty="0" smtClean="0"/>
              <a:t> </a:t>
            </a:r>
            <a:r>
              <a:rPr lang="en-ID" dirty="0" err="1" smtClean="0"/>
              <a:t>suatu</a:t>
            </a:r>
            <a:r>
              <a:rPr lang="en-ID" dirty="0" smtClean="0"/>
              <a:t> </a:t>
            </a:r>
            <a:r>
              <a:rPr lang="en-ID" dirty="0" err="1" smtClean="0"/>
              <a:t>baris</a:t>
            </a:r>
            <a:r>
              <a:rPr lang="en-ID" dirty="0" smtClean="0"/>
              <a:t> program. </a:t>
            </a:r>
            <a:r>
              <a:rPr lang="en-ID" dirty="0" err="1" smtClean="0"/>
              <a:t>Lihat</a:t>
            </a:r>
            <a:r>
              <a:rPr lang="en-ID" dirty="0" smtClean="0"/>
              <a:t> </a:t>
            </a:r>
            <a:r>
              <a:rPr lang="en-ID" dirty="0" err="1" smtClean="0"/>
              <a:t>sintak</a:t>
            </a:r>
            <a:r>
              <a:rPr lang="en-ID" dirty="0" smtClean="0"/>
              <a:t> </a:t>
            </a:r>
            <a:r>
              <a:rPr lang="en-ID" dirty="0" err="1" smtClean="0"/>
              <a:t>dibawah</a:t>
            </a:r>
            <a:r>
              <a:rPr lang="en-ID" dirty="0" smtClean="0"/>
              <a:t>. </a:t>
            </a:r>
            <a:r>
              <a:rPr lang="en-ID" dirty="0" err="1" smtClean="0"/>
              <a:t>Namun</a:t>
            </a:r>
            <a:r>
              <a:rPr lang="en-ID" dirty="0" smtClean="0"/>
              <a:t> </a:t>
            </a:r>
            <a:r>
              <a:rPr lang="en-ID" dirty="0" err="1" smtClean="0"/>
              <a:t>cara</a:t>
            </a:r>
            <a:r>
              <a:rPr lang="en-ID" dirty="0" smtClean="0"/>
              <a:t> </a:t>
            </a:r>
            <a:r>
              <a:rPr lang="en-ID" dirty="0" err="1" smtClean="0"/>
              <a:t>ini</a:t>
            </a:r>
            <a:r>
              <a:rPr lang="en-ID" dirty="0" smtClean="0"/>
              <a:t> </a:t>
            </a:r>
            <a:r>
              <a:rPr lang="en-ID" dirty="0" err="1" smtClean="0"/>
              <a:t>tidak</a:t>
            </a:r>
            <a:r>
              <a:rPr lang="en-ID" dirty="0" smtClean="0"/>
              <a:t> </a:t>
            </a:r>
            <a:r>
              <a:rPr lang="en-ID" dirty="0" err="1" smtClean="0"/>
              <a:t>dianjurkan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jarang</a:t>
            </a:r>
            <a:r>
              <a:rPr lang="en-ID" dirty="0" smtClean="0"/>
              <a:t> </a:t>
            </a:r>
            <a:r>
              <a:rPr lang="en-ID" dirty="0" err="1" smtClean="0"/>
              <a:t>digunakan</a:t>
            </a:r>
            <a:r>
              <a:rPr lang="en-ID" dirty="0" smtClean="0"/>
              <a:t>. </a:t>
            </a:r>
            <a:r>
              <a:rPr lang="en-ID" dirty="0" err="1" smtClean="0"/>
              <a:t>Karena</a:t>
            </a:r>
            <a:r>
              <a:rPr lang="en-ID" dirty="0" smtClean="0"/>
              <a:t> </a:t>
            </a:r>
            <a:r>
              <a:rPr lang="en-ID" dirty="0" err="1" smtClean="0"/>
              <a:t>membingungkan</a:t>
            </a:r>
            <a:r>
              <a:rPr lang="en-ID" dirty="0" smtClean="0"/>
              <a:t> </a:t>
            </a:r>
            <a:r>
              <a:rPr lang="en-ID" dirty="0" err="1" smtClean="0"/>
              <a:t>logika</a:t>
            </a:r>
            <a:r>
              <a:rPr lang="en-ID" dirty="0" smtClean="0"/>
              <a:t> di </a:t>
            </a:r>
            <a:r>
              <a:rPr lang="en-ID" dirty="0" err="1" smtClean="0"/>
              <a:t>kemudian</a:t>
            </a:r>
            <a:r>
              <a:rPr lang="en-ID" dirty="0" smtClean="0"/>
              <a:t> </a:t>
            </a:r>
            <a:r>
              <a:rPr lang="en-ID" dirty="0" err="1" smtClean="0"/>
              <a:t>hari</a:t>
            </a:r>
            <a:r>
              <a:rPr lang="en-ID" dirty="0" smtClean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098" y="0"/>
            <a:ext cx="919902" cy="902181"/>
          </a:xfrm>
          <a:prstGeom prst="rect">
            <a:avLst/>
          </a:prstGeo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609600" y="3356992"/>
            <a:ext cx="8229600" cy="50405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z="2000" dirty="0" err="1" smtClean="0">
                <a:latin typeface="Courier New" pitchFamily="49" charset="0"/>
                <a:cs typeface="Courier New" pitchFamily="49" charset="0"/>
              </a:rPr>
              <a:t>variabel</a:t>
            </a:r>
            <a:r>
              <a:rPr lang="en-ID" sz="2000" dirty="0" smtClean="0">
                <a:latin typeface="Courier New" pitchFamily="49" charset="0"/>
                <a:cs typeface="Courier New" pitchFamily="49" charset="0"/>
              </a:rPr>
              <a:t>=(</a:t>
            </a:r>
            <a:r>
              <a:rPr lang="en-ID" sz="2000" dirty="0" err="1" smtClean="0">
                <a:latin typeface="Courier New" pitchFamily="49" charset="0"/>
                <a:cs typeface="Courier New" pitchFamily="49" charset="0"/>
              </a:rPr>
              <a:t>kondisi</a:t>
            </a:r>
            <a:r>
              <a:rPr lang="en-ID" sz="2000" dirty="0" smtClean="0">
                <a:latin typeface="Courier New" pitchFamily="49" charset="0"/>
                <a:cs typeface="Courier New" pitchFamily="49" charset="0"/>
              </a:rPr>
              <a:t>) ? </a:t>
            </a:r>
            <a:r>
              <a:rPr lang="en-ID" sz="2000" dirty="0" err="1" smtClean="0">
                <a:latin typeface="Courier New" pitchFamily="49" charset="0"/>
                <a:cs typeface="Courier New" pitchFamily="49" charset="0"/>
              </a:rPr>
              <a:t>expression.T</a:t>
            </a:r>
            <a:r>
              <a:rPr lang="en-ID" sz="2000" dirty="0" smtClean="0">
                <a:latin typeface="Courier New" pitchFamily="49" charset="0"/>
                <a:cs typeface="Courier New" pitchFamily="49" charset="0"/>
              </a:rPr>
              <a:t>. : </a:t>
            </a:r>
            <a:r>
              <a:rPr lang="en-ID" sz="2000" dirty="0" err="1" smtClean="0">
                <a:latin typeface="Courier New" pitchFamily="49" charset="0"/>
                <a:cs typeface="Courier New" pitchFamily="49" charset="0"/>
              </a:rPr>
              <a:t>expression.F</a:t>
            </a:r>
            <a:r>
              <a:rPr lang="en-ID" sz="2000" dirty="0" smtClean="0">
                <a:latin typeface="Courier New" pitchFamily="49" charset="0"/>
                <a:cs typeface="Courier New" pitchFamily="49" charset="0"/>
              </a:rPr>
              <a:t>.;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988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D" sz="3600" b="1" dirty="0" err="1" smtClean="0"/>
              <a:t>Contoh</a:t>
            </a:r>
            <a:r>
              <a:rPr lang="en-ID" sz="3600" b="1" dirty="0" smtClean="0"/>
              <a:t> </a:t>
            </a:r>
            <a:r>
              <a:rPr lang="en-ID" sz="3600" b="1" dirty="0" err="1" smtClean="0"/>
              <a:t>perintah</a:t>
            </a:r>
            <a:r>
              <a:rPr lang="en-ID" sz="3600" b="1" dirty="0" smtClean="0"/>
              <a:t> </a:t>
            </a:r>
            <a:r>
              <a:rPr lang="en-ID" sz="3600" b="1" dirty="0" err="1" smtClean="0"/>
              <a:t>pendek</a:t>
            </a:r>
            <a:r>
              <a:rPr lang="en-ID" sz="3600" b="1" dirty="0" smtClean="0"/>
              <a:t> else…if</a:t>
            </a:r>
            <a:endParaRPr lang="en-US" sz="36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ED72-CA80-47FE-B4F3-10ECF3ECC8D2}" type="datetime2">
              <a:rPr lang="en-US" smtClean="0"/>
              <a:t>Wednesday, November 6, 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41A-674A-40CD-8920-E21915D424A9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618856" cy="271385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time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6;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 (time &lt; 18)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Pagi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hari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Sudah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malam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098" y="0"/>
            <a:ext cx="919902" cy="902181"/>
          </a:xfrm>
          <a:prstGeom prst="rect">
            <a:avLst/>
          </a:prstGeo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599015" y="4869160"/>
            <a:ext cx="8085034" cy="134570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time = 6;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hasil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(time&lt;18)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? 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Pagi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hari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Sudah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malam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hasil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5508104" y="2470843"/>
            <a:ext cx="3384375" cy="1390205"/>
          </a:xfrm>
          <a:prstGeom prst="wedgeRectCallout">
            <a:avLst>
              <a:gd name="adj1" fmla="val -72098"/>
              <a:gd name="adj2" fmla="val 205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Cermati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kedua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program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Kemudian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lihat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menulis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perbedaan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struktur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programnya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757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err="1" smtClean="0"/>
              <a:t>Terima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kasih</a:t>
            </a:r>
            <a:endParaRPr lang="en-US" sz="44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ED72-CA80-47FE-B4F3-10ECF3ECC8D2}" type="datetime2">
              <a:rPr lang="en-US" smtClean="0"/>
              <a:t>Wednesday, November 6, 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41A-674A-40CD-8920-E21915D424A9}" type="slidenum">
              <a:rPr lang="en-US" smtClean="0"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098" y="0"/>
            <a:ext cx="919902" cy="90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36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/>
              <a:t>Konsep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Dasar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C++ </a:t>
            </a:r>
            <a:r>
              <a:rPr lang="en-US" sz="2800" dirty="0" err="1" smtClean="0"/>
              <a:t>mendukung</a:t>
            </a:r>
            <a:r>
              <a:rPr lang="en-US" sz="2800" dirty="0" smtClean="0"/>
              <a:t> </a:t>
            </a:r>
            <a:r>
              <a:rPr lang="en-US" sz="2800" dirty="0" err="1" smtClean="0"/>
              <a:t>kondisi</a:t>
            </a:r>
            <a:r>
              <a:rPr lang="en-US" sz="2800" dirty="0" smtClean="0"/>
              <a:t> </a:t>
            </a:r>
            <a:r>
              <a:rPr lang="en-US" sz="2800" dirty="0" err="1" smtClean="0"/>
              <a:t>logika</a:t>
            </a:r>
            <a:r>
              <a:rPr lang="en-US" sz="2800" dirty="0" smtClean="0"/>
              <a:t> yang </a:t>
            </a:r>
            <a:r>
              <a:rPr lang="en-US" sz="2800" dirty="0" err="1" smtClean="0"/>
              <a:t>biasa</a:t>
            </a:r>
            <a:r>
              <a:rPr lang="en-US" sz="2800" dirty="0" smtClean="0"/>
              <a:t>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pemrograman</a:t>
            </a:r>
            <a:r>
              <a:rPr lang="en-US" sz="2800" dirty="0" smtClean="0"/>
              <a:t>. C++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</a:t>
            </a:r>
            <a:r>
              <a:rPr lang="en-US" sz="2800" dirty="0" err="1" smtClean="0"/>
              <a:t>pernyataan</a:t>
            </a:r>
            <a:r>
              <a:rPr lang="en-US" sz="2800" dirty="0" smtClean="0"/>
              <a:t> </a:t>
            </a:r>
            <a:r>
              <a:rPr lang="en-US" sz="2800" dirty="0" err="1" smtClean="0"/>
              <a:t>kondision</a:t>
            </a:r>
            <a:r>
              <a:rPr lang="en-US" sz="2800" dirty="0" err="1" smtClean="0"/>
              <a:t>al</a:t>
            </a:r>
            <a:r>
              <a:rPr lang="en-US" sz="2800" dirty="0" smtClean="0"/>
              <a:t> </a:t>
            </a:r>
            <a:r>
              <a:rPr lang="en-US" sz="2800" dirty="0" err="1" smtClean="0"/>
              <a:t>berikut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:</a:t>
            </a:r>
            <a:endParaRPr lang="en-US" sz="2800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untuk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menentukan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program yang </a:t>
            </a:r>
            <a:r>
              <a:rPr lang="en-US" sz="2400" dirty="0" err="1" smtClean="0">
                <a:solidFill>
                  <a:schemeClr val="tx1"/>
                </a:solidFill>
              </a:rPr>
              <a:t>dieksekusi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jika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kondisi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benar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atau</a:t>
            </a:r>
            <a:r>
              <a:rPr lang="en-US" sz="2400" dirty="0" smtClean="0">
                <a:solidFill>
                  <a:schemeClr val="tx1"/>
                </a:solidFill>
              </a:rPr>
              <a:t> .T.</a:t>
            </a:r>
            <a:endParaRPr lang="en-US" sz="2400" dirty="0">
              <a:solidFill>
                <a:schemeClr val="tx1"/>
              </a:solidFill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untuk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menentukan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program yang </a:t>
            </a:r>
            <a:r>
              <a:rPr lang="en-US" sz="2400" dirty="0" err="1" smtClean="0">
                <a:solidFill>
                  <a:schemeClr val="tx1"/>
                </a:solidFill>
              </a:rPr>
              <a:t>dieksekusi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jika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kondisi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bernilai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salah</a:t>
            </a:r>
            <a:r>
              <a:rPr lang="en-US" sz="2400" dirty="0" smtClean="0">
                <a:solidFill>
                  <a:schemeClr val="tx1"/>
                </a:solidFill>
              </a:rPr>
              <a:t> .F.</a:t>
            </a:r>
            <a:endParaRPr lang="en-US" sz="2400" dirty="0">
              <a:solidFill>
                <a:schemeClr val="tx1"/>
              </a:solidFill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400" dirty="0" err="1">
                <a:solidFill>
                  <a:schemeClr val="tx1"/>
                </a:solidFill>
              </a:rPr>
              <a:t>untuk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menentukan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kondisi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baru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akan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diuji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jika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kondisi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pertama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bernilai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salah</a:t>
            </a:r>
            <a:r>
              <a:rPr lang="en-US" sz="2400" dirty="0" smtClean="0">
                <a:solidFill>
                  <a:schemeClr val="tx1"/>
                </a:solidFill>
              </a:rPr>
              <a:t> .F.</a:t>
            </a:r>
            <a:endParaRPr lang="en-US" sz="2400" dirty="0">
              <a:solidFill>
                <a:schemeClr val="tx1"/>
              </a:solidFill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untuk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menentukan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banyak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alternatif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program yang </a:t>
            </a:r>
            <a:r>
              <a:rPr lang="en-US" sz="2400" dirty="0" err="1">
                <a:solidFill>
                  <a:schemeClr val="tx1"/>
                </a:solidFill>
              </a:rPr>
              <a:t>akan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dieksekusi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77B2-AA80-4F87-9DC6-61576030C3BE}" type="datetime2">
              <a:rPr lang="en-US" smtClean="0"/>
              <a:t>Wednesday, November 6,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41A-674A-40CD-8920-E21915D424A9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098" y="0"/>
            <a:ext cx="919902" cy="90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99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400" b="1" dirty="0" err="1" smtClean="0"/>
              <a:t>Sintak</a:t>
            </a:r>
            <a:r>
              <a:rPr lang="en-ID" sz="4400" b="1" dirty="0" smtClean="0"/>
              <a:t> </a:t>
            </a:r>
            <a:r>
              <a:rPr lang="en-ID" sz="4400" b="1" dirty="0" err="1" smtClean="0"/>
              <a:t>Pernyataan</a:t>
            </a:r>
            <a:r>
              <a:rPr lang="en-ID" sz="4400" b="1" dirty="0" smtClean="0"/>
              <a:t> if</a:t>
            </a:r>
            <a:endParaRPr lang="en-US" sz="44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ED72-CA80-47FE-B4F3-10ECF3ECC8D2}" type="datetime2">
              <a:rPr lang="en-US" smtClean="0"/>
              <a:t>Wednesday, November 6, 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41A-674A-40CD-8920-E21915D424A9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4449" y="1340768"/>
            <a:ext cx="8229600" cy="1489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kondisi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//program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dieksekusi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bila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bernilai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.T.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098" y="0"/>
            <a:ext cx="919902" cy="902181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1979712" y="3717032"/>
            <a:ext cx="5400600" cy="1476744"/>
          </a:xfrm>
          <a:prstGeom prst="wedgeRectCallout">
            <a:avLst>
              <a:gd name="adj1" fmla="val -20966"/>
              <a:gd name="adj2" fmla="val -1444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Pernyataan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kurung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kurawal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{ … }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dieksekusi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bila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bernilai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.T.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bernilai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.F.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eksekusi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langsung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keluar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kurung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kurawal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terakhir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305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400" b="1" dirty="0" err="1" smtClean="0"/>
              <a:t>Kondisi</a:t>
            </a:r>
            <a:r>
              <a:rPr lang="en-ID" sz="4400" b="1" dirty="0" smtClean="0"/>
              <a:t> if (1) 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43393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 (20 &gt; 18)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&lt;&lt; "20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lebih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besar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dari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18";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}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7A39-FFD1-4D85-BB1C-630B2BC7B6BE}" type="datetime2">
              <a:rPr lang="en-US" smtClean="0"/>
              <a:t>Wednesday, November 6,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41A-674A-40CD-8920-E21915D424A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098" y="0"/>
            <a:ext cx="919902" cy="902181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4860032" y="1484784"/>
            <a:ext cx="3146648" cy="1476744"/>
          </a:xfrm>
          <a:prstGeom prst="wedgeRectCallout">
            <a:avLst>
              <a:gd name="adj1" fmla="val -101006"/>
              <a:gd name="adj2" fmla="val 431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Perhatikan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bahwa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perintah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dieksekusi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karena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20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besar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18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sehingga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bernilai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.T.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23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/>
              <a:t>Kondisi</a:t>
            </a:r>
            <a:r>
              <a:rPr lang="en-US" sz="4400" b="1" dirty="0" smtClean="0"/>
              <a:t> if </a:t>
            </a:r>
            <a:r>
              <a:rPr lang="en-US" sz="4400" b="1" dirty="0" smtClean="0"/>
              <a:t>(2</a:t>
            </a:r>
            <a:r>
              <a:rPr lang="en-US" sz="4400" b="1" dirty="0" smtClean="0"/>
              <a:t>)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1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x = 20;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y = 18;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if (x &gt; y)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“X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lebih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besar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dari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Y";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} 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387A4-E144-4326-8A9F-AC953551C543}" type="datetime2">
              <a:rPr lang="en-US" smtClean="0"/>
              <a:t>Wednesday, November 6,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41A-674A-40CD-8920-E21915D424A9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098" y="0"/>
            <a:ext cx="919902" cy="902181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4355976" y="2293165"/>
            <a:ext cx="3146648" cy="1476744"/>
          </a:xfrm>
          <a:prstGeom prst="wedgeRectCallout">
            <a:avLst>
              <a:gd name="adj1" fmla="val -101006"/>
              <a:gd name="adj2" fmla="val 431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Perhatikan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bahwa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perintah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dieksekusi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karena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besar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Y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sehingga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bernilai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.T.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/>
              <a:t>Pernyataan</a:t>
            </a:r>
            <a:r>
              <a:rPr lang="en-US" sz="4400" b="1" dirty="0" smtClean="0"/>
              <a:t> else (1)</a:t>
            </a:r>
            <a:endParaRPr lang="en-US" sz="44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ED72-CA80-47FE-B4F3-10ECF3ECC8D2}" type="datetime2">
              <a:rPr lang="en-US" smtClean="0"/>
              <a:t>Wednesday, November 6, 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41A-674A-40CD-8920-E21915D424A9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281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kondisi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//program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dieksekusi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bila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bernilai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.T.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//program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dieksekusi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bila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bernilai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.F.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098" y="0"/>
            <a:ext cx="919902" cy="902181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1979712" y="3933056"/>
            <a:ext cx="4176464" cy="936104"/>
          </a:xfrm>
          <a:prstGeom prst="wedgeRectCallout">
            <a:avLst>
              <a:gd name="adj1" fmla="val -20966"/>
              <a:gd name="adj2" fmla="val -1444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sz="2800" dirty="0" err="1" smtClean="0">
                <a:latin typeface="Times New Roman" pitchFamily="18" charset="0"/>
                <a:cs typeface="Times New Roman" pitchFamily="18" charset="0"/>
              </a:rPr>
              <a:t>Pahami</a:t>
            </a:r>
            <a:r>
              <a:rPr lang="en-ID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800" dirty="0" err="1" smtClean="0">
                <a:latin typeface="Times New Roman" pitchFamily="18" charset="0"/>
                <a:cs typeface="Times New Roman" pitchFamily="18" charset="0"/>
              </a:rPr>
              <a:t>betul-betul</a:t>
            </a:r>
            <a:r>
              <a:rPr lang="en-ID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800" dirty="0" err="1" smtClean="0">
                <a:latin typeface="Times New Roman" pitchFamily="18" charset="0"/>
                <a:cs typeface="Times New Roman" pitchFamily="18" charset="0"/>
              </a:rPr>
              <a:t>konsep</a:t>
            </a:r>
            <a:r>
              <a:rPr lang="en-ID" sz="2800" dirty="0" smtClean="0">
                <a:latin typeface="Times New Roman" pitchFamily="18" charset="0"/>
                <a:cs typeface="Times New Roman" pitchFamily="18" charset="0"/>
              </a:rPr>
              <a:t> else </a:t>
            </a:r>
            <a:r>
              <a:rPr lang="en-ID" sz="2800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ID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66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/>
              <a:t>Contoh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if..else</a:t>
            </a:r>
            <a:r>
              <a:rPr lang="en-US" sz="4400" b="1" dirty="0" smtClean="0"/>
              <a:t> (1)</a:t>
            </a:r>
            <a:endParaRPr lang="en-US" sz="44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ED72-CA80-47FE-B4F3-10ECF3ECC8D2}" type="datetime2">
              <a:rPr lang="en-US" smtClean="0"/>
              <a:t>Wednesday, November 6, 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41A-674A-40CD-8920-E21915D424A9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time = 6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 (time &gt; 18)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&lt;&lt; "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Selamat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pagi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&lt;&lt; "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Selamat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malam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098" y="0"/>
            <a:ext cx="919902" cy="902181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5034414" y="1268760"/>
            <a:ext cx="3649635" cy="2088232"/>
          </a:xfrm>
          <a:prstGeom prst="wedgeRectCallout">
            <a:avLst>
              <a:gd name="adj1" fmla="val -92107"/>
              <a:gd name="adj2" fmla="val 411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Time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bernilai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jam 6.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Apakah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6 &gt;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18?</a:t>
            </a:r>
          </a:p>
          <a:p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time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kecil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18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kondisi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bernilai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.F.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sehingga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eksekusi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menampilkan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Selamat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malam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3347864" y="4941168"/>
            <a:ext cx="3024335" cy="1240338"/>
          </a:xfrm>
          <a:prstGeom prst="wedgeRectCallout">
            <a:avLst>
              <a:gd name="adj1" fmla="val -73325"/>
              <a:gd name="adj2" fmla="val -2123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Bagaimana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time = 22?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Silahkan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dicoba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apa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hasilnya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?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Mengapa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demikian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90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/>
              <a:t>Soal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latihan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if..else</a:t>
            </a:r>
            <a:r>
              <a:rPr lang="en-US" sz="4400" b="1" dirty="0" smtClean="0"/>
              <a:t> (2)</a:t>
            </a:r>
            <a:endParaRPr lang="en-US" sz="44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ED72-CA80-47FE-B4F3-10ECF3ECC8D2}" type="datetime2">
              <a:rPr lang="en-US" smtClean="0"/>
              <a:t>Wednesday, November 6, 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41A-674A-40CD-8920-E21915D424A9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D" sz="2800" dirty="0" err="1" smtClean="0"/>
              <a:t>Buatlah</a:t>
            </a:r>
            <a:r>
              <a:rPr lang="en-ID" sz="2800" dirty="0" smtClean="0"/>
              <a:t> program </a:t>
            </a:r>
            <a:r>
              <a:rPr lang="en-ID" sz="2800" dirty="0" err="1" smtClean="0"/>
              <a:t>bila</a:t>
            </a:r>
            <a:r>
              <a:rPr lang="en-ID" sz="2800" dirty="0" smtClean="0"/>
              <a:t> </a:t>
            </a:r>
            <a:r>
              <a:rPr lang="en-ID" sz="2800" dirty="0" err="1" smtClean="0"/>
              <a:t>ada</a:t>
            </a:r>
            <a:r>
              <a:rPr lang="en-ID" sz="2800" dirty="0" smtClean="0"/>
              <a:t> </a:t>
            </a:r>
            <a:r>
              <a:rPr lang="en-ID" sz="2800" dirty="0" err="1" smtClean="0"/>
              <a:t>kasus</a:t>
            </a:r>
            <a:r>
              <a:rPr lang="en-ID" sz="2800" dirty="0" smtClean="0"/>
              <a:t> </a:t>
            </a:r>
            <a:r>
              <a:rPr lang="en-ID" sz="2800" dirty="0" err="1" smtClean="0"/>
              <a:t>berikut</a:t>
            </a:r>
            <a:r>
              <a:rPr lang="en-ID" sz="2800" dirty="0" smtClean="0"/>
              <a:t>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ID" sz="2500" dirty="0" smtClean="0"/>
              <a:t>Budi </a:t>
            </a:r>
            <a:r>
              <a:rPr lang="en-ID" sz="2500" dirty="0" err="1" smtClean="0"/>
              <a:t>akan</a:t>
            </a:r>
            <a:r>
              <a:rPr lang="en-ID" sz="2500" dirty="0" smtClean="0"/>
              <a:t> </a:t>
            </a:r>
            <a:r>
              <a:rPr lang="en-ID" sz="2500" dirty="0" err="1" smtClean="0"/>
              <a:t>beli</a:t>
            </a:r>
            <a:r>
              <a:rPr lang="en-ID" sz="2500" dirty="0" smtClean="0"/>
              <a:t> </a:t>
            </a:r>
            <a:r>
              <a:rPr lang="en-ID" sz="2500" dirty="0" err="1" smtClean="0"/>
              <a:t>mangga</a:t>
            </a:r>
            <a:r>
              <a:rPr lang="en-ID" sz="2500" dirty="0" smtClean="0"/>
              <a:t> </a:t>
            </a:r>
            <a:r>
              <a:rPr lang="en-ID" sz="2500" dirty="0" err="1" smtClean="0"/>
              <a:t>bila</a:t>
            </a:r>
            <a:r>
              <a:rPr lang="en-ID" sz="2500" dirty="0" smtClean="0"/>
              <a:t> </a:t>
            </a:r>
            <a:r>
              <a:rPr lang="en-ID" sz="2500" dirty="0" err="1" smtClean="0"/>
              <a:t>temannya</a:t>
            </a:r>
            <a:r>
              <a:rPr lang="en-ID" sz="2500" dirty="0" smtClean="0"/>
              <a:t> </a:t>
            </a:r>
            <a:r>
              <a:rPr lang="en-ID" sz="2500" dirty="0" err="1" smtClean="0"/>
              <a:t>ada</a:t>
            </a:r>
            <a:r>
              <a:rPr lang="en-ID" sz="2500" dirty="0" smtClean="0"/>
              <a:t> 7 </a:t>
            </a:r>
            <a:r>
              <a:rPr lang="en-ID" sz="2500" dirty="0" err="1" smtClean="0"/>
              <a:t>dan</a:t>
            </a:r>
            <a:r>
              <a:rPr lang="en-ID" sz="2500" dirty="0" smtClean="0"/>
              <a:t> Budi </a:t>
            </a:r>
            <a:r>
              <a:rPr lang="en-ID" sz="2500" dirty="0" err="1" smtClean="0"/>
              <a:t>akan</a:t>
            </a:r>
            <a:r>
              <a:rPr lang="en-ID" sz="2500" dirty="0" smtClean="0"/>
              <a:t> </a:t>
            </a:r>
            <a:r>
              <a:rPr lang="en-ID" sz="2500" dirty="0" err="1" smtClean="0"/>
              <a:t>beli</a:t>
            </a:r>
            <a:r>
              <a:rPr lang="en-ID" sz="2500" dirty="0" smtClean="0"/>
              <a:t> </a:t>
            </a:r>
            <a:r>
              <a:rPr lang="en-ID" sz="2500" dirty="0" err="1" smtClean="0"/>
              <a:t>jeruk</a:t>
            </a:r>
            <a:r>
              <a:rPr lang="en-ID" sz="2500" dirty="0" smtClean="0"/>
              <a:t> </a:t>
            </a:r>
            <a:r>
              <a:rPr lang="en-ID" sz="2500" dirty="0" err="1" smtClean="0"/>
              <a:t>bila</a:t>
            </a:r>
            <a:r>
              <a:rPr lang="en-ID" sz="2500" dirty="0" smtClean="0"/>
              <a:t> </a:t>
            </a:r>
            <a:r>
              <a:rPr lang="en-ID" sz="2500" dirty="0" err="1" smtClean="0"/>
              <a:t>temannya</a:t>
            </a:r>
            <a:r>
              <a:rPr lang="en-ID" sz="2500" dirty="0" smtClean="0"/>
              <a:t> </a:t>
            </a:r>
            <a:r>
              <a:rPr lang="en-ID" sz="2500" dirty="0" err="1" smtClean="0"/>
              <a:t>ada</a:t>
            </a:r>
            <a:r>
              <a:rPr lang="en-ID" sz="2500" dirty="0" smtClean="0"/>
              <a:t> 15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ID" sz="2500" dirty="0" err="1" smtClean="0"/>
              <a:t>Sinta</a:t>
            </a:r>
            <a:r>
              <a:rPr lang="en-ID" sz="2500" dirty="0" smtClean="0"/>
              <a:t> </a:t>
            </a:r>
            <a:r>
              <a:rPr lang="en-ID" sz="2500" dirty="0" err="1" smtClean="0"/>
              <a:t>cukup</a:t>
            </a:r>
            <a:r>
              <a:rPr lang="en-ID" sz="2500" dirty="0" smtClean="0"/>
              <a:t> </a:t>
            </a:r>
            <a:r>
              <a:rPr lang="en-ID" sz="2500" dirty="0" err="1" smtClean="0"/>
              <a:t>pandai</a:t>
            </a:r>
            <a:r>
              <a:rPr lang="en-ID" sz="2500" dirty="0" smtClean="0"/>
              <a:t> </a:t>
            </a:r>
            <a:r>
              <a:rPr lang="en-ID" sz="2500" dirty="0" err="1" smtClean="0"/>
              <a:t>bila</a:t>
            </a:r>
            <a:r>
              <a:rPr lang="en-ID" sz="2500" dirty="0" smtClean="0"/>
              <a:t> </a:t>
            </a:r>
            <a:r>
              <a:rPr lang="en-ID" sz="2500" dirty="0" err="1" smtClean="0"/>
              <a:t>memiliki</a:t>
            </a:r>
            <a:r>
              <a:rPr lang="en-ID" sz="2500" dirty="0" smtClean="0"/>
              <a:t> IPK </a:t>
            </a:r>
            <a:r>
              <a:rPr lang="en-ID" sz="2500" dirty="0" err="1" smtClean="0"/>
              <a:t>diatas</a:t>
            </a:r>
            <a:r>
              <a:rPr lang="en-ID" sz="2500" dirty="0" smtClean="0"/>
              <a:t> 3,00 </a:t>
            </a:r>
            <a:r>
              <a:rPr lang="en-ID" sz="2500" dirty="0" err="1" smtClean="0"/>
              <a:t>dan</a:t>
            </a:r>
            <a:r>
              <a:rPr lang="en-ID" sz="2500" dirty="0" smtClean="0"/>
              <a:t> </a:t>
            </a:r>
            <a:r>
              <a:rPr lang="en-ID" sz="2500" dirty="0" err="1" smtClean="0"/>
              <a:t>Sinta</a:t>
            </a:r>
            <a:r>
              <a:rPr lang="en-ID" sz="2500" dirty="0" smtClean="0"/>
              <a:t> </a:t>
            </a:r>
            <a:r>
              <a:rPr lang="en-ID" sz="2500" dirty="0" err="1" smtClean="0"/>
              <a:t>perlu</a:t>
            </a:r>
            <a:r>
              <a:rPr lang="en-ID" sz="2500" dirty="0" smtClean="0"/>
              <a:t> </a:t>
            </a:r>
            <a:r>
              <a:rPr lang="en-ID" sz="2500" dirty="0" err="1" smtClean="0"/>
              <a:t>belajar</a:t>
            </a:r>
            <a:r>
              <a:rPr lang="en-ID" sz="2500" dirty="0" smtClean="0"/>
              <a:t> </a:t>
            </a:r>
            <a:r>
              <a:rPr lang="en-ID" sz="2500" dirty="0" err="1" smtClean="0"/>
              <a:t>bila</a:t>
            </a:r>
            <a:r>
              <a:rPr lang="en-ID" sz="2500" dirty="0" smtClean="0"/>
              <a:t> </a:t>
            </a:r>
            <a:r>
              <a:rPr lang="en-ID" sz="2500" dirty="0" err="1" smtClean="0"/>
              <a:t>memiliki</a:t>
            </a:r>
            <a:r>
              <a:rPr lang="en-ID" sz="2500" dirty="0" smtClean="0"/>
              <a:t> IPK </a:t>
            </a:r>
            <a:r>
              <a:rPr lang="en-ID" sz="2500" dirty="0" err="1" smtClean="0"/>
              <a:t>dibawah</a:t>
            </a:r>
            <a:r>
              <a:rPr lang="en-ID" sz="2500" dirty="0" smtClean="0"/>
              <a:t> 3,00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ID" sz="2500" dirty="0" err="1" smtClean="0"/>
              <a:t>Udara</a:t>
            </a:r>
            <a:r>
              <a:rPr lang="en-ID" sz="2500" dirty="0" smtClean="0"/>
              <a:t> </a:t>
            </a:r>
            <a:r>
              <a:rPr lang="en-ID" sz="2500" dirty="0" err="1" smtClean="0"/>
              <a:t>serasa</a:t>
            </a:r>
            <a:r>
              <a:rPr lang="en-ID" sz="2500" dirty="0" smtClean="0"/>
              <a:t> </a:t>
            </a:r>
            <a:r>
              <a:rPr lang="en-ID" sz="2500" dirty="0" err="1" smtClean="0"/>
              <a:t>panas</a:t>
            </a:r>
            <a:r>
              <a:rPr lang="en-ID" sz="2500" dirty="0" smtClean="0"/>
              <a:t> </a:t>
            </a:r>
            <a:r>
              <a:rPr lang="en-ID" sz="2500" dirty="0" err="1" smtClean="0"/>
              <a:t>bila</a:t>
            </a:r>
            <a:r>
              <a:rPr lang="en-ID" sz="2500" dirty="0" smtClean="0"/>
              <a:t> </a:t>
            </a:r>
            <a:r>
              <a:rPr lang="en-ID" sz="2500" dirty="0" err="1" smtClean="0"/>
              <a:t>suhu</a:t>
            </a:r>
            <a:r>
              <a:rPr lang="en-ID" sz="2500" dirty="0" smtClean="0"/>
              <a:t> </a:t>
            </a:r>
            <a:r>
              <a:rPr lang="en-ID" sz="2500" dirty="0" err="1" smtClean="0"/>
              <a:t>diatas</a:t>
            </a:r>
            <a:r>
              <a:rPr lang="en-ID" sz="2500" dirty="0" smtClean="0"/>
              <a:t> 28 </a:t>
            </a:r>
            <a:r>
              <a:rPr lang="en-ID" sz="2500" dirty="0" err="1" smtClean="0"/>
              <a:t>dan</a:t>
            </a:r>
            <a:r>
              <a:rPr lang="en-ID" sz="2500" dirty="0" smtClean="0"/>
              <a:t> </a:t>
            </a:r>
            <a:r>
              <a:rPr lang="en-ID" sz="2500" dirty="0" err="1" smtClean="0"/>
              <a:t>udara</a:t>
            </a:r>
            <a:r>
              <a:rPr lang="en-ID" sz="2500" dirty="0" smtClean="0"/>
              <a:t> </a:t>
            </a:r>
            <a:r>
              <a:rPr lang="en-ID" sz="2500" dirty="0" err="1" smtClean="0"/>
              <a:t>serasa</a:t>
            </a:r>
            <a:r>
              <a:rPr lang="en-ID" sz="2500" dirty="0" smtClean="0"/>
              <a:t> </a:t>
            </a:r>
            <a:r>
              <a:rPr lang="en-ID" sz="2500" dirty="0" err="1" smtClean="0"/>
              <a:t>dingin</a:t>
            </a:r>
            <a:r>
              <a:rPr lang="en-ID" sz="2500" dirty="0" smtClean="0"/>
              <a:t> </a:t>
            </a:r>
            <a:r>
              <a:rPr lang="en-ID" sz="2500" dirty="0" err="1" smtClean="0"/>
              <a:t>bila</a:t>
            </a:r>
            <a:r>
              <a:rPr lang="en-ID" sz="2500" dirty="0" smtClean="0"/>
              <a:t> </a:t>
            </a:r>
            <a:r>
              <a:rPr lang="en-ID" sz="2500" dirty="0" err="1" smtClean="0"/>
              <a:t>dibawah</a:t>
            </a:r>
            <a:r>
              <a:rPr lang="en-ID" sz="2500" dirty="0"/>
              <a:t> </a:t>
            </a:r>
            <a:r>
              <a:rPr lang="en-ID" sz="2500" dirty="0" smtClean="0"/>
              <a:t>28</a:t>
            </a:r>
            <a:endParaRPr lang="en-US" sz="25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098" y="0"/>
            <a:ext cx="919902" cy="90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90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/>
              <a:t>Pernyataan</a:t>
            </a:r>
            <a:r>
              <a:rPr lang="en-US" sz="4400" b="1" dirty="0" smtClean="0"/>
              <a:t> else…if</a:t>
            </a:r>
            <a:endParaRPr lang="en-US" sz="44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ED72-CA80-47FE-B4F3-10ECF3ECC8D2}" type="datetime2">
              <a:rPr lang="en-US" smtClean="0"/>
              <a:t>Wednesday, November 6, 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641A-674A-40CD-8920-E21915D424A9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79296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kondisi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//program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dieksekusi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bila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bernilai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.T.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 else if (kondisi-2) {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//program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dieksekusi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bila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bernilai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.T.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//program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dieksekusi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bila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bernilai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.F.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098" y="0"/>
            <a:ext cx="919902" cy="902181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1979712" y="4941168"/>
            <a:ext cx="4176464" cy="936104"/>
          </a:xfrm>
          <a:prstGeom prst="wedgeRectCallout">
            <a:avLst>
              <a:gd name="adj1" fmla="val -20966"/>
              <a:gd name="adj2" fmla="val -1444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sz="2800" dirty="0" err="1" smtClean="0">
                <a:latin typeface="Times New Roman" pitchFamily="18" charset="0"/>
                <a:cs typeface="Times New Roman" pitchFamily="18" charset="0"/>
              </a:rPr>
              <a:t>Pahami</a:t>
            </a:r>
            <a:r>
              <a:rPr lang="en-ID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800" dirty="0" err="1" smtClean="0">
                <a:latin typeface="Times New Roman" pitchFamily="18" charset="0"/>
                <a:cs typeface="Times New Roman" pitchFamily="18" charset="0"/>
              </a:rPr>
              <a:t>betul-betul</a:t>
            </a:r>
            <a:r>
              <a:rPr lang="en-ID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800" dirty="0" err="1" smtClean="0">
                <a:latin typeface="Times New Roman" pitchFamily="18" charset="0"/>
                <a:cs typeface="Times New Roman" pitchFamily="18" charset="0"/>
              </a:rPr>
              <a:t>konsep</a:t>
            </a:r>
            <a:r>
              <a:rPr lang="en-ID" sz="2800" dirty="0" smtClean="0">
                <a:latin typeface="Times New Roman" pitchFamily="18" charset="0"/>
                <a:cs typeface="Times New Roman" pitchFamily="18" charset="0"/>
              </a:rPr>
              <a:t> else…if </a:t>
            </a:r>
            <a:r>
              <a:rPr lang="en-ID" sz="2800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ID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972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245</TotalTime>
  <Words>764</Words>
  <Application>Microsoft Office PowerPoint</Application>
  <PresentationFormat>On-screen Show (4:3)</PresentationFormat>
  <Paragraphs>128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Origin</vt:lpstr>
      <vt:lpstr>Kondisi - Statement If</vt:lpstr>
      <vt:lpstr>Konsep Dasar</vt:lpstr>
      <vt:lpstr>Sintak Pernyataan if</vt:lpstr>
      <vt:lpstr>Kondisi if (1) </vt:lpstr>
      <vt:lpstr>Kondisi if (2)</vt:lpstr>
      <vt:lpstr>Pernyataan else (1)</vt:lpstr>
      <vt:lpstr>Contoh if..else (1)</vt:lpstr>
      <vt:lpstr>Soal latihan if..else (2)</vt:lpstr>
      <vt:lpstr>Pernyataan else…if</vt:lpstr>
      <vt:lpstr>Contoh else…if (1)</vt:lpstr>
      <vt:lpstr>Perintah pendek else…if</vt:lpstr>
      <vt:lpstr>Contoh perintah pendek else…if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Darminto</dc:creator>
  <cp:lastModifiedBy>Agus Setyawan</cp:lastModifiedBy>
  <cp:revision>25</cp:revision>
  <dcterms:created xsi:type="dcterms:W3CDTF">2023-11-02T02:12:18Z</dcterms:created>
  <dcterms:modified xsi:type="dcterms:W3CDTF">2024-11-06T14:23:33Z</dcterms:modified>
</cp:coreProperties>
</file>