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EA4D-8187-496A-BC8D-E8F18523DB42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A20C-429D-4DB4-9365-D9FE03807AD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EA4D-8187-496A-BC8D-E8F18523DB42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A20C-429D-4DB4-9365-D9FE03807AD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96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EA4D-8187-496A-BC8D-E8F18523DB42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A20C-429D-4DB4-9365-D9FE03807AD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3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EA4D-8187-496A-BC8D-E8F18523DB42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A20C-429D-4DB4-9365-D9FE03807AD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73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EA4D-8187-496A-BC8D-E8F18523DB42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A20C-429D-4DB4-9365-D9FE03807AD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08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EA4D-8187-496A-BC8D-E8F18523DB42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A20C-429D-4DB4-9365-D9FE03807AD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98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EA4D-8187-496A-BC8D-E8F18523DB42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A20C-429D-4DB4-9365-D9FE03807AD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9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EA4D-8187-496A-BC8D-E8F18523DB42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A20C-429D-4DB4-9365-D9FE03807AD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65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EA4D-8187-496A-BC8D-E8F18523DB42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A20C-429D-4DB4-9365-D9FE03807AD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0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EA4D-8187-496A-BC8D-E8F18523DB42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A20C-429D-4DB4-9365-D9FE03807AD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9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EA4D-8187-496A-BC8D-E8F18523DB42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A20C-429D-4DB4-9365-D9FE03807AD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12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EA4D-8187-496A-BC8D-E8F18523DB42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9A20C-429D-4DB4-9365-D9FE03807AD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68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documentation.org/packages/berryFunctions/versions/1.17.0/topics/smallPlo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ran.microsoft.com/snapshot/2017-01-20/web/packages/tmap/vignettes/tmap-nutshell.html" TargetMode="External"/><Relationship Id="rId2" Type="http://schemas.openxmlformats.org/officeDocument/2006/relationships/hyperlink" Target="https://cran.r-project.org/web/packages/tm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Raster </a:t>
            </a:r>
            <a:r>
              <a:rPr lang="fr-FR" dirty="0" err="1" smtClean="0"/>
              <a:t>projected</a:t>
            </a:r>
            <a:r>
              <a:rPr lang="fr-FR" dirty="0" smtClean="0"/>
              <a:t> </a:t>
            </a:r>
            <a:r>
              <a:rPr lang="fr-FR" dirty="0" err="1" smtClean="0"/>
              <a:t>maps</a:t>
            </a:r>
            <a:r>
              <a:rPr lang="fr-FR" dirty="0" smtClean="0"/>
              <a:t> avec R </a:t>
            </a:r>
            <a:r>
              <a:rPr lang="fr-FR" dirty="0" smtClean="0"/>
              <a:t>base VS </a:t>
            </a:r>
            <a:r>
              <a:rPr lang="fr-FR" dirty="0" err="1" smtClean="0"/>
              <a:t>Tmap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Carte projetée en </a:t>
            </a:r>
            <a:r>
              <a:rPr lang="fr-FR" dirty="0" err="1" smtClean="0"/>
              <a:t>Albers</a:t>
            </a:r>
            <a:r>
              <a:rPr lang="fr-FR" dirty="0" smtClean="0"/>
              <a:t> modifié -&gt; pas de longitude latitude</a:t>
            </a:r>
          </a:p>
          <a:p>
            <a:endParaRPr lang="en-GB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En WGS84: ok mais les surfaces sont déformées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9300" r="13479"/>
          <a:stretch/>
        </p:blipFill>
        <p:spPr>
          <a:xfrm>
            <a:off x="838200" y="2884716"/>
            <a:ext cx="4720052" cy="31024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9554" r="9943"/>
          <a:stretch/>
        </p:blipFill>
        <p:spPr>
          <a:xfrm>
            <a:off x="6172200" y="2895600"/>
            <a:ext cx="4909457" cy="309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1- Carte </a:t>
            </a:r>
            <a:r>
              <a:rPr lang="fr-FR" dirty="0" smtClean="0"/>
              <a:t>avec grilles de coordonnées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9378" r="12218" b="6734"/>
          <a:stretch/>
        </p:blipFill>
        <p:spPr>
          <a:xfrm>
            <a:off x="5729666" y="3222172"/>
            <a:ext cx="6117537" cy="353785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01" y="5258406"/>
            <a:ext cx="5372004" cy="1501623"/>
          </a:xfrm>
          <a:prstGeom prst="rect">
            <a:avLst/>
          </a:prstGeom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096000" y="1500187"/>
            <a:ext cx="5343490" cy="1680480"/>
          </a:xfrm>
        </p:spPr>
        <p:txBody>
          <a:bodyPr>
            <a:normAutofit lnSpcReduction="10000"/>
          </a:bodyPr>
          <a:lstStyle/>
          <a:p>
            <a:r>
              <a:rPr lang="fr-FR" sz="2000" dirty="0" smtClean="0"/>
              <a:t>Choisir les coordonnées pour la grille en </a:t>
            </a:r>
            <a:r>
              <a:rPr lang="fr-FR" sz="2000" dirty="0" err="1" smtClean="0"/>
              <a:t>lonlat</a:t>
            </a:r>
            <a:r>
              <a:rPr lang="fr-FR" sz="2000" dirty="0" smtClean="0"/>
              <a:t> : </a:t>
            </a:r>
            <a:r>
              <a:rPr lang="fr-FR" sz="2000" dirty="0" smtClean="0">
                <a:solidFill>
                  <a:srgbClr val="FF0000"/>
                </a:solidFill>
              </a:rPr>
              <a:t>(1) </a:t>
            </a:r>
            <a:r>
              <a:rPr lang="fr-FR" sz="2000" dirty="0" smtClean="0"/>
              <a:t>l’étendue de la grille </a:t>
            </a:r>
            <a:r>
              <a:rPr lang="fr-FR" sz="2000" dirty="0" smtClean="0">
                <a:solidFill>
                  <a:srgbClr val="FF0000"/>
                </a:solidFill>
              </a:rPr>
              <a:t>(2) </a:t>
            </a:r>
            <a:r>
              <a:rPr lang="fr-FR" sz="2000" dirty="0" smtClean="0"/>
              <a:t>les points avec label</a:t>
            </a:r>
          </a:p>
          <a:p>
            <a:r>
              <a:rPr lang="fr-FR" sz="2000" dirty="0" smtClean="0"/>
              <a:t>Les convertir en </a:t>
            </a:r>
            <a:r>
              <a:rPr lang="fr-FR" sz="2000" dirty="0" err="1" smtClean="0"/>
              <a:t>Albers</a:t>
            </a:r>
            <a:r>
              <a:rPr lang="fr-FR" sz="2000" dirty="0" smtClean="0"/>
              <a:t> </a:t>
            </a:r>
            <a:r>
              <a:rPr lang="fr-FR" sz="2000" dirty="0" smtClean="0"/>
              <a:t>projeté (</a:t>
            </a:r>
            <a:r>
              <a:rPr lang="fr-FR" sz="2000" dirty="0" err="1" smtClean="0"/>
              <a:t>ProjectCRS</a:t>
            </a:r>
            <a:r>
              <a:rPr lang="fr-FR" sz="2000" dirty="0" smtClean="0"/>
              <a:t>)</a:t>
            </a:r>
            <a:endParaRPr lang="fr-FR" sz="2000" dirty="0" smtClean="0"/>
          </a:p>
          <a:p>
            <a:r>
              <a:rPr lang="fr-FR" sz="2000" dirty="0" smtClean="0"/>
              <a:t>Les ajouter à la carte projetée avec plot( </a:t>
            </a:r>
            <a:r>
              <a:rPr lang="fr-FR" sz="2000" i="1" dirty="0" smtClean="0"/>
              <a:t>grille projetée </a:t>
            </a:r>
            <a:r>
              <a:rPr lang="fr-FR" sz="2000" dirty="0" smtClean="0"/>
              <a:t>) et </a:t>
            </a:r>
            <a:r>
              <a:rPr lang="fr-FR" sz="2000" dirty="0" err="1" smtClean="0"/>
              <a:t>text</a:t>
            </a:r>
            <a:r>
              <a:rPr lang="fr-FR" sz="2000" dirty="0" smtClean="0"/>
              <a:t>( labels( </a:t>
            </a:r>
            <a:r>
              <a:rPr lang="fr-FR" sz="2000" i="1" dirty="0" smtClean="0"/>
              <a:t>grille en </a:t>
            </a:r>
            <a:r>
              <a:rPr lang="fr-FR" sz="2000" i="1" dirty="0" err="1" smtClean="0"/>
              <a:t>lonlat</a:t>
            </a:r>
            <a:r>
              <a:rPr lang="fr-FR" sz="2000" i="1" dirty="0" smtClean="0"/>
              <a:t> </a:t>
            </a:r>
            <a:r>
              <a:rPr lang="fr-FR" sz="2000" dirty="0" smtClean="0"/>
              <a:t>))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8971" y="1600573"/>
            <a:ext cx="49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(1) 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440332" y="3180667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9225" y="3451434"/>
            <a:ext cx="49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(1) 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190560" y="4170414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(2)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01" y="1500186"/>
            <a:ext cx="5082670" cy="3569118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>
            <a:off x="85044" y="6156325"/>
            <a:ext cx="2612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85044" y="5993040"/>
            <a:ext cx="2612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76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3943" cy="1325563"/>
          </a:xfrm>
        </p:spPr>
        <p:txBody>
          <a:bodyPr>
            <a:normAutofit/>
          </a:bodyPr>
          <a:lstStyle/>
          <a:p>
            <a:r>
              <a:rPr lang="fr-FR" sz="4000" dirty="0" smtClean="0"/>
              <a:t>2- Ajout </a:t>
            </a:r>
            <a:r>
              <a:rPr lang="fr-FR" sz="4000" dirty="0" smtClean="0"/>
              <a:t>des coordonnées sur le coté manuellement</a:t>
            </a:r>
            <a:endParaRPr lang="en-GB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399314"/>
            <a:ext cx="5029200" cy="1045029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Problème: dépend des dimensions</a:t>
            </a:r>
            <a:r>
              <a:rPr lang="en-GB" sz="2000" dirty="0" smtClean="0"/>
              <a:t> de la carte !!</a:t>
            </a:r>
            <a:endParaRPr lang="fr-FR" sz="20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5" y="1614488"/>
            <a:ext cx="7306006" cy="332672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r="9942"/>
          <a:stretch/>
        </p:blipFill>
        <p:spPr>
          <a:xfrm>
            <a:off x="6789652" y="3038366"/>
            <a:ext cx="5326148" cy="35379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67880" y="3277852"/>
            <a:ext cx="525548" cy="3024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810288" y="1527402"/>
            <a:ext cx="43817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locator</a:t>
            </a:r>
            <a:r>
              <a:rPr lang="fr-FR" sz="2000" dirty="0"/>
              <a:t>(): identifier les points qu’on veut pour les </a:t>
            </a:r>
            <a:r>
              <a:rPr lang="fr-FR" sz="2000" dirty="0" smtClean="0"/>
              <a:t>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transformer en </a:t>
            </a:r>
            <a:r>
              <a:rPr lang="fr-FR" sz="2000" dirty="0" err="1" smtClean="0"/>
              <a:t>lonlat</a:t>
            </a: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ajouter avec axis (at= </a:t>
            </a:r>
            <a:r>
              <a:rPr lang="fr-FR" sz="2000" i="1" dirty="0" err="1" smtClean="0"/>
              <a:t>Albers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coords</a:t>
            </a:r>
            <a:r>
              <a:rPr lang="fr-FR" sz="2000" dirty="0" smtClean="0"/>
              <a:t>, </a:t>
            </a:r>
            <a:r>
              <a:rPr lang="fr-FR" sz="2000" dirty="0" err="1" smtClean="0"/>
              <a:t>lab</a:t>
            </a:r>
            <a:r>
              <a:rPr lang="fr-FR" sz="2000" dirty="0" smtClean="0"/>
              <a:t> = </a:t>
            </a:r>
            <a:r>
              <a:rPr lang="fr-FR" sz="2000" i="1" dirty="0" err="1" smtClean="0"/>
              <a:t>lonlat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coords</a:t>
            </a:r>
            <a:r>
              <a:rPr lang="fr-FR" sz="2000" dirty="0" smtClean="0"/>
              <a:t> )</a:t>
            </a:r>
            <a:endParaRPr lang="fr-FR" sz="20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80748" y="1900012"/>
            <a:ext cx="2612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4158345" y="3603171"/>
            <a:ext cx="1268184" cy="6313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164622" y="3779722"/>
            <a:ext cx="188178" cy="638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1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3- Carte </a:t>
            </a:r>
            <a:r>
              <a:rPr lang="fr-FR" dirty="0" smtClean="0"/>
              <a:t>avec </a:t>
            </a:r>
            <a:r>
              <a:rPr lang="fr-FR" dirty="0" smtClean="0"/>
              <a:t>légende à l’intérieur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4"/>
          <a:stretch/>
        </p:blipFill>
        <p:spPr>
          <a:xfrm>
            <a:off x="648331" y="1600201"/>
            <a:ext cx="6351184" cy="393374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603" y="5446487"/>
            <a:ext cx="7744557" cy="13225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84448" y="1600201"/>
            <a:ext cx="43817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 smtClean="0"/>
              <a:t>smallPlot</a:t>
            </a:r>
            <a:r>
              <a:rPr lang="fr-FR" sz="2000" dirty="0" smtClean="0"/>
              <a:t>(): permet de tracer le rectangle de légende dans le 1</a:t>
            </a:r>
            <a:r>
              <a:rPr lang="fr-FR" sz="2000" baseline="30000" dirty="0" smtClean="0"/>
              <a:t>er</a:t>
            </a:r>
            <a:r>
              <a:rPr lang="fr-FR" sz="2000" dirty="0" smtClean="0"/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Plot(raster, </a:t>
            </a:r>
            <a:r>
              <a:rPr lang="fr-FR" sz="2000" dirty="0" err="1" smtClean="0"/>
              <a:t>legend.only</a:t>
            </a:r>
            <a:r>
              <a:rPr lang="fr-FR" sz="2000" dirty="0" smtClean="0"/>
              <a:t>=TRUE) : permet d’imprimer la légende correspondant à la carte dans le 1</a:t>
            </a:r>
            <a:r>
              <a:rPr lang="fr-FR" sz="2000" baseline="30000" dirty="0" smtClean="0"/>
              <a:t>er</a:t>
            </a:r>
            <a:r>
              <a:rPr lang="fr-FR" sz="2000" dirty="0" smtClean="0"/>
              <a:t> </a:t>
            </a:r>
            <a:r>
              <a:rPr lang="fr-FR" sz="2000" dirty="0" err="1" smtClean="0"/>
              <a:t>smallplot</a:t>
            </a: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>
                <a:hlinkClick r:id="rId4"/>
              </a:rPr>
              <a:t>https://</a:t>
            </a:r>
            <a:r>
              <a:rPr lang="fr-FR" sz="2000" dirty="0" smtClean="0">
                <a:hlinkClick r:id="rId4"/>
              </a:rPr>
              <a:t>www.rdocumentation.org/packages/berryFunctions/versions/1.17.0/topics/smallPlot</a:t>
            </a: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329609" y="5402752"/>
            <a:ext cx="34943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Position= p</a:t>
            </a:r>
            <a:r>
              <a:rPr lang="fr-FR" sz="2000" dirty="0" smtClean="0"/>
              <a:t>roportion de la grande figure (mar</a:t>
            </a:r>
            <a:r>
              <a:rPr lang="fr-FR" sz="2000" dirty="0" smtClean="0"/>
              <a:t>ges incluses) </a:t>
            </a:r>
            <a:r>
              <a:rPr lang="fr-FR" sz="2000" dirty="0" smtClean="0"/>
              <a:t>en [0:1] </a:t>
            </a: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7650855" y="5159848"/>
            <a:ext cx="197745" cy="2870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187230" y="4829071"/>
            <a:ext cx="1789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Rectangle blanc</a:t>
            </a:r>
          </a:p>
        </p:txBody>
      </p:sp>
      <p:cxnSp>
        <p:nvCxnSpPr>
          <p:cNvPr id="13" name="Connecteur droit avec flèche 12"/>
          <p:cNvCxnSpPr>
            <a:stCxn id="19" idx="1"/>
          </p:cNvCxnSpPr>
          <p:nvPr/>
        </p:nvCxnSpPr>
        <p:spPr>
          <a:xfrm flipH="1">
            <a:off x="6777958" y="5152237"/>
            <a:ext cx="2459679" cy="11198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237637" y="4829071"/>
            <a:ext cx="2164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Rectangle de la barre de légende: + petit</a:t>
            </a:r>
          </a:p>
        </p:txBody>
      </p:sp>
    </p:spTree>
    <p:extLst>
      <p:ext uri="{BB962C8B-B14F-4D97-AF65-F5344CB8AC3E}">
        <p14:creationId xmlns:p14="http://schemas.microsoft.com/office/powerpoint/2010/main" val="110785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Tmap</a:t>
            </a:r>
            <a:r>
              <a:rPr lang="fr-FR" dirty="0" smtClean="0"/>
              <a:t> : 1 seule étape et automatique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486" y="1513116"/>
            <a:ext cx="11419114" cy="7293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https://cran.r-project.org/web/packages/tmap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vignette « </a:t>
            </a:r>
            <a:r>
              <a:rPr lang="fr-FR" dirty="0" err="1" smtClean="0"/>
              <a:t>Tmap</a:t>
            </a:r>
            <a:r>
              <a:rPr lang="fr-FR" dirty="0" smtClean="0"/>
              <a:t> in a </a:t>
            </a:r>
            <a:r>
              <a:rPr lang="fr-FR" dirty="0" err="1" smtClean="0"/>
              <a:t>nutshell</a:t>
            </a:r>
            <a:r>
              <a:rPr lang="fr-FR" dirty="0" smtClean="0"/>
              <a:t> »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mran.microsoft.com/snapshot/2017-01-20/web/packages/tmap/vignettes/tmap-nutshell.html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89" y="2177033"/>
            <a:ext cx="8472121" cy="3543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38179" y="2242458"/>
            <a:ext cx="27837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1 raster en projection </a:t>
            </a:r>
            <a:r>
              <a:rPr lang="fr-FR" sz="2000" dirty="0" err="1" smtClean="0"/>
              <a:t>Albers</a:t>
            </a:r>
            <a:r>
              <a:rPr lang="fr-FR" sz="2000" dirty="0" smtClean="0"/>
              <a:t>, avec valeurs continues: utiliser </a:t>
            </a:r>
            <a:r>
              <a:rPr lang="fr-FR" sz="2000" b="1" i="1" dirty="0" err="1" smtClean="0"/>
              <a:t>tm_shape</a:t>
            </a:r>
            <a:r>
              <a:rPr lang="fr-FR" sz="2000" b="1" i="1" dirty="0" smtClean="0"/>
              <a:t>() </a:t>
            </a:r>
            <a:r>
              <a:rPr lang="fr-FR" sz="2000" dirty="0" smtClean="0"/>
              <a:t>pour l’emprise et ensuite </a:t>
            </a:r>
            <a:r>
              <a:rPr lang="fr-FR" sz="2000" b="1" i="1" dirty="0" err="1" smtClean="0"/>
              <a:t>tm_raster</a:t>
            </a:r>
            <a:r>
              <a:rPr lang="fr-FR" sz="2000" b="1" i="1" dirty="0" smtClean="0"/>
              <a:t>()</a:t>
            </a:r>
            <a:endParaRPr lang="fr-FR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1 </a:t>
            </a:r>
            <a:r>
              <a:rPr lang="fr-FR" sz="2000" dirty="0" err="1" smtClean="0"/>
              <a:t>shapefile</a:t>
            </a:r>
            <a:r>
              <a:rPr lang="fr-FR" sz="2000" dirty="0" smtClean="0"/>
              <a:t> en projection </a:t>
            </a:r>
            <a:r>
              <a:rPr lang="fr-FR" sz="2000" dirty="0" err="1" smtClean="0"/>
              <a:t>Albers</a:t>
            </a: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i="1" dirty="0" err="1" smtClean="0"/>
              <a:t>t</a:t>
            </a:r>
            <a:r>
              <a:rPr lang="fr-FR" sz="2000" b="1" i="1" dirty="0" err="1" smtClean="0"/>
              <a:t>m_grid</a:t>
            </a:r>
            <a:r>
              <a:rPr lang="fr-FR" sz="2000" b="1" i="1" dirty="0" smtClean="0"/>
              <a:t>() </a:t>
            </a:r>
            <a:r>
              <a:rPr lang="fr-FR" sz="2000" dirty="0" smtClean="0"/>
              <a:t>pour ajouter les grilles en </a:t>
            </a:r>
            <a:r>
              <a:rPr lang="fr-FR" sz="2000" b="1" i="1" dirty="0" smtClean="0"/>
              <a:t>« </a:t>
            </a:r>
            <a:r>
              <a:rPr lang="fr-FR" sz="2000" b="1" i="1" dirty="0" err="1" smtClean="0"/>
              <a:t>lonlat</a:t>
            </a:r>
            <a:r>
              <a:rPr lang="fr-FR" sz="2000" b="1" i="1" dirty="0" smtClean="0"/>
              <a:t> »</a:t>
            </a:r>
          </a:p>
        </p:txBody>
      </p:sp>
      <p:sp>
        <p:nvSpPr>
          <p:cNvPr id="9" name="Rectangle 8"/>
          <p:cNvSpPr/>
          <p:nvPr/>
        </p:nvSpPr>
        <p:spPr>
          <a:xfrm>
            <a:off x="239485" y="5849035"/>
            <a:ext cx="9067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/>
              <a:t>Fexible</a:t>
            </a:r>
            <a:r>
              <a:rPr lang="fr-FR" dirty="0" smtClean="0"/>
              <a:t> : beaucoup d’options </a:t>
            </a:r>
            <a:r>
              <a:rPr lang="fr-FR" dirty="0"/>
              <a:t>supplémentaires pour mise en page, la légende, etc</a:t>
            </a:r>
            <a:r>
              <a:rPr lang="fr-FR" dirty="0" smtClean="0"/>
              <a:t>. </a:t>
            </a:r>
          </a:p>
          <a:p>
            <a:r>
              <a:rPr lang="fr-FR" b="1" dirty="0" smtClean="0"/>
              <a:t>Facile et facilement lisible</a:t>
            </a:r>
            <a:endParaRPr lang="fr-FR" b="1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07320" y="2466070"/>
            <a:ext cx="2612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96435" y="3707041"/>
            <a:ext cx="2612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07320" y="4371069"/>
            <a:ext cx="2612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Carte avec </a:t>
            </a:r>
            <a:r>
              <a:rPr lang="fr-FR" dirty="0" err="1" smtClean="0"/>
              <a:t>Tmap</a:t>
            </a:r>
            <a:r>
              <a:rPr lang="fr-FR" dirty="0" smtClean="0"/>
              <a:t>: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92" y="1587603"/>
            <a:ext cx="8023037" cy="476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5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codes/packages utiles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51707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 smtClean="0"/>
              <a:t>Rcolorbrewer</a:t>
            </a:r>
            <a:r>
              <a:rPr lang="fr-FR" sz="2000" dirty="0" smtClean="0"/>
              <a:t> pour les couleurs </a:t>
            </a:r>
            <a:r>
              <a:rPr lang="fr-FR" sz="2000" dirty="0" smtClean="0">
                <a:sym typeface="Wingdings" panose="05000000000000000000" pitchFamily="2" charset="2"/>
              </a:rPr>
              <a:t> créer une palette</a:t>
            </a:r>
          </a:p>
          <a:p>
            <a:r>
              <a:rPr lang="fr-FR" sz="2000" dirty="0">
                <a:sym typeface="Wingdings" panose="05000000000000000000" pitchFamily="2" charset="2"/>
              </a:rPr>
              <a:t>&gt;</a:t>
            </a:r>
            <a:r>
              <a:rPr lang="fr-FR" sz="2000" dirty="0" err="1" smtClean="0">
                <a:sym typeface="Wingdings" panose="05000000000000000000" pitchFamily="2" charset="2"/>
              </a:rPr>
              <a:t>library</a:t>
            </a:r>
            <a:r>
              <a:rPr lang="fr-FR" sz="2000" dirty="0" smtClean="0">
                <a:sym typeface="Wingdings" panose="05000000000000000000" pitchFamily="2" charset="2"/>
              </a:rPr>
              <a:t>(</a:t>
            </a:r>
            <a:r>
              <a:rPr lang="fr-FR" sz="2000" dirty="0" err="1" smtClean="0">
                <a:sym typeface="Wingdings" panose="05000000000000000000" pitchFamily="2" charset="2"/>
              </a:rPr>
              <a:t>RColorBrewer</a:t>
            </a:r>
            <a:r>
              <a:rPr lang="fr-FR" sz="2000" dirty="0" smtClean="0">
                <a:sym typeface="Wingdings" panose="05000000000000000000" pitchFamily="2" charset="2"/>
              </a:rPr>
              <a:t>)</a:t>
            </a:r>
          </a:p>
          <a:p>
            <a:r>
              <a:rPr lang="fr-FR" sz="2000" dirty="0">
                <a:sym typeface="Wingdings" panose="05000000000000000000" pitchFamily="2" charset="2"/>
              </a:rPr>
              <a:t>&gt;</a:t>
            </a:r>
            <a:r>
              <a:rPr lang="fr-FR" sz="2000" dirty="0" smtClean="0"/>
              <a:t>cols=</a:t>
            </a:r>
            <a:r>
              <a:rPr lang="fr-FR" sz="2000" dirty="0" err="1" smtClean="0"/>
              <a:t>rev</a:t>
            </a:r>
            <a:r>
              <a:rPr lang="fr-FR" sz="2000" dirty="0" smtClean="0"/>
              <a:t>(</a:t>
            </a:r>
            <a:r>
              <a:rPr lang="fr-FR" sz="2000" dirty="0" err="1" smtClean="0"/>
              <a:t>brewer.pal</a:t>
            </a:r>
            <a:r>
              <a:rPr lang="fr-FR" sz="2000" dirty="0" smtClean="0"/>
              <a:t>(9</a:t>
            </a:r>
            <a:r>
              <a:rPr lang="fr-FR" sz="2000" dirty="0"/>
              <a:t>, "Spectral"))</a:t>
            </a:r>
          </a:p>
          <a:p>
            <a:r>
              <a:rPr lang="fr-FR" sz="2000" dirty="0"/>
              <a:t>&gt;</a:t>
            </a:r>
            <a:r>
              <a:rPr lang="fr-FR" sz="2000" dirty="0" smtClean="0"/>
              <a:t>pal=</a:t>
            </a:r>
            <a:r>
              <a:rPr lang="fr-FR" sz="2000" dirty="0" err="1" smtClean="0"/>
              <a:t>colorRampPalette</a:t>
            </a:r>
            <a:r>
              <a:rPr lang="fr-FR" sz="2000" dirty="0" smtClean="0"/>
              <a:t>(cols</a:t>
            </a:r>
            <a:r>
              <a:rPr lang="fr-FR" sz="2000" dirty="0"/>
              <a:t>)</a:t>
            </a:r>
            <a:endParaRPr lang="fr-FR" sz="2000" dirty="0" smtClean="0"/>
          </a:p>
          <a:p>
            <a:r>
              <a:rPr lang="fr-FR" sz="2000" dirty="0" smtClean="0"/>
              <a:t>&gt;pal(100) #donne 100 codes couleurs</a:t>
            </a:r>
            <a:endParaRPr lang="fr-FR" sz="20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6" t="57598" r="6029" b="12596"/>
          <a:stretch/>
        </p:blipFill>
        <p:spPr>
          <a:xfrm>
            <a:off x="1143001" y="3827824"/>
            <a:ext cx="754062" cy="12620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87736" y="1690688"/>
            <a:ext cx="52320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 smtClean="0"/>
              <a:t>Spplot</a:t>
            </a:r>
            <a:r>
              <a:rPr lang="fr-FR" sz="2000" dirty="0" smtClean="0"/>
              <a:t>() pour plots rapides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Pour un </a:t>
            </a:r>
            <a:r>
              <a:rPr lang="fr-FR" sz="2000" dirty="0" err="1" smtClean="0"/>
              <a:t>rasterstack</a:t>
            </a:r>
            <a:r>
              <a:rPr lang="fr-FR" sz="2000" dirty="0" smtClean="0"/>
              <a:t> </a:t>
            </a:r>
            <a:r>
              <a:rPr lang="fr-FR" sz="2000" dirty="0" smtClean="0">
                <a:sym typeface="Wingdings" panose="05000000000000000000" pitchFamily="2" charset="2"/>
              </a:rPr>
              <a:t>&gt;</a:t>
            </a:r>
            <a:r>
              <a:rPr lang="fr-FR" sz="2000" dirty="0" err="1" smtClean="0">
                <a:sym typeface="Wingdings" panose="05000000000000000000" pitchFamily="2" charset="2"/>
              </a:rPr>
              <a:t>spplot</a:t>
            </a:r>
            <a:r>
              <a:rPr lang="fr-FR" sz="2000" dirty="0" smtClean="0">
                <a:sym typeface="Wingdings" panose="05000000000000000000" pitchFamily="2" charset="2"/>
              </a:rPr>
              <a:t>(</a:t>
            </a:r>
            <a:r>
              <a:rPr lang="fr-FR" sz="2000" dirty="0" err="1" smtClean="0">
                <a:sym typeface="Wingdings" panose="05000000000000000000" pitchFamily="2" charset="2"/>
              </a:rPr>
              <a:t>r_stack</a:t>
            </a:r>
            <a:r>
              <a:rPr lang="fr-FR" sz="2000" dirty="0" smtClean="0">
                <a:sym typeface="Wingdings" panose="05000000000000000000" pitchFamily="2" charset="2"/>
              </a:rPr>
              <a:t>([[1:15]]) donne les 15 premières couches</a:t>
            </a:r>
            <a:endParaRPr lang="fr-FR" sz="2000" dirty="0"/>
          </a:p>
        </p:txBody>
      </p:sp>
      <p:pic>
        <p:nvPicPr>
          <p:cNvPr id="9" name="Imag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540136" y="2706351"/>
            <a:ext cx="4160521" cy="38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9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codes/packages utiles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38199" y="1690688"/>
            <a:ext cx="69559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 smtClean="0"/>
              <a:t>Spplot</a:t>
            </a:r>
            <a:r>
              <a:rPr lang="fr-FR" sz="2000" dirty="0" smtClean="0"/>
              <a:t>() </a:t>
            </a:r>
            <a:r>
              <a:rPr lang="fr-FR" sz="2000" dirty="0"/>
              <a:t>+ </a:t>
            </a:r>
            <a:r>
              <a:rPr lang="fr-FR" sz="2000" dirty="0" err="1" smtClean="0"/>
              <a:t>library</a:t>
            </a:r>
            <a:r>
              <a:rPr lang="fr-FR" sz="2000" dirty="0" smtClean="0"/>
              <a:t>(</a:t>
            </a:r>
            <a:r>
              <a:rPr lang="fr-FR" sz="2000" dirty="0" err="1" smtClean="0"/>
              <a:t>latticeExtra</a:t>
            </a:r>
            <a:r>
              <a:rPr lang="fr-FR" sz="2000" dirty="0" smtClean="0"/>
              <a:t>) pour superposer des </a:t>
            </a:r>
            <a:r>
              <a:rPr lang="fr-FR" sz="2000" dirty="0" err="1" smtClean="0"/>
              <a:t>spplots</a:t>
            </a:r>
            <a:endParaRPr lang="fr-FR" sz="2000" dirty="0" smtClean="0"/>
          </a:p>
          <a:p>
            <a:r>
              <a:rPr lang="fr-FR" sz="2000" dirty="0"/>
              <a:t>&gt;plot1 = </a:t>
            </a:r>
            <a:r>
              <a:rPr lang="fr-FR" sz="2000" dirty="0" err="1"/>
              <a:t>spplot</a:t>
            </a:r>
            <a:r>
              <a:rPr lang="fr-FR" sz="2000" dirty="0"/>
              <a:t>(</a:t>
            </a:r>
            <a:r>
              <a:rPr lang="fr-FR" sz="2000" dirty="0" err="1"/>
              <a:t>pulayer</a:t>
            </a:r>
            <a:r>
              <a:rPr lang="fr-FR" sz="2000" dirty="0"/>
              <a:t>, </a:t>
            </a:r>
            <a:r>
              <a:rPr lang="fr-FR" sz="2000" dirty="0" err="1"/>
              <a:t>zcol</a:t>
            </a:r>
            <a:r>
              <a:rPr lang="fr-FR" sz="2000" dirty="0"/>
              <a:t> = c("</a:t>
            </a:r>
            <a:r>
              <a:rPr lang="fr-FR" sz="2000" dirty="0" err="1"/>
              <a:t>locked_in</a:t>
            </a:r>
            <a:r>
              <a:rPr lang="fr-FR" sz="2000" dirty="0"/>
              <a:t>"),</a:t>
            </a:r>
          </a:p>
          <a:p>
            <a:r>
              <a:rPr lang="fr-FR" sz="2000" dirty="0"/>
              <a:t>               </a:t>
            </a:r>
            <a:r>
              <a:rPr lang="fr-FR" sz="2000" dirty="0" err="1"/>
              <a:t>col.regions</a:t>
            </a:r>
            <a:r>
              <a:rPr lang="fr-FR" sz="2000" dirty="0"/>
              <a:t> = c("grey90", "</a:t>
            </a:r>
            <a:r>
              <a:rPr lang="fr-FR" sz="2000" dirty="0" err="1"/>
              <a:t>darkgreen</a:t>
            </a:r>
            <a:r>
              <a:rPr lang="fr-FR" sz="2000" dirty="0"/>
              <a:t>"),</a:t>
            </a:r>
          </a:p>
          <a:p>
            <a:r>
              <a:rPr lang="fr-FR" sz="2000" dirty="0"/>
              <a:t>			   </a:t>
            </a:r>
            <a:r>
              <a:rPr lang="fr-FR" sz="2000" dirty="0" err="1"/>
              <a:t>alpha.regions</a:t>
            </a:r>
            <a:r>
              <a:rPr lang="fr-FR" sz="2000" dirty="0"/>
              <a:t>=0.5) </a:t>
            </a:r>
          </a:p>
          <a:p>
            <a:r>
              <a:rPr lang="fr-FR" sz="2000" dirty="0" smtClean="0"/>
              <a:t>&gt;plot2 </a:t>
            </a:r>
            <a:r>
              <a:rPr lang="fr-FR" sz="2000" dirty="0"/>
              <a:t>= </a:t>
            </a:r>
            <a:r>
              <a:rPr lang="fr-FR" sz="2000" dirty="0" err="1"/>
              <a:t>spplot</a:t>
            </a:r>
            <a:r>
              <a:rPr lang="fr-FR" sz="2000" dirty="0"/>
              <a:t>(</a:t>
            </a:r>
            <a:r>
              <a:rPr lang="fr-FR" sz="2000" dirty="0" err="1"/>
              <a:t>pulayer</a:t>
            </a:r>
            <a:r>
              <a:rPr lang="fr-FR" sz="2000" dirty="0"/>
              <a:t>, </a:t>
            </a:r>
            <a:r>
              <a:rPr lang="fr-FR" sz="2000" dirty="0" err="1"/>
              <a:t>zcol</a:t>
            </a:r>
            <a:r>
              <a:rPr lang="fr-FR" sz="2000" dirty="0"/>
              <a:t> = c("</a:t>
            </a:r>
            <a:r>
              <a:rPr lang="fr-FR" sz="2000" dirty="0" err="1"/>
              <a:t>locked_out</a:t>
            </a:r>
            <a:r>
              <a:rPr lang="fr-FR" sz="2000" dirty="0"/>
              <a:t>"),</a:t>
            </a:r>
          </a:p>
          <a:p>
            <a:r>
              <a:rPr lang="fr-FR" sz="2000" dirty="0"/>
              <a:t>               </a:t>
            </a:r>
            <a:r>
              <a:rPr lang="fr-FR" sz="2000" dirty="0" err="1"/>
              <a:t>col.regions</a:t>
            </a:r>
            <a:r>
              <a:rPr lang="fr-FR" sz="2000" dirty="0"/>
              <a:t> = c</a:t>
            </a:r>
            <a:r>
              <a:rPr lang="fr-FR" sz="2000" dirty="0" smtClean="0"/>
              <a:t>("transparent", </a:t>
            </a:r>
            <a:r>
              <a:rPr lang="fr-FR" sz="2000" dirty="0"/>
              <a:t>"</a:t>
            </a:r>
            <a:r>
              <a:rPr lang="fr-FR" sz="2000" dirty="0" err="1"/>
              <a:t>darkred</a:t>
            </a:r>
            <a:r>
              <a:rPr lang="fr-FR" sz="2000" dirty="0"/>
              <a:t>"), </a:t>
            </a:r>
          </a:p>
          <a:p>
            <a:r>
              <a:rPr lang="fr-FR" sz="2000" dirty="0"/>
              <a:t>			   </a:t>
            </a:r>
            <a:r>
              <a:rPr lang="fr-FR" sz="2000" dirty="0" err="1"/>
              <a:t>alpha.regions</a:t>
            </a:r>
            <a:r>
              <a:rPr lang="fr-FR" sz="2000" dirty="0"/>
              <a:t>=0.5)</a:t>
            </a:r>
          </a:p>
          <a:p>
            <a:r>
              <a:rPr lang="fr-FR" sz="2000" dirty="0" smtClean="0"/>
              <a:t>&gt;plot1 </a:t>
            </a:r>
            <a:r>
              <a:rPr lang="fr-FR" sz="2000" dirty="0"/>
              <a:t>+ plot2</a:t>
            </a:r>
            <a:endParaRPr lang="fr-FR" sz="20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028" y="2245490"/>
            <a:ext cx="5256029" cy="39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217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360</Words>
  <Application>Microsoft Office PowerPoint</Application>
  <PresentationFormat>Grand écran</PresentationFormat>
  <Paragraphs>50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Raster projected maps avec R base VS Tmap</vt:lpstr>
      <vt:lpstr>1- Carte avec grilles de coordonnées</vt:lpstr>
      <vt:lpstr>2- Ajout des coordonnées sur le coté manuellement</vt:lpstr>
      <vt:lpstr>3- Carte avec légende à l’intérieur</vt:lpstr>
      <vt:lpstr>Avec Tmap : 1 seule étape et automatique</vt:lpstr>
      <vt:lpstr>Carte avec Tmap:</vt:lpstr>
      <vt:lpstr>Autres codes/packages utiles</vt:lpstr>
      <vt:lpstr>Autres codes/packages utiles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 projected maps</dc:title>
  <dc:creator>Abyss1</dc:creator>
  <cp:lastModifiedBy>Abyss1</cp:lastModifiedBy>
  <cp:revision>14</cp:revision>
  <dcterms:created xsi:type="dcterms:W3CDTF">2019-05-02T09:38:20Z</dcterms:created>
  <dcterms:modified xsi:type="dcterms:W3CDTF">2019-05-17T11:12:04Z</dcterms:modified>
</cp:coreProperties>
</file>