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2" r:id="rId2"/>
    <p:sldId id="273" r:id="rId3"/>
    <p:sldId id="279" r:id="rId4"/>
    <p:sldId id="274" r:id="rId5"/>
    <p:sldId id="261" r:id="rId6"/>
    <p:sldId id="288" r:id="rId7"/>
    <p:sldId id="292" r:id="rId8"/>
    <p:sldId id="264" r:id="rId9"/>
    <p:sldId id="265" r:id="rId10"/>
    <p:sldId id="266" r:id="rId11"/>
    <p:sldId id="267" r:id="rId12"/>
    <p:sldId id="268" r:id="rId13"/>
    <p:sldId id="287" r:id="rId14"/>
    <p:sldId id="275" r:id="rId15"/>
    <p:sldId id="284" r:id="rId16"/>
    <p:sldId id="260" r:id="rId17"/>
    <p:sldId id="286" r:id="rId18"/>
    <p:sldId id="276" r:id="rId19"/>
    <p:sldId id="285" r:id="rId20"/>
    <p:sldId id="281" r:id="rId21"/>
    <p:sldId id="289" r:id="rId22"/>
    <p:sldId id="256" r:id="rId23"/>
    <p:sldId id="290" r:id="rId24"/>
    <p:sldId id="270" r:id="rId25"/>
    <p:sldId id="291" r:id="rId26"/>
    <p:sldId id="277" r:id="rId27"/>
    <p:sldId id="269" r:id="rId28"/>
    <p:sldId id="283" r:id="rId29"/>
    <p:sldId id="27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27" autoAdjust="0"/>
  </p:normalViewPr>
  <p:slideViewPr>
    <p:cSldViewPr>
      <p:cViewPr>
        <p:scale>
          <a:sx n="60" d="100"/>
          <a:sy n="60" d="100"/>
        </p:scale>
        <p:origin x="-70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70D9-1B34-4674-BF0F-20F4D45D6EA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FEB8-43D9-4B68-AEB2-65EE81C5B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3FEB8-43D9-4B68-AEB2-65EE81C5BFB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3FEB8-43D9-4B68-AEB2-65EE81C5BFB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0598-3A66-4A6A-A1B0-1334FB7FE467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AE6F-2F4C-4606-A5FC-AB54D6301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ishra@iitk.ac.i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654175"/>
            <a:ext cx="9144000" cy="1393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/>
              <a:t>Measurement of Droplet Size for an </a:t>
            </a:r>
            <a:r>
              <a:rPr lang="en-US" sz="4400" dirty="0" smtClean="0"/>
              <a:t>Air-Assist </a:t>
            </a:r>
            <a:r>
              <a:rPr lang="en-US" sz="4400" dirty="0" smtClean="0"/>
              <a:t>Atomizer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3657600"/>
            <a:ext cx="9144000" cy="1752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Prof. D. P. Mishra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Department of Aerospace Engineering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Indian Institute of Technology Kanpur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Kanpur (UP) 208016, India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E-mail: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hlinkClick r:id="rId2"/>
              </a:rPr>
              <a:t>mishra@iitk.ac.in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27314"/>
            <a:ext cx="9144000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sz="3600" b="1" smtClean="0"/>
              <a:t>EXPERIMENT - 9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9144000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rial Narrow" pitchFamily="34" charset="0"/>
              </a:rPr>
              <a:t>Sponsored by : Ministry of Human Resource Development, Government of India </a:t>
            </a:r>
            <a:endParaRPr lang="en-US" sz="2000" dirty="0">
              <a:latin typeface="Arial Narrow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838201"/>
            <a:ext cx="631372" cy="63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667" t="32222" r="34166" b="37778"/>
          <a:stretch>
            <a:fillRect/>
          </a:stretch>
        </p:blipFill>
        <p:spPr bwMode="auto">
          <a:xfrm>
            <a:off x="8001000" y="859972"/>
            <a:ext cx="762000" cy="58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4800" y="1011626"/>
            <a:ext cx="8543925" cy="5572125"/>
            <a:chOff x="304800" y="838200"/>
            <a:chExt cx="8543925" cy="5572125"/>
          </a:xfrm>
        </p:grpSpPr>
        <p:sp>
          <p:nvSpPr>
            <p:cNvPr id="6" name="Rectangle 5"/>
            <p:cNvSpPr/>
            <p:nvPr/>
          </p:nvSpPr>
          <p:spPr>
            <a:xfrm>
              <a:off x="533400" y="1828800"/>
              <a:ext cx="3657600" cy="685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/>
                <a:t>High velocity liquid discharged to still or slow moving air</a:t>
              </a:r>
              <a:endParaRPr lang="en-US" b="1" cap="all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1828800"/>
              <a:ext cx="3429000" cy="685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/>
                <a:t>Low velocity liquid exposed to high velocity air</a:t>
              </a:r>
              <a:endParaRPr lang="en-US" b="1" cap="all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" y="3124200"/>
              <a:ext cx="1676400" cy="685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/>
                <a:t>Pressure jet atomization </a:t>
              </a:r>
              <a:endParaRPr lang="en-US" b="1" cap="all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8400" y="3124200"/>
              <a:ext cx="1676400" cy="685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/>
                <a:t>Rotary atomization</a:t>
              </a:r>
              <a:endParaRPr lang="en-US" b="1" cap="all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86600" y="3124200"/>
              <a:ext cx="1676400" cy="685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/>
                <a:t>Whistle atomization</a:t>
              </a:r>
              <a:endParaRPr lang="en-US" b="1" cap="all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3124200"/>
              <a:ext cx="1676400" cy="685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/>
                <a:t>Twin-fluid atomization</a:t>
              </a:r>
              <a:endParaRPr lang="en-US" b="1" cap="all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09800" y="1600200"/>
              <a:ext cx="4572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895600" y="838200"/>
              <a:ext cx="3124200" cy="5334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TYPES OF </a:t>
              </a:r>
              <a:r>
                <a:rPr lang="en-US" b="1" dirty="0" smtClean="0"/>
                <a:t>ATOMIZERS</a:t>
              </a:r>
              <a:endParaRPr lang="en-US" b="1" dirty="0"/>
            </a:p>
          </p:txBody>
        </p:sp>
        <p:pic>
          <p:nvPicPr>
            <p:cNvPr id="24577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3962400"/>
              <a:ext cx="16002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91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6591300" y="4152900"/>
              <a:ext cx="2600325" cy="191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8" name="Straight Connector 27"/>
            <p:cNvCxnSpPr/>
            <p:nvPr/>
          </p:nvCxnSpPr>
          <p:spPr>
            <a:xfrm rot="5400000">
              <a:off x="4229894" y="1485106"/>
              <a:ext cx="227806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8" idx="0"/>
            </p:cNvCxnSpPr>
            <p:nvPr/>
          </p:nvCxnSpPr>
          <p:spPr>
            <a:xfrm rot="5400000">
              <a:off x="838597" y="2819003"/>
              <a:ext cx="6096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668294" y="1713706"/>
              <a:ext cx="227806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895600" y="2819400"/>
              <a:ext cx="609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5448697" y="2780903"/>
              <a:ext cx="5334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5448697" y="2857103"/>
              <a:ext cx="5334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7543800" y="2819400"/>
              <a:ext cx="609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096294" y="1713706"/>
              <a:ext cx="227806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62200" y="3962400"/>
              <a:ext cx="2057400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9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76800" y="3962400"/>
              <a:ext cx="2057400" cy="2200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" name="Rectangle 49"/>
            <p:cNvSpPr/>
            <p:nvPr/>
          </p:nvSpPr>
          <p:spPr>
            <a:xfrm>
              <a:off x="1371600" y="2667000"/>
              <a:ext cx="14478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EXAMPLES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19800" y="2667000"/>
              <a:ext cx="14478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EXAMPLES</a:t>
              </a:r>
              <a:endParaRPr lang="en-US" b="1" dirty="0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0" y="189804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Atomizer classification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165536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28600" y="838200"/>
            <a:ext cx="8915400" cy="5791200"/>
            <a:chOff x="228600" y="838200"/>
            <a:chExt cx="8915400" cy="5791200"/>
          </a:xfrm>
        </p:grpSpPr>
        <p:grpSp>
          <p:nvGrpSpPr>
            <p:cNvPr id="32" name="Group 31"/>
            <p:cNvGrpSpPr/>
            <p:nvPr/>
          </p:nvGrpSpPr>
          <p:grpSpPr>
            <a:xfrm>
              <a:off x="228600" y="838200"/>
              <a:ext cx="8915400" cy="5791200"/>
              <a:chOff x="228600" y="838200"/>
              <a:chExt cx="8915400" cy="57912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048000" y="838200"/>
                <a:ext cx="2667000" cy="5334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cap="all" dirty="0" smtClean="0"/>
                  <a:t>TYPES OF Twin-fluid </a:t>
                </a:r>
                <a:r>
                  <a:rPr lang="en-US" sz="2000" b="1" cap="all" dirty="0" err="1" smtClean="0"/>
                  <a:t>AtomizerS</a:t>
                </a:r>
                <a:endParaRPr lang="en-US" sz="2000" b="1" cap="all" dirty="0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52600" y="1828800"/>
                <a:ext cx="2514600" cy="457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AIR-ASSIST ATOMIZER</a:t>
                </a:r>
                <a:endParaRPr lang="en-US" b="1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724400" y="1828800"/>
                <a:ext cx="2362200" cy="4572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AIR-BLAST ATOMIZER</a:t>
                </a:r>
                <a:endParaRPr lang="en-US" b="1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rot="5400000">
                <a:off x="4305300" y="1485900"/>
                <a:ext cx="228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895600" y="1600200"/>
                <a:ext cx="2971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2781300" y="1714500"/>
                <a:ext cx="228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5753100" y="1714500"/>
                <a:ext cx="228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228600" y="2438400"/>
                <a:ext cx="22860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cap="all" dirty="0" smtClean="0"/>
                  <a:t>Low amount of air at high-velocity</a:t>
                </a:r>
                <a:endParaRPr lang="en-US" sz="1600" b="1" cap="all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248400" y="2438400"/>
                <a:ext cx="2133600" cy="5334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cap="all" dirty="0" smtClean="0"/>
                  <a:t>High amount of air at limited-velocity</a:t>
                </a:r>
                <a:endParaRPr lang="en-US" sz="1600" b="1" cap="all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2667794" y="2513806"/>
                <a:ext cx="457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5638800" y="2514600"/>
                <a:ext cx="457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57200" y="3429000"/>
                <a:ext cx="1828800" cy="6096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INTERNALLY MIXED</a:t>
                </a:r>
                <a:endParaRPr lang="en-US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667000" y="3429000"/>
                <a:ext cx="1828800" cy="6096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EXTERNALLY MIXED</a:t>
                </a:r>
                <a:endParaRPr lang="en-US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953000" y="3429000"/>
                <a:ext cx="1828800" cy="6096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PLAIN-JET</a:t>
                </a:r>
                <a:endParaRPr lang="en-US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086600" y="3429000"/>
                <a:ext cx="1828800" cy="6096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PRE-FILMING</a:t>
                </a:r>
                <a:endParaRPr lang="en-US" b="1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295400" y="3200400"/>
                <a:ext cx="2667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38800" y="3200400"/>
                <a:ext cx="22098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1181100" y="3314700"/>
                <a:ext cx="228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3848100" y="3314700"/>
                <a:ext cx="228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5524500" y="3314700"/>
                <a:ext cx="228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7734300" y="3314700"/>
                <a:ext cx="228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2" idx="3"/>
              </p:cNvCxnSpPr>
              <p:nvPr/>
            </p:nvCxnSpPr>
            <p:spPr>
              <a:xfrm>
                <a:off x="2514600" y="2743200"/>
                <a:ext cx="381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867400" y="2743200"/>
                <a:ext cx="381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08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7200" y="4114800"/>
                <a:ext cx="1638300" cy="2514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4600" y="4267200"/>
                <a:ext cx="1981200" cy="2247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6083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53230" y="4343400"/>
                <a:ext cx="3090770" cy="22336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6084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572000" y="4495800"/>
                <a:ext cx="1431696" cy="205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39" name="Straight Connector 38"/>
              <p:cNvCxnSpPr/>
              <p:nvPr/>
            </p:nvCxnSpPr>
            <p:spPr>
              <a:xfrm rot="5400000">
                <a:off x="2667794" y="2971006"/>
                <a:ext cx="457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5639594" y="2971006"/>
                <a:ext cx="457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2468880" y="4191000"/>
              <a:ext cx="2057400" cy="23622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itle 1"/>
          <p:cNvSpPr txBox="1">
            <a:spLocks/>
          </p:cNvSpPr>
          <p:nvPr/>
        </p:nvSpPr>
        <p:spPr>
          <a:xfrm>
            <a:off x="0" y="17666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Atomizer classification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152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2200" y="2895600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43840" y="1981200"/>
            <a:ext cx="41148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Advantages of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air-assist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atomizer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838200" y="2438400"/>
            <a:ext cx="8229600" cy="27432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Simple design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Produces nearly homogeneous spray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Fine droplets can be produced at low liquid injection pressures.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Ensures thorough mixing of air and droplets.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Very low soot production during combustion; reduction in flame radiation and exhaust smoke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143000"/>
            <a:ext cx="6705600" cy="646331"/>
          </a:xfrm>
          <a:prstGeom prst="rect">
            <a:avLst/>
          </a:prstGeom>
          <a:solidFill>
            <a:srgbClr val="79D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Air-assist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atomizer: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Twin-fluid spray nozzle that employs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air along with liquid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 obtaining spray.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4906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smtClean="0">
                <a:latin typeface="Arial" pitchFamily="34" charset="0"/>
                <a:ea typeface="+mj-ea"/>
                <a:cs typeface="Arial" pitchFamily="34" charset="0"/>
              </a:rPr>
              <a:t>Air-assist atomizer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270638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2476500" y="1579563"/>
          <a:ext cx="2384425" cy="1454150"/>
        </p:xfrm>
        <a:graphic>
          <a:graphicData uri="http://schemas.openxmlformats.org/presentationml/2006/ole">
            <p:oleObj spid="_x0000_s59394" name="Equation" r:id="rId3" imgW="1180800" imgH="8888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1143000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Sauter Mean Diameter 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SMD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18129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Gas-to-liquid ratio 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352800" y="3810000"/>
          <a:ext cx="1295400" cy="758348"/>
        </p:xfrm>
        <a:graphic>
          <a:graphicData uri="http://schemas.openxmlformats.org/presentationml/2006/ole">
            <p:oleObj spid="_x0000_s59395" name="Equation" r:id="rId4" imgW="761760" imgH="444240" progId="Equation.3">
              <p:embed/>
            </p:oleObj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5257800" y="2362200"/>
          <a:ext cx="3703917" cy="1997075"/>
        </p:xfrm>
        <a:graphic>
          <a:graphicData uri="http://schemas.openxmlformats.org/presentationml/2006/ole">
            <p:oleObj spid="_x0000_s59397" name="Equation" r:id="rId5" imgW="2552400" imgH="13716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2604" y="5257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Importance of SMD: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Consumption of reactant mass is a volumetric process and evaporation is a surface phenomenon.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40526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Some definitions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381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04800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About experiments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SC_85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1" y="1328833"/>
            <a:ext cx="1828799" cy="4690967"/>
          </a:xfrm>
          <a:prstGeom prst="rect">
            <a:avLst/>
          </a:prstGeom>
        </p:spPr>
      </p:pic>
      <p:pic>
        <p:nvPicPr>
          <p:cNvPr id="5" name="Picture 4" descr="atomizer_modified_EXT_MXD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981" y="1371600"/>
            <a:ext cx="2619019" cy="4724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2064225" y="1180306"/>
            <a:ext cx="381000" cy="158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85159" y="2164080"/>
            <a:ext cx="381000" cy="158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70104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Liquid inlet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89960" y="184404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Air inlet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" y="5943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Photograph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air-assist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atomizer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6077188"/>
            <a:ext cx="423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Internal details of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air-assist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atomizer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221336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Atomizer used for experiment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197068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8600" y="838200"/>
            <a:ext cx="8534400" cy="5643265"/>
            <a:chOff x="228600" y="1066800"/>
            <a:chExt cx="5029200" cy="3126443"/>
          </a:xfrm>
        </p:grpSpPr>
        <p:pic>
          <p:nvPicPr>
            <p:cNvPr id="263" name="Picture 262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1066800"/>
              <a:ext cx="4632431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5" name="TextBox 264"/>
            <p:cNvSpPr txBox="1"/>
            <p:nvPr/>
          </p:nvSpPr>
          <p:spPr>
            <a:xfrm>
              <a:off x="228600" y="3937475"/>
              <a:ext cx="5029200" cy="255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Experimental setup for droplet size measurement</a:t>
              </a:r>
              <a:endParaRPr lang="en-US" sz="2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0" y="25286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Experimental setup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228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12838"/>
            <a:ext cx="8382000" cy="563562"/>
          </a:xfrm>
        </p:spPr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Malvern </a:t>
            </a:r>
            <a:r>
              <a:rPr lang="en-US" sz="3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Spraytec</a:t>
            </a:r>
            <a:r>
              <a:rPr lang="en-US" sz="3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Analyzer</a:t>
            </a:r>
            <a:endParaRPr lang="en-US" sz="3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288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Working principle: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Fraunhofer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diffraction; line-of-sight measurement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Purging air is supplied at the transmitter and receiver ends to ensure dust-free collection of data, leading to reduction of errors.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670 nm LASER beam from the transmitter to receiver end (containing rings), undergoes scattering when interrupted by spray particles.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Droplet diameters (1 to 1000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μ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m) are determined based on the optical scattering pattern observed at the receiver end. 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0526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Experimental setup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381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996068"/>
            <a:ext cx="9144000" cy="7377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Analysis of results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698087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Development stages of a spray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6760" y="47052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2D view of a well developed spray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51816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Editing instruction: movie file “</a:t>
            </a:r>
            <a:r>
              <a:rPr lang="en-US" b="1" dirty="0" err="1" smtClean="0">
                <a:solidFill>
                  <a:srgbClr val="FF0000"/>
                </a:solidFill>
              </a:rPr>
              <a:t>dev_stages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51816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Editing instruction: movie file “</a:t>
            </a:r>
            <a:r>
              <a:rPr lang="en-US" b="1" dirty="0" err="1" smtClean="0">
                <a:solidFill>
                  <a:srgbClr val="FF0000"/>
                </a:solidFill>
              </a:rPr>
              <a:t>dev_spray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8146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Spray visualization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457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95298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Aim of the experiment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-81079" y="195199"/>
          <a:ext cx="9010650" cy="6962577"/>
        </p:xfrm>
        <a:graphic>
          <a:graphicData uri="http://schemas.openxmlformats.org/presentationml/2006/ole">
            <p:oleObj spid="_x0000_s44034" name="Graph" r:id="rId3" imgW="4023360" imgH="3108960" progId="Origin50.Graph">
              <p:embed/>
            </p:oleObj>
          </a:graphicData>
        </a:graphic>
      </p:graphicFrame>
      <p:pic>
        <p:nvPicPr>
          <p:cNvPr id="5" name="Picture 4"/>
          <p:cNvPicPr/>
          <p:nvPr/>
        </p:nvPicPr>
        <p:blipFill>
          <a:blip r:embed="rId4" cstate="print"/>
          <a:srcRect l="60098" t="38473" r="16638" b="24593"/>
          <a:stretch>
            <a:fillRect/>
          </a:stretch>
        </p:blipFill>
        <p:spPr bwMode="auto">
          <a:xfrm>
            <a:off x="5105400" y="193548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5715000" y="2504552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286500" y="2999852"/>
            <a:ext cx="990600" cy="1588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5537" y="2803634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R</a:t>
            </a:r>
            <a:endParaRPr lang="en-US" baseline="-25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25286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SMD variation with </a:t>
            </a:r>
            <a:r>
              <a:rPr kumimoji="0" lang="en-US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GLR</a:t>
            </a:r>
            <a:endParaRPr kumimoji="0" lang="en-US" sz="3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228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865055"/>
            <a:ext cx="838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SMD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decreased with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for a given axial distance 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downstream of orifice.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SMD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at a given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decreased with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At higher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increased momentum of air caused more turbulence, due to which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SMD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decreased drastically by collision and breakup of larger drops..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Secondary atomization results in decreased droplet size at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150 mm as compared to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100 mm.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1524000" y="1066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Editing instruction: text for the figure on previous slide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42204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SMD variation with </a:t>
            </a:r>
            <a:r>
              <a:rPr kumimoji="0" lang="en-US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GLR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317936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762000"/>
            <a:ext cx="9144000" cy="5334000"/>
            <a:chOff x="533400" y="1061275"/>
            <a:chExt cx="8161019" cy="4337874"/>
          </a:xfrm>
        </p:grpSpPr>
        <p:pic>
          <p:nvPicPr>
            <p:cNvPr id="4" name="Picture 3" descr="glr-0.8.bmp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1219200"/>
              <a:ext cx="3962982" cy="2057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9696" y="1061275"/>
              <a:ext cx="990600" cy="2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latin typeface="Arial" pitchFamily="34" charset="0"/>
                  <a:cs typeface="Arial" pitchFamily="34" charset="0"/>
                </a:rPr>
                <a:t>GLR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 = 0.8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 descr="glr-1.2.bmp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200" y="1219200"/>
              <a:ext cx="4046219" cy="2057400"/>
            </a:xfrm>
            <a:prstGeom prst="rect">
              <a:avLst/>
            </a:prstGeom>
          </p:spPr>
        </p:pic>
        <p:pic>
          <p:nvPicPr>
            <p:cNvPr id="7" name="Picture 6" descr="glr-1.6.bmp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3341749"/>
              <a:ext cx="3962400" cy="2057399"/>
            </a:xfrm>
            <a:prstGeom prst="rect">
              <a:avLst/>
            </a:prstGeom>
          </p:spPr>
        </p:pic>
        <p:pic>
          <p:nvPicPr>
            <p:cNvPr id="8" name="Picture 7" descr="glr-2.bmp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4400" y="3341749"/>
              <a:ext cx="3962400" cy="2057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31670" y="1074435"/>
              <a:ext cx="990600" cy="2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latin typeface="Arial" pitchFamily="34" charset="0"/>
                  <a:cs typeface="Arial" pitchFamily="34" charset="0"/>
                </a:rPr>
                <a:t>GLR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 = 1.2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696" y="3166953"/>
              <a:ext cx="990600" cy="2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latin typeface="Arial" pitchFamily="34" charset="0"/>
                  <a:cs typeface="Arial" pitchFamily="34" charset="0"/>
                </a:rPr>
                <a:t>GLR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 = 1.6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23261" y="3180114"/>
              <a:ext cx="990600" cy="2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latin typeface="Arial" pitchFamily="34" charset="0"/>
                  <a:cs typeface="Arial" pitchFamily="34" charset="0"/>
                </a:rPr>
                <a:t>GLR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 = 2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4760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Droplet size distribution at </a:t>
            </a:r>
            <a:r>
              <a:rPr lang="en-US" sz="3000" b="1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3000" b="1" i="1" baseline="-25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= 150 mm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22334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2400" y="2362200"/>
            <a:ext cx="8945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Increase in the volume fraction occupied by particles of smaller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SMD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at higher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Size distribution is increasingly skewed towards lower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SMD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increases.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Earlier secondary atomization at higher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due to increased turbulence.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1524000" y="1066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Editing instruction: text for the figure on previous slide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42204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Droplet size distribution at </a:t>
            </a:r>
            <a:r>
              <a:rPr lang="en-US" sz="3000" b="1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3000" b="1" i="1" baseline="-25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= 150 mm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317936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594359"/>
            <a:ext cx="9144000" cy="5654041"/>
            <a:chOff x="533400" y="1046074"/>
            <a:chExt cx="8153982" cy="4750012"/>
          </a:xfrm>
        </p:grpSpPr>
        <p:pic>
          <p:nvPicPr>
            <p:cNvPr id="3" name="Picture 2" descr="glr-0.8.bmp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371600"/>
              <a:ext cx="3962400" cy="203336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038600" y="1046074"/>
              <a:ext cx="1143000" cy="295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latin typeface="Arial" pitchFamily="34" charset="0"/>
                  <a:cs typeface="Arial" pitchFamily="34" charset="0"/>
                </a:rPr>
                <a:t>GLR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 = 0.8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5" name="Picture 4" descr="glr-0.8.bmp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1295400"/>
              <a:ext cx="3962982" cy="2133600"/>
            </a:xfrm>
            <a:prstGeom prst="rect">
              <a:avLst/>
            </a:prstGeom>
          </p:spPr>
        </p:pic>
        <p:pic>
          <p:nvPicPr>
            <p:cNvPr id="7" name="Picture 6" descr="glr-1.6.bmp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3738682"/>
              <a:ext cx="3886200" cy="20574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038600" y="3430835"/>
              <a:ext cx="1143000" cy="295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latin typeface="Arial" pitchFamily="34" charset="0"/>
                  <a:cs typeface="Arial" pitchFamily="34" charset="0"/>
                </a:rPr>
                <a:t>GLR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 = 1.6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8" descr="glr-1.6.bmp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400" y="3738682"/>
              <a:ext cx="3962400" cy="205740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828800" y="1104595"/>
              <a:ext cx="1295400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latin typeface="Arial" pitchFamily="34" charset="0"/>
                  <a:cs typeface="Arial" pitchFamily="34" charset="0"/>
                </a:rPr>
                <a:t>Z</a:t>
              </a:r>
              <a:r>
                <a:rPr lang="en-US" sz="1400" b="1" i="1" baseline="-25000" dirty="0" smtClean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 = 100 mm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0" y="1104595"/>
              <a:ext cx="1295400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latin typeface="Arial" pitchFamily="34" charset="0"/>
                  <a:cs typeface="Arial" pitchFamily="34" charset="0"/>
                </a:rPr>
                <a:t>Z</a:t>
              </a:r>
              <a:r>
                <a:rPr lang="en-US" sz="1400" b="1" i="1" baseline="-25000" dirty="0" smtClean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 = 150 mm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800" y="3502157"/>
              <a:ext cx="1295400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latin typeface="Arial" pitchFamily="34" charset="0"/>
                  <a:cs typeface="Arial" pitchFamily="34" charset="0"/>
                </a:rPr>
                <a:t>Z</a:t>
              </a:r>
              <a:r>
                <a:rPr lang="en-US" sz="1400" b="1" i="1" baseline="-25000" dirty="0" smtClean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 = 100 mm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502157"/>
              <a:ext cx="1295400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latin typeface="Arial" pitchFamily="34" charset="0"/>
                  <a:cs typeface="Arial" pitchFamily="34" charset="0"/>
                </a:rPr>
                <a:t>Z</a:t>
              </a:r>
              <a:r>
                <a:rPr lang="en-US" sz="1400" b="1" i="1" baseline="-25000" dirty="0" smtClean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 = 150 mm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0" y="10046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Effect of </a:t>
            </a:r>
            <a:r>
              <a:rPr lang="en-US" sz="3000" b="1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on size distribution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76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98120" y="2438400"/>
            <a:ext cx="8945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At a given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increased secondary atomization at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150 mm decreased the volume fraction of the largest droplet size.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Higher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operation is able to reduce the volume fraction of largest droplet size more effectively.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524000" y="1066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Editing instruction: text for the figure on previous slide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5286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Effect of </a:t>
            </a:r>
            <a:r>
              <a:rPr lang="en-US" sz="3000" b="1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on size distribution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228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12420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2209800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SMD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decreases with increase in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accompanied by increased air momentum.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For same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GLR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droplet size decreases due to secondary atomization downstream of the atomizer.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Droplet distribution is continuous but it is a resultant of many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unimodal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distributions.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8146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457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685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143000"/>
            <a:ext cx="7696200" cy="42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Huimin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Liu, ‘Science and Engineering of Droplets’, Noyes Publication, Park Ridge, U.S.A</a:t>
            </a:r>
          </a:p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William A. Sirignano, ‘Fluid dynamics and transport of droplets and sprays’, University of California, Irvine</a:t>
            </a:r>
          </a:p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‘Handbook of Atomization and sprays – Theory and Applications’, Springer</a:t>
            </a:r>
          </a:p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A. H. Lefebvre, ‘Air-blast atomization’, Progress in Energy and Combustion Science, Volume 6, Issue 3, 1980.</a:t>
            </a:r>
          </a:p>
          <a:p>
            <a:pPr marL="457200" indent="-457200">
              <a:lnSpc>
                <a:spcPct val="114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K.U. Reddy &amp;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D.P.Mishra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, ‘ Studies of  Spray Behavior of a Pressure Swirl Atomizer in Transition Regime’, Journal of Propulsion and Power, 2007.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124200"/>
            <a:ext cx="914400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FAQs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274319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To characterize the performance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air-assist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atomizer in terms of droplet diameter and droplet size distribution.</a:t>
            </a:r>
          </a:p>
          <a:p>
            <a:pPr>
              <a:buNone/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Investigate the effects of gas and liquid mass flow rates on the droplet size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Measure the average droplet size achieved in an air-assisted spray.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Study the droplet size distribution downstream of the atomizer orifice.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Aim of the experiment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25037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148260"/>
            <a:ext cx="830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Where and why do we need atomizers?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What are the different stages of atomization?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What are the different ways to achieve atomization?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What are the fluid parameters that affect atomization?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What is a twin-fluid atomizer?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On what basis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can an atomizer be characterized?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Can these performance parameters be used to analyze any atomizer?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Which performance parameter will aid better to infer a fine atomization,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SMD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 droplet size distribution?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Why do we prefer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SMD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over other representative diameters?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0526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FAQs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381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937652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7654" y="762000"/>
            <a:ext cx="8366760" cy="5334000"/>
            <a:chOff x="320040" y="914400"/>
            <a:chExt cx="8366760" cy="5334000"/>
          </a:xfrm>
        </p:grpSpPr>
        <p:grpSp>
          <p:nvGrpSpPr>
            <p:cNvPr id="5" name="Group 37"/>
            <p:cNvGrpSpPr/>
            <p:nvPr/>
          </p:nvGrpSpPr>
          <p:grpSpPr>
            <a:xfrm>
              <a:off x="320040" y="914400"/>
              <a:ext cx="8366760" cy="5105400"/>
              <a:chOff x="152400" y="914400"/>
              <a:chExt cx="8366760" cy="5105400"/>
            </a:xfrm>
          </p:grpSpPr>
          <p:grpSp>
            <p:nvGrpSpPr>
              <p:cNvPr id="7" name="Group 43"/>
              <p:cNvGrpSpPr/>
              <p:nvPr/>
            </p:nvGrpSpPr>
            <p:grpSpPr>
              <a:xfrm>
                <a:off x="152400" y="914400"/>
                <a:ext cx="6949440" cy="5105400"/>
                <a:chOff x="1828800" y="914400"/>
                <a:chExt cx="6949440" cy="5105400"/>
              </a:xfrm>
            </p:grpSpPr>
            <p:pic>
              <p:nvPicPr>
                <p:cNvPr id="9" name="Picture 8" descr="atomization.bmp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4953000" y="914400"/>
                  <a:ext cx="3809613" cy="5105400"/>
                </a:xfrm>
                <a:prstGeom prst="rect">
                  <a:avLst/>
                </a:prstGeom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6781800" y="3962400"/>
                  <a:ext cx="1691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BULK LIQUID</a:t>
                  </a:r>
                  <a:endParaRPr lang="en-US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010400" y="4495800"/>
                  <a:ext cx="1767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LIGAMENT(S)</a:t>
                  </a:r>
                  <a:endParaRPr lang="en-US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010400" y="5105400"/>
                  <a:ext cx="1386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DROP(S)</a:t>
                  </a:r>
                  <a:endParaRPr lang="en-US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934200" y="5562600"/>
                  <a:ext cx="1844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bg2">
                          <a:lumMod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DROPLET(S)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791200" y="4114800"/>
                  <a:ext cx="9144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715000" y="4724400"/>
                  <a:ext cx="12192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867400" y="5334000"/>
                  <a:ext cx="1066800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5791200" y="5638800"/>
                  <a:ext cx="1143000" cy="777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10800000" flipV="1">
                  <a:off x="5867400" y="4724400"/>
                  <a:ext cx="10668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0800000" flipV="1">
                  <a:off x="5867400" y="5334000"/>
                  <a:ext cx="10668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0800000" flipV="1">
                  <a:off x="5715000" y="5715000"/>
                  <a:ext cx="1219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Left Brace 20"/>
                <p:cNvSpPr/>
                <p:nvPr/>
              </p:nvSpPr>
              <p:spPr>
                <a:xfrm>
                  <a:off x="5029200" y="3962400"/>
                  <a:ext cx="304800" cy="1295400"/>
                </a:xfrm>
                <a:prstGeom prst="leftBrac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Left Brace 21"/>
                <p:cNvSpPr/>
                <p:nvPr/>
              </p:nvSpPr>
              <p:spPr>
                <a:xfrm>
                  <a:off x="5029200" y="5410200"/>
                  <a:ext cx="350519" cy="381000"/>
                </a:xfrm>
                <a:prstGeom prst="leftBrac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048000" y="4251960"/>
                  <a:ext cx="1905000" cy="64633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Arial" pitchFamily="34" charset="0"/>
                      <a:cs typeface="Arial" pitchFamily="34" charset="0"/>
                    </a:rPr>
                    <a:t>PRIMARY ATOMIZATION</a:t>
                  </a:r>
                  <a:endParaRPr lang="en-US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048000" y="5242560"/>
                  <a:ext cx="1905000" cy="64633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latin typeface="Arial" pitchFamily="34" charset="0"/>
                      <a:cs typeface="Arial" pitchFamily="34" charset="0"/>
                    </a:rPr>
                    <a:t>SECONDARY ATOMIZATION</a:t>
                  </a:r>
                  <a:endParaRPr lang="en-US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257800" y="1066800"/>
                  <a:ext cx="327660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6" name="Group 20"/>
                <p:cNvGrpSpPr/>
                <p:nvPr/>
              </p:nvGrpSpPr>
              <p:grpSpPr>
                <a:xfrm>
                  <a:off x="4069080" y="1676400"/>
                  <a:ext cx="1028700" cy="1028700"/>
                  <a:chOff x="3573780" y="304803"/>
                  <a:chExt cx="1028700" cy="102870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3573780" y="304803"/>
                    <a:ext cx="1028700" cy="1028700"/>
                  </a:xfrm>
                  <a:prstGeom prst="ellipse">
                    <a:avLst/>
                  </a:pr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7" name="Oval 4"/>
                  <p:cNvSpPr/>
                  <p:nvPr/>
                </p:nvSpPr>
                <p:spPr>
                  <a:xfrm>
                    <a:off x="3724430" y="485933"/>
                    <a:ext cx="727400" cy="72740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780" tIns="17780" rIns="17780" bIns="17780" numCol="1" spcCol="1270" anchor="ctr" anchorCtr="0">
                    <a:noAutofit/>
                  </a:bodyPr>
                  <a:lstStyle/>
                  <a:p>
                    <a:pPr lvl="0" algn="ctr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kern="1200" cap="all" baseline="0" dirty="0" smtClean="0">
                        <a:latin typeface="Arial" pitchFamily="34" charset="0"/>
                        <a:cs typeface="Arial" pitchFamily="34" charset="0"/>
                      </a:rPr>
                      <a:t>Surface Tension</a:t>
                    </a:r>
                    <a:endParaRPr lang="en-US" sz="1100" b="1" kern="1200" cap="all" baseline="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7" name="Group 23"/>
                <p:cNvGrpSpPr/>
                <p:nvPr/>
              </p:nvGrpSpPr>
              <p:grpSpPr>
                <a:xfrm>
                  <a:off x="6248400" y="1676400"/>
                  <a:ext cx="1028700" cy="1028700"/>
                  <a:chOff x="1066804" y="380996"/>
                  <a:chExt cx="1028700" cy="1028700"/>
                </a:xfrm>
              </p:grpSpPr>
              <p:sp>
                <p:nvSpPr>
                  <p:cNvPr id="34" name="Oval 24"/>
                  <p:cNvSpPr/>
                  <p:nvPr/>
                </p:nvSpPr>
                <p:spPr>
                  <a:xfrm>
                    <a:off x="1066804" y="380996"/>
                    <a:ext cx="1028700" cy="1028700"/>
                  </a:xfrm>
                  <a:prstGeom prst="ellipse">
                    <a:avLst/>
                  </a:pr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5" name="Oval 4"/>
                  <p:cNvSpPr/>
                  <p:nvPr/>
                </p:nvSpPr>
                <p:spPr>
                  <a:xfrm>
                    <a:off x="1217454" y="562126"/>
                    <a:ext cx="727400" cy="727400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780" tIns="17780" rIns="17780" bIns="17780" numCol="1" spcCol="1270" anchor="ctr" anchorCtr="0">
                    <a:noAutofit/>
                  </a:bodyPr>
                  <a:lstStyle/>
                  <a:p>
                    <a:pPr lvl="0" algn="ctr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kern="1200" cap="all" baseline="0" dirty="0" smtClean="0">
                        <a:latin typeface="Arial" pitchFamily="34" charset="0"/>
                        <a:cs typeface="Arial" pitchFamily="34" charset="0"/>
                      </a:rPr>
                      <a:t>Density</a:t>
                    </a:r>
                    <a:endParaRPr lang="en-US" sz="1100" b="1" kern="1200" cap="all" baseline="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8" name="Group 26"/>
                <p:cNvGrpSpPr/>
                <p:nvPr/>
              </p:nvGrpSpPr>
              <p:grpSpPr>
                <a:xfrm>
                  <a:off x="1828800" y="1752600"/>
                  <a:ext cx="1158305" cy="963295"/>
                  <a:chOff x="1600195" y="1371600"/>
                  <a:chExt cx="1158305" cy="963295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1600195" y="1371600"/>
                    <a:ext cx="1158305" cy="963295"/>
                  </a:xfrm>
                  <a:prstGeom prst="ellipse">
                    <a:avLst/>
                  </a:pr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3" name="Oval 4"/>
                  <p:cNvSpPr/>
                  <p:nvPr/>
                </p:nvSpPr>
                <p:spPr>
                  <a:xfrm>
                    <a:off x="1769825" y="1543151"/>
                    <a:ext cx="819045" cy="681153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7780" tIns="17780" rIns="17780" bIns="17780" numCol="1" spcCol="1270" anchor="ctr" anchorCtr="0">
                    <a:noAutofit/>
                  </a:bodyPr>
                  <a:lstStyle/>
                  <a:p>
                    <a:pPr lvl="0" algn="ctr" defTabSz="6223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1100" b="1" kern="1200" cap="all" baseline="0" dirty="0" smtClean="0">
                        <a:latin typeface="Arial" pitchFamily="34" charset="0"/>
                        <a:cs typeface="Arial" pitchFamily="34" charset="0"/>
                      </a:rPr>
                      <a:t>Viscosity</a:t>
                    </a:r>
                    <a:endParaRPr lang="en-US" sz="1100" b="1" kern="1200" cap="all" baseline="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2590800" y="2819400"/>
                  <a:ext cx="1295400" cy="838200"/>
                </a:xfrm>
                <a:prstGeom prst="straightConnector1">
                  <a:avLst/>
                </a:prstGeom>
                <a:ln w="2540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rot="5400000">
                  <a:off x="4114800" y="3276600"/>
                  <a:ext cx="914400" cy="1588"/>
                </a:xfrm>
                <a:prstGeom prst="straightConnector1">
                  <a:avLst/>
                </a:prstGeom>
                <a:ln w="2540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V="1">
                  <a:off x="5257800" y="2743200"/>
                  <a:ext cx="1219200" cy="990600"/>
                </a:xfrm>
                <a:prstGeom prst="straightConnector1">
                  <a:avLst/>
                </a:prstGeom>
                <a:ln w="2540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5775960" y="1752600"/>
                <a:ext cx="2743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Liquid properties affecting atomization process</a:t>
                </a:r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1402080" y="3886200"/>
              <a:ext cx="2209800" cy="2362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0" y="405268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381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514600"/>
            <a:ext cx="8991600" cy="1371600"/>
          </a:xfrm>
          <a:noFill/>
        </p:spPr>
        <p:txBody>
          <a:bodyPr>
            <a:no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Atomization: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Generation of droplets through bulk liquid breakup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Atomizer: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 kind of nozzle for achieving breakup of bulk liquid into spray.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Spray: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Two-phase flow with liquid as discrete phase (droplets) and gas as continuous phase</a:t>
            </a:r>
          </a:p>
        </p:txBody>
      </p:sp>
      <p:sp>
        <p:nvSpPr>
          <p:cNvPr id="38" name="TextBox 7"/>
          <p:cNvSpPr txBox="1"/>
          <p:nvPr/>
        </p:nvSpPr>
        <p:spPr>
          <a:xfrm>
            <a:off x="1524000" y="1066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Editing instruction: text for the figure on previous slide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42204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317936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3000716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Theory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28600" y="1027391"/>
            <a:ext cx="8686800" cy="5562601"/>
            <a:chOff x="228600" y="838199"/>
            <a:chExt cx="8686800" cy="5562601"/>
          </a:xfrm>
        </p:grpSpPr>
        <p:sp>
          <p:nvSpPr>
            <p:cNvPr id="4" name="Rectangle 3"/>
            <p:cNvSpPr/>
            <p:nvPr/>
          </p:nvSpPr>
          <p:spPr>
            <a:xfrm>
              <a:off x="228600" y="1752600"/>
              <a:ext cx="1371600" cy="12192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LIQUID DRIPPING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33800" y="1752599"/>
              <a:ext cx="1676400" cy="1219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LIQUID LIGAMENT BREAKUP</a:t>
              </a:r>
              <a:endParaRPr lang="en-US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5000" y="1752599"/>
              <a:ext cx="1524000" cy="1219200"/>
            </a:xfrm>
            <a:prstGeom prst="rect">
              <a:avLst/>
            </a:prstGeom>
            <a:solidFill>
              <a:srgbClr val="FFC000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LIQUID SHEET/FILM BREAKUP</a:t>
              </a:r>
              <a:endParaRPr lang="en-US" sz="20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43800" y="1752599"/>
              <a:ext cx="1371600" cy="12192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 dirty="0" smtClean="0"/>
                <a:t>LIQUID FREE-SURFACE BREAKUP</a:t>
              </a:r>
              <a:endParaRPr lang="en-US" sz="19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71800" y="838199"/>
              <a:ext cx="30480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TYPES OF BREAKUP</a:t>
              </a:r>
              <a:endParaRPr lang="en-US" sz="2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05000" y="1752599"/>
              <a:ext cx="1524000" cy="1219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LIQUID </a:t>
              </a:r>
              <a:r>
                <a:rPr lang="en-US" b="1" dirty="0" smtClean="0"/>
                <a:t>COLUMN</a:t>
              </a:r>
              <a:r>
                <a:rPr lang="en-US" b="1" dirty="0" smtClean="0"/>
                <a:t>/ JET BREAKUP</a:t>
              </a:r>
              <a:endParaRPr lang="en-US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38200" y="1523999"/>
              <a:ext cx="7315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7" idx="2"/>
            </p:cNvCxnSpPr>
            <p:nvPr/>
          </p:nvCxnSpPr>
          <p:spPr>
            <a:xfrm rot="5400000">
              <a:off x="4381500" y="1409699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724694" y="1637505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477294" y="1637505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382294" y="1637505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6287294" y="1637505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8039894" y="1637505"/>
              <a:ext cx="228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3200399"/>
              <a:ext cx="1143000" cy="3144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3124200"/>
              <a:ext cx="1447800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2400" y="3276599"/>
              <a:ext cx="1371600" cy="312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4911969" y="4149968"/>
              <a:ext cx="3206262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20000" y="3276599"/>
              <a:ext cx="1225698" cy="308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0" y="231842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smtClean="0">
                <a:latin typeface="Arial" pitchFamily="34" charset="0"/>
                <a:ea typeface="+mj-ea"/>
                <a:cs typeface="Arial" pitchFamily="34" charset="0"/>
              </a:rPr>
              <a:t>Elements of atomization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207574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09600" y="1058924"/>
            <a:ext cx="7924801" cy="5486400"/>
            <a:chOff x="609600" y="838200"/>
            <a:chExt cx="7924801" cy="5486400"/>
          </a:xfrm>
        </p:grpSpPr>
        <p:sp>
          <p:nvSpPr>
            <p:cNvPr id="3" name="Rectangle 2"/>
            <p:cNvSpPr/>
            <p:nvPr/>
          </p:nvSpPr>
          <p:spPr>
            <a:xfrm>
              <a:off x="2819400" y="838200"/>
              <a:ext cx="3581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STAGES </a:t>
              </a:r>
              <a:r>
                <a:rPr lang="en-US" b="1" dirty="0" smtClean="0"/>
                <a:t>OF ATOMIZATION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0394" y="1828800"/>
              <a:ext cx="1675606" cy="91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RAYLEIGH JET BREAKUP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1828800"/>
              <a:ext cx="1676400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FIRST </a:t>
              </a:r>
              <a:r>
                <a:rPr lang="en-US" b="1" dirty="0" smtClean="0"/>
                <a:t>WIND - INDUCED </a:t>
              </a:r>
              <a:r>
                <a:rPr lang="en-US" b="1" dirty="0" smtClean="0"/>
                <a:t>BREAKUP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1828800"/>
              <a:ext cx="17526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SECOND </a:t>
              </a:r>
              <a:r>
                <a:rPr lang="en-US" b="1" dirty="0" smtClean="0"/>
                <a:t>WIND -  </a:t>
              </a:r>
              <a:r>
                <a:rPr lang="en-US" b="1" dirty="0" smtClean="0"/>
                <a:t>INDUCED BREAKUP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58000" y="1828800"/>
              <a:ext cx="1676400" cy="914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ATOMIZATION</a:t>
              </a:r>
              <a:endParaRPr lang="en-US" b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371600" y="1600200"/>
              <a:ext cx="6248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34694" y="1485106"/>
              <a:ext cx="227806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258094" y="1713706"/>
              <a:ext cx="227806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3391694" y="1713706"/>
              <a:ext cx="227806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5449094" y="1713706"/>
              <a:ext cx="227806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7506494" y="1713706"/>
              <a:ext cx="227806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" y="2969639"/>
              <a:ext cx="1600200" cy="3354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3200" y="2819400"/>
              <a:ext cx="1623332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1" y="3048000"/>
              <a:ext cx="1676400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34201" y="2971800"/>
              <a:ext cx="1600200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6" name="Title 1"/>
          <p:cNvSpPr txBox="1">
            <a:spLocks/>
          </p:cNvSpPr>
          <p:nvPr/>
        </p:nvSpPr>
        <p:spPr>
          <a:xfrm>
            <a:off x="0" y="216076"/>
            <a:ext cx="9144000" cy="4873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Elements of atomization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88836" y="191808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1037</Words>
  <Application>Microsoft Office PowerPoint</Application>
  <PresentationFormat>On-screen Show (4:3)</PresentationFormat>
  <Paragraphs>154</Paragraphs>
  <Slides>30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Equation</vt:lpstr>
      <vt:lpstr>Graph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Advantages of air-assist atomizer</vt:lpstr>
      <vt:lpstr>Slide 13</vt:lpstr>
      <vt:lpstr>Slide 14</vt:lpstr>
      <vt:lpstr>Slide 15</vt:lpstr>
      <vt:lpstr>Slide 16</vt:lpstr>
      <vt:lpstr>Malvern Spraytec Analyzer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IIT-K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Flames</dc:creator>
  <cp:lastModifiedBy>Swarup</cp:lastModifiedBy>
  <cp:revision>183</cp:revision>
  <dcterms:created xsi:type="dcterms:W3CDTF">2011-04-06T12:17:45Z</dcterms:created>
  <dcterms:modified xsi:type="dcterms:W3CDTF">2012-10-18T10:43:49Z</dcterms:modified>
</cp:coreProperties>
</file>