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69" r:id="rId3"/>
    <p:sldId id="287" r:id="rId4"/>
    <p:sldId id="260" r:id="rId5"/>
    <p:sldId id="273" r:id="rId6"/>
    <p:sldId id="261" r:id="rId7"/>
    <p:sldId id="276" r:id="rId8"/>
    <p:sldId id="288" r:id="rId9"/>
    <p:sldId id="262" r:id="rId10"/>
    <p:sldId id="263" r:id="rId11"/>
    <p:sldId id="281" r:id="rId12"/>
    <p:sldId id="290" r:id="rId13"/>
    <p:sldId id="294" r:id="rId14"/>
    <p:sldId id="267" r:id="rId15"/>
    <p:sldId id="264" r:id="rId16"/>
    <p:sldId id="282" r:id="rId17"/>
    <p:sldId id="270" r:id="rId18"/>
    <p:sldId id="291" r:id="rId19"/>
    <p:sldId id="271" r:id="rId20"/>
    <p:sldId id="265" r:id="rId21"/>
    <p:sldId id="266" r:id="rId22"/>
    <p:sldId id="277" r:id="rId23"/>
    <p:sldId id="283" r:id="rId24"/>
    <p:sldId id="284" r:id="rId25"/>
    <p:sldId id="292" r:id="rId26"/>
    <p:sldId id="279" r:id="rId27"/>
    <p:sldId id="293" r:id="rId28"/>
    <p:sldId id="278"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09" autoAdjust="0"/>
  </p:normalViewPr>
  <p:slideViewPr>
    <p:cSldViewPr>
      <p:cViewPr>
        <p:scale>
          <a:sx n="64" d="100"/>
          <a:sy n="64" d="100"/>
        </p:scale>
        <p:origin x="-1752" y="-612"/>
      </p:cViewPr>
      <p:guideLst>
        <p:guide orient="horz" pos="2160"/>
        <p:guide pos="2880"/>
      </p:guideLst>
    </p:cSldViewPr>
  </p:slideViewPr>
  <p:outlineViewPr>
    <p:cViewPr>
      <p:scale>
        <a:sx n="33" d="100"/>
        <a:sy n="33" d="100"/>
      </p:scale>
      <p:origin x="0" y="2202"/>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1C45E2-70D6-429F-A077-87233A8AB2B8}" type="datetimeFigureOut">
              <a:rPr lang="en-US" smtClean="0"/>
              <a:pPr/>
              <a:t>4/8/2011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2EFDB5-F724-45FB-AE56-1EDCEEE964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2EFDB5-F724-45FB-AE56-1EDCEEE964A3}"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2EFDB5-F724-45FB-AE56-1EDCEEE964A3}"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2EFDB5-F724-45FB-AE56-1EDCEEE964A3}"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D1308A-82C9-4118-9E0A-A538496772D8}" type="datetimeFigureOut">
              <a:rPr lang="en-US" smtClean="0"/>
              <a:pPr/>
              <a:t>4/8/2011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36C91C-48C4-4F2E-9820-A385A44F5DC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1308A-82C9-4118-9E0A-A538496772D8}" type="datetimeFigureOut">
              <a:rPr lang="en-US" smtClean="0"/>
              <a:pPr/>
              <a:t>4/8/2011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36C91C-48C4-4F2E-9820-A385A44F5DC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mailto:mishra@iitk.ac.in"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ideo" Target="file:///D:\Mishra_new\PROJ\Virtual_lab\IITK_virtual_lab\Presentation\mahesh\Movie.wm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1st-digitalcamera.com/camera-tripod/" TargetMode="External"/><Relationship Id="rId2" Type="http://schemas.openxmlformats.org/officeDocument/2006/relationships/hyperlink" Target="http://www.absoluteastronomy.com/topics/Diffusion_flame" TargetMode="External"/><Relationship Id="rId1" Type="http://schemas.openxmlformats.org/officeDocument/2006/relationships/slideLayout" Target="../slideLayouts/slideLayout2.xml"/><Relationship Id="rId4" Type="http://schemas.openxmlformats.org/officeDocument/2006/relationships/hyperlink" Target="http://www.eng.cam.ac.uk/~sh372/facilities/index-facilitie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normAutofit fontScale="90000"/>
          </a:bodyPr>
          <a:lstStyle/>
          <a:p>
            <a:r>
              <a:rPr lang="en-US" b="1" dirty="0" smtClean="0"/>
              <a:t> </a:t>
            </a:r>
            <a:r>
              <a:rPr lang="en-US" sz="3100" b="1" dirty="0" smtClean="0">
                <a:solidFill>
                  <a:schemeClr val="tx2">
                    <a:lumMod val="60000"/>
                    <a:lumOff val="40000"/>
                  </a:schemeClr>
                </a:solidFill>
                <a:latin typeface="Bodoni MT" pitchFamily="18" charset="0"/>
              </a:rPr>
              <a:t>Observations on Flame height of Laminar Jet Diffusion Flame</a:t>
            </a:r>
            <a:endParaRPr lang="en-US" sz="3100" dirty="0">
              <a:solidFill>
                <a:schemeClr val="tx2">
                  <a:lumMod val="60000"/>
                  <a:lumOff val="40000"/>
                </a:schemeClr>
              </a:solidFill>
              <a:latin typeface="Bodoni MT" pitchFamily="18" charset="0"/>
            </a:endParaRPr>
          </a:p>
        </p:txBody>
      </p:sp>
      <p:sp>
        <p:nvSpPr>
          <p:cNvPr id="3" name="Content Placeholder 2"/>
          <p:cNvSpPr>
            <a:spLocks noGrp="1"/>
          </p:cNvSpPr>
          <p:nvPr>
            <p:ph idx="1"/>
          </p:nvPr>
        </p:nvSpPr>
        <p:spPr>
          <a:xfrm>
            <a:off x="457200" y="533401"/>
            <a:ext cx="8229600" cy="4419600"/>
          </a:xfrm>
        </p:spPr>
        <p:txBody>
          <a:bodyPr>
            <a:normAutofit fontScale="25000" lnSpcReduction="20000"/>
          </a:bodyPr>
          <a:lstStyle/>
          <a:p>
            <a:pPr>
              <a:buNone/>
            </a:pPr>
            <a:endParaRPr lang="en-US" sz="2800" b="1" i="1" dirty="0" smtClean="0">
              <a:latin typeface="Bodoni MT" pitchFamily="18" charset="0"/>
            </a:endParaRPr>
          </a:p>
          <a:p>
            <a:pPr algn="ctr">
              <a:buNone/>
            </a:pPr>
            <a:endParaRPr lang="en-US" sz="2000" dirty="0" smtClean="0">
              <a:latin typeface="Bodoni MT" pitchFamily="18" charset="0"/>
            </a:endParaRPr>
          </a:p>
          <a:p>
            <a:pPr algn="ctr">
              <a:buNone/>
            </a:pPr>
            <a:endParaRPr lang="en-US" sz="2000" dirty="0" smtClean="0">
              <a:latin typeface="Bodoni MT" pitchFamily="18" charset="0"/>
            </a:endParaRPr>
          </a:p>
          <a:p>
            <a:pPr algn="ctr">
              <a:buNone/>
            </a:pPr>
            <a:endParaRPr lang="en-US" sz="2000" dirty="0" smtClean="0">
              <a:latin typeface="Bodoni MT" pitchFamily="18" charset="0"/>
            </a:endParaRPr>
          </a:p>
          <a:p>
            <a:pPr algn="ctr">
              <a:buNone/>
            </a:pPr>
            <a:endParaRPr lang="en-US" sz="2000" dirty="0" smtClean="0">
              <a:latin typeface="Bodoni MT" pitchFamily="18" charset="0"/>
            </a:endParaRPr>
          </a:p>
          <a:p>
            <a:pPr algn="ctr">
              <a:buNone/>
            </a:pPr>
            <a:endParaRPr lang="en-US" sz="2000" dirty="0" smtClean="0">
              <a:latin typeface="Bodoni MT" pitchFamily="18" charset="0"/>
            </a:endParaRPr>
          </a:p>
          <a:p>
            <a:pPr algn="ctr">
              <a:buNone/>
            </a:pPr>
            <a:endParaRPr lang="en-US" sz="2000" dirty="0" smtClean="0">
              <a:latin typeface="Bodoni MT" pitchFamily="18" charset="0"/>
            </a:endParaRPr>
          </a:p>
          <a:p>
            <a:pPr algn="ctr">
              <a:buNone/>
            </a:pPr>
            <a:endParaRPr lang="en-US" sz="2000" dirty="0" smtClean="0">
              <a:latin typeface="Bodoni MT" pitchFamily="18" charset="0"/>
            </a:endParaRPr>
          </a:p>
          <a:p>
            <a:pPr algn="ctr">
              <a:buNone/>
            </a:pPr>
            <a:endParaRPr lang="en-US" sz="2000" dirty="0" smtClean="0">
              <a:latin typeface="Bodoni MT" pitchFamily="18" charset="0"/>
            </a:endParaRPr>
          </a:p>
          <a:p>
            <a:pPr algn="ctr">
              <a:buNone/>
            </a:pPr>
            <a:endParaRPr lang="en-US" sz="2900" dirty="0" smtClean="0">
              <a:latin typeface="Bodoni MT" pitchFamily="18" charset="0"/>
            </a:endParaRPr>
          </a:p>
          <a:p>
            <a:pPr algn="ctr">
              <a:buNone/>
            </a:pPr>
            <a:endParaRPr lang="en-US" sz="2900" dirty="0" smtClean="0">
              <a:latin typeface="Bodoni MT" pitchFamily="18" charset="0"/>
            </a:endParaRPr>
          </a:p>
          <a:p>
            <a:pPr algn="ctr">
              <a:buNone/>
            </a:pPr>
            <a:endParaRPr lang="en-US" sz="2900" dirty="0" smtClean="0">
              <a:latin typeface="Bodoni MT" pitchFamily="18" charset="0"/>
            </a:endParaRPr>
          </a:p>
          <a:p>
            <a:pPr algn="ctr">
              <a:buNone/>
            </a:pPr>
            <a:endParaRPr lang="en-US" sz="2900" dirty="0" smtClean="0">
              <a:latin typeface="Bodoni MT" pitchFamily="18" charset="0"/>
            </a:endParaRPr>
          </a:p>
          <a:p>
            <a:pPr algn="ctr">
              <a:buNone/>
            </a:pPr>
            <a:endParaRPr lang="en-US" sz="2900" dirty="0" smtClean="0">
              <a:latin typeface="Bodoni MT" pitchFamily="18" charset="0"/>
            </a:endParaRPr>
          </a:p>
          <a:p>
            <a:pPr algn="ctr">
              <a:buNone/>
            </a:pPr>
            <a:endParaRPr lang="en-US" sz="2900" dirty="0" smtClean="0">
              <a:latin typeface="Bodoni MT" pitchFamily="18" charset="0"/>
            </a:endParaRPr>
          </a:p>
          <a:p>
            <a:pPr algn="ctr">
              <a:buNone/>
            </a:pPr>
            <a:endParaRPr lang="en-US" sz="2900" dirty="0" smtClean="0">
              <a:latin typeface="Bodoni MT" pitchFamily="18" charset="0"/>
            </a:endParaRPr>
          </a:p>
          <a:p>
            <a:pPr algn="ctr">
              <a:buNone/>
            </a:pPr>
            <a:endParaRPr lang="en-US" sz="2900" dirty="0" smtClean="0">
              <a:latin typeface="Bodoni MT" pitchFamily="18" charset="0"/>
            </a:endParaRPr>
          </a:p>
          <a:p>
            <a:pPr algn="ctr">
              <a:buNone/>
            </a:pPr>
            <a:endParaRPr lang="en-US" sz="2900" dirty="0" smtClean="0">
              <a:latin typeface="Bodoni MT" pitchFamily="18" charset="0"/>
            </a:endParaRPr>
          </a:p>
          <a:p>
            <a:pPr algn="ctr">
              <a:buNone/>
            </a:pPr>
            <a:endParaRPr lang="en-US" sz="4100" dirty="0" smtClean="0">
              <a:solidFill>
                <a:schemeClr val="tx2">
                  <a:lumMod val="60000"/>
                  <a:lumOff val="40000"/>
                </a:schemeClr>
              </a:solidFill>
              <a:latin typeface="Bodoni MT" pitchFamily="18" charset="0"/>
            </a:endParaRPr>
          </a:p>
          <a:p>
            <a:pPr algn="ctr">
              <a:buNone/>
            </a:pPr>
            <a:endParaRPr lang="en-US" sz="4100" dirty="0" smtClean="0">
              <a:solidFill>
                <a:schemeClr val="tx2">
                  <a:lumMod val="60000"/>
                  <a:lumOff val="40000"/>
                </a:schemeClr>
              </a:solidFill>
              <a:latin typeface="Bodoni MT" pitchFamily="18" charset="0"/>
            </a:endParaRPr>
          </a:p>
          <a:p>
            <a:pPr algn="ctr">
              <a:buNone/>
            </a:pPr>
            <a:endParaRPr lang="en-US" sz="4100" dirty="0" smtClean="0">
              <a:solidFill>
                <a:schemeClr val="tx2">
                  <a:lumMod val="60000"/>
                  <a:lumOff val="40000"/>
                </a:schemeClr>
              </a:solidFill>
              <a:latin typeface="Bodoni MT" pitchFamily="18" charset="0"/>
            </a:endParaRPr>
          </a:p>
          <a:p>
            <a:pPr algn="ctr">
              <a:buNone/>
            </a:pPr>
            <a:endParaRPr lang="en-US" sz="4100" dirty="0" smtClean="0">
              <a:solidFill>
                <a:schemeClr val="tx2">
                  <a:lumMod val="60000"/>
                  <a:lumOff val="40000"/>
                </a:schemeClr>
              </a:solidFill>
              <a:latin typeface="Bodoni MT" pitchFamily="18" charset="0"/>
            </a:endParaRPr>
          </a:p>
          <a:p>
            <a:pPr algn="ctr">
              <a:buNone/>
            </a:pPr>
            <a:endParaRPr lang="en-US" sz="4100" dirty="0" smtClean="0">
              <a:solidFill>
                <a:schemeClr val="tx2">
                  <a:lumMod val="60000"/>
                  <a:lumOff val="40000"/>
                </a:schemeClr>
              </a:solidFill>
              <a:latin typeface="Bodoni MT" pitchFamily="18" charset="0"/>
            </a:endParaRPr>
          </a:p>
          <a:p>
            <a:pPr algn="ctr">
              <a:buNone/>
            </a:pPr>
            <a:endParaRPr lang="en-US" sz="4100" dirty="0" smtClean="0">
              <a:solidFill>
                <a:schemeClr val="tx2">
                  <a:lumMod val="60000"/>
                  <a:lumOff val="40000"/>
                </a:schemeClr>
              </a:solidFill>
              <a:latin typeface="Bodoni MT" pitchFamily="18" charset="0"/>
            </a:endParaRPr>
          </a:p>
          <a:p>
            <a:pPr algn="ctr">
              <a:buNone/>
            </a:pPr>
            <a:endParaRPr lang="en-US" sz="4100" dirty="0" smtClean="0">
              <a:solidFill>
                <a:schemeClr val="tx2">
                  <a:lumMod val="60000"/>
                  <a:lumOff val="40000"/>
                </a:schemeClr>
              </a:solidFill>
              <a:latin typeface="Bodoni MT" pitchFamily="18" charset="0"/>
            </a:endParaRPr>
          </a:p>
          <a:p>
            <a:pPr algn="ctr">
              <a:buNone/>
            </a:pPr>
            <a:endParaRPr lang="en-US" sz="7000" dirty="0" smtClean="0">
              <a:solidFill>
                <a:schemeClr val="tx2">
                  <a:lumMod val="60000"/>
                  <a:lumOff val="40000"/>
                </a:schemeClr>
              </a:solidFill>
              <a:latin typeface="Bodoni MT" pitchFamily="18" charset="0"/>
            </a:endParaRPr>
          </a:p>
          <a:p>
            <a:pPr algn="ctr">
              <a:buNone/>
            </a:pPr>
            <a:endParaRPr lang="en-US" sz="7000" dirty="0" smtClean="0">
              <a:solidFill>
                <a:schemeClr val="tx2">
                  <a:lumMod val="60000"/>
                  <a:lumOff val="40000"/>
                </a:schemeClr>
              </a:solidFill>
              <a:latin typeface="Bodoni MT" pitchFamily="18" charset="0"/>
            </a:endParaRPr>
          </a:p>
          <a:p>
            <a:pPr>
              <a:buNone/>
            </a:pPr>
            <a:r>
              <a:rPr lang="en-US" dirty="0" smtClean="0">
                <a:solidFill>
                  <a:srgbClr val="FF0000"/>
                </a:solidFill>
              </a:rPr>
              <a:t/>
            </a:r>
            <a:br>
              <a:rPr lang="en-US" dirty="0" smtClean="0">
                <a:solidFill>
                  <a:srgbClr val="FF0000"/>
                </a:solidFill>
              </a:rPr>
            </a:br>
            <a:endParaRPr lang="en-US" dirty="0" smtClean="0">
              <a:solidFill>
                <a:srgbClr val="FF0000"/>
              </a:solidFill>
            </a:endParaRPr>
          </a:p>
          <a:p>
            <a:pPr>
              <a:buNone/>
            </a:pPr>
            <a:endParaRPr lang="en-US" dirty="0" smtClean="0">
              <a:solidFill>
                <a:srgbClr val="FF0000"/>
              </a:solidFill>
            </a:endParaRPr>
          </a:p>
          <a:p>
            <a:pPr>
              <a:buNone/>
            </a:pPr>
            <a:endParaRPr lang="en-US" dirty="0" smtClean="0">
              <a:solidFill>
                <a:srgbClr val="FF0000"/>
              </a:solidFill>
            </a:endParaRPr>
          </a:p>
          <a:p>
            <a:pPr>
              <a:buNone/>
            </a:pPr>
            <a:endParaRPr lang="en-US" dirty="0" smtClean="0">
              <a:solidFill>
                <a:srgbClr val="FF0000"/>
              </a:solidFill>
            </a:endParaRPr>
          </a:p>
          <a:p>
            <a:pPr>
              <a:buNone/>
            </a:pPr>
            <a:endParaRPr lang="en-US" dirty="0" smtClean="0">
              <a:solidFill>
                <a:srgbClr val="FF0000"/>
              </a:solidFill>
            </a:endParaRPr>
          </a:p>
          <a:p>
            <a:pPr>
              <a:buNone/>
            </a:pPr>
            <a:r>
              <a:rPr lang="en-US" dirty="0" smtClean="0">
                <a:solidFill>
                  <a:schemeClr val="tx2">
                    <a:lumMod val="60000"/>
                    <a:lumOff val="40000"/>
                  </a:schemeClr>
                </a:solidFill>
                <a:latin typeface="Bodoni MT" pitchFamily="18" charset="0"/>
              </a:rPr>
              <a:t>                                                                                </a:t>
            </a:r>
            <a:endParaRPr lang="en-US" dirty="0">
              <a:solidFill>
                <a:srgbClr val="FF0000"/>
              </a:solidFill>
            </a:endParaRPr>
          </a:p>
        </p:txBody>
      </p:sp>
      <p:sp>
        <p:nvSpPr>
          <p:cNvPr id="6" name="Rectangle 5"/>
          <p:cNvSpPr/>
          <p:nvPr/>
        </p:nvSpPr>
        <p:spPr>
          <a:xfrm>
            <a:off x="0" y="827314"/>
            <a:ext cx="9144000" cy="64633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txBody>
          <a:bodyPr wrap="square">
            <a:spAutoFit/>
          </a:bodyPr>
          <a:lstStyle/>
          <a:p>
            <a:pPr algn="ctr"/>
            <a:r>
              <a:rPr lang="en-US" sz="3600" b="1" dirty="0" smtClean="0"/>
              <a:t>EXPERIMENT 2</a:t>
            </a:r>
            <a:endParaRPr lang="en-US" sz="3600" b="1" dirty="0"/>
          </a:p>
        </p:txBody>
      </p:sp>
      <p:pic>
        <p:nvPicPr>
          <p:cNvPr id="7" name="Picture 2"/>
          <p:cNvPicPr>
            <a:picLocks noChangeAspect="1" noChangeArrowheads="1"/>
          </p:cNvPicPr>
          <p:nvPr/>
        </p:nvPicPr>
        <p:blipFill>
          <a:blip r:embed="rId2" cstate="print">
            <a:clrChange>
              <a:clrFrom>
                <a:srgbClr val="FFFFFF"/>
              </a:clrFrom>
              <a:clrTo>
                <a:srgbClr val="FFFFFF">
                  <a:alpha val="0"/>
                </a:srgbClr>
              </a:clrTo>
            </a:clrChange>
          </a:blip>
          <a:srcRect l="36667" t="32222" r="34166" b="37778"/>
          <a:stretch>
            <a:fillRect/>
          </a:stretch>
        </p:blipFill>
        <p:spPr bwMode="auto">
          <a:xfrm>
            <a:off x="8001000" y="859972"/>
            <a:ext cx="762000" cy="587828"/>
          </a:xfrm>
          <a:prstGeom prst="rect">
            <a:avLst/>
          </a:prstGeom>
          <a:noFill/>
          <a:ln w="9525">
            <a:noFill/>
            <a:miter lim="800000"/>
            <a:headEnd/>
            <a:tailEnd/>
          </a:ln>
          <a:effectLst/>
        </p:spPr>
      </p:pic>
      <p:pic>
        <p:nvPicPr>
          <p:cNvPr id="8"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 y="838201"/>
            <a:ext cx="631372" cy="631372"/>
          </a:xfrm>
          <a:prstGeom prst="rect">
            <a:avLst/>
          </a:prstGeom>
          <a:noFill/>
          <a:ln w="9525">
            <a:noFill/>
            <a:miter lim="800000"/>
            <a:headEnd/>
            <a:tailEnd/>
          </a:ln>
          <a:effectLst/>
        </p:spPr>
      </p:pic>
      <p:sp>
        <p:nvSpPr>
          <p:cNvPr id="9" name="Rectangle 8"/>
          <p:cNvSpPr/>
          <p:nvPr/>
        </p:nvSpPr>
        <p:spPr>
          <a:xfrm>
            <a:off x="2286000" y="3810000"/>
            <a:ext cx="4572000" cy="1508105"/>
          </a:xfrm>
          <a:prstGeom prst="rect">
            <a:avLst/>
          </a:prstGeom>
        </p:spPr>
        <p:txBody>
          <a:bodyPr>
            <a:spAutoFit/>
          </a:bodyPr>
          <a:lstStyle/>
          <a:p>
            <a:pPr algn="ctr"/>
            <a:r>
              <a:rPr lang="en-US"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Prof. D. P. </a:t>
            </a:r>
            <a:r>
              <a:rPr lang="en-US" sz="2000" b="1" dirty="0" err="1" smtClean="0">
                <a:solidFill>
                  <a:srgbClr val="002060"/>
                </a:solidFill>
                <a:latin typeface="Times New Roman" pitchFamily="18" charset="0"/>
                <a:cs typeface="Times New Roman" pitchFamily="18" charset="0"/>
              </a:rPr>
              <a:t>Mishra</a:t>
            </a:r>
            <a:endParaRPr lang="en-US" sz="2000" b="1" dirty="0" smtClean="0">
              <a:solidFill>
                <a:srgbClr val="002060"/>
              </a:solidFill>
              <a:latin typeface="Times New Roman" pitchFamily="18" charset="0"/>
              <a:cs typeface="Times New Roman" pitchFamily="18" charset="0"/>
            </a:endParaRPr>
          </a:p>
          <a:p>
            <a:pPr algn="ctr"/>
            <a:r>
              <a:rPr lang="en-US" dirty="0" smtClean="0">
                <a:solidFill>
                  <a:srgbClr val="002060"/>
                </a:solidFill>
                <a:latin typeface="Times New Roman" pitchFamily="18" charset="0"/>
                <a:cs typeface="Times New Roman" pitchFamily="18" charset="0"/>
              </a:rPr>
              <a:t>Department of Aerospace Engineering</a:t>
            </a:r>
          </a:p>
          <a:p>
            <a:pPr algn="ctr"/>
            <a:r>
              <a:rPr lang="en-US" dirty="0" smtClean="0">
                <a:solidFill>
                  <a:srgbClr val="002060"/>
                </a:solidFill>
                <a:latin typeface="Times New Roman" pitchFamily="18" charset="0"/>
                <a:cs typeface="Times New Roman" pitchFamily="18" charset="0"/>
              </a:rPr>
              <a:t>Indian Institute of Technology Kanpur</a:t>
            </a:r>
          </a:p>
          <a:p>
            <a:pPr algn="ctr"/>
            <a:r>
              <a:rPr lang="en-US" dirty="0" smtClean="0">
                <a:solidFill>
                  <a:srgbClr val="002060"/>
                </a:solidFill>
                <a:latin typeface="Times New Roman" pitchFamily="18" charset="0"/>
                <a:cs typeface="Times New Roman" pitchFamily="18" charset="0"/>
              </a:rPr>
              <a:t>Kanpur (UP) 208016, India</a:t>
            </a:r>
          </a:p>
          <a:p>
            <a:pPr algn="ctr"/>
            <a:r>
              <a:rPr lang="en-US" dirty="0" smtClean="0">
                <a:solidFill>
                  <a:srgbClr val="002060"/>
                </a:solidFill>
                <a:latin typeface="Times New Roman" pitchFamily="18" charset="0"/>
                <a:cs typeface="Times New Roman" pitchFamily="18" charset="0"/>
              </a:rPr>
              <a:t>E-mail: </a:t>
            </a:r>
            <a:r>
              <a:rPr lang="en-US" dirty="0" smtClean="0">
                <a:solidFill>
                  <a:srgbClr val="002060"/>
                </a:solidFill>
                <a:latin typeface="Times New Roman" pitchFamily="18" charset="0"/>
                <a:cs typeface="Times New Roman" pitchFamily="18" charset="0"/>
                <a:hlinkClick r:id="rId4"/>
              </a:rPr>
              <a:t>mishra@iitk.ac.in</a:t>
            </a:r>
            <a:endParaRPr lang="en-US" b="1" dirty="0">
              <a:solidFill>
                <a:srgbClr val="002060"/>
              </a:solidFill>
              <a:latin typeface="Times New Roman" pitchFamily="18" charset="0"/>
              <a:cs typeface="Times New Roman" pitchFamily="18" charset="0"/>
            </a:endParaRPr>
          </a:p>
        </p:txBody>
      </p:sp>
      <p:sp>
        <p:nvSpPr>
          <p:cNvPr id="10" name="Rectangle 9"/>
          <p:cNvSpPr/>
          <p:nvPr/>
        </p:nvSpPr>
        <p:spPr>
          <a:xfrm>
            <a:off x="381000" y="5715000"/>
            <a:ext cx="8458200" cy="1077218"/>
          </a:xfrm>
          <a:prstGeom prst="rect">
            <a:avLst/>
          </a:prstGeom>
        </p:spPr>
        <p:txBody>
          <a:bodyPr wrap="square">
            <a:spAutoFit/>
          </a:bodyPr>
          <a:lstStyle/>
          <a:p>
            <a:pPr>
              <a:buNone/>
            </a:pPr>
            <a:r>
              <a:rPr lang="en-US" sz="3200" dirty="0" smtClean="0">
                <a:solidFill>
                  <a:srgbClr val="C00000"/>
                </a:solidFill>
                <a:latin typeface="Times New Roman" pitchFamily="18" charset="0"/>
                <a:cs typeface="Times New Roman" pitchFamily="18" charset="0"/>
              </a:rPr>
              <a:t>Virtual Combustion and Atomization Laboratory  </a:t>
            </a:r>
          </a:p>
          <a:p>
            <a:pPr>
              <a:buNone/>
            </a:pPr>
            <a:endParaRPr lang="en-US" sz="3200" dirty="0">
              <a:solidFill>
                <a:srgbClr val="C00000"/>
              </a:solidFill>
              <a:latin typeface="Times New Roman" pitchFamily="18" charset="0"/>
              <a:cs typeface="Times New Roman" pitchFamily="18" charset="0"/>
            </a:endParaRPr>
          </a:p>
        </p:txBody>
      </p:sp>
      <p:sp>
        <p:nvSpPr>
          <p:cNvPr id="11" name="Rectangle 10"/>
          <p:cNvSpPr/>
          <p:nvPr/>
        </p:nvSpPr>
        <p:spPr>
          <a:xfrm>
            <a:off x="0" y="5715000"/>
            <a:ext cx="9144000" cy="5847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txBody>
          <a:bodyPr wrap="square">
            <a:spAutoFit/>
          </a:bodyPr>
          <a:lstStyle/>
          <a:p>
            <a:pPr algn="ctr"/>
            <a:r>
              <a:rPr lang="en-US" sz="3200" dirty="0" smtClean="0">
                <a:solidFill>
                  <a:srgbClr val="FF0000"/>
                </a:solidFill>
                <a:latin typeface="Times New Roman" pitchFamily="18" charset="0"/>
                <a:cs typeface="Times New Roman" pitchFamily="18" charset="0"/>
              </a:rPr>
              <a:t>Virtual Combustion and Atomization Laboratory</a:t>
            </a:r>
            <a:endParaRPr lang="en-US" sz="32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chemeClr val="tx2">
                    <a:lumMod val="60000"/>
                    <a:lumOff val="40000"/>
                  </a:schemeClr>
                </a:solidFill>
                <a:latin typeface="Arial Black" pitchFamily="34" charset="0"/>
              </a:rPr>
              <a:t>Phenomenological Analysis</a:t>
            </a:r>
            <a:endParaRPr lang="en-US" sz="3200" dirty="0">
              <a:solidFill>
                <a:schemeClr val="tx2">
                  <a:lumMod val="60000"/>
                  <a:lumOff val="40000"/>
                </a:schemeClr>
              </a:solidFill>
              <a:latin typeface="Arial Black" pitchFamily="34" charset="0"/>
            </a:endParaRPr>
          </a:p>
        </p:txBody>
      </p:sp>
      <p:sp>
        <p:nvSpPr>
          <p:cNvPr id="3" name="Content Placeholder 2"/>
          <p:cNvSpPr>
            <a:spLocks noGrp="1"/>
          </p:cNvSpPr>
          <p:nvPr>
            <p:ph idx="1"/>
          </p:nvPr>
        </p:nvSpPr>
        <p:spPr>
          <a:xfrm>
            <a:off x="228600" y="1371600"/>
            <a:ext cx="8534400" cy="5257800"/>
          </a:xfrm>
        </p:spPr>
        <p:txBody>
          <a:bodyPr>
            <a:noAutofit/>
          </a:bodyPr>
          <a:lstStyle/>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The time taken (t</a:t>
            </a:r>
            <a:r>
              <a:rPr lang="en-US" sz="2000" baseline="-25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 by the fuel jet to diffuse into ambient air and burn completely is given by</a:t>
            </a:r>
          </a:p>
          <a:p>
            <a:pPr>
              <a:buNone/>
            </a:pPr>
            <a:endParaRPr lang="en-US" sz="1600" dirty="0" smtClean="0">
              <a:latin typeface="Bodoni MT" pitchFamily="18" charset="0"/>
            </a:endParaRPr>
          </a:p>
          <a:p>
            <a:pPr>
              <a:buNone/>
            </a:pPr>
            <a:r>
              <a:rPr lang="en-US" sz="1600" dirty="0" smtClean="0">
                <a:latin typeface="Bodoni MT" pitchFamily="18" charset="0"/>
              </a:rPr>
              <a:t>                                                                                                                                (1)</a:t>
            </a:r>
          </a:p>
          <a:p>
            <a:pPr>
              <a:buNone/>
            </a:pPr>
            <a:endParaRPr lang="en-US" sz="1600" dirty="0" smtClean="0">
              <a:latin typeface="Bodoni MT" pitchFamily="18" charset="0"/>
            </a:endParaRPr>
          </a:p>
          <a:p>
            <a:pPr>
              <a:buNone/>
            </a:pPr>
            <a:r>
              <a:rPr lang="en-US" sz="1600" dirty="0" smtClean="0">
                <a:latin typeface="Bodoni MT" pitchFamily="18" charset="0"/>
              </a:rPr>
              <a:t>  </a:t>
            </a:r>
            <a:r>
              <a:rPr lang="en-US" sz="1800" dirty="0" smtClean="0">
                <a:latin typeface="Times New Roman" pitchFamily="18" charset="0"/>
                <a:cs typeface="Times New Roman" pitchFamily="18" charset="0"/>
              </a:rPr>
              <a:t>where </a:t>
            </a:r>
            <a:r>
              <a:rPr lang="en-US" sz="1800" dirty="0" err="1" smtClean="0">
                <a:latin typeface="Times New Roman" pitchFamily="18" charset="0"/>
                <a:cs typeface="Times New Roman" pitchFamily="18" charset="0"/>
              </a:rPr>
              <a:t>H</a:t>
            </a:r>
            <a:r>
              <a:rPr lang="en-US" sz="1800" baseline="-25000" dirty="0" err="1"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  – flame height , V</a:t>
            </a:r>
            <a:r>
              <a:rPr lang="en-US" sz="1800" baseline="-25000" dirty="0"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 – velocity of fuel jet at the tube exit      </a:t>
            </a:r>
            <a:r>
              <a:rPr lang="en-US" sz="1600" dirty="0" smtClean="0">
                <a:latin typeface="Bodoni MT" pitchFamily="18" charset="0"/>
              </a:rPr>
              <a:t>                                             </a:t>
            </a:r>
          </a:p>
          <a:p>
            <a:pPr algn="just">
              <a:buNone/>
            </a:pPr>
            <a:r>
              <a:rPr lang="en-US" sz="1600" dirty="0" smtClean="0">
                <a:latin typeface="Bodoni MT" pitchFamily="18" charset="0"/>
              </a:rPr>
              <a:t> </a:t>
            </a:r>
            <a:r>
              <a:rPr lang="en-US" sz="2000" dirty="0" smtClean="0">
                <a:latin typeface="Times New Roman" pitchFamily="18" charset="0"/>
                <a:cs typeface="Times New Roman" pitchFamily="18" charset="0"/>
              </a:rPr>
              <a:t>The average square displacement (r </a:t>
            </a:r>
            <a:r>
              <a:rPr lang="en-US" sz="2000" baseline="30000" dirty="0" smtClean="0">
                <a:latin typeface="Times New Roman" pitchFamily="18" charset="0"/>
                <a:cs typeface="Times New Roman" pitchFamily="18" charset="0"/>
              </a:rPr>
              <a:t>2 </a:t>
            </a:r>
            <a:r>
              <a:rPr lang="en-US" sz="2000" dirty="0" smtClean="0">
                <a:latin typeface="Times New Roman" pitchFamily="18" charset="0"/>
                <a:cs typeface="Times New Roman" pitchFamily="18" charset="0"/>
              </a:rPr>
              <a:t>) due to oxidizer-fuel </a:t>
            </a:r>
          </a:p>
          <a:p>
            <a:pPr algn="just">
              <a:buNone/>
            </a:pPr>
            <a:r>
              <a:rPr lang="en-US" sz="2000" dirty="0" smtClean="0">
                <a:latin typeface="Times New Roman" pitchFamily="18" charset="0"/>
                <a:cs typeface="Times New Roman" pitchFamily="18" charset="0"/>
              </a:rPr>
              <a:t>inter-diffusion  ( D</a:t>
            </a:r>
            <a:r>
              <a:rPr lang="en-US" sz="2000" baseline="-25000" dirty="0" smtClean="0">
                <a:latin typeface="Times New Roman" pitchFamily="18" charset="0"/>
                <a:cs typeface="Times New Roman" pitchFamily="18" charset="0"/>
              </a:rPr>
              <a:t>FO</a:t>
            </a:r>
            <a:r>
              <a:rPr lang="en-US" sz="2000" dirty="0" smtClean="0">
                <a:latin typeface="Times New Roman" pitchFamily="18" charset="0"/>
                <a:cs typeface="Times New Roman" pitchFamily="18" charset="0"/>
              </a:rPr>
              <a:t> ) as per Einstein Diffusion equation is  </a:t>
            </a:r>
          </a:p>
          <a:p>
            <a:pPr>
              <a:buNone/>
            </a:pPr>
            <a:r>
              <a:rPr lang="en-US" sz="20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(2)                                                                                                                       </a:t>
            </a:r>
          </a:p>
          <a:p>
            <a:pPr>
              <a:buNone/>
            </a:pPr>
            <a:r>
              <a:rPr lang="en-US" sz="2000" dirty="0" smtClean="0">
                <a:latin typeface="Times New Roman" pitchFamily="18" charset="0"/>
                <a:cs typeface="Times New Roman" pitchFamily="18" charset="0"/>
              </a:rPr>
              <a:t>At the flame tip, the average depth of oxidizer-fuel inter-diffusion </a:t>
            </a:r>
          </a:p>
          <a:p>
            <a:pPr>
              <a:buNone/>
            </a:pPr>
            <a:r>
              <a:rPr lang="en-US" sz="2000" dirty="0" smtClean="0">
                <a:latin typeface="Times New Roman" pitchFamily="18" charset="0"/>
                <a:cs typeface="Times New Roman" pitchFamily="18" charset="0"/>
              </a:rPr>
              <a:t>is approximately equal to tube radius R .Hence r ~ R</a:t>
            </a:r>
          </a:p>
          <a:p>
            <a:pPr>
              <a:buNone/>
            </a:pPr>
            <a:r>
              <a:rPr lang="en-US" sz="1600" dirty="0" smtClean="0">
                <a:latin typeface="Bodoni MT" pitchFamily="18" charset="0"/>
              </a:rPr>
              <a:t>                                                                                                                      </a:t>
            </a:r>
          </a:p>
          <a:p>
            <a:pPr>
              <a:buNone/>
            </a:pPr>
            <a:r>
              <a:rPr lang="en-US" sz="1600" dirty="0" smtClean="0">
                <a:latin typeface="Bodoni MT" pitchFamily="18" charset="0"/>
              </a:rPr>
              <a:t>                                                                                                                                  </a:t>
            </a:r>
            <a:r>
              <a:rPr lang="en-US" sz="1600" dirty="0" smtClean="0">
                <a:latin typeface="Times New Roman" pitchFamily="18" charset="0"/>
                <a:cs typeface="Times New Roman" pitchFamily="18" charset="0"/>
              </a:rPr>
              <a:t>(3)</a:t>
            </a:r>
          </a:p>
          <a:p>
            <a:pPr>
              <a:buNone/>
            </a:pPr>
            <a:endParaRPr lang="en-US" sz="1600" dirty="0" smtClean="0">
              <a:latin typeface="Bodoni MT" pitchFamily="18" charset="0"/>
            </a:endParaRPr>
          </a:p>
          <a:p>
            <a:pPr>
              <a:buNone/>
            </a:pPr>
            <a:endParaRPr lang="en-US" sz="1600" dirty="0" smtClean="0">
              <a:latin typeface="Bodoni MT" pitchFamily="18" charset="0"/>
            </a:endParaRPr>
          </a:p>
          <a:p>
            <a:pPr>
              <a:buNone/>
            </a:pPr>
            <a:endParaRPr lang="en-US" sz="1600" dirty="0" smtClean="0">
              <a:latin typeface="Bodoni MT" pitchFamily="18" charset="0"/>
            </a:endParaRPr>
          </a:p>
          <a:p>
            <a:pPr>
              <a:buNone/>
            </a:pPr>
            <a:endParaRPr lang="en-US" sz="1600" dirty="0" smtClean="0">
              <a:latin typeface="Bodoni MT" pitchFamily="18" charset="0"/>
            </a:endParaRPr>
          </a:p>
          <a:p>
            <a:pPr>
              <a:buNone/>
            </a:pPr>
            <a:endParaRPr lang="en-US" sz="1600" dirty="0">
              <a:latin typeface="Bodoni MT" pitchFamily="18" charset="0"/>
            </a:endParaRPr>
          </a:p>
        </p:txBody>
      </p:sp>
      <p:sp>
        <p:nvSpPr>
          <p:cNvPr id="15362" name="Text Box 2"/>
          <p:cNvSpPr txBox="1">
            <a:spLocks noChangeArrowheads="1"/>
          </p:cNvSpPr>
          <p:nvPr/>
        </p:nvSpPr>
        <p:spPr bwMode="auto">
          <a:xfrm>
            <a:off x="6629400" y="3429000"/>
            <a:ext cx="1008062" cy="29686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rPr>
              <a:t>   Ambient air</a:t>
            </a:r>
            <a:endParaRPr kumimoji="0" lang="en-US" sz="1800" b="0" i="0" u="none" strike="noStrike" cap="none" normalizeH="0" baseline="0" dirty="0" smtClean="0">
              <a:ln>
                <a:noFill/>
              </a:ln>
              <a:solidFill>
                <a:schemeClr val="tx1"/>
              </a:solidFill>
              <a:effectLst/>
              <a:latin typeface="Arial" pitchFamily="34" charset="0"/>
            </a:endParaRPr>
          </a:p>
        </p:txBody>
      </p:sp>
      <p:graphicFrame>
        <p:nvGraphicFramePr>
          <p:cNvPr id="18" name="Object 17"/>
          <p:cNvGraphicFramePr>
            <a:graphicFrameLocks noChangeAspect="1"/>
          </p:cNvGraphicFramePr>
          <p:nvPr/>
        </p:nvGraphicFramePr>
        <p:xfrm>
          <a:off x="3505200" y="2286000"/>
          <a:ext cx="1066799" cy="893846"/>
        </p:xfrm>
        <a:graphic>
          <a:graphicData uri="http://schemas.openxmlformats.org/presentationml/2006/ole">
            <p:oleObj spid="_x0000_s21506" name="Equation" r:id="rId4" imgW="545760" imgH="457200" progId="">
              <p:embed/>
            </p:oleObj>
          </a:graphicData>
        </a:graphic>
      </p:graphicFrame>
      <p:graphicFrame>
        <p:nvGraphicFramePr>
          <p:cNvPr id="20" name="Object 19"/>
          <p:cNvGraphicFramePr>
            <a:graphicFrameLocks noChangeAspect="1"/>
          </p:cNvGraphicFramePr>
          <p:nvPr/>
        </p:nvGraphicFramePr>
        <p:xfrm>
          <a:off x="3200401" y="4419600"/>
          <a:ext cx="1600200" cy="515319"/>
        </p:xfrm>
        <a:graphic>
          <a:graphicData uri="http://schemas.openxmlformats.org/presentationml/2006/ole">
            <p:oleObj spid="_x0000_s21507" name="Equation" r:id="rId5" imgW="749160" imgH="241200" progId="">
              <p:embed/>
            </p:oleObj>
          </a:graphicData>
        </a:graphic>
      </p:graphicFrame>
      <p:graphicFrame>
        <p:nvGraphicFramePr>
          <p:cNvPr id="21508" name="Object 4"/>
          <p:cNvGraphicFramePr>
            <a:graphicFrameLocks noChangeAspect="1"/>
          </p:cNvGraphicFramePr>
          <p:nvPr/>
        </p:nvGraphicFramePr>
        <p:xfrm>
          <a:off x="3048000" y="5672479"/>
          <a:ext cx="2057400" cy="909340"/>
        </p:xfrm>
        <a:graphic>
          <a:graphicData uri="http://schemas.openxmlformats.org/presentationml/2006/ole">
            <p:oleObj spid="_x0000_s21508" name="Equation" r:id="rId6" imgW="1091880" imgH="482400" progId="">
              <p:embed/>
            </p:oleObj>
          </a:graphicData>
        </a:graphic>
      </p:graphicFrame>
      <p:sp>
        <p:nvSpPr>
          <p:cNvPr id="24" name="Rectangle 23"/>
          <p:cNvSpPr/>
          <p:nvPr/>
        </p:nvSpPr>
        <p:spPr>
          <a:xfrm>
            <a:off x="228600" y="1066800"/>
            <a:ext cx="8382000" cy="646331"/>
          </a:xfrm>
          <a:prstGeom prst="rect">
            <a:avLst/>
          </a:prstGeom>
        </p:spPr>
        <p:txBody>
          <a:bodyPr wrap="square">
            <a:spAutoFit/>
          </a:bodyPr>
          <a:lstStyle/>
          <a:p>
            <a:pPr algn="just"/>
            <a:r>
              <a:rPr lang="en-US" dirty="0" smtClean="0">
                <a:solidFill>
                  <a:schemeClr val="accent6">
                    <a:lumMod val="75000"/>
                  </a:schemeClr>
                </a:solidFill>
                <a:latin typeface="Times New Roman" pitchFamily="18" charset="0"/>
                <a:cs typeface="Times New Roman" pitchFamily="18" charset="0"/>
              </a:rPr>
              <a:t>Physically, flame height of Jet Diffusion Flame specifies the maximum distance taken      by the fuel along the centerline to diffuse into oxidizer and get consumed completely.</a:t>
            </a:r>
            <a:endParaRPr lang="en-US" dirty="0">
              <a:solidFill>
                <a:schemeClr val="accent6">
                  <a:lumMod val="75000"/>
                </a:schemeClr>
              </a:solidFill>
              <a:latin typeface="Times New Roman" pitchFamily="18" charset="0"/>
              <a:cs typeface="Times New Roman" pitchFamily="18" charset="0"/>
            </a:endParaRPr>
          </a:p>
        </p:txBody>
      </p:sp>
      <p:cxnSp>
        <p:nvCxnSpPr>
          <p:cNvPr id="25" name="Straight Connector 24"/>
          <p:cNvCxnSpPr/>
          <p:nvPr/>
        </p:nvCxnSpPr>
        <p:spPr>
          <a:xfrm rot="5400000">
            <a:off x="7163594" y="419020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773194" y="4190206"/>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7467600" y="2362200"/>
            <a:ext cx="457994" cy="1599406"/>
          </a:xfrm>
          <a:custGeom>
            <a:avLst/>
            <a:gdLst>
              <a:gd name="connsiteX0" fmla="*/ 13855 w 609601"/>
              <a:gd name="connsiteY0" fmla="*/ 1526309 h 1526309"/>
              <a:gd name="connsiteX1" fmla="*/ 41564 w 609601"/>
              <a:gd name="connsiteY1" fmla="*/ 805873 h 1526309"/>
              <a:gd name="connsiteX2" fmla="*/ 263237 w 609601"/>
              <a:gd name="connsiteY2" fmla="*/ 2309 h 1526309"/>
              <a:gd name="connsiteX3" fmla="*/ 554183 w 609601"/>
              <a:gd name="connsiteY3" fmla="*/ 819728 h 1526309"/>
              <a:gd name="connsiteX4" fmla="*/ 595746 w 609601"/>
              <a:gd name="connsiteY4" fmla="*/ 1484746 h 152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1" h="1526309">
                <a:moveTo>
                  <a:pt x="13855" y="1526309"/>
                </a:moveTo>
                <a:cubicBezTo>
                  <a:pt x="6927" y="1293091"/>
                  <a:pt x="0" y="1059873"/>
                  <a:pt x="41564" y="805873"/>
                </a:cubicBezTo>
                <a:cubicBezTo>
                  <a:pt x="83128" y="551873"/>
                  <a:pt x="177801" y="0"/>
                  <a:pt x="263237" y="2309"/>
                </a:cubicBezTo>
                <a:cubicBezTo>
                  <a:pt x="348673" y="4618"/>
                  <a:pt x="498765" y="572655"/>
                  <a:pt x="554183" y="819728"/>
                </a:cubicBezTo>
                <a:cubicBezTo>
                  <a:pt x="609601" y="1066801"/>
                  <a:pt x="602673" y="1275773"/>
                  <a:pt x="595746" y="1484746"/>
                </a:cubicBezTo>
              </a:path>
            </a:pathLst>
          </a:custGeom>
          <a:ln w="508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Connector 27"/>
          <p:cNvCxnSpPr/>
          <p:nvPr/>
        </p:nvCxnSpPr>
        <p:spPr>
          <a:xfrm>
            <a:off x="7391400" y="3962400"/>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1000" y="3962400"/>
            <a:ext cx="914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a:off x="7620000" y="2362200"/>
            <a:ext cx="1219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382794" y="3047206"/>
            <a:ext cx="457200" cy="369332"/>
          </a:xfrm>
          <a:prstGeom prst="rect">
            <a:avLst/>
          </a:prstGeom>
          <a:noFill/>
        </p:spPr>
        <p:txBody>
          <a:bodyPr wrap="square" rtlCol="0">
            <a:spAutoFit/>
          </a:bodyPr>
          <a:lstStyle/>
          <a:p>
            <a:r>
              <a:rPr lang="en-US" dirty="0" smtClean="0"/>
              <a:t>H</a:t>
            </a:r>
            <a:r>
              <a:rPr lang="en-US" baseline="-25000" dirty="0" smtClean="0"/>
              <a:t>f</a:t>
            </a:r>
            <a:endParaRPr lang="en-US" dirty="0"/>
          </a:p>
        </p:txBody>
      </p:sp>
      <p:cxnSp>
        <p:nvCxnSpPr>
          <p:cNvPr id="32" name="Straight Arrow Connector 31"/>
          <p:cNvCxnSpPr/>
          <p:nvPr/>
        </p:nvCxnSpPr>
        <p:spPr>
          <a:xfrm rot="5400000" flipH="1" flipV="1">
            <a:off x="8230394" y="266620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8305800" y="3733006"/>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V="1">
            <a:off x="7354888" y="4379912"/>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6200000" flipV="1">
            <a:off x="7507288" y="4379912"/>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V="1">
            <a:off x="7659688" y="4379912"/>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544594" y="4571206"/>
            <a:ext cx="533400" cy="369332"/>
          </a:xfrm>
          <a:prstGeom prst="rect">
            <a:avLst/>
          </a:prstGeom>
          <a:noFill/>
        </p:spPr>
        <p:txBody>
          <a:bodyPr wrap="square" rtlCol="0">
            <a:spAutoFit/>
          </a:bodyPr>
          <a:lstStyle/>
          <a:p>
            <a:r>
              <a:rPr lang="en-US" dirty="0" smtClean="0"/>
              <a:t>V</a:t>
            </a:r>
            <a:r>
              <a:rPr lang="en-US" baseline="-25000" dirty="0" smtClean="0"/>
              <a:t>F</a:t>
            </a:r>
            <a:endParaRPr lang="en-US" dirty="0"/>
          </a:p>
        </p:txBody>
      </p:sp>
      <p:pic>
        <p:nvPicPr>
          <p:cNvPr id="44" name="Picture 2"/>
          <p:cNvPicPr>
            <a:picLocks noChangeAspect="1" noChangeArrowheads="1"/>
          </p:cNvPicPr>
          <p:nvPr/>
        </p:nvPicPr>
        <p:blipFill>
          <a:blip r:embed="rId7"/>
          <a:srcRect/>
          <a:stretch>
            <a:fillRect/>
          </a:stretch>
        </p:blipFill>
        <p:spPr bwMode="auto">
          <a:xfrm>
            <a:off x="7086600" y="3657600"/>
            <a:ext cx="323850" cy="266700"/>
          </a:xfrm>
          <a:prstGeom prst="rect">
            <a:avLst/>
          </a:prstGeom>
          <a:noFill/>
          <a:ln w="9525">
            <a:noFill/>
            <a:miter lim="800000"/>
            <a:headEnd/>
            <a:tailEnd/>
          </a:ln>
          <a:effectLst/>
        </p:spPr>
      </p:pic>
      <p:pic>
        <p:nvPicPr>
          <p:cNvPr id="47" name="Picture 3"/>
          <p:cNvPicPr>
            <a:picLocks noChangeAspect="1" noChangeArrowheads="1"/>
          </p:cNvPicPr>
          <p:nvPr/>
        </p:nvPicPr>
        <p:blipFill>
          <a:blip r:embed="rId8"/>
          <a:srcRect/>
          <a:stretch>
            <a:fillRect/>
          </a:stretch>
        </p:blipFill>
        <p:spPr bwMode="auto">
          <a:xfrm>
            <a:off x="8001000" y="3657600"/>
            <a:ext cx="323850" cy="2952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par>
                                <p:cTn id="19" presetID="3" presetClass="entr" presetSubtype="1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linds(horizontal)">
                                      <p:cBhvr>
                                        <p:cTn id="21" dur="500"/>
                                        <p:tgtEl>
                                          <p:spTgt spid="28"/>
                                        </p:tgtEl>
                                      </p:cBhvr>
                                    </p:animEffect>
                                  </p:childTnLst>
                                </p:cTn>
                              </p:par>
                              <p:par>
                                <p:cTn id="22" presetID="3" presetClass="entr" presetSubtype="1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linds(horizontal)">
                                      <p:cBhvr>
                                        <p:cTn id="24" dur="500"/>
                                        <p:tgtEl>
                                          <p:spTgt spid="3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par>
                                <p:cTn id="28" presetID="3" presetClass="entr" presetSubtype="1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par>
                                <p:cTn id="31" presetID="3" presetClass="entr" presetSubtype="1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linds(horizontal)">
                                      <p:cBhvr>
                                        <p:cTn id="33" dur="500"/>
                                        <p:tgtEl>
                                          <p:spTgt spid="33"/>
                                        </p:tgtEl>
                                      </p:cBhvr>
                                    </p:animEffect>
                                  </p:childTnLst>
                                </p:cTn>
                              </p:par>
                              <p:par>
                                <p:cTn id="34" presetID="3" presetClass="entr" presetSubtype="1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blinds(horizontal)">
                                      <p:cBhvr>
                                        <p:cTn id="36" dur="500"/>
                                        <p:tgtEl>
                                          <p:spTgt spid="36"/>
                                        </p:tgtEl>
                                      </p:cBhvr>
                                    </p:animEffect>
                                  </p:childTnLst>
                                </p:cTn>
                              </p:par>
                              <p:par>
                                <p:cTn id="37" presetID="3" presetClass="entr" presetSubtype="1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linds(horizontal)">
                                      <p:cBhvr>
                                        <p:cTn id="39" dur="500"/>
                                        <p:tgtEl>
                                          <p:spTgt spid="37"/>
                                        </p:tgtEl>
                                      </p:cBhvr>
                                    </p:animEffect>
                                  </p:childTnLst>
                                </p:cTn>
                              </p:par>
                              <p:par>
                                <p:cTn id="40" presetID="3" presetClass="entr" presetSubtype="1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linds(horizontal)">
                                      <p:cBhvr>
                                        <p:cTn id="42" dur="500"/>
                                        <p:tgtEl>
                                          <p:spTgt spid="3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blinds(horizontal)">
                                      <p:cBhvr>
                                        <p:cTn id="45" dur="500"/>
                                        <p:tgtEl>
                                          <p:spTgt spid="39"/>
                                        </p:tgtEl>
                                      </p:cBhvr>
                                    </p:animEffect>
                                  </p:childTnLst>
                                </p:cTn>
                              </p:par>
                              <p:par>
                                <p:cTn id="46" presetID="3" presetClass="entr" presetSubtype="1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blinds(horizontal)">
                                      <p:cBhvr>
                                        <p:cTn id="48" dur="500"/>
                                        <p:tgtEl>
                                          <p:spTgt spid="44"/>
                                        </p:tgtEl>
                                      </p:cBhvr>
                                    </p:animEffect>
                                  </p:childTnLst>
                                </p:cTn>
                              </p:par>
                              <p:par>
                                <p:cTn id="49" presetID="3" presetClass="entr" presetSubtype="1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blinds(horizontal)">
                                      <p:cBhvr>
                                        <p:cTn id="51" dur="500"/>
                                        <p:tgtEl>
                                          <p:spTgt spid="47"/>
                                        </p:tgtEl>
                                      </p:cBhvr>
                                    </p:animEffect>
                                  </p:childTnLst>
                                </p:cTn>
                              </p:par>
                              <p:par>
                                <p:cTn id="52" presetID="3" presetClass="entr" presetSubtype="1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5362"/>
                                        </p:tgtEl>
                                        <p:attrNameLst>
                                          <p:attrName>style.visibility</p:attrName>
                                        </p:attrNameLst>
                                      </p:cBhvr>
                                      <p:to>
                                        <p:strVal val="visible"/>
                                      </p:to>
                                    </p:set>
                                    <p:animEffect transition="in" filter="blinds(horizontal)">
                                      <p:cBhvr>
                                        <p:cTn id="57" dur="500"/>
                                        <p:tgtEl>
                                          <p:spTgt spid="1536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blinds(horizontal)">
                                      <p:cBhvr>
                                        <p:cTn id="62" dur="500"/>
                                        <p:tgtEl>
                                          <p:spTgt spid="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animEffect transition="in" filter="blinds(horizontal)">
                                      <p:cBhvr>
                                        <p:cTn id="72" dur="500"/>
                                        <p:tgtEl>
                                          <p:spTgt spid="3">
                                            <p:txEl>
                                              <p:pRg st="3" end="3"/>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blinds(horizontal)">
                                      <p:cBhvr>
                                        <p:cTn id="75" dur="500"/>
                                        <p:tgtEl>
                                          <p:spTgt spid="3">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
                                            <p:txEl>
                                              <p:pRg st="6" end="6"/>
                                            </p:txEl>
                                          </p:spTgt>
                                        </p:tgtEl>
                                        <p:attrNameLst>
                                          <p:attrName>style.visibility</p:attrName>
                                        </p:attrNameLst>
                                      </p:cBhvr>
                                      <p:to>
                                        <p:strVal val="visible"/>
                                      </p:to>
                                    </p:set>
                                    <p:animEffect transition="in" filter="blinds(horizontal)">
                                      <p:cBhvr>
                                        <p:cTn id="80" dur="500"/>
                                        <p:tgtEl>
                                          <p:spTgt spid="3">
                                            <p:txEl>
                                              <p:pRg st="6" end="6"/>
                                            </p:txEl>
                                          </p:spTgt>
                                        </p:tgtEl>
                                      </p:cBhvr>
                                    </p:animEffect>
                                  </p:childTnLst>
                                </p:cTn>
                              </p:par>
                              <p:par>
                                <p:cTn id="81" presetID="3" presetClass="entr" presetSubtype="10" fill="hold" nodeType="with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animEffect transition="in" filter="blinds(horizontal)">
                                      <p:cBhvr>
                                        <p:cTn id="83" dur="500"/>
                                        <p:tgtEl>
                                          <p:spTgt spid="3">
                                            <p:txEl>
                                              <p:pRg st="7" end="7"/>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blinds(horizontal)">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3">
                                            <p:txEl>
                                              <p:pRg st="9" end="9"/>
                                            </p:txEl>
                                          </p:spTgt>
                                        </p:tgtEl>
                                        <p:attrNameLst>
                                          <p:attrName>style.visibility</p:attrName>
                                        </p:attrNameLst>
                                      </p:cBhvr>
                                      <p:to>
                                        <p:strVal val="visible"/>
                                      </p:to>
                                    </p:set>
                                    <p:animEffect transition="in" filter="blinds(horizontal)">
                                      <p:cBhvr>
                                        <p:cTn id="93" dur="500"/>
                                        <p:tgtEl>
                                          <p:spTgt spid="3">
                                            <p:txEl>
                                              <p:pRg st="9" end="9"/>
                                            </p:txEl>
                                          </p:spTgt>
                                        </p:tgtEl>
                                      </p:cBhvr>
                                    </p:animEffect>
                                  </p:childTnLst>
                                </p:cTn>
                              </p:par>
                              <p:par>
                                <p:cTn id="94" presetID="3" presetClass="entr" presetSubtype="10" fill="hold" nodeType="withEffect">
                                  <p:stCondLst>
                                    <p:cond delay="0"/>
                                  </p:stCondLst>
                                  <p:childTnLst>
                                    <p:set>
                                      <p:cBhvr>
                                        <p:cTn id="95" dur="1" fill="hold">
                                          <p:stCondLst>
                                            <p:cond delay="0"/>
                                          </p:stCondLst>
                                        </p:cTn>
                                        <p:tgtEl>
                                          <p:spTgt spid="3">
                                            <p:txEl>
                                              <p:pRg st="10" end="10"/>
                                            </p:txEl>
                                          </p:spTgt>
                                        </p:tgtEl>
                                        <p:attrNameLst>
                                          <p:attrName>style.visibility</p:attrName>
                                        </p:attrNameLst>
                                      </p:cBhvr>
                                      <p:to>
                                        <p:strVal val="visible"/>
                                      </p:to>
                                    </p:set>
                                    <p:animEffect transition="in" filter="blinds(horizontal)">
                                      <p:cBhvr>
                                        <p:cTn id="96" dur="500"/>
                                        <p:tgtEl>
                                          <p:spTgt spid="3">
                                            <p:txEl>
                                              <p:pRg st="10" end="10"/>
                                            </p:txEl>
                                          </p:spTgt>
                                        </p:tgtEl>
                                      </p:cBhvr>
                                    </p:animEffect>
                                  </p:childTnLst>
                                </p:cTn>
                              </p:par>
                              <p:par>
                                <p:cTn id="97" presetID="3" presetClass="entr" presetSubtype="10" fill="hold" nodeType="withEffect">
                                  <p:stCondLst>
                                    <p:cond delay="0"/>
                                  </p:stCondLst>
                                  <p:childTnLst>
                                    <p:set>
                                      <p:cBhvr>
                                        <p:cTn id="98" dur="1" fill="hold">
                                          <p:stCondLst>
                                            <p:cond delay="0"/>
                                          </p:stCondLst>
                                        </p:cTn>
                                        <p:tgtEl>
                                          <p:spTgt spid="3">
                                            <p:txEl>
                                              <p:pRg st="11" end="11"/>
                                            </p:txEl>
                                          </p:spTgt>
                                        </p:tgtEl>
                                        <p:attrNameLst>
                                          <p:attrName>style.visibility</p:attrName>
                                        </p:attrNameLst>
                                      </p:cBhvr>
                                      <p:to>
                                        <p:strVal val="visible"/>
                                      </p:to>
                                    </p:set>
                                    <p:animEffect transition="in" filter="blinds(horizontal)">
                                      <p:cBhvr>
                                        <p:cTn id="99" dur="500"/>
                                        <p:tgtEl>
                                          <p:spTgt spid="3">
                                            <p:txEl>
                                              <p:pRg st="11" end="1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21508"/>
                                        </p:tgtEl>
                                        <p:attrNameLst>
                                          <p:attrName>style.visibility</p:attrName>
                                        </p:attrNameLst>
                                      </p:cBhvr>
                                      <p:to>
                                        <p:strVal val="visible"/>
                                      </p:to>
                                    </p:set>
                                    <p:animEffect transition="in" filter="blinds(horizontal)">
                                      <p:cBhvr>
                                        <p:cTn id="104" dur="500"/>
                                        <p:tgtEl>
                                          <p:spTgt spid="21508"/>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3">
                                            <p:txEl>
                                              <p:pRg st="13" end="13"/>
                                            </p:txEl>
                                          </p:spTgt>
                                        </p:tgtEl>
                                        <p:attrNameLst>
                                          <p:attrName>style.visibility</p:attrName>
                                        </p:attrNameLst>
                                      </p:cBhvr>
                                      <p:to>
                                        <p:strVal val="visible"/>
                                      </p:to>
                                    </p:set>
                                    <p:animEffect transition="in" filter="blinds(horizontal)">
                                      <p:cBhvr>
                                        <p:cTn id="10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P spid="24" grpId="0"/>
      <p:bldP spid="27" grpId="0" animBg="1"/>
      <p:bldP spid="31"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chemeClr val="tx2">
                    <a:lumMod val="60000"/>
                    <a:lumOff val="40000"/>
                  </a:schemeClr>
                </a:solidFill>
                <a:latin typeface="Arial Black" pitchFamily="34" charset="0"/>
              </a:rPr>
              <a:t>Phenomenological Analysis</a:t>
            </a:r>
            <a:endParaRPr lang="en-US" sz="3200" dirty="0"/>
          </a:p>
        </p:txBody>
      </p:sp>
      <p:sp>
        <p:nvSpPr>
          <p:cNvPr id="3" name="Content Placeholder 2"/>
          <p:cNvSpPr>
            <a:spLocks noGrp="1"/>
          </p:cNvSpPr>
          <p:nvPr>
            <p:ph idx="1"/>
          </p:nvPr>
        </p:nvSpPr>
        <p:spPr>
          <a:xfrm>
            <a:off x="457200" y="1219200"/>
            <a:ext cx="8229600" cy="5257800"/>
          </a:xfrm>
        </p:spPr>
        <p:txBody>
          <a:bodyPr>
            <a:normAutofit/>
          </a:bodyPr>
          <a:lstStyle/>
          <a:p>
            <a:pPr>
              <a:buNone/>
            </a:pPr>
            <a:r>
              <a:rPr lang="en-US" sz="2000" dirty="0" smtClean="0">
                <a:latin typeface="Times New Roman" pitchFamily="18" charset="0"/>
                <a:cs typeface="Times New Roman" pitchFamily="18" charset="0"/>
              </a:rPr>
              <a:t>Multiplying numerator and denominator of Eq. (3) by л, we get</a:t>
            </a:r>
          </a:p>
          <a:p>
            <a:pPr>
              <a:buNone/>
            </a:pPr>
            <a:endParaRPr lang="en-US"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(4)</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Multiplying numerator and denominator of Eq. (4) by density of fuel (</a:t>
            </a:r>
            <a:r>
              <a:rPr lang="el-GR" sz="2000" dirty="0" smtClean="0">
                <a:latin typeface="Times New Roman" pitchFamily="18" charset="0"/>
                <a:cs typeface="Times New Roman" pitchFamily="18" charset="0"/>
              </a:rPr>
              <a:t>ρ</a:t>
            </a:r>
            <a:r>
              <a:rPr lang="en-US" sz="2000" baseline="-25000" dirty="0" smtClean="0">
                <a:latin typeface="Times New Roman" pitchFamily="18" charset="0"/>
                <a:cs typeface="Times New Roman" pitchFamily="18" charset="0"/>
              </a:rPr>
              <a:t>F</a:t>
            </a:r>
            <a:r>
              <a:rPr lang="en-US" sz="2000" dirty="0" smtClean="0">
                <a:latin typeface="Times New Roman" pitchFamily="18" charset="0"/>
                <a:cs typeface="Times New Roman" pitchFamily="18" charset="0"/>
              </a:rPr>
              <a:t>), we get</a:t>
            </a:r>
          </a:p>
          <a:p>
            <a:pPr>
              <a:buNone/>
            </a:pPr>
            <a:r>
              <a:rPr lang="en-US" sz="2000" dirty="0" smtClean="0">
                <a:latin typeface="Times New Roman" pitchFamily="18" charset="0"/>
                <a:cs typeface="Times New Roman" pitchFamily="18" charset="0"/>
              </a:rPr>
              <a:t>                                                   </a:t>
            </a:r>
            <a:r>
              <a:rPr lang="en-US" sz="2000" dirty="0" smtClean="0"/>
              <a:t>                                                            </a:t>
            </a:r>
          </a:p>
          <a:p>
            <a:pPr>
              <a:buNone/>
            </a:pPr>
            <a:r>
              <a:rPr lang="en-US" sz="2000" dirty="0" smtClean="0"/>
              <a:t>                                                                                                                     (5) </a:t>
            </a:r>
          </a:p>
          <a:p>
            <a:pPr>
              <a:buNone/>
            </a:pPr>
            <a:endParaRPr lang="en-US" sz="2000" dirty="0" smtClean="0"/>
          </a:p>
          <a:p>
            <a:pPr>
              <a:buNone/>
            </a:pPr>
            <a:r>
              <a:rPr lang="en-US" sz="2000" dirty="0" smtClean="0"/>
              <a:t>But </a:t>
            </a:r>
          </a:p>
          <a:p>
            <a:pPr>
              <a:buNone/>
            </a:pPr>
            <a:endParaRPr lang="en-US" sz="2000" dirty="0" smtClean="0"/>
          </a:p>
          <a:p>
            <a:pPr>
              <a:buNone/>
            </a:pPr>
            <a:r>
              <a:rPr lang="en-US" sz="2000" dirty="0" smtClean="0">
                <a:latin typeface="Bodoni MT" pitchFamily="18" charset="0"/>
              </a:rPr>
              <a:t>      </a:t>
            </a:r>
          </a:p>
          <a:p>
            <a:pPr>
              <a:buNone/>
            </a:pPr>
            <a:r>
              <a:rPr lang="en-US" sz="2000" dirty="0" smtClean="0">
                <a:latin typeface="Bodoni MT" pitchFamily="18" charset="0"/>
              </a:rPr>
              <a:t>      </a:t>
            </a:r>
            <a:r>
              <a:rPr lang="en-US" sz="2000" dirty="0" smtClean="0">
                <a:latin typeface="Times New Roman" pitchFamily="18" charset="0"/>
                <a:cs typeface="Times New Roman" pitchFamily="18" charset="0"/>
              </a:rPr>
              <a:t>It can be observed clearly that the laminar Jet Flame height is proportional to volumetric fuel flow rate.</a:t>
            </a:r>
          </a:p>
          <a:p>
            <a:pPr>
              <a:buNone/>
            </a:pPr>
            <a:endParaRPr lang="en-US" sz="2000" dirty="0" smtClean="0"/>
          </a:p>
        </p:txBody>
      </p:sp>
      <p:graphicFrame>
        <p:nvGraphicFramePr>
          <p:cNvPr id="43010" name="Object 2"/>
          <p:cNvGraphicFramePr>
            <a:graphicFrameLocks noChangeAspect="1"/>
          </p:cNvGraphicFramePr>
          <p:nvPr/>
        </p:nvGraphicFramePr>
        <p:xfrm>
          <a:off x="3416300" y="1701800"/>
          <a:ext cx="1803400" cy="1016000"/>
        </p:xfrm>
        <a:graphic>
          <a:graphicData uri="http://schemas.openxmlformats.org/presentationml/2006/ole">
            <p:oleObj spid="_x0000_s43010" name="Equation" r:id="rId4" imgW="901440" imgH="507960" progId="">
              <p:embed/>
            </p:oleObj>
          </a:graphicData>
        </a:graphic>
      </p:graphicFrame>
      <p:graphicFrame>
        <p:nvGraphicFramePr>
          <p:cNvPr id="43013" name="Object 5"/>
          <p:cNvGraphicFramePr>
            <a:graphicFrameLocks noChangeAspect="1"/>
          </p:cNvGraphicFramePr>
          <p:nvPr/>
        </p:nvGraphicFramePr>
        <p:xfrm>
          <a:off x="990600" y="4343400"/>
          <a:ext cx="2305050" cy="841375"/>
        </p:xfrm>
        <a:graphic>
          <a:graphicData uri="http://schemas.openxmlformats.org/presentationml/2006/ole">
            <p:oleObj spid="_x0000_s43013" name="Equation" r:id="rId5" imgW="939600" imgH="342720" progId="">
              <p:embed/>
            </p:oleObj>
          </a:graphicData>
        </a:graphic>
      </p:graphicFrame>
      <p:graphicFrame>
        <p:nvGraphicFramePr>
          <p:cNvPr id="43014" name="Object 6"/>
          <p:cNvGraphicFramePr>
            <a:graphicFrameLocks noChangeAspect="1"/>
          </p:cNvGraphicFramePr>
          <p:nvPr/>
        </p:nvGraphicFramePr>
        <p:xfrm>
          <a:off x="3276600" y="4778375"/>
          <a:ext cx="2181225" cy="798856"/>
        </p:xfrm>
        <a:graphic>
          <a:graphicData uri="http://schemas.openxmlformats.org/presentationml/2006/ole">
            <p:oleObj spid="_x0000_s43014" name="Equation" r:id="rId6" imgW="901440" imgH="330120" progId="">
              <p:embed/>
            </p:oleObj>
          </a:graphicData>
        </a:graphic>
      </p:graphicFrame>
      <p:graphicFrame>
        <p:nvGraphicFramePr>
          <p:cNvPr id="43016" name="Object 8"/>
          <p:cNvGraphicFramePr>
            <a:graphicFrameLocks noChangeAspect="1"/>
          </p:cNvGraphicFramePr>
          <p:nvPr/>
        </p:nvGraphicFramePr>
        <p:xfrm>
          <a:off x="6019800" y="4443413"/>
          <a:ext cx="1752600" cy="852487"/>
        </p:xfrm>
        <a:graphic>
          <a:graphicData uri="http://schemas.openxmlformats.org/presentationml/2006/ole">
            <p:oleObj spid="_x0000_s43016" name="Equation" r:id="rId7" imgW="888840" imgH="431640" progId="">
              <p:embed/>
            </p:oleObj>
          </a:graphicData>
        </a:graphic>
      </p:graphicFrame>
      <p:graphicFrame>
        <p:nvGraphicFramePr>
          <p:cNvPr id="13" name="Object 12"/>
          <p:cNvGraphicFramePr>
            <a:graphicFrameLocks noChangeAspect="1"/>
          </p:cNvGraphicFramePr>
          <p:nvPr/>
        </p:nvGraphicFramePr>
        <p:xfrm>
          <a:off x="3676650" y="1939925"/>
          <a:ext cx="114300" cy="177800"/>
        </p:xfrm>
        <a:graphic>
          <a:graphicData uri="http://schemas.openxmlformats.org/presentationml/2006/ole">
            <p:oleObj spid="_x0000_s43019" name="Equation" r:id="rId8" imgW="114120" imgH="177480" progId="">
              <p:embed/>
            </p:oleObj>
          </a:graphicData>
        </a:graphic>
      </p:graphicFrame>
      <p:graphicFrame>
        <p:nvGraphicFramePr>
          <p:cNvPr id="43020" name="Object 12"/>
          <p:cNvGraphicFramePr>
            <a:graphicFrameLocks noChangeAspect="1"/>
          </p:cNvGraphicFramePr>
          <p:nvPr/>
        </p:nvGraphicFramePr>
        <p:xfrm>
          <a:off x="3395663" y="3389313"/>
          <a:ext cx="2122487" cy="857250"/>
        </p:xfrm>
        <a:graphic>
          <a:graphicData uri="http://schemas.openxmlformats.org/presentationml/2006/ole">
            <p:oleObj spid="_x0000_s43020" name="Equation" r:id="rId9" imgW="1130040" imgH="4572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0"/>
                                        </p:tgtEl>
                                        <p:attrNameLst>
                                          <p:attrName>style.visibility</p:attrName>
                                        </p:attrNameLst>
                                      </p:cBhvr>
                                      <p:to>
                                        <p:strVal val="visible"/>
                                      </p:to>
                                    </p:set>
                                    <p:animEffect transition="in" filter="blinds(horizontal)">
                                      <p:cBhvr>
                                        <p:cTn id="12" dur="500"/>
                                        <p:tgtEl>
                                          <p:spTgt spid="430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3020"/>
                                        </p:tgtEl>
                                        <p:attrNameLst>
                                          <p:attrName>style.visibility</p:attrName>
                                        </p:attrNameLst>
                                      </p:cBhvr>
                                      <p:to>
                                        <p:strVal val="visible"/>
                                      </p:to>
                                    </p:set>
                                    <p:animEffect transition="in" filter="blinds(horizontal)">
                                      <p:cBhvr>
                                        <p:cTn id="25" dur="500"/>
                                        <p:tgtEl>
                                          <p:spTgt spid="4302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3013"/>
                                        </p:tgtEl>
                                        <p:attrNameLst>
                                          <p:attrName>style.visibility</p:attrName>
                                        </p:attrNameLst>
                                      </p:cBhvr>
                                      <p:to>
                                        <p:strVal val="visible"/>
                                      </p:to>
                                    </p:set>
                                    <p:animEffect transition="in" filter="blinds(horizontal)">
                                      <p:cBhvr>
                                        <p:cTn id="38" dur="500"/>
                                        <p:tgtEl>
                                          <p:spTgt spid="430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3014"/>
                                        </p:tgtEl>
                                        <p:attrNameLst>
                                          <p:attrName>style.visibility</p:attrName>
                                        </p:attrNameLst>
                                      </p:cBhvr>
                                      <p:to>
                                        <p:strVal val="visible"/>
                                      </p:to>
                                    </p:set>
                                    <p:animEffect transition="in" filter="blinds(horizontal)">
                                      <p:cBhvr>
                                        <p:cTn id="43" dur="500"/>
                                        <p:tgtEl>
                                          <p:spTgt spid="4301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3016"/>
                                        </p:tgtEl>
                                        <p:attrNameLst>
                                          <p:attrName>style.visibility</p:attrName>
                                        </p:attrNameLst>
                                      </p:cBhvr>
                                      <p:to>
                                        <p:strVal val="visible"/>
                                      </p:to>
                                    </p:set>
                                    <p:animEffect transition="in" filter="blinds(horizontal)">
                                      <p:cBhvr>
                                        <p:cTn id="48" dur="500"/>
                                        <p:tgtEl>
                                          <p:spTgt spid="4301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blinds(horizontal)">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dirty="0" smtClean="0">
                <a:solidFill>
                  <a:schemeClr val="tx2">
                    <a:lumMod val="60000"/>
                    <a:lumOff val="40000"/>
                  </a:schemeClr>
                </a:solidFill>
                <a:latin typeface="Arial Black" pitchFamily="34" charset="0"/>
              </a:rPr>
              <a:t>Theory - Laminar Jet Diffusion Flame</a:t>
            </a:r>
            <a:endParaRPr lang="en-US" sz="2400" dirty="0">
              <a:solidFill>
                <a:schemeClr val="tx2">
                  <a:lumMod val="60000"/>
                  <a:lumOff val="40000"/>
                </a:schemeClr>
              </a:solidFill>
              <a:latin typeface="Arial Black" pitchFamily="34" charset="0"/>
            </a:endParaRPr>
          </a:p>
        </p:txBody>
      </p:sp>
      <p:sp>
        <p:nvSpPr>
          <p:cNvPr id="3" name="Content Placeholder 2"/>
          <p:cNvSpPr>
            <a:spLocks noGrp="1"/>
          </p:cNvSpPr>
          <p:nvPr>
            <p:ph idx="1"/>
          </p:nvPr>
        </p:nvSpPr>
        <p:spPr>
          <a:xfrm>
            <a:off x="457200" y="1219200"/>
            <a:ext cx="8229600" cy="4525963"/>
          </a:xfrm>
        </p:spPr>
        <p:txBody>
          <a:bodyPr>
            <a:normAutofit/>
          </a:bodyPr>
          <a:lstStyle/>
          <a:p>
            <a:pPr algn="just">
              <a:buFont typeface="Wingdings" pitchFamily="2" charset="2"/>
              <a:buChar char="§"/>
            </a:pPr>
            <a:r>
              <a:rPr lang="en-US" sz="2000" dirty="0" smtClean="0">
                <a:latin typeface="Times New Roman" pitchFamily="18" charset="0"/>
                <a:cs typeface="Times New Roman" pitchFamily="18" charset="0"/>
              </a:rPr>
              <a:t>The simple diffusion flame is established by the ignition of fuel jet exiting into the ambient atmosphere and it is termed as Jet</a:t>
            </a:r>
            <a:r>
              <a:rPr lang="en-US" sz="2000" b="1" dirty="0" smtClean="0">
                <a:latin typeface="Times New Roman" pitchFamily="18" charset="0"/>
                <a:cs typeface="Times New Roman" pitchFamily="18" charset="0"/>
              </a:rPr>
              <a:t> Diffusion Flame or Jet Flame.</a:t>
            </a:r>
          </a:p>
          <a:p>
            <a:pPr algn="just">
              <a:buFont typeface="Wingdings" pitchFamily="2" charset="2"/>
              <a:buChar char="§"/>
            </a:pPr>
            <a:r>
              <a:rPr lang="en-US" sz="2000" dirty="0" smtClean="0">
                <a:latin typeface="Times New Roman" pitchFamily="18" charset="0"/>
                <a:cs typeface="Times New Roman" pitchFamily="18" charset="0"/>
              </a:rPr>
              <a:t>The flame height of Jet Diffusion Flame is defined as the distance from the flame base near the tube rim to the highest point along the jet axis where the flame is visible. </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pic>
        <p:nvPicPr>
          <p:cNvPr id="39" name="Picture 6"/>
          <p:cNvPicPr>
            <a:picLocks noChangeAspect="1" noChangeArrowheads="1"/>
          </p:cNvPicPr>
          <p:nvPr/>
        </p:nvPicPr>
        <p:blipFill>
          <a:blip r:embed="rId2"/>
          <a:srcRect/>
          <a:stretch>
            <a:fillRect/>
          </a:stretch>
        </p:blipFill>
        <p:spPr bwMode="auto">
          <a:xfrm>
            <a:off x="5638800" y="3352800"/>
            <a:ext cx="1504833" cy="2209800"/>
          </a:xfrm>
          <a:prstGeom prst="rect">
            <a:avLst/>
          </a:prstGeom>
          <a:noFill/>
          <a:ln w="9525">
            <a:noFill/>
            <a:miter lim="800000"/>
            <a:headEnd/>
            <a:tailEnd/>
          </a:ln>
          <a:effectLst/>
        </p:spPr>
      </p:pic>
      <p:cxnSp>
        <p:nvCxnSpPr>
          <p:cNvPr id="40" name="Straight Connector 39"/>
          <p:cNvCxnSpPr/>
          <p:nvPr/>
        </p:nvCxnSpPr>
        <p:spPr>
          <a:xfrm rot="10800000">
            <a:off x="4800600" y="3733800"/>
            <a:ext cx="1600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4800600" y="5334000"/>
            <a:ext cx="1600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05400" y="4419600"/>
            <a:ext cx="457200" cy="369332"/>
          </a:xfrm>
          <a:prstGeom prst="rect">
            <a:avLst/>
          </a:prstGeom>
          <a:noFill/>
        </p:spPr>
        <p:txBody>
          <a:bodyPr wrap="square" rtlCol="0">
            <a:spAutoFit/>
          </a:bodyPr>
          <a:lstStyle/>
          <a:p>
            <a:r>
              <a:rPr lang="en-US" dirty="0" smtClean="0"/>
              <a:t>H</a:t>
            </a:r>
            <a:r>
              <a:rPr lang="en-US" baseline="-25000" dirty="0" smtClean="0"/>
              <a:t>f</a:t>
            </a:r>
            <a:endParaRPr lang="en-US" dirty="0"/>
          </a:p>
        </p:txBody>
      </p:sp>
      <p:cxnSp>
        <p:nvCxnSpPr>
          <p:cNvPr id="47" name="Straight Arrow Connector 46"/>
          <p:cNvCxnSpPr/>
          <p:nvPr/>
        </p:nvCxnSpPr>
        <p:spPr>
          <a:xfrm rot="5400000" flipH="1" flipV="1">
            <a:off x="4953000" y="4038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028406" y="5105400"/>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33800" y="3581400"/>
            <a:ext cx="1295400" cy="369332"/>
          </a:xfrm>
          <a:prstGeom prst="rect">
            <a:avLst/>
          </a:prstGeom>
          <a:noFill/>
        </p:spPr>
        <p:txBody>
          <a:bodyPr wrap="square" rtlCol="0">
            <a:spAutoFit/>
          </a:bodyPr>
          <a:lstStyle/>
          <a:p>
            <a:r>
              <a:rPr lang="en-US" dirty="0" smtClean="0"/>
              <a:t>Flame tip</a:t>
            </a:r>
            <a:endParaRPr lang="en-US" dirty="0"/>
          </a:p>
        </p:txBody>
      </p:sp>
      <p:cxnSp>
        <p:nvCxnSpPr>
          <p:cNvPr id="14" name="Straight Arrow Connector 13"/>
          <p:cNvCxnSpPr/>
          <p:nvPr/>
        </p:nvCxnSpPr>
        <p:spPr>
          <a:xfrm rot="5400000" flipH="1" flipV="1">
            <a:off x="5296694" y="4228306"/>
            <a:ext cx="2209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400800" y="53340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96200" y="5181600"/>
            <a:ext cx="381000" cy="369332"/>
          </a:xfrm>
          <a:prstGeom prst="rect">
            <a:avLst/>
          </a:prstGeom>
          <a:noFill/>
        </p:spPr>
        <p:txBody>
          <a:bodyPr wrap="square" rtlCol="0">
            <a:spAutoFit/>
          </a:bodyPr>
          <a:lstStyle/>
          <a:p>
            <a:r>
              <a:rPr lang="en-US" dirty="0" smtClean="0"/>
              <a:t>r</a:t>
            </a:r>
            <a:endParaRPr lang="en-US" dirty="0"/>
          </a:p>
        </p:txBody>
      </p:sp>
      <p:sp>
        <p:nvSpPr>
          <p:cNvPr id="20" name="TextBox 19"/>
          <p:cNvSpPr txBox="1"/>
          <p:nvPr/>
        </p:nvSpPr>
        <p:spPr>
          <a:xfrm>
            <a:off x="6019800" y="2895600"/>
            <a:ext cx="304800" cy="369332"/>
          </a:xfrm>
          <a:prstGeom prst="rect">
            <a:avLst/>
          </a:prstGeom>
          <a:noFill/>
        </p:spPr>
        <p:txBody>
          <a:bodyPr wrap="square" rtlCol="0">
            <a:spAutoFit/>
          </a:bodyPr>
          <a:lstStyle/>
          <a:p>
            <a:r>
              <a:rPr lang="en-US" dirty="0" smtClean="0"/>
              <a:t>z</a:t>
            </a:r>
            <a:endParaRPr lang="en-US" dirty="0"/>
          </a:p>
        </p:txBody>
      </p:sp>
      <p:cxnSp>
        <p:nvCxnSpPr>
          <p:cNvPr id="23" name="Straight Connector 22"/>
          <p:cNvCxnSpPr/>
          <p:nvPr/>
        </p:nvCxnSpPr>
        <p:spPr>
          <a:xfrm rot="5400000">
            <a:off x="1981200" y="5562600"/>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590800" y="5562600"/>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33"/>
          <p:cNvSpPr/>
          <p:nvPr/>
        </p:nvSpPr>
        <p:spPr>
          <a:xfrm>
            <a:off x="2285206" y="3734594"/>
            <a:ext cx="457994" cy="1599406"/>
          </a:xfrm>
          <a:custGeom>
            <a:avLst/>
            <a:gdLst>
              <a:gd name="connsiteX0" fmla="*/ 13855 w 609601"/>
              <a:gd name="connsiteY0" fmla="*/ 1526309 h 1526309"/>
              <a:gd name="connsiteX1" fmla="*/ 41564 w 609601"/>
              <a:gd name="connsiteY1" fmla="*/ 805873 h 1526309"/>
              <a:gd name="connsiteX2" fmla="*/ 263237 w 609601"/>
              <a:gd name="connsiteY2" fmla="*/ 2309 h 1526309"/>
              <a:gd name="connsiteX3" fmla="*/ 554183 w 609601"/>
              <a:gd name="connsiteY3" fmla="*/ 819728 h 1526309"/>
              <a:gd name="connsiteX4" fmla="*/ 595746 w 609601"/>
              <a:gd name="connsiteY4" fmla="*/ 1484746 h 152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1" h="1526309">
                <a:moveTo>
                  <a:pt x="13855" y="1526309"/>
                </a:moveTo>
                <a:cubicBezTo>
                  <a:pt x="6927" y="1293091"/>
                  <a:pt x="0" y="1059873"/>
                  <a:pt x="41564" y="805873"/>
                </a:cubicBezTo>
                <a:cubicBezTo>
                  <a:pt x="83128" y="551873"/>
                  <a:pt x="177801" y="0"/>
                  <a:pt x="263237" y="2309"/>
                </a:cubicBezTo>
                <a:cubicBezTo>
                  <a:pt x="348673" y="4618"/>
                  <a:pt x="498765" y="572655"/>
                  <a:pt x="554183" y="819728"/>
                </a:cubicBezTo>
                <a:cubicBezTo>
                  <a:pt x="609601" y="1066801"/>
                  <a:pt x="602673" y="1275773"/>
                  <a:pt x="595746" y="1484746"/>
                </a:cubicBezTo>
              </a:path>
            </a:pathLst>
          </a:custGeom>
          <a:ln w="508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209006" y="533479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05200" y="5105400"/>
            <a:ext cx="1295400" cy="369332"/>
          </a:xfrm>
          <a:prstGeom prst="rect">
            <a:avLst/>
          </a:prstGeom>
          <a:noFill/>
        </p:spPr>
        <p:txBody>
          <a:bodyPr wrap="square" rtlCol="0">
            <a:spAutoFit/>
          </a:bodyPr>
          <a:lstStyle/>
          <a:p>
            <a:r>
              <a:rPr lang="en-US" dirty="0" smtClean="0"/>
              <a:t> Flame base</a:t>
            </a:r>
            <a:endParaRPr lang="en-US" dirty="0"/>
          </a:p>
        </p:txBody>
      </p:sp>
      <p:cxnSp>
        <p:nvCxnSpPr>
          <p:cNvPr id="54" name="Straight Connector 53"/>
          <p:cNvCxnSpPr/>
          <p:nvPr/>
        </p:nvCxnSpPr>
        <p:spPr>
          <a:xfrm>
            <a:off x="2818606" y="5334794"/>
            <a:ext cx="609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2667000" y="3733800"/>
            <a:ext cx="989806" cy="23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894806" y="4420394"/>
            <a:ext cx="457200" cy="369332"/>
          </a:xfrm>
          <a:prstGeom prst="rect">
            <a:avLst/>
          </a:prstGeom>
          <a:noFill/>
        </p:spPr>
        <p:txBody>
          <a:bodyPr wrap="square" rtlCol="0">
            <a:spAutoFit/>
          </a:bodyPr>
          <a:lstStyle/>
          <a:p>
            <a:r>
              <a:rPr lang="en-US" dirty="0" smtClean="0"/>
              <a:t>H</a:t>
            </a:r>
            <a:r>
              <a:rPr lang="en-US" baseline="-25000" dirty="0" smtClean="0"/>
              <a:t>f</a:t>
            </a:r>
            <a:endParaRPr lang="en-US" dirty="0"/>
          </a:p>
        </p:txBody>
      </p:sp>
      <p:cxnSp>
        <p:nvCxnSpPr>
          <p:cNvPr id="60" name="Straight Arrow Connector 59"/>
          <p:cNvCxnSpPr/>
          <p:nvPr/>
        </p:nvCxnSpPr>
        <p:spPr>
          <a:xfrm rot="5400000" flipH="1" flipV="1">
            <a:off x="2742406" y="4039394"/>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2817812" y="5106194"/>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142206" y="4115594"/>
            <a:ext cx="1066800" cy="646331"/>
          </a:xfrm>
          <a:prstGeom prst="rect">
            <a:avLst/>
          </a:prstGeom>
          <a:noFill/>
        </p:spPr>
        <p:txBody>
          <a:bodyPr wrap="square" rtlCol="0">
            <a:spAutoFit/>
          </a:bodyPr>
          <a:lstStyle/>
          <a:p>
            <a:r>
              <a:rPr lang="en-US" dirty="0" smtClean="0"/>
              <a:t>Diffusion flame</a:t>
            </a:r>
            <a:endParaRPr lang="en-US" dirty="0"/>
          </a:p>
        </p:txBody>
      </p:sp>
      <p:sp>
        <p:nvSpPr>
          <p:cNvPr id="67" name="TextBox 66"/>
          <p:cNvSpPr txBox="1"/>
          <p:nvPr/>
        </p:nvSpPr>
        <p:spPr>
          <a:xfrm>
            <a:off x="837406" y="5258594"/>
            <a:ext cx="1371600" cy="369332"/>
          </a:xfrm>
          <a:prstGeom prst="rect">
            <a:avLst/>
          </a:prstGeom>
          <a:noFill/>
        </p:spPr>
        <p:txBody>
          <a:bodyPr wrap="square" rtlCol="0">
            <a:spAutoFit/>
          </a:bodyPr>
          <a:lstStyle/>
          <a:p>
            <a:r>
              <a:rPr lang="en-US" dirty="0" smtClean="0"/>
              <a:t>   Burner rim</a:t>
            </a:r>
            <a:endParaRPr lang="en-US" dirty="0"/>
          </a:p>
        </p:txBody>
      </p:sp>
      <p:cxnSp>
        <p:nvCxnSpPr>
          <p:cNvPr id="28" name="Straight Arrow Connector 27"/>
          <p:cNvCxnSpPr/>
          <p:nvPr/>
        </p:nvCxnSpPr>
        <p:spPr>
          <a:xfrm rot="16200000" flipV="1">
            <a:off x="2172494" y="57523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V="1">
            <a:off x="2324894" y="57523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V="1">
            <a:off x="2477294" y="57523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62200" y="5943600"/>
            <a:ext cx="533400" cy="369332"/>
          </a:xfrm>
          <a:prstGeom prst="rect">
            <a:avLst/>
          </a:prstGeom>
          <a:noFill/>
        </p:spPr>
        <p:txBody>
          <a:bodyPr wrap="square" rtlCol="0">
            <a:spAutoFit/>
          </a:bodyPr>
          <a:lstStyle/>
          <a:p>
            <a:r>
              <a:rPr lang="en-US" dirty="0" smtClean="0"/>
              <a:t>V</a:t>
            </a:r>
            <a:r>
              <a:rPr lang="en-US" baseline="-25000" dirty="0" smtClean="0"/>
              <a:t>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par>
                                <p:cTn id="18" presetID="3" presetClass="entr" presetSubtype="1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par>
                                <p:cTn id="24" presetID="3" presetClass="entr" presetSubtype="1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linds(horizontal)">
                                      <p:cBhvr>
                                        <p:cTn id="26" dur="500"/>
                                        <p:tgtEl>
                                          <p:spTgt spid="31"/>
                                        </p:tgtEl>
                                      </p:cBhvr>
                                    </p:animEffect>
                                  </p:childTnLst>
                                </p:cTn>
                              </p:par>
                              <p:par>
                                <p:cTn id="27" presetID="3"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linds(horizontal)">
                                      <p:cBhvr>
                                        <p:cTn id="29" dur="500"/>
                                        <p:tgtEl>
                                          <p:spTgt spid="30"/>
                                        </p:tgtEl>
                                      </p:cBhvr>
                                    </p:animEffect>
                                  </p:childTnLst>
                                </p:cTn>
                              </p:par>
                              <p:par>
                                <p:cTn id="30" presetID="3" presetClass="entr" presetSubtype="1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linds(horizontal)">
                                      <p:cBhvr>
                                        <p:cTn id="35" dur="500"/>
                                        <p:tgtEl>
                                          <p:spTgt spid="3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blinds(horizontal)">
                                      <p:cBhvr>
                                        <p:cTn id="38" dur="500"/>
                                        <p:tgtEl>
                                          <p:spTgt spid="6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blinds(horizontal)">
                                      <p:cBhvr>
                                        <p:cTn id="41" dur="500"/>
                                        <p:tgtEl>
                                          <p:spTgt spid="6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linds(horizontal)">
                                      <p:cBhvr>
                                        <p:cTn id="44" dur="500"/>
                                        <p:tgtEl>
                                          <p:spTgt spid="34"/>
                                        </p:tgtEl>
                                      </p:cBhvr>
                                    </p:animEffect>
                                  </p:childTnLst>
                                </p:cTn>
                              </p:par>
                              <p:par>
                                <p:cTn id="45" presetID="3" presetClass="entr" presetSubtype="1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linds(horizontal)">
                                      <p:cBhvr>
                                        <p:cTn id="47" dur="500"/>
                                        <p:tgtEl>
                                          <p:spTgt spid="39"/>
                                        </p:tgtEl>
                                      </p:cBhvr>
                                    </p:animEffect>
                                  </p:childTnLst>
                                </p:cTn>
                              </p:par>
                              <p:par>
                                <p:cTn id="48" presetID="3" presetClass="entr" presetSubtype="1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par>
                                <p:cTn id="54" presetID="3" presetClass="entr" presetSubtype="1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linds(horizontal)">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blinds(horizontal)">
                                      <p:cBhvr>
                                        <p:cTn id="64" dur="500"/>
                                        <p:tgtEl>
                                          <p:spTgt spid="5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blinds(horizontal)">
                                      <p:cBhvr>
                                        <p:cTn id="67" dur="500"/>
                                        <p:tgtEl>
                                          <p:spTgt spid="38"/>
                                        </p:tgtEl>
                                      </p:cBhvr>
                                    </p:animEffect>
                                  </p:childTnLst>
                                </p:cTn>
                              </p:par>
                              <p:par>
                                <p:cTn id="68" presetID="3" presetClass="entr" presetSubtype="1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blinds(horizontal)">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blinds(horizontal)">
                                      <p:cBhvr>
                                        <p:cTn id="75" dur="500"/>
                                        <p:tgtEl>
                                          <p:spTgt spid="5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blinds(horizontal)">
                                      <p:cBhvr>
                                        <p:cTn id="78" dur="500"/>
                                        <p:tgtEl>
                                          <p:spTgt spid="16"/>
                                        </p:tgtEl>
                                      </p:cBhvr>
                                    </p:animEffect>
                                  </p:childTnLst>
                                </p:cTn>
                              </p:par>
                              <p:par>
                                <p:cTn id="79" presetID="3" presetClass="entr" presetSubtype="1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blinds(horizontal)">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blinds(horizontal)">
                                      <p:cBhvr>
                                        <p:cTn id="86" dur="500"/>
                                        <p:tgtEl>
                                          <p:spTgt spid="60"/>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blinds(horizontal)">
                                      <p:cBhvr>
                                        <p:cTn id="89" dur="500"/>
                                        <p:tgtEl>
                                          <p:spTgt spid="59"/>
                                        </p:tgtEl>
                                      </p:cBhvr>
                                    </p:animEffect>
                                  </p:childTnLst>
                                </p:cTn>
                              </p:par>
                              <p:par>
                                <p:cTn id="90" presetID="3" presetClass="entr" presetSubtype="1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blinds(horizontal)">
                                      <p:cBhvr>
                                        <p:cTn id="92" dur="500"/>
                                        <p:tgtEl>
                                          <p:spTgt spid="61"/>
                                        </p:tgtEl>
                                      </p:cBhvr>
                                    </p:animEffect>
                                  </p:childTnLst>
                                </p:cTn>
                              </p:par>
                              <p:par>
                                <p:cTn id="93" presetID="3" presetClass="entr" presetSubtype="10" fill="hold" nodeType="with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blinds(horizontal)">
                                      <p:cBhvr>
                                        <p:cTn id="95" dur="500"/>
                                        <p:tgtEl>
                                          <p:spTgt spid="47"/>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blinds(horizontal)">
                                      <p:cBhvr>
                                        <p:cTn id="98" dur="500"/>
                                        <p:tgtEl>
                                          <p:spTgt spid="46"/>
                                        </p:tgtEl>
                                      </p:cBhvr>
                                    </p:animEffect>
                                  </p:childTnLst>
                                </p:cTn>
                              </p:par>
                              <p:par>
                                <p:cTn id="99" presetID="3" presetClass="entr" presetSubtype="1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blinds(horizontal)">
                                      <p:cBhvr>
                                        <p:cTn id="10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6" grpId="0"/>
      <p:bldP spid="19" grpId="0"/>
      <p:bldP spid="20" grpId="0"/>
      <p:bldP spid="34" grpId="0" animBg="1"/>
      <p:bldP spid="38" grpId="0"/>
      <p:bldP spid="59" grpId="0"/>
      <p:bldP spid="66" grpId="0"/>
      <p:bldP spid="67"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solidFill>
                  <a:schemeClr val="accent1"/>
                </a:solidFill>
                <a:latin typeface="Arial Black" pitchFamily="34" charset="0"/>
              </a:rPr>
              <a:t>About Experiment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09600"/>
          </a:xfrm>
        </p:spPr>
        <p:txBody>
          <a:bodyPr>
            <a:noAutofit/>
          </a:bodyPr>
          <a:lstStyle/>
          <a:p>
            <a:r>
              <a:rPr lang="en-US" sz="3200" dirty="0" smtClean="0">
                <a:solidFill>
                  <a:schemeClr val="tx2">
                    <a:lumMod val="60000"/>
                    <a:lumOff val="40000"/>
                  </a:schemeClr>
                </a:solidFill>
                <a:latin typeface="Arial Black" pitchFamily="34" charset="0"/>
              </a:rPr>
              <a:t>Experimental Setup</a:t>
            </a:r>
            <a:endParaRPr lang="en-US" sz="3200" dirty="0">
              <a:solidFill>
                <a:schemeClr val="tx2">
                  <a:lumMod val="60000"/>
                  <a:lumOff val="40000"/>
                </a:schemeClr>
              </a:solidFill>
              <a:latin typeface="Arial Black" pitchFamily="34" charset="0"/>
            </a:endParaRPr>
          </a:p>
        </p:txBody>
      </p:sp>
      <p:cxnSp>
        <p:nvCxnSpPr>
          <p:cNvPr id="48" name="Straight Connector 47"/>
          <p:cNvCxnSpPr/>
          <p:nvPr/>
        </p:nvCxnSpPr>
        <p:spPr>
          <a:xfrm rot="5400000">
            <a:off x="4343400" y="3962400"/>
            <a:ext cx="13716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49" name="Straight Connector 48"/>
          <p:cNvCxnSpPr/>
          <p:nvPr/>
        </p:nvCxnSpPr>
        <p:spPr>
          <a:xfrm rot="5400000">
            <a:off x="4496594" y="3962400"/>
            <a:ext cx="1370806" cy="794"/>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55" name="Straight Connector 54"/>
          <p:cNvCxnSpPr/>
          <p:nvPr/>
        </p:nvCxnSpPr>
        <p:spPr>
          <a:xfrm>
            <a:off x="3962400" y="3581400"/>
            <a:ext cx="10668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56" name="Straight Connector 55"/>
          <p:cNvCxnSpPr/>
          <p:nvPr/>
        </p:nvCxnSpPr>
        <p:spPr>
          <a:xfrm>
            <a:off x="5181600" y="3581400"/>
            <a:ext cx="10668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64" name="Straight Connector 63"/>
          <p:cNvCxnSpPr/>
          <p:nvPr/>
        </p:nvCxnSpPr>
        <p:spPr>
          <a:xfrm rot="5400000">
            <a:off x="3201194" y="4723606"/>
            <a:ext cx="22860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66" name="Straight Connector 65"/>
          <p:cNvCxnSpPr/>
          <p:nvPr/>
        </p:nvCxnSpPr>
        <p:spPr>
          <a:xfrm rot="5400000">
            <a:off x="4725194" y="4723606"/>
            <a:ext cx="22860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pic>
        <p:nvPicPr>
          <p:cNvPr id="3" name="Picture 1"/>
          <p:cNvPicPr>
            <a:picLocks noChangeAspect="1" noChangeArrowheads="1"/>
          </p:cNvPicPr>
          <p:nvPr/>
        </p:nvPicPr>
        <p:blipFill>
          <a:blip r:embed="rId2"/>
          <a:srcRect/>
          <a:stretch>
            <a:fillRect/>
          </a:stretch>
        </p:blipFill>
        <p:spPr bwMode="auto">
          <a:xfrm>
            <a:off x="6934200" y="3048000"/>
            <a:ext cx="1971821" cy="2805074"/>
          </a:xfrm>
          <a:prstGeom prst="rect">
            <a:avLst/>
          </a:prstGeom>
          <a:ln>
            <a:solidFill>
              <a:schemeClr val="tx2">
                <a:lumMod val="75000"/>
              </a:schemeClr>
            </a:solidFill>
            <a:headEnd/>
            <a:tailEnd/>
          </a:ln>
        </p:spPr>
        <p:style>
          <a:lnRef idx="1">
            <a:schemeClr val="accent1"/>
          </a:lnRef>
          <a:fillRef idx="2">
            <a:schemeClr val="accent1"/>
          </a:fillRef>
          <a:effectRef idx="1">
            <a:schemeClr val="accent1"/>
          </a:effectRef>
          <a:fontRef idx="minor">
            <a:schemeClr val="dk1"/>
          </a:fontRef>
        </p:style>
      </p:pic>
      <p:pic>
        <p:nvPicPr>
          <p:cNvPr id="17410" name="Picture 2"/>
          <p:cNvPicPr>
            <a:picLocks noChangeAspect="1" noChangeArrowheads="1"/>
          </p:cNvPicPr>
          <p:nvPr/>
        </p:nvPicPr>
        <p:blipFill>
          <a:blip r:embed="rId3" cstate="print"/>
          <a:srcRect/>
          <a:stretch>
            <a:fillRect/>
          </a:stretch>
        </p:blipFill>
        <p:spPr bwMode="auto">
          <a:xfrm>
            <a:off x="7391400" y="2782024"/>
            <a:ext cx="838200" cy="427068"/>
          </a:xfrm>
          <a:prstGeom prst="rect">
            <a:avLst/>
          </a:prstGeom>
          <a:ln>
            <a:solidFill>
              <a:schemeClr val="tx2">
                <a:lumMod val="75000"/>
              </a:schemeClr>
            </a:solidFill>
            <a:headEnd/>
            <a:tailEnd/>
          </a:ln>
        </p:spPr>
        <p:style>
          <a:lnRef idx="1">
            <a:schemeClr val="accent1"/>
          </a:lnRef>
          <a:fillRef idx="2">
            <a:schemeClr val="accent1"/>
          </a:fillRef>
          <a:effectRef idx="1">
            <a:schemeClr val="accent1"/>
          </a:effectRef>
          <a:fontRef idx="minor">
            <a:schemeClr val="dk1"/>
          </a:fontRef>
        </p:style>
      </p:pic>
      <p:cxnSp>
        <p:nvCxnSpPr>
          <p:cNvPr id="174" name="Straight Arrow Connector 173"/>
          <p:cNvCxnSpPr/>
          <p:nvPr/>
        </p:nvCxnSpPr>
        <p:spPr>
          <a:xfrm rot="5400000" flipH="1" flipV="1">
            <a:off x="5029200" y="4648200"/>
            <a:ext cx="152400" cy="1588"/>
          </a:xfrm>
          <a:prstGeom prst="straightConnector1">
            <a:avLst/>
          </a:prstGeom>
          <a:ln>
            <a:solidFill>
              <a:schemeClr val="tx2">
                <a:lumMod val="75000"/>
              </a:schemeClr>
            </a:solidFill>
            <a:tailEnd type="arrow"/>
          </a:ln>
        </p:spPr>
        <p:style>
          <a:lnRef idx="1">
            <a:schemeClr val="accent1"/>
          </a:lnRef>
          <a:fillRef idx="2">
            <a:schemeClr val="accent1"/>
          </a:fillRef>
          <a:effectRef idx="1">
            <a:schemeClr val="accent1"/>
          </a:effectRef>
          <a:fontRef idx="minor">
            <a:schemeClr val="dk1"/>
          </a:fontRef>
        </p:style>
      </p:cxnSp>
      <p:cxnSp>
        <p:nvCxnSpPr>
          <p:cNvPr id="210" name="Straight Connector 209"/>
          <p:cNvCxnSpPr/>
          <p:nvPr/>
        </p:nvCxnSpPr>
        <p:spPr>
          <a:xfrm>
            <a:off x="381000" y="5867400"/>
            <a:ext cx="8610600" cy="1588"/>
          </a:xfrm>
          <a:prstGeom prst="line">
            <a:avLst/>
          </a:prstGeom>
          <a:ln/>
        </p:spPr>
        <p:style>
          <a:lnRef idx="1">
            <a:schemeClr val="accent1"/>
          </a:lnRef>
          <a:fillRef idx="2">
            <a:schemeClr val="accent1"/>
          </a:fillRef>
          <a:effectRef idx="1">
            <a:schemeClr val="accent1"/>
          </a:effectRef>
          <a:fontRef idx="minor">
            <a:schemeClr val="dk1"/>
          </a:fontRef>
        </p:style>
      </p:cxnSp>
      <p:cxnSp>
        <p:nvCxnSpPr>
          <p:cNvPr id="214" name="Straight Connector 213"/>
          <p:cNvCxnSpPr/>
          <p:nvPr/>
        </p:nvCxnSpPr>
        <p:spPr>
          <a:xfrm rot="5400000" flipH="1" flipV="1">
            <a:off x="4381500" y="1333500"/>
            <a:ext cx="457200" cy="381000"/>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216" name="Straight Connector 215"/>
          <p:cNvCxnSpPr/>
          <p:nvPr/>
        </p:nvCxnSpPr>
        <p:spPr>
          <a:xfrm rot="16200000" flipH="1">
            <a:off x="5372100" y="1333500"/>
            <a:ext cx="457200" cy="381000"/>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218" name="Straight Connector 217"/>
          <p:cNvCxnSpPr/>
          <p:nvPr/>
        </p:nvCxnSpPr>
        <p:spPr>
          <a:xfrm rot="5400000" flipH="1" flipV="1">
            <a:off x="4648200" y="1143000"/>
            <a:ext cx="304800" cy="1588"/>
          </a:xfrm>
          <a:prstGeom prst="line">
            <a:avLst/>
          </a:prstGeom>
          <a:ln w="508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5400000" flipH="1" flipV="1">
            <a:off x="5258594" y="1142206"/>
            <a:ext cx="304800" cy="1588"/>
          </a:xfrm>
          <a:prstGeom prst="line">
            <a:avLst/>
          </a:prstGeom>
          <a:ln w="508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81000" y="4800600"/>
            <a:ext cx="685800"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CNG</a:t>
            </a:r>
            <a:endParaRPr lang="en-US" dirty="0"/>
          </a:p>
        </p:txBody>
      </p:sp>
      <p:sp>
        <p:nvSpPr>
          <p:cNvPr id="51" name="TextBox 50"/>
          <p:cNvSpPr txBox="1"/>
          <p:nvPr/>
        </p:nvSpPr>
        <p:spPr>
          <a:xfrm>
            <a:off x="990600" y="1752600"/>
            <a:ext cx="1219200" cy="369332"/>
          </a:xfrm>
          <a:prstGeom prst="rect">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Rotameter</a:t>
            </a:r>
            <a:endParaRPr lang="en-US" dirty="0"/>
          </a:p>
        </p:txBody>
      </p:sp>
      <p:sp>
        <p:nvSpPr>
          <p:cNvPr id="57" name="TextBox 56"/>
          <p:cNvSpPr txBox="1"/>
          <p:nvPr/>
        </p:nvSpPr>
        <p:spPr>
          <a:xfrm>
            <a:off x="5486400" y="3124200"/>
            <a:ext cx="1143000" cy="369332"/>
          </a:xfrm>
          <a:prstGeom prst="rect">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Burner</a:t>
            </a:r>
            <a:endParaRPr lang="en-US" dirty="0"/>
          </a:p>
        </p:txBody>
      </p:sp>
      <p:sp>
        <p:nvSpPr>
          <p:cNvPr id="58" name="TextBox 57"/>
          <p:cNvSpPr txBox="1"/>
          <p:nvPr/>
        </p:nvSpPr>
        <p:spPr>
          <a:xfrm>
            <a:off x="5410200" y="2286000"/>
            <a:ext cx="1219200" cy="646331"/>
          </a:xfrm>
          <a:prstGeom prst="rect">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Diffusion flame</a:t>
            </a:r>
            <a:endParaRPr lang="en-US" dirty="0"/>
          </a:p>
        </p:txBody>
      </p:sp>
      <p:sp>
        <p:nvSpPr>
          <p:cNvPr id="59" name="TextBox 58"/>
          <p:cNvSpPr txBox="1"/>
          <p:nvPr/>
        </p:nvSpPr>
        <p:spPr>
          <a:xfrm>
            <a:off x="7239000" y="1981200"/>
            <a:ext cx="1676400" cy="646331"/>
          </a:xfrm>
          <a:prstGeom prst="rect">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Digital Camera fitted in tripod</a:t>
            </a:r>
            <a:endParaRPr lang="en-US" dirty="0"/>
          </a:p>
        </p:txBody>
      </p:sp>
      <p:sp>
        <p:nvSpPr>
          <p:cNvPr id="60" name="TextBox 59"/>
          <p:cNvSpPr txBox="1"/>
          <p:nvPr/>
        </p:nvSpPr>
        <p:spPr>
          <a:xfrm>
            <a:off x="5867400" y="1447800"/>
            <a:ext cx="1828800" cy="646331"/>
          </a:xfrm>
          <a:prstGeom prst="rect">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Hood for exhaust gas removal</a:t>
            </a:r>
            <a:endParaRPr lang="en-US" dirty="0"/>
          </a:p>
        </p:txBody>
      </p:sp>
      <p:pic>
        <p:nvPicPr>
          <p:cNvPr id="19457" name="Picture 1"/>
          <p:cNvPicPr>
            <a:picLocks noChangeAspect="1" noChangeArrowheads="1"/>
          </p:cNvPicPr>
          <p:nvPr/>
        </p:nvPicPr>
        <p:blipFill>
          <a:blip r:embed="rId4"/>
          <a:srcRect/>
          <a:stretch>
            <a:fillRect/>
          </a:stretch>
        </p:blipFill>
        <p:spPr bwMode="auto">
          <a:xfrm>
            <a:off x="4953000" y="2133600"/>
            <a:ext cx="304800" cy="1133475"/>
          </a:xfrm>
          <a:prstGeom prst="rect">
            <a:avLst/>
          </a:prstGeom>
          <a:ln>
            <a:solidFill>
              <a:schemeClr val="tx2">
                <a:lumMod val="75000"/>
              </a:schemeClr>
            </a:solidFill>
            <a:headEnd/>
            <a:tailEnd/>
          </a:ln>
        </p:spPr>
        <p:style>
          <a:lnRef idx="1">
            <a:schemeClr val="accent1"/>
          </a:lnRef>
          <a:fillRef idx="2">
            <a:schemeClr val="accent1"/>
          </a:fillRef>
          <a:effectRef idx="1">
            <a:schemeClr val="accent1"/>
          </a:effectRef>
          <a:fontRef idx="minor">
            <a:schemeClr val="dk1"/>
          </a:fontRef>
        </p:style>
      </p:pic>
      <p:cxnSp>
        <p:nvCxnSpPr>
          <p:cNvPr id="63" name="Straight Connector 62"/>
          <p:cNvCxnSpPr/>
          <p:nvPr/>
        </p:nvCxnSpPr>
        <p:spPr>
          <a:xfrm rot="5400000">
            <a:off x="4800600" y="3276600"/>
            <a:ext cx="152400" cy="152400"/>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67" name="Straight Connector 66"/>
          <p:cNvCxnSpPr/>
          <p:nvPr/>
        </p:nvCxnSpPr>
        <p:spPr>
          <a:xfrm rot="16200000" flipH="1">
            <a:off x="5257800" y="3276600"/>
            <a:ext cx="152400" cy="152400"/>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69" name="Straight Connector 68"/>
          <p:cNvCxnSpPr/>
          <p:nvPr/>
        </p:nvCxnSpPr>
        <p:spPr>
          <a:xfrm rot="5400000">
            <a:off x="4724400" y="3505200"/>
            <a:ext cx="1524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71" name="Straight Connector 70"/>
          <p:cNvCxnSpPr/>
          <p:nvPr/>
        </p:nvCxnSpPr>
        <p:spPr>
          <a:xfrm rot="5400000">
            <a:off x="5334000" y="3505200"/>
            <a:ext cx="1524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sp>
        <p:nvSpPr>
          <p:cNvPr id="72" name="Rounded Rectangle 71"/>
          <p:cNvSpPr/>
          <p:nvPr/>
        </p:nvSpPr>
        <p:spPr>
          <a:xfrm>
            <a:off x="152400" y="4114800"/>
            <a:ext cx="1143000" cy="17526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0" name="Rounded Rectangle 69"/>
          <p:cNvSpPr/>
          <p:nvPr/>
        </p:nvSpPr>
        <p:spPr>
          <a:xfrm>
            <a:off x="533400" y="3657600"/>
            <a:ext cx="381000" cy="457200"/>
          </a:xfrm>
          <a:prstGeom prst="roundRect">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3" name="Straight Connector 72"/>
          <p:cNvCxnSpPr/>
          <p:nvPr/>
        </p:nvCxnSpPr>
        <p:spPr>
          <a:xfrm rot="5400000" flipH="1" flipV="1">
            <a:off x="595298" y="3565510"/>
            <a:ext cx="2286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75" name="Straight Connector 74"/>
          <p:cNvCxnSpPr/>
          <p:nvPr/>
        </p:nvCxnSpPr>
        <p:spPr>
          <a:xfrm>
            <a:off x="685800" y="3469257"/>
            <a:ext cx="7620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77" name="Straight Connector 76"/>
          <p:cNvCxnSpPr/>
          <p:nvPr/>
        </p:nvCxnSpPr>
        <p:spPr>
          <a:xfrm>
            <a:off x="1676400" y="3470694"/>
            <a:ext cx="7620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81" name="Straight Connector 80"/>
          <p:cNvCxnSpPr/>
          <p:nvPr/>
        </p:nvCxnSpPr>
        <p:spPr>
          <a:xfrm rot="5400000" flipH="1" flipV="1">
            <a:off x="2323306" y="1485900"/>
            <a:ext cx="2286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83" name="Straight Connector 82"/>
          <p:cNvCxnSpPr/>
          <p:nvPr/>
        </p:nvCxnSpPr>
        <p:spPr>
          <a:xfrm>
            <a:off x="2438400" y="1371600"/>
            <a:ext cx="5334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89" name="Straight Connector 88"/>
          <p:cNvCxnSpPr/>
          <p:nvPr/>
        </p:nvCxnSpPr>
        <p:spPr>
          <a:xfrm rot="5400000">
            <a:off x="952500" y="3390900"/>
            <a:ext cx="40386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93" name="Straight Connector 92"/>
          <p:cNvCxnSpPr/>
          <p:nvPr/>
        </p:nvCxnSpPr>
        <p:spPr>
          <a:xfrm>
            <a:off x="2971800" y="5410200"/>
            <a:ext cx="21336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95" name="Straight Connector 94"/>
          <p:cNvCxnSpPr/>
          <p:nvPr/>
        </p:nvCxnSpPr>
        <p:spPr>
          <a:xfrm rot="5400000" flipH="1" flipV="1">
            <a:off x="4762500" y="5067300"/>
            <a:ext cx="6858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sp>
        <p:nvSpPr>
          <p:cNvPr id="96" name="Oval 95"/>
          <p:cNvSpPr/>
          <p:nvPr/>
        </p:nvSpPr>
        <p:spPr>
          <a:xfrm>
            <a:off x="1447800" y="3352800"/>
            <a:ext cx="228600" cy="228600"/>
          </a:xfrm>
          <a:prstGeom prst="ellips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00" name="Straight Connector 99"/>
          <p:cNvCxnSpPr>
            <a:stCxn id="96" idx="1"/>
            <a:endCxn id="96" idx="5"/>
          </p:cNvCxnSpPr>
          <p:nvPr/>
        </p:nvCxnSpPr>
        <p:spPr>
          <a:xfrm rot="16200000" flipH="1">
            <a:off x="1481278" y="3386278"/>
            <a:ext cx="161644" cy="161644"/>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102" name="Straight Connector 101"/>
          <p:cNvCxnSpPr>
            <a:stCxn id="96" idx="3"/>
            <a:endCxn id="96" idx="7"/>
          </p:cNvCxnSpPr>
          <p:nvPr/>
        </p:nvCxnSpPr>
        <p:spPr>
          <a:xfrm rot="5400000" flipH="1" flipV="1">
            <a:off x="1481278" y="3386278"/>
            <a:ext cx="161644" cy="161644"/>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grpSp>
        <p:nvGrpSpPr>
          <p:cNvPr id="87" name="Group 86"/>
          <p:cNvGrpSpPr/>
          <p:nvPr/>
        </p:nvGrpSpPr>
        <p:grpSpPr>
          <a:xfrm>
            <a:off x="1407543" y="3200400"/>
            <a:ext cx="304800" cy="152400"/>
            <a:chOff x="1371600" y="3200400"/>
            <a:chExt cx="304800" cy="152400"/>
          </a:xfrm>
        </p:grpSpPr>
        <p:cxnSp>
          <p:nvCxnSpPr>
            <p:cNvPr id="110" name="Straight Connector 109"/>
            <p:cNvCxnSpPr/>
            <p:nvPr/>
          </p:nvCxnSpPr>
          <p:spPr>
            <a:xfrm rot="5400000" flipH="1" flipV="1">
              <a:off x="1448594" y="3275806"/>
              <a:ext cx="1524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cxnSp>
          <p:nvCxnSpPr>
            <p:cNvPr id="112" name="Straight Connector 111"/>
            <p:cNvCxnSpPr/>
            <p:nvPr/>
          </p:nvCxnSpPr>
          <p:spPr>
            <a:xfrm>
              <a:off x="1371600" y="3200400"/>
              <a:ext cx="304800" cy="1588"/>
            </a:xfrm>
            <a:prstGeom prst="line">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cxnSp>
      </p:grpSp>
      <p:sp>
        <p:nvSpPr>
          <p:cNvPr id="114" name="TextBox 113"/>
          <p:cNvSpPr txBox="1"/>
          <p:nvPr/>
        </p:nvSpPr>
        <p:spPr>
          <a:xfrm>
            <a:off x="914400" y="2514600"/>
            <a:ext cx="1066800" cy="646331"/>
          </a:xfrm>
          <a:prstGeom prst="rect">
            <a:avLst/>
          </a:prstGeom>
          <a:ln>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Needle valve</a:t>
            </a:r>
            <a:endParaRPr lang="en-US" dirty="0"/>
          </a:p>
        </p:txBody>
      </p:sp>
      <p:pic>
        <p:nvPicPr>
          <p:cNvPr id="51201" name="Picture 1"/>
          <p:cNvPicPr>
            <a:picLocks noChangeAspect="1" noChangeArrowheads="1"/>
          </p:cNvPicPr>
          <p:nvPr/>
        </p:nvPicPr>
        <p:blipFill>
          <a:blip r:embed="rId5"/>
          <a:srcRect/>
          <a:stretch>
            <a:fillRect/>
          </a:stretch>
        </p:blipFill>
        <p:spPr bwMode="auto">
          <a:xfrm>
            <a:off x="2286000" y="1600200"/>
            <a:ext cx="385948" cy="990600"/>
          </a:xfrm>
          <a:prstGeom prst="rect">
            <a:avLst/>
          </a:prstGeom>
          <a:ln>
            <a:solidFill>
              <a:schemeClr val="tx2">
                <a:lumMod val="75000"/>
              </a:schemeClr>
            </a:solidFill>
            <a:headEnd/>
            <a:tailEnd/>
          </a:ln>
        </p:spPr>
        <p:style>
          <a:lnRef idx="1">
            <a:schemeClr val="accent1"/>
          </a:lnRef>
          <a:fillRef idx="2">
            <a:schemeClr val="accent1"/>
          </a:fillRef>
          <a:effectRef idx="1">
            <a:schemeClr val="accent1"/>
          </a:effectRef>
          <a:fontRef idx="minor">
            <a:schemeClr val="dk1"/>
          </a:fontRef>
        </p:style>
      </p:pic>
      <p:cxnSp>
        <p:nvCxnSpPr>
          <p:cNvPr id="106" name="Straight Arrow Connector 105"/>
          <p:cNvCxnSpPr/>
          <p:nvPr/>
        </p:nvCxnSpPr>
        <p:spPr>
          <a:xfrm rot="5400000" flipH="1" flipV="1">
            <a:off x="1981994" y="3048000"/>
            <a:ext cx="913606" cy="794"/>
          </a:xfrm>
          <a:prstGeom prst="straightConnector1">
            <a:avLst/>
          </a:prstGeom>
          <a:ln>
            <a:solidFill>
              <a:schemeClr val="tx2">
                <a:lumMod val="75000"/>
              </a:schemeClr>
            </a:solidFill>
            <a:tailEnd type="arrow"/>
          </a:ln>
        </p:spPr>
        <p:style>
          <a:lnRef idx="1">
            <a:schemeClr val="accent1"/>
          </a:lnRef>
          <a:fillRef idx="2">
            <a:schemeClr val="accent1"/>
          </a:fillRef>
          <a:effectRef idx="1">
            <a:schemeClr val="accent1"/>
          </a:effectRef>
          <a:fontRef idx="minor">
            <a:schemeClr val="dk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solidFill>
                  <a:schemeClr val="tx2">
                    <a:lumMod val="60000"/>
                    <a:lumOff val="40000"/>
                  </a:schemeClr>
                </a:solidFill>
                <a:latin typeface="Arial Black" pitchFamily="34" charset="0"/>
              </a:rPr>
              <a:t>Experimental Procedure</a:t>
            </a:r>
            <a:endParaRPr lang="en-US" sz="3600" dirty="0">
              <a:solidFill>
                <a:schemeClr val="tx2">
                  <a:lumMod val="60000"/>
                  <a:lumOff val="40000"/>
                </a:schemeClr>
              </a:solidFill>
              <a:latin typeface="Arial Black" pitchFamily="34" charset="0"/>
            </a:endParaRPr>
          </a:p>
        </p:txBody>
      </p:sp>
      <p:sp>
        <p:nvSpPr>
          <p:cNvPr id="3" name="Content Placeholder 2"/>
          <p:cNvSpPr>
            <a:spLocks noGrp="1"/>
          </p:cNvSpPr>
          <p:nvPr>
            <p:ph idx="1"/>
          </p:nvPr>
        </p:nvSpPr>
        <p:spPr>
          <a:xfrm>
            <a:off x="457200" y="1143000"/>
            <a:ext cx="8229600" cy="4983163"/>
          </a:xfrm>
        </p:spPr>
        <p:txBody>
          <a:bodyPr>
            <a:noAutofit/>
          </a:bodyPr>
          <a:lstStyle/>
          <a:p>
            <a:pPr marL="457200" indent="-457200" algn="just">
              <a:lnSpc>
                <a:spcPct val="150000"/>
              </a:lnSpc>
              <a:buNone/>
            </a:pPr>
            <a:endParaRPr lang="en-US" sz="2000" dirty="0" smtClean="0">
              <a:latin typeface="Times New Roman" pitchFamily="18" charset="0"/>
              <a:cs typeface="Times New Roman" pitchFamily="18" charset="0"/>
            </a:endParaRP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From the phenomenological analysis, the laminar Jet Diffusion Flame height is found to be proportional to fuel jet velocity. Hence the CCD camera has to be positioned at a distance where the flame of maximum height can be captured.</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The camera should be aligned perpendicular to the front plane of the flame.</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Once the camera position is fixed, it should not be disturbed or moved to new position in order to avoid variable magnification.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lumMod val="60000"/>
                    <a:lumOff val="40000"/>
                  </a:schemeClr>
                </a:solidFill>
                <a:latin typeface="Arial Black" pitchFamily="34" charset="0"/>
              </a:rPr>
              <a:t>Experimental Procedure</a:t>
            </a:r>
            <a:endParaRPr lang="en-US" sz="3600" dirty="0"/>
          </a:p>
        </p:txBody>
      </p:sp>
      <p:sp>
        <p:nvSpPr>
          <p:cNvPr id="3" name="Content Placeholder 2"/>
          <p:cNvSpPr>
            <a:spLocks noGrp="1"/>
          </p:cNvSpPr>
          <p:nvPr>
            <p:ph idx="1"/>
          </p:nvPr>
        </p:nvSpPr>
        <p:spPr/>
        <p:txBody>
          <a:bodyPr>
            <a:normAutofit/>
          </a:bodyPr>
          <a:lstStyle/>
          <a:p>
            <a:pPr marL="457200" indent="-457200" algn="just">
              <a:lnSpc>
                <a:spcPct val="150000"/>
              </a:lnSpc>
              <a:buNone/>
            </a:pPr>
            <a:r>
              <a:rPr lang="en-US" sz="2000" dirty="0" smtClean="0">
                <a:latin typeface="Times New Roman" pitchFamily="18" charset="0"/>
                <a:cs typeface="Times New Roman" pitchFamily="18" charset="0"/>
              </a:rPr>
              <a:t>4.  The fuel is set to the desired flow rate using calibrated rotameter and ignited at the tube exit. </a:t>
            </a:r>
          </a:p>
          <a:p>
            <a:pPr marL="457200" indent="-457200" algn="just">
              <a:lnSpc>
                <a:spcPct val="150000"/>
              </a:lnSpc>
              <a:buNone/>
            </a:pPr>
            <a:r>
              <a:rPr lang="en-US" sz="2000" dirty="0" smtClean="0">
                <a:latin typeface="Times New Roman" pitchFamily="18" charset="0"/>
                <a:cs typeface="Times New Roman" pitchFamily="18" charset="0"/>
              </a:rPr>
              <a:t>5.</a:t>
            </a:r>
            <a:r>
              <a:rPr lang="en-US" sz="2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 particular fuel flow rate, video of the flame should be taken for certain time.</a:t>
            </a:r>
          </a:p>
          <a:p>
            <a:pPr marL="457200" indent="-457200" algn="just">
              <a:lnSpc>
                <a:spcPct val="150000"/>
              </a:lnSpc>
              <a:buNone/>
            </a:pPr>
            <a:r>
              <a:rPr lang="en-US" sz="2000" dirty="0" smtClean="0">
                <a:latin typeface="Times New Roman" pitchFamily="18" charset="0"/>
                <a:cs typeface="Times New Roman" pitchFamily="18" charset="0"/>
              </a:rPr>
              <a:t>6.   This procedure is repeated for different fuel flow rates.</a:t>
            </a:r>
          </a:p>
          <a:p>
            <a:pPr marL="457200" indent="-457200" algn="just">
              <a:lnSpc>
                <a:spcPct val="150000"/>
              </a:lnSpc>
              <a:buNone/>
            </a:pPr>
            <a:r>
              <a:rPr lang="en-US" sz="2000" dirty="0" smtClean="0">
                <a:latin typeface="Times New Roman" pitchFamily="18" charset="0"/>
                <a:cs typeface="Times New Roman" pitchFamily="18" charset="0"/>
              </a:rPr>
              <a:t>7.  The time period of video for each flame should be kept constant in order to extract equal number of frames from the videos.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tx2">
                    <a:lumMod val="60000"/>
                    <a:lumOff val="40000"/>
                  </a:schemeClr>
                </a:solidFill>
                <a:latin typeface="Arial Black" pitchFamily="34" charset="0"/>
              </a:rPr>
              <a:t>Precautions</a:t>
            </a:r>
            <a:endParaRPr lang="en-US" sz="3600" dirty="0">
              <a:solidFill>
                <a:schemeClr val="tx2">
                  <a:lumMod val="60000"/>
                  <a:lumOff val="40000"/>
                </a:schemeClr>
              </a:solidFill>
              <a:latin typeface="Arial Black" pitchFamily="34" charset="0"/>
            </a:endParaRPr>
          </a:p>
        </p:txBody>
      </p:sp>
      <p:sp>
        <p:nvSpPr>
          <p:cNvPr id="3" name="Content Placeholder 2"/>
          <p:cNvSpPr>
            <a:spLocks noGrp="1"/>
          </p:cNvSpPr>
          <p:nvPr>
            <p:ph idx="1"/>
          </p:nvPr>
        </p:nvSpPr>
        <p:spPr>
          <a:xfrm>
            <a:off x="457200" y="1219200"/>
            <a:ext cx="8229600" cy="4525963"/>
          </a:xfrm>
        </p:spPr>
        <p:txBody>
          <a:bodyPr>
            <a:noAutofit/>
          </a:bodyPr>
          <a:lstStyle/>
          <a:p>
            <a:pPr>
              <a:lnSpc>
                <a:spcPct val="150000"/>
              </a:lnSpc>
              <a:buFont typeface="Wingdings" pitchFamily="2" charset="2"/>
              <a:buChar char="§"/>
            </a:pPr>
            <a:r>
              <a:rPr lang="en-US" sz="1800" dirty="0" smtClean="0">
                <a:latin typeface="Times New Roman" pitchFamily="18" charset="0"/>
                <a:cs typeface="Times New Roman" pitchFamily="18" charset="0"/>
              </a:rPr>
              <a:t>Ensure that the fuel line is leak proof. </a:t>
            </a:r>
          </a:p>
          <a:p>
            <a:pPr>
              <a:lnSpc>
                <a:spcPct val="150000"/>
              </a:lnSpc>
              <a:buFont typeface="Wingdings" pitchFamily="2" charset="2"/>
              <a:buChar char="§"/>
            </a:pPr>
            <a:r>
              <a:rPr lang="en-US" sz="1800" dirty="0" smtClean="0">
                <a:latin typeface="Times New Roman" pitchFamily="18" charset="0"/>
                <a:cs typeface="Times New Roman" pitchFamily="18" charset="0"/>
              </a:rPr>
              <a:t>Experiments should be conducted in a ventilated room.</a:t>
            </a:r>
          </a:p>
          <a:p>
            <a:pPr>
              <a:lnSpc>
                <a:spcPct val="150000"/>
              </a:lnSpc>
              <a:buFont typeface="Wingdings" pitchFamily="2" charset="2"/>
              <a:buChar char="§"/>
            </a:pPr>
            <a:r>
              <a:rPr lang="en-US" sz="1800" dirty="0" smtClean="0">
                <a:latin typeface="Times New Roman" pitchFamily="18" charset="0"/>
                <a:cs typeface="Times New Roman" pitchFamily="18" charset="0"/>
              </a:rPr>
              <a:t>Keep a fire extinguisher near the experimental setup.</a:t>
            </a:r>
          </a:p>
          <a:p>
            <a:pPr>
              <a:lnSpc>
                <a:spcPct val="150000"/>
              </a:lnSpc>
              <a:buFont typeface="Wingdings" pitchFamily="2" charset="2"/>
              <a:buChar char="§"/>
            </a:pPr>
            <a:r>
              <a:rPr lang="en-US" sz="1800" dirty="0" smtClean="0">
                <a:latin typeface="Times New Roman" pitchFamily="18" charset="0"/>
                <a:cs typeface="Times New Roman" pitchFamily="18" charset="0"/>
              </a:rPr>
              <a:t>Switch on the exhaust fan before conducting experiments.</a:t>
            </a:r>
          </a:p>
          <a:p>
            <a:pPr>
              <a:lnSpc>
                <a:spcPct val="150000"/>
              </a:lnSpc>
              <a:buFont typeface="Wingdings" pitchFamily="2" charset="2"/>
              <a:buChar char="§"/>
            </a:pPr>
            <a:r>
              <a:rPr lang="en-US" sz="1800" dirty="0" smtClean="0">
                <a:latin typeface="Times New Roman" pitchFamily="18" charset="0"/>
                <a:cs typeface="Times New Roman" pitchFamily="18" charset="0"/>
              </a:rPr>
              <a:t>Ensure that the control valves are functioning properly.</a:t>
            </a:r>
          </a:p>
          <a:p>
            <a:pPr algn="just">
              <a:lnSpc>
                <a:spcPct val="150000"/>
              </a:lnSpc>
              <a:buFont typeface="Wingdings" pitchFamily="2" charset="2"/>
              <a:buChar char="§"/>
            </a:pPr>
            <a:r>
              <a:rPr lang="en-US" sz="1800" dirty="0" smtClean="0">
                <a:latin typeface="Times New Roman" pitchFamily="18" charset="0"/>
                <a:cs typeface="Times New Roman" pitchFamily="18" charset="0"/>
              </a:rPr>
              <a:t>The fuel flow rate has to be set to a minimum value initially using the control valve and ignited  at the burner exit with the help of   naked flame.</a:t>
            </a:r>
          </a:p>
          <a:p>
            <a:pPr algn="just">
              <a:lnSpc>
                <a:spcPct val="150000"/>
              </a:lnSpc>
              <a:buFont typeface="Wingdings" pitchFamily="2" charset="2"/>
              <a:buChar char="§"/>
            </a:pPr>
            <a:r>
              <a:rPr lang="en-US" sz="1800" dirty="0" smtClean="0">
                <a:latin typeface="Times New Roman" pitchFamily="18" charset="0"/>
                <a:cs typeface="Times New Roman" pitchFamily="18" charset="0"/>
              </a:rPr>
              <a:t>The fuel supply has to be stopped when the fuel jet is not getting ignited for a longer time. Then the burner has to be purged with nitrogen to avoid accumulation of unburnt fuel getting ignited in an uncontrolled way.</a:t>
            </a:r>
          </a:p>
          <a:p>
            <a:pPr>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solidFill>
                  <a:schemeClr val="accent1"/>
                </a:solidFill>
                <a:latin typeface="Arial Black" pitchFamily="34" charset="0"/>
              </a:rPr>
              <a:t>Analysis of Results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ovie.wmv">
            <a:hlinkClick r:id="" action="ppaction://media"/>
          </p:cNvPr>
          <p:cNvPicPr>
            <a:picLocks noRot="1" noChangeAspect="1"/>
          </p:cNvPicPr>
          <p:nvPr>
            <a:videoFile r:link="rId1"/>
          </p:nvPr>
        </p:nvPicPr>
        <p:blipFill>
          <a:blip r:embed="rId3"/>
          <a:stretch>
            <a:fillRect/>
          </a:stretch>
        </p:blipFill>
        <p:spPr>
          <a:xfrm>
            <a:off x="1524000" y="1143000"/>
            <a:ext cx="6096000" cy="4572000"/>
          </a:xfrm>
          <a:prstGeom prst="rect">
            <a:avLst/>
          </a:prstGeom>
        </p:spPr>
      </p:pic>
      <p:sp>
        <p:nvSpPr>
          <p:cNvPr id="3" name="TextBox 2"/>
          <p:cNvSpPr txBox="1"/>
          <p:nvPr/>
        </p:nvSpPr>
        <p:spPr>
          <a:xfrm>
            <a:off x="2362200" y="6019800"/>
            <a:ext cx="4572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DOUBLE CLICK INSIDE THE BLUE BOX</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lumMod val="60000"/>
                    <a:lumOff val="40000"/>
                  </a:schemeClr>
                </a:solidFill>
                <a:latin typeface="Arial Black" pitchFamily="34" charset="0"/>
              </a:rPr>
              <a:t>Aim of Experiment</a:t>
            </a:r>
            <a:endParaRPr lang="en-US" sz="3600" dirty="0">
              <a:solidFill>
                <a:schemeClr val="tx2">
                  <a:lumMod val="60000"/>
                  <a:lumOff val="40000"/>
                </a:schemeClr>
              </a:solidFill>
              <a:latin typeface="Arial Black" pitchFamily="34" charset="0"/>
            </a:endParaRPr>
          </a:p>
        </p:txBody>
      </p:sp>
      <p:sp>
        <p:nvSpPr>
          <p:cNvPr id="3" name="Content Placeholder 2"/>
          <p:cNvSpPr>
            <a:spLocks noGrp="1"/>
          </p:cNvSpPr>
          <p:nvPr>
            <p:ph idx="1"/>
          </p:nvPr>
        </p:nvSpPr>
        <p:spPr>
          <a:xfrm>
            <a:off x="457200" y="1371600"/>
            <a:ext cx="8229600" cy="4525963"/>
          </a:xfrm>
        </p:spPr>
        <p:txBody>
          <a:bodyPr>
            <a:normAutofit fontScale="85000" lnSpcReduction="20000"/>
          </a:bodyPr>
          <a:lstStyle/>
          <a:p>
            <a:pPr algn="just">
              <a:lnSpc>
                <a:spcPct val="150000"/>
              </a:lnSpc>
              <a:buFont typeface="Wingdings" pitchFamily="2" charset="2"/>
              <a:buChar char="§"/>
            </a:pPr>
            <a:r>
              <a:rPr lang="en-US" sz="2400" dirty="0" smtClean="0">
                <a:latin typeface="Times New Roman" pitchFamily="18" charset="0"/>
                <a:cs typeface="Times New Roman" pitchFamily="18" charset="0"/>
              </a:rPr>
              <a:t>To have an appreciation of Jet Diffusion Flame.</a:t>
            </a:r>
          </a:p>
          <a:p>
            <a:pPr algn="just">
              <a:lnSpc>
                <a:spcPct val="150000"/>
              </a:lnSpc>
              <a:buFont typeface="Wingdings" pitchFamily="2" charset="2"/>
              <a:buChar char="§"/>
            </a:pPr>
            <a:r>
              <a:rPr lang="en-US" sz="2400" dirty="0" smtClean="0">
                <a:latin typeface="Times New Roman" pitchFamily="18" charset="0"/>
                <a:cs typeface="Times New Roman" pitchFamily="18" charset="0"/>
              </a:rPr>
              <a:t>To understand the concept of Diffusion Flame Height.</a:t>
            </a:r>
          </a:p>
          <a:p>
            <a:pPr algn="just">
              <a:lnSpc>
                <a:spcPct val="150000"/>
              </a:lnSpc>
              <a:buFont typeface="Wingdings" pitchFamily="2" charset="2"/>
              <a:buChar char="§"/>
            </a:pPr>
            <a:r>
              <a:rPr lang="en-US" sz="2400" dirty="0" smtClean="0">
                <a:latin typeface="Times New Roman" pitchFamily="18" charset="0"/>
                <a:cs typeface="Times New Roman" pitchFamily="18" charset="0"/>
              </a:rPr>
              <a:t>To derive a relation between laminar diffusion flame height and volumetric fuel flow rate through phenomenological analysis.</a:t>
            </a:r>
          </a:p>
          <a:p>
            <a:pPr algn="just">
              <a:lnSpc>
                <a:spcPct val="150000"/>
              </a:lnSpc>
              <a:buFont typeface="Wingdings" pitchFamily="2" charset="2"/>
              <a:buChar char="§"/>
            </a:pPr>
            <a:r>
              <a:rPr lang="en-US" sz="2400" dirty="0" smtClean="0">
                <a:latin typeface="Times New Roman" pitchFamily="18" charset="0"/>
                <a:cs typeface="Times New Roman" pitchFamily="18" charset="0"/>
              </a:rPr>
              <a:t>To observe the effect of volumetric fuel flow rate on laminar diffusion flame height through experiments and compare with phenomenological analysis.</a:t>
            </a:r>
          </a:p>
          <a:p>
            <a:pPr algn="just">
              <a:lnSpc>
                <a:spcPct val="150000"/>
              </a:lnSpc>
              <a:buFont typeface="Wingdings" pitchFamily="2" charset="2"/>
              <a:buChar char="§"/>
            </a:pPr>
            <a:r>
              <a:rPr lang="en-US" sz="2400" dirty="0" smtClean="0">
                <a:latin typeface="Times New Roman" pitchFamily="18" charset="0"/>
                <a:cs typeface="Times New Roman" pitchFamily="18" charset="0"/>
              </a:rPr>
              <a:t>To study the variation of flame height with Froude number and Reynolds number.</a:t>
            </a:r>
          </a:p>
          <a:p>
            <a:pPr algn="just">
              <a:lnSpc>
                <a:spcPct val="150000"/>
              </a:lnSpc>
              <a:buFont typeface="Wingdings" pitchFamily="2" charset="2"/>
              <a:buChar char="§"/>
            </a:pPr>
            <a:r>
              <a:rPr lang="en-US" sz="2400" dirty="0" smtClean="0">
                <a:latin typeface="Times New Roman" pitchFamily="18" charset="0"/>
                <a:cs typeface="Times New Roman" pitchFamily="18" charset="0"/>
              </a:rPr>
              <a:t>To compare the experimental result with Roper’s empirical formula.</a:t>
            </a:r>
          </a:p>
          <a:p>
            <a:pPr>
              <a:lnSpc>
                <a:spcPct val="150000"/>
              </a:lnSpc>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chemeClr val="tx2">
                    <a:lumMod val="60000"/>
                    <a:lumOff val="40000"/>
                  </a:schemeClr>
                </a:solidFill>
                <a:latin typeface="Arial Black" pitchFamily="34" charset="0"/>
              </a:rPr>
              <a:t>Image processing </a:t>
            </a:r>
            <a:endParaRPr lang="en-US" sz="3600" dirty="0">
              <a:solidFill>
                <a:schemeClr val="tx2">
                  <a:lumMod val="60000"/>
                  <a:lumOff val="40000"/>
                </a:schemeClr>
              </a:solidFill>
              <a:latin typeface="Arial Black" pitchFamily="34" charset="0"/>
            </a:endParaRPr>
          </a:p>
        </p:txBody>
      </p:sp>
      <p:sp>
        <p:nvSpPr>
          <p:cNvPr id="3" name="Content Placeholder 2"/>
          <p:cNvSpPr>
            <a:spLocks noGrp="1"/>
          </p:cNvSpPr>
          <p:nvPr>
            <p:ph idx="1"/>
          </p:nvPr>
        </p:nvSpPr>
        <p:spPr>
          <a:xfrm>
            <a:off x="457200" y="1143000"/>
            <a:ext cx="8229600" cy="5287963"/>
          </a:xfrm>
        </p:spPr>
        <p:txBody>
          <a:bodyPr>
            <a:normAutofit/>
          </a:bodyPr>
          <a:lstStyle/>
          <a:p>
            <a:pPr algn="just">
              <a:buFont typeface="Wingdings" pitchFamily="2" charset="2"/>
              <a:buChar char="§"/>
            </a:pPr>
            <a:r>
              <a:rPr lang="en-US" sz="2000" dirty="0" smtClean="0">
                <a:latin typeface="Bodoni MT" pitchFamily="18" charset="0"/>
              </a:rPr>
              <a:t>The flame videos obtained are converted to frames using free software. </a:t>
            </a:r>
          </a:p>
          <a:p>
            <a:pPr algn="just">
              <a:buFont typeface="Wingdings" pitchFamily="2" charset="2"/>
              <a:buChar char="§"/>
            </a:pPr>
            <a:r>
              <a:rPr lang="en-US" sz="2000" dirty="0" smtClean="0">
                <a:latin typeface="Bodoni MT" pitchFamily="18" charset="0"/>
              </a:rPr>
              <a:t>The frames are analyzed using open source image processing software called </a:t>
            </a:r>
            <a:r>
              <a:rPr lang="en-US" sz="2000" b="1" dirty="0" smtClean="0">
                <a:latin typeface="Bodoni MT" pitchFamily="18" charset="0"/>
              </a:rPr>
              <a:t>ImageJ</a:t>
            </a:r>
            <a:r>
              <a:rPr lang="en-US" sz="2000" dirty="0" smtClean="0">
                <a:latin typeface="Bodoni MT" pitchFamily="18" charset="0"/>
              </a:rPr>
              <a:t>.</a:t>
            </a:r>
          </a:p>
          <a:p>
            <a:pPr algn="just">
              <a:buFont typeface="Wingdings" pitchFamily="2" charset="2"/>
              <a:buChar char="§"/>
            </a:pPr>
            <a:r>
              <a:rPr lang="en-US" sz="2000" dirty="0" smtClean="0">
                <a:latin typeface="Bodoni MT" pitchFamily="18" charset="0"/>
              </a:rPr>
              <a:t>The still images of the flame is processed by various techniques such as </a:t>
            </a:r>
            <a:r>
              <a:rPr lang="en-US" sz="2000" dirty="0" smtClean="0">
                <a:solidFill>
                  <a:srgbClr val="FF0000"/>
                </a:solidFill>
                <a:latin typeface="Bodoni MT" pitchFamily="18" charset="0"/>
              </a:rPr>
              <a:t>Smoothing, Sharpening, Enhance contrast  and Edge detection</a:t>
            </a:r>
            <a:r>
              <a:rPr lang="en-US" sz="2000" dirty="0" smtClean="0">
                <a:latin typeface="Bodoni MT" pitchFamily="18" charset="0"/>
              </a:rPr>
              <a:t> for exact identification of flame tip from the nozzle rim.</a:t>
            </a:r>
          </a:p>
          <a:p>
            <a:pPr algn="just">
              <a:buFont typeface="Wingdings" pitchFamily="2" charset="2"/>
              <a:buChar char="§"/>
            </a:pPr>
            <a:endParaRPr lang="en-US" sz="2000" dirty="0" smtClean="0">
              <a:latin typeface="Bodoni MT" pitchFamily="18" charset="0"/>
            </a:endParaRPr>
          </a:p>
          <a:p>
            <a:pPr algn="just">
              <a:buFont typeface="Wingdings" pitchFamily="2" charset="2"/>
              <a:buChar char="§"/>
            </a:pPr>
            <a:endParaRPr lang="en-US" sz="2000" dirty="0" smtClean="0">
              <a:latin typeface="Bodoni MT" pitchFamily="18" charset="0"/>
            </a:endParaRPr>
          </a:p>
          <a:p>
            <a:pPr algn="just">
              <a:buFont typeface="Wingdings" pitchFamily="2" charset="2"/>
              <a:buChar char="§"/>
            </a:pPr>
            <a:endParaRPr lang="en-US" sz="2000" dirty="0" smtClean="0">
              <a:latin typeface="Bodoni MT" pitchFamily="18" charset="0"/>
            </a:endParaRPr>
          </a:p>
          <a:p>
            <a:pPr algn="just">
              <a:buFont typeface="Wingdings" pitchFamily="2" charset="2"/>
              <a:buChar char="§"/>
            </a:pPr>
            <a:endParaRPr lang="en-US" sz="2000" dirty="0" smtClean="0">
              <a:latin typeface="Bodoni MT" pitchFamily="18" charset="0"/>
            </a:endParaRPr>
          </a:p>
          <a:p>
            <a:pPr algn="just">
              <a:buNone/>
            </a:pPr>
            <a:endParaRPr lang="en-US" sz="2000" dirty="0" smtClean="0">
              <a:latin typeface="Bodoni MT" pitchFamily="18" charset="0"/>
            </a:endParaRPr>
          </a:p>
          <a:p>
            <a:pPr algn="just">
              <a:buNone/>
            </a:pPr>
            <a:endParaRPr lang="en-US" sz="2000" dirty="0" smtClean="0">
              <a:latin typeface="Bodoni MT" pitchFamily="18" charset="0"/>
            </a:endParaRPr>
          </a:p>
          <a:p>
            <a:pPr algn="just">
              <a:buFont typeface="Wingdings" pitchFamily="2" charset="2"/>
              <a:buChar char="§"/>
            </a:pPr>
            <a:r>
              <a:rPr lang="en-US" sz="2000" dirty="0" smtClean="0">
                <a:latin typeface="Bodoni MT" pitchFamily="18" charset="0"/>
              </a:rPr>
              <a:t>The number of pixels of the flame image along the flame centerline from the burner rim is counted and is scaled with the known dimension, say, burner  rim diameter to obtain the jet flame height. </a:t>
            </a:r>
          </a:p>
          <a:p>
            <a:pPr algn="just">
              <a:buNone/>
            </a:pPr>
            <a:endParaRPr lang="en-US" sz="2000" dirty="0">
              <a:latin typeface="Bodoni MT" pitchFamily="18" charset="0"/>
            </a:endParaRPr>
          </a:p>
        </p:txBody>
      </p:sp>
      <p:pic>
        <p:nvPicPr>
          <p:cNvPr id="7" name="Picture 2" descr="D:\Chapter on flame height\CNG\01503_frame_0066.bmp"/>
          <p:cNvPicPr>
            <a:picLocks noChangeAspect="1" noChangeArrowheads="1"/>
          </p:cNvPicPr>
          <p:nvPr/>
        </p:nvPicPr>
        <p:blipFill>
          <a:blip r:embed="rId2"/>
          <a:srcRect/>
          <a:stretch>
            <a:fillRect/>
          </a:stretch>
        </p:blipFill>
        <p:spPr bwMode="auto">
          <a:xfrm>
            <a:off x="228600" y="3200400"/>
            <a:ext cx="1390476" cy="1561905"/>
          </a:xfrm>
          <a:prstGeom prst="rect">
            <a:avLst/>
          </a:prstGeom>
          <a:noFill/>
        </p:spPr>
      </p:pic>
      <p:pic>
        <p:nvPicPr>
          <p:cNvPr id="8" name="Picture 3" descr="D:\Chapter on flame height\CNG\01503_frame_0066_1.bmp"/>
          <p:cNvPicPr>
            <a:picLocks noChangeAspect="1" noChangeArrowheads="1"/>
          </p:cNvPicPr>
          <p:nvPr/>
        </p:nvPicPr>
        <p:blipFill>
          <a:blip r:embed="rId3"/>
          <a:srcRect/>
          <a:stretch>
            <a:fillRect/>
          </a:stretch>
        </p:blipFill>
        <p:spPr bwMode="auto">
          <a:xfrm>
            <a:off x="1676400" y="3200400"/>
            <a:ext cx="1390650" cy="1562100"/>
          </a:xfrm>
          <a:prstGeom prst="rect">
            <a:avLst/>
          </a:prstGeom>
          <a:noFill/>
        </p:spPr>
      </p:pic>
      <p:pic>
        <p:nvPicPr>
          <p:cNvPr id="9" name="Picture 4" descr="D:\Chapter on flame height\CNG\01503_frame_0066_2.bmp"/>
          <p:cNvPicPr>
            <a:picLocks noChangeAspect="1" noChangeArrowheads="1"/>
          </p:cNvPicPr>
          <p:nvPr/>
        </p:nvPicPr>
        <p:blipFill>
          <a:blip r:embed="rId4"/>
          <a:srcRect/>
          <a:stretch>
            <a:fillRect/>
          </a:stretch>
        </p:blipFill>
        <p:spPr bwMode="auto">
          <a:xfrm>
            <a:off x="3124200" y="3200400"/>
            <a:ext cx="1390650" cy="1562100"/>
          </a:xfrm>
          <a:prstGeom prst="rect">
            <a:avLst/>
          </a:prstGeom>
          <a:noFill/>
        </p:spPr>
      </p:pic>
      <p:pic>
        <p:nvPicPr>
          <p:cNvPr id="10" name="Picture 5" descr="D:\Chapter on flame height\CNG\01503_frame_0066_3.bmp"/>
          <p:cNvPicPr>
            <a:picLocks noChangeAspect="1" noChangeArrowheads="1"/>
          </p:cNvPicPr>
          <p:nvPr/>
        </p:nvPicPr>
        <p:blipFill>
          <a:blip r:embed="rId4"/>
          <a:srcRect/>
          <a:stretch>
            <a:fillRect/>
          </a:stretch>
        </p:blipFill>
        <p:spPr bwMode="auto">
          <a:xfrm>
            <a:off x="4572000" y="3200400"/>
            <a:ext cx="1390650" cy="1562100"/>
          </a:xfrm>
          <a:prstGeom prst="rect">
            <a:avLst/>
          </a:prstGeom>
          <a:noFill/>
        </p:spPr>
      </p:pic>
      <p:pic>
        <p:nvPicPr>
          <p:cNvPr id="11" name="Picture 6" descr="D:\Chapter on flame height\CNG\01503_frame_0066_4.bmp"/>
          <p:cNvPicPr>
            <a:picLocks noChangeAspect="1" noChangeArrowheads="1"/>
          </p:cNvPicPr>
          <p:nvPr/>
        </p:nvPicPr>
        <p:blipFill>
          <a:blip r:embed="rId5"/>
          <a:srcRect/>
          <a:stretch>
            <a:fillRect/>
          </a:stretch>
        </p:blipFill>
        <p:spPr bwMode="auto">
          <a:xfrm>
            <a:off x="6019800" y="3200400"/>
            <a:ext cx="1390650" cy="1562100"/>
          </a:xfrm>
          <a:prstGeom prst="rect">
            <a:avLst/>
          </a:prstGeom>
          <a:noFill/>
        </p:spPr>
      </p:pic>
      <p:pic>
        <p:nvPicPr>
          <p:cNvPr id="12" name="Picture 6" descr="D:\Chapter on flame height\CNG\01503_frame_0066_4.bmp"/>
          <p:cNvPicPr>
            <a:picLocks noChangeAspect="1" noChangeArrowheads="1"/>
          </p:cNvPicPr>
          <p:nvPr/>
        </p:nvPicPr>
        <p:blipFill>
          <a:blip r:embed="rId5"/>
          <a:srcRect/>
          <a:stretch>
            <a:fillRect/>
          </a:stretch>
        </p:blipFill>
        <p:spPr bwMode="auto">
          <a:xfrm>
            <a:off x="7467600" y="3200400"/>
            <a:ext cx="1390650" cy="1562100"/>
          </a:xfrm>
          <a:prstGeom prst="rect">
            <a:avLst/>
          </a:prstGeom>
          <a:noFill/>
        </p:spPr>
      </p:pic>
      <p:cxnSp>
        <p:nvCxnSpPr>
          <p:cNvPr id="13" name="Straight Connector 12"/>
          <p:cNvCxnSpPr/>
          <p:nvPr/>
        </p:nvCxnSpPr>
        <p:spPr>
          <a:xfrm>
            <a:off x="8153400" y="3505200"/>
            <a:ext cx="609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153400" y="4572000"/>
            <a:ext cx="609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8001000" y="4038600"/>
            <a:ext cx="1066800" cy="1588"/>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7696200" y="48768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8077994" y="48760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001000" y="5029200"/>
            <a:ext cx="381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8600" y="4800600"/>
            <a:ext cx="7162800" cy="584775"/>
          </a:xfrm>
          <a:prstGeom prst="rect">
            <a:avLst/>
          </a:prstGeom>
          <a:noFill/>
        </p:spPr>
        <p:txBody>
          <a:bodyPr wrap="square" rtlCol="0">
            <a:spAutoFit/>
          </a:bodyPr>
          <a:lstStyle/>
          <a:p>
            <a:r>
              <a:rPr lang="en-US" sz="1600" dirty="0" smtClean="0">
                <a:solidFill>
                  <a:srgbClr val="FF0000"/>
                </a:solidFill>
                <a:latin typeface="Bodoni MT" pitchFamily="18" charset="0"/>
              </a:rPr>
              <a:t>Actual Image         Smoothing          Sharpening             Enhance                Edge</a:t>
            </a:r>
          </a:p>
          <a:p>
            <a:r>
              <a:rPr lang="en-US" sz="1600" dirty="0" smtClean="0">
                <a:solidFill>
                  <a:srgbClr val="FF0000"/>
                </a:solidFill>
                <a:latin typeface="Bodoni MT" pitchFamily="18" charset="0"/>
              </a:rPr>
              <a:t>                                                                                               Contrast            Detection                                                          </a:t>
            </a:r>
          </a:p>
        </p:txBody>
      </p:sp>
      <p:sp>
        <p:nvSpPr>
          <p:cNvPr id="24" name="TextBox 23"/>
          <p:cNvSpPr txBox="1"/>
          <p:nvPr/>
        </p:nvSpPr>
        <p:spPr>
          <a:xfrm>
            <a:off x="8534400" y="3810000"/>
            <a:ext cx="457200" cy="369332"/>
          </a:xfrm>
          <a:prstGeom prst="rect">
            <a:avLst/>
          </a:prstGeom>
          <a:noFill/>
        </p:spPr>
        <p:txBody>
          <a:bodyPr wrap="square" rtlCol="0">
            <a:spAutoFit/>
          </a:bodyPr>
          <a:lstStyle/>
          <a:p>
            <a:r>
              <a:rPr lang="en-US" dirty="0" smtClean="0">
                <a:solidFill>
                  <a:schemeClr val="bg1"/>
                </a:solidFill>
              </a:rPr>
              <a:t>H</a:t>
            </a:r>
            <a:r>
              <a:rPr lang="en-US" baseline="-25000" dirty="0" smtClean="0">
                <a:solidFill>
                  <a:schemeClr val="bg1"/>
                </a:solidFill>
              </a:rPr>
              <a:t>f</a:t>
            </a:r>
            <a:endParaRPr lang="en-US" dirty="0">
              <a:solidFill>
                <a:schemeClr val="bg1"/>
              </a:solidFill>
            </a:endParaRPr>
          </a:p>
        </p:txBody>
      </p:sp>
      <p:sp>
        <p:nvSpPr>
          <p:cNvPr id="25" name="TextBox 24"/>
          <p:cNvSpPr txBox="1"/>
          <p:nvPr/>
        </p:nvSpPr>
        <p:spPr>
          <a:xfrm>
            <a:off x="8001000" y="5029200"/>
            <a:ext cx="381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par>
                                <p:cTn id="56" presetID="3" presetClass="entr" presetSubtype="1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linds(horizontal)">
                                      <p:cBhvr>
                                        <p:cTn id="58" dur="500"/>
                                        <p:tgtEl>
                                          <p:spTgt spid="13"/>
                                        </p:tgtEl>
                                      </p:cBhvr>
                                    </p:animEffect>
                                  </p:childTnLst>
                                </p:cTn>
                              </p:par>
                              <p:par>
                                <p:cTn id="59" presetID="3" presetClass="entr" presetSubtype="1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blinds(horizontal)">
                                      <p:cBhvr>
                                        <p:cTn id="61" dur="500"/>
                                        <p:tgtEl>
                                          <p:spTgt spid="14"/>
                                        </p:tgtEl>
                                      </p:cBhvr>
                                    </p:animEffect>
                                  </p:childTnLst>
                                </p:cTn>
                              </p:par>
                              <p:par>
                                <p:cTn id="62" presetID="3" presetClass="entr" presetSubtype="1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linds(horizontal)">
                                      <p:cBhvr>
                                        <p:cTn id="64" dur="500"/>
                                        <p:tgtEl>
                                          <p:spTgt spid="15"/>
                                        </p:tgtEl>
                                      </p:cBhvr>
                                    </p:animEffect>
                                  </p:childTnLst>
                                </p:cTn>
                              </p:par>
                              <p:par>
                                <p:cTn id="65" presetID="3" presetClass="entr" presetSubtype="1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blinds(horizontal)">
                                      <p:cBhvr>
                                        <p:cTn id="67" dur="500"/>
                                        <p:tgtEl>
                                          <p:spTgt spid="17"/>
                                        </p:tgtEl>
                                      </p:cBhvr>
                                    </p:animEffect>
                                  </p:childTnLst>
                                </p:cTn>
                              </p:par>
                              <p:par>
                                <p:cTn id="68" presetID="3" presetClass="entr" presetSubtype="1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blinds(horizontal)">
                                      <p:cBhvr>
                                        <p:cTn id="70" dur="500"/>
                                        <p:tgtEl>
                                          <p:spTgt spid="18"/>
                                        </p:tgtEl>
                                      </p:cBhvr>
                                    </p:animEffect>
                                  </p:childTnLst>
                                </p:cTn>
                              </p:par>
                              <p:par>
                                <p:cTn id="71" presetID="3" presetClass="entr" presetSubtype="10"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linds(horizontal)">
                                      <p:cBhvr>
                                        <p:cTn id="73" dur="500"/>
                                        <p:tgtEl>
                                          <p:spTgt spid="20"/>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blinds(horizontal)">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
                                            <p:txEl>
                                              <p:pRg st="9" end="9"/>
                                            </p:txEl>
                                          </p:spTgt>
                                        </p:tgtEl>
                                        <p:attrNameLst>
                                          <p:attrName>style.visibility</p:attrName>
                                        </p:attrNameLst>
                                      </p:cBhvr>
                                      <p:to>
                                        <p:strVal val="visible"/>
                                      </p:to>
                                    </p:set>
                                    <p:animEffect transition="in" filter="blinds(horizontal)">
                                      <p:cBhvr>
                                        <p:cTn id="8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44562"/>
          </a:xfrm>
        </p:spPr>
        <p:txBody>
          <a:bodyPr>
            <a:noAutofit/>
          </a:bodyPr>
          <a:lstStyle/>
          <a:p>
            <a:r>
              <a:rPr lang="en-US" sz="2800" dirty="0" smtClean="0">
                <a:solidFill>
                  <a:schemeClr val="tx2">
                    <a:lumMod val="60000"/>
                    <a:lumOff val="40000"/>
                  </a:schemeClr>
                </a:solidFill>
                <a:latin typeface="Arial Black" pitchFamily="34" charset="0"/>
              </a:rPr>
              <a:t>Variation of Flame Height at Different Volumetric Fuel Flow Rates</a:t>
            </a:r>
            <a:endParaRPr lang="en-US" sz="2800" dirty="0">
              <a:solidFill>
                <a:schemeClr val="tx2">
                  <a:lumMod val="60000"/>
                  <a:lumOff val="40000"/>
                </a:schemeClr>
              </a:solidFill>
              <a:latin typeface="Arial Black" pitchFamily="34" charset="0"/>
            </a:endParaRPr>
          </a:p>
        </p:txBody>
      </p:sp>
      <p:graphicFrame>
        <p:nvGraphicFramePr>
          <p:cNvPr id="14338" name="Object 2"/>
          <p:cNvGraphicFramePr>
            <a:graphicFrameLocks noChangeAspect="1"/>
          </p:cNvGraphicFramePr>
          <p:nvPr/>
        </p:nvGraphicFramePr>
        <p:xfrm>
          <a:off x="914401" y="943790"/>
          <a:ext cx="6858000" cy="5914210"/>
        </p:xfrm>
        <a:graphic>
          <a:graphicData uri="http://schemas.openxmlformats.org/presentationml/2006/ole">
            <p:oleObj spid="_x0000_s14338" name="Graph" r:id="rId3" imgW="3506400" imgH="3024000" progId="">
              <p:embed/>
            </p:oleObj>
          </a:graphicData>
        </a:graphic>
      </p:graphicFrame>
      <p:pic>
        <p:nvPicPr>
          <p:cNvPr id="4" name="Picture 5"/>
          <p:cNvPicPr>
            <a:picLocks noChangeAspect="1" noChangeArrowheads="1"/>
          </p:cNvPicPr>
          <p:nvPr/>
        </p:nvPicPr>
        <p:blipFill>
          <a:blip r:embed="rId4"/>
          <a:srcRect/>
          <a:stretch>
            <a:fillRect/>
          </a:stretch>
        </p:blipFill>
        <p:spPr bwMode="auto">
          <a:xfrm>
            <a:off x="2133600" y="1600200"/>
            <a:ext cx="2971800" cy="1637043"/>
          </a:xfrm>
          <a:prstGeom prst="rect">
            <a:avLst/>
          </a:prstGeom>
          <a:solidFill>
            <a:schemeClr val="tx1"/>
          </a:solidFill>
          <a:ln w="9525">
            <a:noFill/>
            <a:miter lim="800000"/>
            <a:headEnd/>
            <a:tailEnd/>
          </a:ln>
          <a:effectLst/>
        </p:spPr>
      </p:pic>
      <p:cxnSp>
        <p:nvCxnSpPr>
          <p:cNvPr id="6" name="Straight Connector 5"/>
          <p:cNvCxnSpPr/>
          <p:nvPr/>
        </p:nvCxnSpPr>
        <p:spPr>
          <a:xfrm>
            <a:off x="2362200" y="2133600"/>
            <a:ext cx="152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0" y="1752600"/>
            <a:ext cx="990600" cy="338554"/>
          </a:xfrm>
          <a:prstGeom prst="rect">
            <a:avLst/>
          </a:prstGeom>
          <a:noFill/>
        </p:spPr>
        <p:txBody>
          <a:bodyPr wrap="square" rtlCol="0">
            <a:spAutoFit/>
          </a:bodyPr>
          <a:lstStyle/>
          <a:p>
            <a:r>
              <a:rPr lang="en-US" sz="1600" dirty="0" smtClean="0">
                <a:solidFill>
                  <a:schemeClr val="bg1"/>
                </a:solidFill>
              </a:rPr>
              <a:t>21 mm</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tx2">
                    <a:lumMod val="60000"/>
                    <a:lumOff val="40000"/>
                  </a:schemeClr>
                </a:solidFill>
                <a:latin typeface="Arial Black" pitchFamily="34" charset="0"/>
              </a:rPr>
              <a:t>Comparison with Roper’s Empirical Formula</a:t>
            </a:r>
            <a:endParaRPr lang="en-US" sz="3600" dirty="0">
              <a:solidFill>
                <a:schemeClr val="tx2">
                  <a:lumMod val="60000"/>
                  <a:lumOff val="40000"/>
                </a:schemeClr>
              </a:solidFill>
              <a:latin typeface="Arial Black" pitchFamily="34" charset="0"/>
            </a:endParaRPr>
          </a:p>
        </p:txBody>
      </p:sp>
      <p:graphicFrame>
        <p:nvGraphicFramePr>
          <p:cNvPr id="38914" name="Object 2"/>
          <p:cNvGraphicFramePr>
            <a:graphicFrameLocks noChangeAspect="1"/>
          </p:cNvGraphicFramePr>
          <p:nvPr/>
        </p:nvGraphicFramePr>
        <p:xfrm>
          <a:off x="0" y="1295400"/>
          <a:ext cx="4948160" cy="4267200"/>
        </p:xfrm>
        <a:graphic>
          <a:graphicData uri="http://schemas.openxmlformats.org/presentationml/2006/ole">
            <p:oleObj spid="_x0000_s38914" name="Graph" r:id="rId3" imgW="3506400" imgH="3024000" progId="">
              <p:embed/>
            </p:oleObj>
          </a:graphicData>
        </a:graphic>
      </p:graphicFrame>
      <p:sp>
        <p:nvSpPr>
          <p:cNvPr id="5" name="TextBox 4"/>
          <p:cNvSpPr txBox="1"/>
          <p:nvPr/>
        </p:nvSpPr>
        <p:spPr>
          <a:xfrm>
            <a:off x="4953000" y="1676400"/>
            <a:ext cx="5105400" cy="381000"/>
          </a:xfrm>
          <a:prstGeom prst="rect">
            <a:avLst/>
          </a:prstGeom>
          <a:noFill/>
        </p:spPr>
        <p:txBody>
          <a:bodyPr wrap="square" rtlCol="0">
            <a:spAutoFit/>
          </a:bodyPr>
          <a:lstStyle/>
          <a:p>
            <a:r>
              <a:rPr lang="en-US" b="1" dirty="0" smtClean="0">
                <a:latin typeface="Times New Roman" pitchFamily="18" charset="0"/>
                <a:cs typeface="Times New Roman" pitchFamily="18" charset="0"/>
              </a:rPr>
              <a:t>Roper’s empirical formula </a:t>
            </a:r>
            <a:endParaRPr lang="en-US" b="1" dirty="0">
              <a:latin typeface="Times New Roman" pitchFamily="18" charset="0"/>
              <a:cs typeface="Times New Roman" pitchFamily="18" charset="0"/>
            </a:endParaRPr>
          </a:p>
        </p:txBody>
      </p:sp>
      <p:sp>
        <p:nvSpPr>
          <p:cNvPr id="6" name="Rectangle 5"/>
          <p:cNvSpPr/>
          <p:nvPr/>
        </p:nvSpPr>
        <p:spPr>
          <a:xfrm>
            <a:off x="4800600" y="3276600"/>
            <a:ext cx="4343400" cy="2523768"/>
          </a:xfrm>
          <a:prstGeom prst="rect">
            <a:avLst/>
          </a:prstGeom>
        </p:spPr>
        <p:txBody>
          <a:bodyPr wrap="square">
            <a:spAutoFit/>
          </a:bodyPr>
          <a:lstStyle/>
          <a:p>
            <a:r>
              <a:rPr lang="en-US" sz="2000" dirty="0" smtClean="0">
                <a:latin typeface="Times New Roman" pitchFamily="18" charset="0"/>
                <a:cs typeface="Times New Roman" pitchFamily="18" charset="0"/>
              </a:rPr>
              <a:t>where </a:t>
            </a:r>
          </a:p>
          <a:p>
            <a:r>
              <a:rPr lang="en-US" sz="2000" dirty="0" smtClean="0">
                <a:latin typeface="Times New Roman" pitchFamily="18" charset="0"/>
                <a:cs typeface="Times New Roman" pitchFamily="18" charset="0"/>
              </a:rPr>
              <a:t>T</a:t>
            </a:r>
            <a:r>
              <a:rPr lang="en-US" sz="2000" baseline="-25000" dirty="0" smtClean="0">
                <a:latin typeface="Times New Roman" pitchFamily="18" charset="0"/>
                <a:cs typeface="Times New Roman" pitchFamily="18" charset="0"/>
              </a:rPr>
              <a:t>o</a:t>
            </a:r>
            <a:r>
              <a:rPr lang="en-US" sz="2000" dirty="0" smtClean="0">
                <a:latin typeface="Times New Roman" pitchFamily="18" charset="0"/>
                <a:cs typeface="Times New Roman" pitchFamily="18" charset="0"/>
              </a:rPr>
              <a:t>  - ambient temperature</a:t>
            </a:r>
          </a:p>
          <a:p>
            <a:r>
              <a:rPr lang="en-US" sz="2000" dirty="0" err="1" smtClean="0">
                <a:latin typeface="Times New Roman" pitchFamily="18" charset="0"/>
                <a:cs typeface="Times New Roman" pitchFamily="18" charset="0"/>
              </a:rPr>
              <a:t>T</a:t>
            </a:r>
            <a:r>
              <a:rPr lang="en-US" sz="2000" baseline="-25000" dirty="0" err="1" smtClean="0">
                <a:latin typeface="Times New Roman" pitchFamily="18" charset="0"/>
                <a:cs typeface="Times New Roman" pitchFamily="18" charset="0"/>
              </a:rPr>
              <a:t>f</a:t>
            </a:r>
            <a:r>
              <a:rPr lang="en-US" sz="2000" dirty="0" smtClean="0">
                <a:latin typeface="Times New Roman" pitchFamily="18" charset="0"/>
                <a:cs typeface="Times New Roman" pitchFamily="18" charset="0"/>
              </a:rPr>
              <a:t>  - characteristic temperature for calculating diffusivity  (1500 K)</a:t>
            </a:r>
          </a:p>
          <a:p>
            <a:r>
              <a:rPr lang="en-US" sz="2000" dirty="0" smtClean="0">
                <a:latin typeface="Times New Roman" pitchFamily="18" charset="0"/>
                <a:cs typeface="Times New Roman" pitchFamily="18" charset="0"/>
              </a:rPr>
              <a:t>Q</a:t>
            </a:r>
            <a:r>
              <a:rPr lang="en-US" sz="2000" baseline="-25000" dirty="0" smtClean="0">
                <a:latin typeface="Times New Roman" pitchFamily="18" charset="0"/>
                <a:cs typeface="Times New Roman" pitchFamily="18" charset="0"/>
              </a:rPr>
              <a:t>F </a:t>
            </a:r>
            <a:r>
              <a:rPr lang="en-US" sz="2000" dirty="0" smtClean="0">
                <a:latin typeface="Times New Roman" pitchFamily="18" charset="0"/>
                <a:cs typeface="Times New Roman" pitchFamily="18" charset="0"/>
              </a:rPr>
              <a:t> - volumetric flow rate of fuel</a:t>
            </a:r>
          </a:p>
          <a:p>
            <a:r>
              <a:rPr lang="en-US" sz="2000" dirty="0" smtClean="0">
                <a:latin typeface="Times New Roman" pitchFamily="18" charset="0"/>
                <a:cs typeface="Times New Roman" pitchFamily="18" charset="0"/>
              </a:rPr>
              <a:t> S   - volume of air to volume of fuel ratio for complete combustion</a:t>
            </a:r>
          </a:p>
          <a:p>
            <a:endParaRPr lang="en-US" dirty="0"/>
          </a:p>
        </p:txBody>
      </p:sp>
      <p:graphicFrame>
        <p:nvGraphicFramePr>
          <p:cNvPr id="38916" name="Object 4"/>
          <p:cNvGraphicFramePr>
            <a:graphicFrameLocks noChangeAspect="1"/>
          </p:cNvGraphicFramePr>
          <p:nvPr/>
        </p:nvGraphicFramePr>
        <p:xfrm>
          <a:off x="4800600" y="2133599"/>
          <a:ext cx="4114800" cy="970908"/>
        </p:xfrm>
        <a:graphic>
          <a:graphicData uri="http://schemas.openxmlformats.org/presentationml/2006/ole">
            <p:oleObj spid="_x0000_s38916" name="Equation" r:id="rId4" imgW="2260440" imgH="533160" progId="">
              <p:embed/>
            </p:oleObj>
          </a:graphicData>
        </a:graphic>
      </p:graphicFrame>
      <p:sp>
        <p:nvSpPr>
          <p:cNvPr id="8" name="TextBox 7"/>
          <p:cNvSpPr txBox="1"/>
          <p:nvPr/>
        </p:nvSpPr>
        <p:spPr>
          <a:xfrm>
            <a:off x="533400" y="5486400"/>
            <a:ext cx="79248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The experimental flame height is observed to be higher than the value predicted by Roper’s empirical formula. </a:t>
            </a:r>
          </a:p>
          <a:p>
            <a:r>
              <a:rPr lang="en-US" dirty="0" smtClean="0">
                <a:latin typeface="Times New Roman" pitchFamily="18" charset="0"/>
                <a:cs typeface="Times New Roman" pitchFamily="18" charset="0"/>
              </a:rPr>
              <a:t>Higher uncertainty is observed when the Q</a:t>
            </a:r>
            <a:r>
              <a:rPr lang="en-US" baseline="-25000"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 is increased. This is due to the increase in buoyancy around the flame front which makes the flame tip to oscillate.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38916"/>
                                        </p:tgtEl>
                                        <p:attrNameLst>
                                          <p:attrName>style.visibility</p:attrName>
                                        </p:attrNameLst>
                                      </p:cBhvr>
                                      <p:to>
                                        <p:strVal val="visible"/>
                                      </p:to>
                                    </p:set>
                                    <p:animEffect transition="in" filter="blinds(horizontal)">
                                      <p:cBhvr>
                                        <p:cTn id="10" dur="500"/>
                                        <p:tgtEl>
                                          <p:spTgt spid="389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8914"/>
                                        </p:tgtEl>
                                        <p:attrNameLst>
                                          <p:attrName>style.visibility</p:attrName>
                                        </p:attrNameLst>
                                      </p:cBhvr>
                                      <p:to>
                                        <p:strVal val="visible"/>
                                      </p:to>
                                    </p:set>
                                    <p:animEffect transition="in" filter="blinds(horizontal)">
                                      <p:cBhvr>
                                        <p:cTn id="18" dur="500"/>
                                        <p:tgtEl>
                                          <p:spTgt spid="389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blinds(horizontal)">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blinds(horizontal)">
                                      <p:cBhvr>
                                        <p:cTn id="2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2">
                    <a:lumMod val="60000"/>
                    <a:lumOff val="40000"/>
                  </a:schemeClr>
                </a:solidFill>
                <a:latin typeface="Arial Black" pitchFamily="34" charset="0"/>
              </a:rPr>
              <a:t>Variation of flame height with Froude number</a:t>
            </a:r>
            <a:endParaRPr lang="en-US" sz="3200" dirty="0">
              <a:solidFill>
                <a:schemeClr val="tx2">
                  <a:lumMod val="60000"/>
                  <a:lumOff val="40000"/>
                </a:schemeClr>
              </a:solidFill>
              <a:latin typeface="Arial Black" pitchFamily="34" charset="0"/>
            </a:endParaRPr>
          </a:p>
        </p:txBody>
      </p:sp>
      <p:graphicFrame>
        <p:nvGraphicFramePr>
          <p:cNvPr id="52226" name="Object 2"/>
          <p:cNvGraphicFramePr>
            <a:graphicFrameLocks noChangeAspect="1"/>
          </p:cNvGraphicFramePr>
          <p:nvPr/>
        </p:nvGraphicFramePr>
        <p:xfrm>
          <a:off x="228600" y="1371600"/>
          <a:ext cx="5436777" cy="4648200"/>
        </p:xfrm>
        <a:graphic>
          <a:graphicData uri="http://schemas.openxmlformats.org/presentationml/2006/ole">
            <p:oleObj spid="_x0000_s52226" name="Graph" r:id="rId3" imgW="3523680" imgH="3012480" progId="">
              <p:embed/>
            </p:oleObj>
          </a:graphicData>
        </a:graphic>
      </p:graphicFrame>
      <p:graphicFrame>
        <p:nvGraphicFramePr>
          <p:cNvPr id="5" name="Object 4"/>
          <p:cNvGraphicFramePr>
            <a:graphicFrameLocks noChangeAspect="1"/>
          </p:cNvGraphicFramePr>
          <p:nvPr/>
        </p:nvGraphicFramePr>
        <p:xfrm>
          <a:off x="5867400" y="1981200"/>
          <a:ext cx="1371600" cy="968188"/>
        </p:xfrm>
        <a:graphic>
          <a:graphicData uri="http://schemas.openxmlformats.org/presentationml/2006/ole">
            <p:oleObj spid="_x0000_s52227" name="Equation" r:id="rId4" imgW="647640" imgH="457200" progId="">
              <p:embed/>
            </p:oleObj>
          </a:graphicData>
        </a:graphic>
      </p:graphicFrame>
      <p:sp>
        <p:nvSpPr>
          <p:cNvPr id="7" name="TextBox 6"/>
          <p:cNvSpPr txBox="1"/>
          <p:nvPr/>
        </p:nvSpPr>
        <p:spPr>
          <a:xfrm>
            <a:off x="5334000" y="3200400"/>
            <a:ext cx="4191000" cy="2308324"/>
          </a:xfrm>
          <a:prstGeom prst="rect">
            <a:avLst/>
          </a:prstGeom>
          <a:noFill/>
        </p:spPr>
        <p:txBody>
          <a:bodyPr wrap="square" rtlCol="0">
            <a:spAutoFit/>
          </a:bodyPr>
          <a:lstStyle/>
          <a:p>
            <a:r>
              <a:rPr lang="en-US" dirty="0" smtClean="0"/>
              <a:t>Where</a:t>
            </a:r>
          </a:p>
          <a:p>
            <a:r>
              <a:rPr lang="en-US" dirty="0" smtClean="0"/>
              <a:t>Fr – Froude number</a:t>
            </a:r>
          </a:p>
          <a:p>
            <a:r>
              <a:rPr lang="en-US" dirty="0" smtClean="0"/>
              <a:t>V</a:t>
            </a:r>
            <a:r>
              <a:rPr lang="en-US" baseline="-25000" dirty="0" smtClean="0"/>
              <a:t>F</a:t>
            </a:r>
            <a:r>
              <a:rPr lang="en-US" dirty="0" smtClean="0"/>
              <a:t> -  Fuel jet velocity</a:t>
            </a:r>
          </a:p>
          <a:p>
            <a:r>
              <a:rPr lang="en-US" dirty="0" smtClean="0"/>
              <a:t>g   -   Acceleration due to gravity </a:t>
            </a:r>
          </a:p>
          <a:p>
            <a:r>
              <a:rPr lang="en-US" dirty="0" smtClean="0"/>
              <a:t>( 9.81 m/s </a:t>
            </a:r>
            <a:r>
              <a:rPr lang="en-US" baseline="30000" dirty="0" smtClean="0"/>
              <a:t>2</a:t>
            </a:r>
            <a:r>
              <a:rPr lang="en-US" dirty="0" smtClean="0"/>
              <a:t> )</a:t>
            </a:r>
          </a:p>
          <a:p>
            <a:r>
              <a:rPr lang="en-US" dirty="0" err="1" smtClean="0"/>
              <a:t>d</a:t>
            </a:r>
            <a:r>
              <a:rPr lang="en-US" baseline="-25000" dirty="0" err="1" smtClean="0"/>
              <a:t>F</a:t>
            </a:r>
            <a:r>
              <a:rPr lang="en-US" dirty="0" smtClean="0"/>
              <a:t>  -   Diameter of the burner exit</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2226"/>
                                        </p:tgtEl>
                                        <p:attrNameLst>
                                          <p:attrName>style.visibility</p:attrName>
                                        </p:attrNameLst>
                                      </p:cBhvr>
                                      <p:to>
                                        <p:strVal val="visible"/>
                                      </p:to>
                                    </p:set>
                                    <p:animEffect transition="in" filter="blinds(horizontal)">
                                      <p:cBhvr>
                                        <p:cTn id="15"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lumMod val="60000"/>
                    <a:lumOff val="40000"/>
                  </a:schemeClr>
                </a:solidFill>
                <a:latin typeface="Arial Black" pitchFamily="34" charset="0"/>
              </a:rPr>
              <a:t>Variation of Flame Height with Reynolds Number</a:t>
            </a:r>
            <a:endParaRPr lang="en-US" dirty="0"/>
          </a:p>
        </p:txBody>
      </p:sp>
      <p:graphicFrame>
        <p:nvGraphicFramePr>
          <p:cNvPr id="55298" name="Object 2"/>
          <p:cNvGraphicFramePr>
            <a:graphicFrameLocks noChangeAspect="1"/>
          </p:cNvGraphicFramePr>
          <p:nvPr/>
        </p:nvGraphicFramePr>
        <p:xfrm>
          <a:off x="381000" y="1752600"/>
          <a:ext cx="5338818" cy="4648200"/>
        </p:xfrm>
        <a:graphic>
          <a:graphicData uri="http://schemas.openxmlformats.org/presentationml/2006/ole">
            <p:oleObj spid="_x0000_s55298" name="Graph" r:id="rId3" imgW="3460320" imgH="3012480" progId="">
              <p:embed/>
            </p:oleObj>
          </a:graphicData>
        </a:graphic>
      </p:graphicFrame>
      <p:sp>
        <p:nvSpPr>
          <p:cNvPr id="5" name="Rectangle 4"/>
          <p:cNvSpPr/>
          <p:nvPr/>
        </p:nvSpPr>
        <p:spPr>
          <a:xfrm>
            <a:off x="5486400" y="3657600"/>
            <a:ext cx="4572000" cy="1754326"/>
          </a:xfrm>
          <a:prstGeom prst="rect">
            <a:avLst/>
          </a:prstGeom>
        </p:spPr>
        <p:txBody>
          <a:bodyPr>
            <a:spAutoFit/>
          </a:bodyPr>
          <a:lstStyle/>
          <a:p>
            <a:r>
              <a:rPr lang="en-US" dirty="0" smtClean="0"/>
              <a:t>Where</a:t>
            </a:r>
          </a:p>
          <a:p>
            <a:r>
              <a:rPr lang="en-US" dirty="0" smtClean="0"/>
              <a:t>Re – Reynolds number</a:t>
            </a:r>
          </a:p>
          <a:p>
            <a:r>
              <a:rPr lang="en-US" dirty="0" smtClean="0"/>
              <a:t>V</a:t>
            </a:r>
            <a:r>
              <a:rPr lang="en-US" baseline="-25000" dirty="0" smtClean="0"/>
              <a:t>F</a:t>
            </a:r>
            <a:r>
              <a:rPr lang="en-US" dirty="0" smtClean="0"/>
              <a:t> -  Fuel jet velocity</a:t>
            </a:r>
          </a:p>
          <a:p>
            <a:r>
              <a:rPr lang="el-GR" dirty="0" smtClean="0"/>
              <a:t>ν</a:t>
            </a:r>
            <a:r>
              <a:rPr lang="en-US" dirty="0" smtClean="0"/>
              <a:t>   -   Kinematic viscosity of fuel</a:t>
            </a:r>
          </a:p>
          <a:p>
            <a:r>
              <a:rPr lang="en-US" dirty="0" err="1" smtClean="0"/>
              <a:t>d</a:t>
            </a:r>
            <a:r>
              <a:rPr lang="en-US" baseline="-25000" dirty="0" err="1" smtClean="0"/>
              <a:t>F</a:t>
            </a:r>
            <a:r>
              <a:rPr lang="en-US" dirty="0" smtClean="0"/>
              <a:t>  -   Diameter of the burner exit</a:t>
            </a:r>
          </a:p>
          <a:p>
            <a:endParaRPr lang="en-US" dirty="0" smtClean="0"/>
          </a:p>
        </p:txBody>
      </p:sp>
      <p:graphicFrame>
        <p:nvGraphicFramePr>
          <p:cNvPr id="6" name="Object 5"/>
          <p:cNvGraphicFramePr>
            <a:graphicFrameLocks noChangeAspect="1"/>
          </p:cNvGraphicFramePr>
          <p:nvPr/>
        </p:nvGraphicFramePr>
        <p:xfrm>
          <a:off x="6172200" y="2362200"/>
          <a:ext cx="1651819" cy="914400"/>
        </p:xfrm>
        <a:graphic>
          <a:graphicData uri="http://schemas.openxmlformats.org/presentationml/2006/ole">
            <p:oleObj spid="_x0000_s55299" name="Equation" r:id="rId4" imgW="711000" imgH="393480" progId="">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solidFill>
                  <a:schemeClr val="tx2">
                    <a:lumMod val="60000"/>
                    <a:lumOff val="40000"/>
                  </a:schemeClr>
                </a:solidFill>
                <a:latin typeface="Arial Black" pitchFamily="34" charset="0"/>
                <a:cs typeface="Times New Roman" pitchFamily="18" charset="0"/>
              </a:rPr>
              <a:t>Conclusions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solidFill>
                  <a:schemeClr val="tx2">
                    <a:lumMod val="60000"/>
                    <a:lumOff val="40000"/>
                  </a:schemeClr>
                </a:solidFill>
                <a:latin typeface="Arial Black" pitchFamily="34" charset="0"/>
                <a:cs typeface="Times New Roman" pitchFamily="18" charset="0"/>
              </a:rPr>
              <a:t>Conclusions</a:t>
            </a:r>
            <a:endParaRPr lang="en-US" sz="3600" dirty="0">
              <a:solidFill>
                <a:schemeClr val="tx2">
                  <a:lumMod val="60000"/>
                  <a:lumOff val="40000"/>
                </a:schemeClr>
              </a:solidFill>
              <a:latin typeface="Arial Black" pitchFamily="34"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r>
              <a:rPr lang="en-US" sz="2400" dirty="0" smtClean="0">
                <a:latin typeface="Times New Roman" pitchFamily="18" charset="0"/>
                <a:cs typeface="Times New Roman" pitchFamily="18" charset="0"/>
              </a:rPr>
              <a:t>A phenomenological analysis for relating the flame height with fuel flow rate is derived.</a:t>
            </a:r>
          </a:p>
          <a:p>
            <a:pPr algn="just"/>
            <a:r>
              <a:rPr lang="en-US" sz="2400" dirty="0" smtClean="0">
                <a:latin typeface="Times New Roman" pitchFamily="18" charset="0"/>
                <a:cs typeface="Times New Roman" pitchFamily="18" charset="0"/>
              </a:rPr>
              <a:t>The variation of flame height of laminar CNG diffusion flame with fuel flow rate is studied experimentally. </a:t>
            </a:r>
          </a:p>
          <a:p>
            <a:pPr algn="just"/>
            <a:r>
              <a:rPr lang="en-US" sz="2400" dirty="0" smtClean="0">
                <a:latin typeface="Times New Roman" pitchFamily="18" charset="0"/>
                <a:cs typeface="Times New Roman" pitchFamily="18" charset="0"/>
              </a:rPr>
              <a:t>The present experimental trend is compared with the empirical formula developed by Roper et al. [2].</a:t>
            </a:r>
          </a:p>
          <a:p>
            <a:pPr algn="just"/>
            <a:r>
              <a:rPr lang="en-US" sz="2400" dirty="0" smtClean="0">
                <a:latin typeface="Times New Roman" pitchFamily="18" charset="0"/>
                <a:cs typeface="Times New Roman" pitchFamily="18" charset="0"/>
              </a:rPr>
              <a:t>The variation of flame height with Fr, Re is reported.</a:t>
            </a:r>
          </a:p>
          <a:p>
            <a:pPr algn="just"/>
            <a:r>
              <a:rPr lang="en-US" sz="2400" dirty="0" smtClean="0">
                <a:latin typeface="Times New Roman" pitchFamily="18" charset="0"/>
                <a:cs typeface="Times New Roman" pitchFamily="18" charset="0"/>
              </a:rPr>
              <a:t>The present demonstration will be helpful in understanding the basic characteristics of commonly observed diffusion flame through a simple experiment.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solidFill>
                  <a:schemeClr val="tx2">
                    <a:lumMod val="60000"/>
                    <a:lumOff val="40000"/>
                  </a:schemeClr>
                </a:solidFill>
                <a:latin typeface="Arial Black" pitchFamily="34" charset="0"/>
                <a:cs typeface="Times New Roman" pitchFamily="18" charset="0"/>
              </a:rPr>
              <a:t>References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lumMod val="60000"/>
                    <a:lumOff val="40000"/>
                  </a:schemeClr>
                </a:solidFill>
                <a:latin typeface="Arial Black" pitchFamily="34" charset="0"/>
              </a:rPr>
              <a:t>References</a:t>
            </a:r>
            <a:endParaRPr lang="en-US" sz="3600" dirty="0">
              <a:solidFill>
                <a:schemeClr val="tx2">
                  <a:lumMod val="60000"/>
                  <a:lumOff val="40000"/>
                </a:schemeClr>
              </a:solidFill>
              <a:latin typeface="Arial Black" pitchFamily="34" charset="0"/>
            </a:endParaRP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2400" dirty="0" smtClean="0">
                <a:latin typeface="Times New Roman" pitchFamily="18" charset="0"/>
                <a:cs typeface="Times New Roman" pitchFamily="18" charset="0"/>
              </a:rPr>
              <a:t>Mishra D.P. Fundamentals of Combustion. Prentice Hall of India private Ltd;2008.</a:t>
            </a:r>
          </a:p>
          <a:p>
            <a:pPr marL="457200" lvl="0" indent="-457200" algn="just">
              <a:buFont typeface="+mj-lt"/>
              <a:buAutoNum type="arabicPeriod"/>
            </a:pPr>
            <a:r>
              <a:rPr lang="en-US" sz="2400" dirty="0" smtClean="0">
                <a:latin typeface="Times New Roman" pitchFamily="18" charset="0"/>
                <a:cs typeface="Times New Roman" pitchFamily="18" charset="0"/>
              </a:rPr>
              <a:t>Roper </a:t>
            </a:r>
            <a:r>
              <a:rPr lang="en-US" sz="2400" dirty="0" err="1" smtClean="0">
                <a:latin typeface="Times New Roman" pitchFamily="18" charset="0"/>
                <a:cs typeface="Times New Roman" pitchFamily="18" charset="0"/>
              </a:rPr>
              <a:t>F.G,Smith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C,Cunnigham</a:t>
            </a:r>
            <a:r>
              <a:rPr lang="en-US" sz="2400" dirty="0" smtClean="0">
                <a:latin typeface="Times New Roman" pitchFamily="18" charset="0"/>
                <a:cs typeface="Times New Roman" pitchFamily="18" charset="0"/>
              </a:rPr>
              <a:t> A.C. The prediction of laminar jet diffusion flame sizes: Part II. Experimental verification. Combust Flame 1977; (29): 227-234.</a:t>
            </a:r>
          </a:p>
          <a:p>
            <a:pPr marL="457200" indent="-457200" algn="just">
              <a:buFont typeface="+mj-lt"/>
              <a:buAutoNum type="arabicPeriod"/>
            </a:pPr>
            <a:r>
              <a:rPr lang="en-US" sz="2400" dirty="0" smtClean="0">
                <a:latin typeface="Times New Roman" pitchFamily="18" charset="0"/>
                <a:cs typeface="Times New Roman" pitchFamily="18" charset="0"/>
                <a:hlinkClick r:id="rId2"/>
              </a:rPr>
              <a:t>http://www.absoluteastronomy.com/topics/Diffusion_flame</a:t>
            </a: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hlinkClick r:id="rId3"/>
              </a:rPr>
              <a:t>http://www.1st-digitalcamera.com/camera-tripod/</a:t>
            </a: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hlinkClick r:id="rId4"/>
              </a:rPr>
              <a:t>http://www.eng.cam.ac.uk/~sh372/facilities/index-facilities.html</a:t>
            </a:r>
            <a:endParaRPr lang="en-US" sz="2400" dirty="0" smtClean="0"/>
          </a:p>
          <a:p>
            <a:pPr marL="457200" indent="-457200" algn="just">
              <a:buFont typeface="+mj-lt"/>
              <a:buAutoNum type="arabicPeriod"/>
            </a:pPr>
            <a:r>
              <a:rPr lang="en-US" sz="2400" dirty="0" err="1" smtClean="0">
                <a:latin typeface="Times New Roman" pitchFamily="18" charset="0"/>
                <a:cs typeface="Times New Roman" pitchFamily="18" charset="0"/>
              </a:rPr>
              <a:t>ImageJ</a:t>
            </a:r>
            <a:r>
              <a:rPr lang="en-US" sz="2400" dirty="0" smtClean="0">
                <a:latin typeface="Times New Roman" pitchFamily="18" charset="0"/>
                <a:cs typeface="Times New Roman" pitchFamily="18" charset="0"/>
              </a:rPr>
              <a:t> software : http://rsbweb.nih.gov/ij/</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solidFill>
                  <a:schemeClr val="tx2">
                    <a:lumMod val="60000"/>
                    <a:lumOff val="40000"/>
                  </a:schemeClr>
                </a:solidFill>
                <a:latin typeface="Arial Black" pitchFamily="34" charset="0"/>
                <a:cs typeface="Times New Roman" pitchFamily="18" charset="0"/>
              </a:rPr>
              <a:t>FAQ</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143000"/>
          </a:xfrm>
        </p:spPr>
        <p:txBody>
          <a:bodyPr/>
          <a:lstStyle/>
          <a:p>
            <a:r>
              <a:rPr lang="en-US" dirty="0" smtClean="0">
                <a:solidFill>
                  <a:schemeClr val="accent1"/>
                </a:solidFill>
                <a:latin typeface="Arial Black" pitchFamily="34" charset="0"/>
              </a:rPr>
              <a:t>Introduction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smtClean="0">
                <a:solidFill>
                  <a:schemeClr val="tx2">
                    <a:lumMod val="60000"/>
                    <a:lumOff val="40000"/>
                  </a:schemeClr>
                </a:solidFill>
                <a:latin typeface="Arial Black" pitchFamily="34" charset="0"/>
                <a:cs typeface="Times New Roman" pitchFamily="18" charset="0"/>
              </a:rPr>
              <a:t>Feedback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63562"/>
          </a:xfrm>
        </p:spPr>
        <p:txBody>
          <a:bodyPr>
            <a:noAutofit/>
          </a:bodyPr>
          <a:lstStyle/>
          <a:p>
            <a:r>
              <a:rPr lang="en-US" sz="3600" dirty="0" smtClean="0">
                <a:solidFill>
                  <a:schemeClr val="accent1"/>
                </a:solidFill>
                <a:latin typeface="Arial Black" pitchFamily="34" charset="0"/>
              </a:rPr>
              <a:t>Definitions</a:t>
            </a:r>
            <a:endParaRPr lang="en-US" sz="3600" dirty="0">
              <a:solidFill>
                <a:schemeClr val="accent1"/>
              </a:solidFill>
              <a:latin typeface="Arial Black" pitchFamily="34" charset="0"/>
            </a:endParaRPr>
          </a:p>
        </p:txBody>
      </p:sp>
      <p:sp>
        <p:nvSpPr>
          <p:cNvPr id="60" name="Rectangle 59"/>
          <p:cNvSpPr/>
          <p:nvPr/>
        </p:nvSpPr>
        <p:spPr>
          <a:xfrm>
            <a:off x="228600" y="1066800"/>
            <a:ext cx="8686800" cy="2308324"/>
          </a:xfrm>
          <a:prstGeom prst="rect">
            <a:avLst/>
          </a:prstGeom>
        </p:spPr>
        <p:txBody>
          <a:bodyPr wrap="square">
            <a:spAutoFit/>
          </a:bodyPr>
          <a:lstStyle/>
          <a:p>
            <a:pPr>
              <a:lnSpc>
                <a:spcPct val="150000"/>
              </a:lnSpc>
              <a:buFont typeface="Wingdings" pitchFamily="2" charset="2"/>
              <a:buChar char="§"/>
            </a:pPr>
            <a:r>
              <a:rPr lang="en-US" sz="2000" dirty="0" smtClean="0">
                <a:solidFill>
                  <a:srgbClr val="C00000"/>
                </a:solidFill>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What is Flame ?</a:t>
            </a:r>
          </a:p>
          <a:p>
            <a:pPr algn="just">
              <a:lnSpc>
                <a:spcPct val="150000"/>
              </a:lnSpc>
            </a:pPr>
            <a:r>
              <a:rPr lang="en-US" sz="2400" dirty="0" smtClean="0">
                <a:latin typeface="Times New Roman" pitchFamily="18" charset="0"/>
                <a:cs typeface="Times New Roman" pitchFamily="18" charset="0"/>
              </a:rPr>
              <a:t>Flame is a self sustained combustion (deflagration) wave with a thin zone where rapid exothermic reaction takes place.</a:t>
            </a:r>
          </a:p>
          <a:p>
            <a:pPr algn="just">
              <a:lnSpc>
                <a:spcPct val="150000"/>
              </a:lnSpc>
            </a:pPr>
            <a:r>
              <a:rPr lang="en-US" sz="2400" dirty="0" smtClean="0">
                <a:solidFill>
                  <a:schemeClr val="accent2"/>
                </a:solidFill>
                <a:latin typeface="Times New Roman" pitchFamily="18" charset="0"/>
                <a:cs typeface="Times New Roman" pitchFamily="18" charset="0"/>
              </a:rPr>
              <a:t>What is deflagration wave?</a:t>
            </a:r>
          </a:p>
        </p:txBody>
      </p:sp>
      <p:pic>
        <p:nvPicPr>
          <p:cNvPr id="64" name="Picture 4"/>
          <p:cNvPicPr>
            <a:picLocks noChangeAspect="1" noChangeArrowheads="1"/>
          </p:cNvPicPr>
          <p:nvPr/>
        </p:nvPicPr>
        <p:blipFill>
          <a:blip r:embed="rId2"/>
          <a:stretch>
            <a:fillRect/>
          </a:stretch>
        </p:blipFill>
        <p:spPr bwMode="auto">
          <a:xfrm>
            <a:off x="2362200" y="3810000"/>
            <a:ext cx="5096246" cy="2057400"/>
          </a:xfrm>
          <a:prstGeom prst="rect">
            <a:avLst/>
          </a:prstGeom>
          <a:noFill/>
          <a:ln>
            <a:noFill/>
          </a:ln>
        </p:spPr>
      </p:pic>
      <p:sp>
        <p:nvSpPr>
          <p:cNvPr id="65" name="Rectangle 64"/>
          <p:cNvSpPr/>
          <p:nvPr/>
        </p:nvSpPr>
        <p:spPr>
          <a:xfrm>
            <a:off x="228600" y="3276600"/>
            <a:ext cx="8763000" cy="1200329"/>
          </a:xfrm>
          <a:prstGeom prst="rect">
            <a:avLst/>
          </a:prstGeom>
        </p:spPr>
        <p:txBody>
          <a:bodyPr wrap="square">
            <a:spAutoFit/>
          </a:bodyPr>
          <a:lstStyle/>
          <a:p>
            <a:pPr>
              <a:lnSpc>
                <a:spcPct val="150000"/>
              </a:lnSpc>
              <a:spcBef>
                <a:spcPts val="0"/>
              </a:spcBef>
              <a:buNone/>
            </a:pPr>
            <a:r>
              <a:rPr lang="en-US" sz="2400" dirty="0" smtClean="0">
                <a:solidFill>
                  <a:srgbClr val="002060"/>
                </a:solidFill>
                <a:latin typeface="Times New Roman" pitchFamily="18" charset="0"/>
                <a:cs typeface="Times New Roman" pitchFamily="18" charset="0"/>
              </a:rPr>
              <a:t>It is a combustion wave travelling  at  subsonic speed into unburnt fuel-air mixture.</a:t>
            </a:r>
          </a:p>
        </p:txBody>
      </p:sp>
      <p:sp>
        <p:nvSpPr>
          <p:cNvPr id="7" name="TextBox 6"/>
          <p:cNvSpPr txBox="1"/>
          <p:nvPr/>
        </p:nvSpPr>
        <p:spPr>
          <a:xfrm>
            <a:off x="457200" y="5638800"/>
            <a:ext cx="77724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S</a:t>
            </a:r>
            <a:r>
              <a:rPr lang="en-US" baseline="-25000"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 Flame speed , M – Mach Number = V/a , M &lt; 1 (Subsonic),</a:t>
            </a:r>
          </a:p>
          <a:p>
            <a:r>
              <a:rPr lang="en-US"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Mach Number ahead of the flame front,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 Mach Number behind of the flame front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
                                            <p:txEl>
                                              <p:pRg st="1" end="1"/>
                                            </p:txEl>
                                          </p:spTgt>
                                        </p:tgtEl>
                                        <p:attrNameLst>
                                          <p:attrName>style.visibility</p:attrName>
                                        </p:attrNameLst>
                                      </p:cBhvr>
                                      <p:to>
                                        <p:strVal val="visible"/>
                                      </p:to>
                                    </p:set>
                                    <p:animEffect transition="in" filter="blinds(horizontal)">
                                      <p:cBhvr>
                                        <p:cTn id="7" dur="500"/>
                                        <p:tgtEl>
                                          <p:spTgt spid="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
                                            <p:txEl>
                                              <p:pRg st="2" end="2"/>
                                            </p:txEl>
                                          </p:spTgt>
                                        </p:tgtEl>
                                        <p:attrNameLst>
                                          <p:attrName>style.visibility</p:attrName>
                                        </p:attrNameLst>
                                      </p:cBhvr>
                                      <p:to>
                                        <p:strVal val="visible"/>
                                      </p:to>
                                    </p:set>
                                    <p:animEffect transition="in" filter="blinds(horizontal)">
                                      <p:cBhvr>
                                        <p:cTn id="12" dur="500"/>
                                        <p:tgtEl>
                                          <p:spTgt spid="6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
                                            <p:txEl>
                                              <p:pRg st="0" end="0"/>
                                            </p:txEl>
                                          </p:spTgt>
                                        </p:tgtEl>
                                        <p:attrNameLst>
                                          <p:attrName>style.visibility</p:attrName>
                                        </p:attrNameLst>
                                      </p:cBhvr>
                                      <p:to>
                                        <p:strVal val="visible"/>
                                      </p:to>
                                    </p:set>
                                    <p:animEffect transition="in" filter="blinds(horizontal)">
                                      <p:cBhvr>
                                        <p:cTn id="17" dur="500"/>
                                        <p:tgtEl>
                                          <p:spTgt spid="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563562"/>
          </a:xfrm>
        </p:spPr>
        <p:txBody>
          <a:bodyPr>
            <a:noAutofit/>
          </a:bodyPr>
          <a:lstStyle/>
          <a:p>
            <a:r>
              <a:rPr lang="en-US" sz="3600" dirty="0" smtClean="0">
                <a:solidFill>
                  <a:schemeClr val="tx2">
                    <a:lumMod val="60000"/>
                    <a:lumOff val="40000"/>
                  </a:schemeClr>
                </a:solidFill>
                <a:latin typeface="Arial Black" pitchFamily="34" charset="0"/>
              </a:rPr>
              <a:t>Classification of Flame</a:t>
            </a:r>
            <a:br>
              <a:rPr lang="en-US" sz="3600" dirty="0" smtClean="0">
                <a:solidFill>
                  <a:schemeClr val="tx2">
                    <a:lumMod val="60000"/>
                    <a:lumOff val="40000"/>
                  </a:schemeClr>
                </a:solidFill>
                <a:latin typeface="Arial Black" pitchFamily="34" charset="0"/>
              </a:rPr>
            </a:br>
            <a:endParaRPr lang="en-US" sz="3600" dirty="0">
              <a:solidFill>
                <a:schemeClr val="tx2">
                  <a:lumMod val="60000"/>
                  <a:lumOff val="40000"/>
                </a:schemeClr>
              </a:solidFill>
              <a:latin typeface="Arial Black" pitchFamily="34" charset="0"/>
            </a:endParaRPr>
          </a:p>
        </p:txBody>
      </p:sp>
      <p:sp>
        <p:nvSpPr>
          <p:cNvPr id="4" name="Rounded Rectangle 3"/>
          <p:cNvSpPr/>
          <p:nvPr/>
        </p:nvSpPr>
        <p:spPr>
          <a:xfrm>
            <a:off x="76200" y="3810000"/>
            <a:ext cx="1752600" cy="609600"/>
          </a:xfrm>
          <a:prstGeom prst="roundRect">
            <a:avLst/>
          </a:prstGeom>
          <a:solidFill>
            <a:schemeClr val="tx2">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Classification of Flame</a:t>
            </a:r>
            <a:endParaRPr lang="en-US" sz="2000" dirty="0">
              <a:solidFill>
                <a:schemeClr val="tx1"/>
              </a:solidFill>
            </a:endParaRPr>
          </a:p>
        </p:txBody>
      </p:sp>
      <p:sp>
        <p:nvSpPr>
          <p:cNvPr id="5" name="Rounded Rectangle 4"/>
          <p:cNvSpPr/>
          <p:nvPr/>
        </p:nvSpPr>
        <p:spPr>
          <a:xfrm>
            <a:off x="2057400" y="2362200"/>
            <a:ext cx="1752600" cy="990600"/>
          </a:xfrm>
          <a:prstGeom prst="roundRect">
            <a:avLst/>
          </a:prstGeom>
          <a:solidFill>
            <a:schemeClr val="tx2">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Fuel - Oxidizer mixing</a:t>
            </a:r>
            <a:endParaRPr lang="en-US" sz="2000" dirty="0">
              <a:solidFill>
                <a:schemeClr val="tx1"/>
              </a:solidFill>
            </a:endParaRPr>
          </a:p>
        </p:txBody>
      </p:sp>
      <p:sp>
        <p:nvSpPr>
          <p:cNvPr id="6" name="Rounded Rectangle 5"/>
          <p:cNvSpPr/>
          <p:nvPr/>
        </p:nvSpPr>
        <p:spPr>
          <a:xfrm>
            <a:off x="2057400" y="4953000"/>
            <a:ext cx="1828800" cy="914400"/>
          </a:xfrm>
          <a:prstGeom prst="roundRect">
            <a:avLst/>
          </a:prstGeom>
          <a:solidFill>
            <a:schemeClr val="tx2">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Flow characteristics of reactants</a:t>
            </a:r>
            <a:endParaRPr lang="en-US" sz="2000" dirty="0">
              <a:solidFill>
                <a:schemeClr val="tx1"/>
              </a:solidFill>
            </a:endParaRPr>
          </a:p>
        </p:txBody>
      </p:sp>
      <p:sp>
        <p:nvSpPr>
          <p:cNvPr id="7" name="Rounded Rectangle 6"/>
          <p:cNvSpPr/>
          <p:nvPr/>
        </p:nvSpPr>
        <p:spPr>
          <a:xfrm>
            <a:off x="4191000" y="1447800"/>
            <a:ext cx="1447800" cy="609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Premixed Flame (PF)</a:t>
            </a:r>
            <a:endParaRPr lang="en-US" sz="2000" dirty="0">
              <a:solidFill>
                <a:schemeClr val="tx1"/>
              </a:solidFill>
            </a:endParaRPr>
          </a:p>
        </p:txBody>
      </p:sp>
      <p:sp>
        <p:nvSpPr>
          <p:cNvPr id="8" name="Rounded Rectangle 7"/>
          <p:cNvSpPr/>
          <p:nvPr/>
        </p:nvSpPr>
        <p:spPr>
          <a:xfrm>
            <a:off x="4191000" y="3505200"/>
            <a:ext cx="1600200" cy="914400"/>
          </a:xfrm>
          <a:prstGeom prst="roundRect">
            <a:avLst/>
          </a:prstGeom>
          <a:solidFill>
            <a:schemeClr val="tx2">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Partially Premixed Flame (PPF)</a:t>
            </a:r>
            <a:endParaRPr lang="en-US" dirty="0">
              <a:solidFill>
                <a:schemeClr val="tx1"/>
              </a:solidFill>
            </a:endParaRPr>
          </a:p>
        </p:txBody>
      </p:sp>
      <p:sp>
        <p:nvSpPr>
          <p:cNvPr id="9" name="Rounded Rectangle 8"/>
          <p:cNvSpPr/>
          <p:nvPr/>
        </p:nvSpPr>
        <p:spPr>
          <a:xfrm>
            <a:off x="4191000" y="2362200"/>
            <a:ext cx="1524000" cy="914400"/>
          </a:xfrm>
          <a:prstGeom prst="roundRect">
            <a:avLst/>
          </a:prstGeom>
          <a:solidFill>
            <a:schemeClr val="tx2">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 premixed Flame (NPF)</a:t>
            </a:r>
            <a:endParaRPr lang="en-US" dirty="0">
              <a:solidFill>
                <a:schemeClr val="tx1"/>
              </a:solidFill>
            </a:endParaRPr>
          </a:p>
        </p:txBody>
      </p:sp>
      <p:sp>
        <p:nvSpPr>
          <p:cNvPr id="12" name="Rounded Rectangle 11"/>
          <p:cNvSpPr/>
          <p:nvPr/>
        </p:nvSpPr>
        <p:spPr>
          <a:xfrm>
            <a:off x="4191000" y="4724400"/>
            <a:ext cx="1752600" cy="457200"/>
          </a:xfrm>
          <a:prstGeom prst="roundRect">
            <a:avLst/>
          </a:prstGeom>
          <a:solidFill>
            <a:schemeClr val="tx2">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Laminar</a:t>
            </a:r>
            <a:endParaRPr lang="en-US" dirty="0">
              <a:solidFill>
                <a:schemeClr val="tx1"/>
              </a:solidFill>
            </a:endParaRPr>
          </a:p>
        </p:txBody>
      </p:sp>
      <p:sp>
        <p:nvSpPr>
          <p:cNvPr id="13" name="Rounded Rectangle 12"/>
          <p:cNvSpPr/>
          <p:nvPr/>
        </p:nvSpPr>
        <p:spPr>
          <a:xfrm>
            <a:off x="4191000" y="5562600"/>
            <a:ext cx="1752600" cy="457200"/>
          </a:xfrm>
          <a:prstGeom prst="roundRect">
            <a:avLst/>
          </a:prstGeom>
          <a:solidFill>
            <a:schemeClr val="tx2">
              <a:lumMod val="40000"/>
              <a:lumOff val="60000"/>
            </a:schemeClr>
          </a:solid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Turbulent</a:t>
            </a:r>
            <a:endParaRPr lang="en-US" sz="2000" dirty="0">
              <a:solidFill>
                <a:schemeClr val="tx1"/>
              </a:solidFill>
            </a:endParaRPr>
          </a:p>
        </p:txBody>
      </p:sp>
      <p:cxnSp>
        <p:nvCxnSpPr>
          <p:cNvPr id="17" name="Straight Connector 16"/>
          <p:cNvCxnSpPr/>
          <p:nvPr/>
        </p:nvCxnSpPr>
        <p:spPr>
          <a:xfrm>
            <a:off x="1828800" y="4114800"/>
            <a:ext cx="152400" cy="1588"/>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1180306" y="3543300"/>
            <a:ext cx="1600994" cy="794"/>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810000" y="2895600"/>
            <a:ext cx="152400" cy="1588"/>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2820194" y="2895600"/>
            <a:ext cx="2285206" cy="794"/>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962400" y="1752600"/>
            <a:ext cx="228600" cy="1588"/>
          </a:xfrm>
          <a:prstGeom prst="straightConnector1">
            <a:avLst/>
          </a:prstGeom>
          <a:ln>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962400" y="2895600"/>
            <a:ext cx="228600" cy="1588"/>
          </a:xfrm>
          <a:prstGeom prst="straightConnector1">
            <a:avLst/>
          </a:prstGeom>
          <a:ln>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962400" y="4038600"/>
            <a:ext cx="228600" cy="1588"/>
          </a:xfrm>
          <a:prstGeom prst="straightConnector1">
            <a:avLst/>
          </a:prstGeom>
          <a:ln>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62400" y="5791200"/>
            <a:ext cx="228600" cy="1588"/>
          </a:xfrm>
          <a:prstGeom prst="straightConnector1">
            <a:avLst/>
          </a:prstGeom>
          <a:ln>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962400" y="4953000"/>
            <a:ext cx="228600" cy="1588"/>
          </a:xfrm>
          <a:prstGeom prst="straightConnector1">
            <a:avLst/>
          </a:prstGeom>
          <a:ln>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3543300" y="5372100"/>
            <a:ext cx="838200" cy="1588"/>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pic>
        <p:nvPicPr>
          <p:cNvPr id="20482" name="Picture 2"/>
          <p:cNvPicPr>
            <a:picLocks noChangeAspect="1" noChangeArrowheads="1"/>
          </p:cNvPicPr>
          <p:nvPr/>
        </p:nvPicPr>
        <p:blipFill>
          <a:blip r:embed="rId2" cstate="print"/>
          <a:srcRect/>
          <a:stretch>
            <a:fillRect/>
          </a:stretch>
        </p:blipFill>
        <p:spPr bwMode="auto">
          <a:xfrm>
            <a:off x="5791200" y="1524000"/>
            <a:ext cx="762000" cy="1295400"/>
          </a:xfrm>
          <a:prstGeom prst="rect">
            <a:avLst/>
          </a:prstGeom>
          <a:noFill/>
          <a:ln w="9525">
            <a:noFill/>
            <a:miter lim="800000"/>
            <a:headEnd/>
            <a:tailEnd/>
          </a:ln>
          <a:effectLst/>
        </p:spPr>
      </p:pic>
      <p:pic>
        <p:nvPicPr>
          <p:cNvPr id="20484" name="Picture 4"/>
          <p:cNvPicPr>
            <a:picLocks noChangeAspect="1" noChangeArrowheads="1"/>
          </p:cNvPicPr>
          <p:nvPr/>
        </p:nvPicPr>
        <p:blipFill>
          <a:blip r:embed="rId3" cstate="print"/>
          <a:srcRect/>
          <a:stretch>
            <a:fillRect/>
          </a:stretch>
        </p:blipFill>
        <p:spPr bwMode="auto">
          <a:xfrm>
            <a:off x="8001000" y="2514600"/>
            <a:ext cx="722848" cy="1406832"/>
          </a:xfrm>
          <a:prstGeom prst="rect">
            <a:avLst/>
          </a:prstGeom>
          <a:noFill/>
          <a:ln w="9525">
            <a:noFill/>
            <a:miter lim="800000"/>
            <a:headEnd/>
            <a:tailEnd/>
          </a:ln>
          <a:effectLst/>
        </p:spPr>
      </p:pic>
      <p:cxnSp>
        <p:nvCxnSpPr>
          <p:cNvPr id="97" name="Straight Connector 96"/>
          <p:cNvCxnSpPr/>
          <p:nvPr/>
        </p:nvCxnSpPr>
        <p:spPr>
          <a:xfrm rot="5400000">
            <a:off x="5563394" y="3199606"/>
            <a:ext cx="609600" cy="1588"/>
          </a:xfrm>
          <a:prstGeom prst="lin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6172994" y="3199606"/>
            <a:ext cx="609600" cy="1588"/>
          </a:xfrm>
          <a:prstGeom prst="line">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6477794" y="3885406"/>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7011194" y="3885406"/>
            <a:ext cx="609600"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7315994" y="3885406"/>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6782594" y="3885406"/>
            <a:ext cx="609600"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6781800" y="3429000"/>
            <a:ext cx="838200" cy="228600"/>
          </a:xfrm>
          <a:prstGeom prst="ellipse">
            <a:avLst/>
          </a:prstGeom>
          <a:noFill/>
          <a:ln w="381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7086600" y="3505200"/>
            <a:ext cx="228600" cy="762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5867400" y="2819400"/>
            <a:ext cx="609600" cy="228600"/>
          </a:xfrm>
          <a:prstGeom prst="ellipse">
            <a:avLst/>
          </a:pr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Connector 106"/>
          <p:cNvCxnSpPr/>
          <p:nvPr/>
        </p:nvCxnSpPr>
        <p:spPr>
          <a:xfrm rot="5400000">
            <a:off x="7620794" y="4342606"/>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8154194" y="4342606"/>
            <a:ext cx="609600"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8458994" y="4342606"/>
            <a:ext cx="609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7925594" y="4342606"/>
            <a:ext cx="609600"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7924800" y="3886200"/>
            <a:ext cx="838200" cy="228600"/>
          </a:xfrm>
          <a:prstGeom prst="ellipse">
            <a:avLst/>
          </a:prstGeom>
          <a:noFill/>
          <a:ln w="381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8229600" y="3962400"/>
            <a:ext cx="228600" cy="762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6" name="Straight Arrow Connector 115"/>
          <p:cNvCxnSpPr/>
          <p:nvPr/>
        </p:nvCxnSpPr>
        <p:spPr>
          <a:xfrm rot="5400000" flipH="1" flipV="1">
            <a:off x="6020594" y="3733006"/>
            <a:ext cx="304800" cy="1588"/>
          </a:xfrm>
          <a:prstGeom prst="straightConnector1">
            <a:avLst/>
          </a:prstGeom>
          <a:ln>
            <a:solidFill>
              <a:schemeClr val="accent1">
                <a:shade val="95000"/>
                <a:satMod val="10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5400000" flipH="1" flipV="1">
            <a:off x="7315994" y="41140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rot="5400000" flipH="1" flipV="1">
            <a:off x="6782594" y="41140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5400000" flipH="1" flipV="1">
            <a:off x="8001794" y="4799806"/>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rot="5400000" flipH="1" flipV="1">
            <a:off x="8458994" y="46474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rot="5400000" flipH="1" flipV="1">
            <a:off x="7925594" y="46474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867400" y="3048000"/>
            <a:ext cx="914400" cy="577081"/>
          </a:xfrm>
          <a:prstGeom prst="rect">
            <a:avLst/>
          </a:prstGeom>
          <a:noFill/>
        </p:spPr>
        <p:txBody>
          <a:bodyPr wrap="square" rtlCol="0">
            <a:spAutoFit/>
          </a:bodyPr>
          <a:lstStyle/>
          <a:p>
            <a:r>
              <a:rPr lang="en-US" sz="1050" dirty="0" smtClean="0"/>
              <a:t>Fuel + Oxidizer mixture</a:t>
            </a:r>
            <a:endParaRPr lang="en-US" sz="1050" dirty="0"/>
          </a:p>
        </p:txBody>
      </p:sp>
      <p:sp>
        <p:nvSpPr>
          <p:cNvPr id="124" name="TextBox 123"/>
          <p:cNvSpPr txBox="1"/>
          <p:nvPr/>
        </p:nvSpPr>
        <p:spPr>
          <a:xfrm>
            <a:off x="7315200" y="4267200"/>
            <a:ext cx="685800" cy="253916"/>
          </a:xfrm>
          <a:prstGeom prst="rect">
            <a:avLst/>
          </a:prstGeom>
          <a:noFill/>
        </p:spPr>
        <p:txBody>
          <a:bodyPr wrap="square" rtlCol="0">
            <a:spAutoFit/>
          </a:bodyPr>
          <a:lstStyle/>
          <a:p>
            <a:r>
              <a:rPr lang="en-US" sz="1050" dirty="0" smtClean="0"/>
              <a:t>Air</a:t>
            </a:r>
            <a:endParaRPr lang="en-US" sz="1050" dirty="0"/>
          </a:p>
        </p:txBody>
      </p:sp>
      <p:sp>
        <p:nvSpPr>
          <p:cNvPr id="126" name="TextBox 125"/>
          <p:cNvSpPr txBox="1"/>
          <p:nvPr/>
        </p:nvSpPr>
        <p:spPr>
          <a:xfrm>
            <a:off x="6781800" y="4267200"/>
            <a:ext cx="685800" cy="253916"/>
          </a:xfrm>
          <a:prstGeom prst="rect">
            <a:avLst/>
          </a:prstGeom>
          <a:noFill/>
        </p:spPr>
        <p:txBody>
          <a:bodyPr wrap="square" rtlCol="0">
            <a:spAutoFit/>
          </a:bodyPr>
          <a:lstStyle/>
          <a:p>
            <a:r>
              <a:rPr lang="en-US" sz="1050" dirty="0" smtClean="0"/>
              <a:t>Air</a:t>
            </a:r>
            <a:endParaRPr lang="en-US" sz="1050" dirty="0"/>
          </a:p>
        </p:txBody>
      </p:sp>
      <p:sp>
        <p:nvSpPr>
          <p:cNvPr id="127" name="TextBox 126"/>
          <p:cNvSpPr txBox="1"/>
          <p:nvPr/>
        </p:nvSpPr>
        <p:spPr>
          <a:xfrm>
            <a:off x="6934200" y="4419600"/>
            <a:ext cx="457200" cy="253916"/>
          </a:xfrm>
          <a:prstGeom prst="rect">
            <a:avLst/>
          </a:prstGeom>
          <a:noFill/>
        </p:spPr>
        <p:txBody>
          <a:bodyPr wrap="square" rtlCol="0">
            <a:spAutoFit/>
          </a:bodyPr>
          <a:lstStyle/>
          <a:p>
            <a:r>
              <a:rPr lang="en-US" sz="1050" dirty="0" smtClean="0"/>
              <a:t>Fuel</a:t>
            </a:r>
            <a:endParaRPr lang="en-US" sz="1050" dirty="0"/>
          </a:p>
        </p:txBody>
      </p:sp>
      <p:cxnSp>
        <p:nvCxnSpPr>
          <p:cNvPr id="132" name="Straight Arrow Connector 131"/>
          <p:cNvCxnSpPr/>
          <p:nvPr/>
        </p:nvCxnSpPr>
        <p:spPr>
          <a:xfrm rot="5400000" flipH="1" flipV="1">
            <a:off x="6973094" y="4228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458200" y="4800600"/>
            <a:ext cx="381000" cy="253916"/>
          </a:xfrm>
          <a:prstGeom prst="rect">
            <a:avLst/>
          </a:prstGeom>
          <a:noFill/>
        </p:spPr>
        <p:txBody>
          <a:bodyPr wrap="square" rtlCol="0">
            <a:spAutoFit/>
          </a:bodyPr>
          <a:lstStyle/>
          <a:p>
            <a:r>
              <a:rPr lang="en-US" sz="1050" dirty="0" smtClean="0"/>
              <a:t>Air</a:t>
            </a:r>
            <a:endParaRPr lang="en-US" sz="1050" dirty="0"/>
          </a:p>
        </p:txBody>
      </p:sp>
      <p:sp>
        <p:nvSpPr>
          <p:cNvPr id="134" name="TextBox 133"/>
          <p:cNvSpPr txBox="1"/>
          <p:nvPr/>
        </p:nvSpPr>
        <p:spPr>
          <a:xfrm>
            <a:off x="7924800" y="4800600"/>
            <a:ext cx="381000" cy="253916"/>
          </a:xfrm>
          <a:prstGeom prst="rect">
            <a:avLst/>
          </a:prstGeom>
          <a:noFill/>
        </p:spPr>
        <p:txBody>
          <a:bodyPr wrap="square" rtlCol="0">
            <a:spAutoFit/>
          </a:bodyPr>
          <a:lstStyle/>
          <a:p>
            <a:r>
              <a:rPr lang="en-US" sz="1050" dirty="0" smtClean="0"/>
              <a:t>Air</a:t>
            </a:r>
            <a:endParaRPr lang="en-US" sz="1050" dirty="0"/>
          </a:p>
        </p:txBody>
      </p:sp>
      <p:sp>
        <p:nvSpPr>
          <p:cNvPr id="136" name="TextBox 135"/>
          <p:cNvSpPr txBox="1"/>
          <p:nvPr/>
        </p:nvSpPr>
        <p:spPr>
          <a:xfrm>
            <a:off x="8077200" y="5029200"/>
            <a:ext cx="685800" cy="577081"/>
          </a:xfrm>
          <a:prstGeom prst="rect">
            <a:avLst/>
          </a:prstGeom>
          <a:noFill/>
        </p:spPr>
        <p:txBody>
          <a:bodyPr wrap="square" rtlCol="0">
            <a:spAutoFit/>
          </a:bodyPr>
          <a:lstStyle/>
          <a:p>
            <a:r>
              <a:rPr lang="en-US" sz="1050" dirty="0" smtClean="0"/>
              <a:t>Fuel + Oxidizer</a:t>
            </a:r>
          </a:p>
          <a:p>
            <a:r>
              <a:rPr lang="en-US" sz="1050" dirty="0" smtClean="0"/>
              <a:t>mixture</a:t>
            </a:r>
            <a:endParaRPr lang="en-US" sz="1050" dirty="0"/>
          </a:p>
        </p:txBody>
      </p:sp>
      <p:cxnSp>
        <p:nvCxnSpPr>
          <p:cNvPr id="71" name="Straight Connector 70"/>
          <p:cNvCxnSpPr>
            <a:stCxn id="6" idx="3"/>
          </p:cNvCxnSpPr>
          <p:nvPr/>
        </p:nvCxnSpPr>
        <p:spPr>
          <a:xfrm>
            <a:off x="3886200" y="5410200"/>
            <a:ext cx="76200" cy="1588"/>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cstate="print"/>
          <a:srcRect/>
          <a:stretch>
            <a:fillRect/>
          </a:stretch>
        </p:blipFill>
        <p:spPr bwMode="auto">
          <a:xfrm>
            <a:off x="6934200" y="1905000"/>
            <a:ext cx="609600" cy="1531292"/>
          </a:xfrm>
          <a:prstGeom prst="rect">
            <a:avLst/>
          </a:prstGeom>
          <a:noFill/>
          <a:ln w="9525">
            <a:noFill/>
            <a:miter lim="800000"/>
            <a:headEnd/>
            <a:tailEnd/>
          </a:ln>
          <a:effectLst/>
        </p:spPr>
      </p:pic>
      <p:sp>
        <p:nvSpPr>
          <p:cNvPr id="65" name="TextBox 64"/>
          <p:cNvSpPr txBox="1"/>
          <p:nvPr/>
        </p:nvSpPr>
        <p:spPr>
          <a:xfrm>
            <a:off x="6858000" y="1447800"/>
            <a:ext cx="685800" cy="369332"/>
          </a:xfrm>
          <a:prstGeom prst="rect">
            <a:avLst/>
          </a:prstGeom>
          <a:noFill/>
        </p:spPr>
        <p:txBody>
          <a:bodyPr wrap="square" rtlCol="0">
            <a:spAutoFit/>
          </a:bodyPr>
          <a:lstStyle/>
          <a:p>
            <a:r>
              <a:rPr lang="en-US" dirty="0" smtClean="0"/>
              <a:t> NPF</a:t>
            </a:r>
            <a:endParaRPr lang="en-US" dirty="0"/>
          </a:p>
        </p:txBody>
      </p:sp>
      <p:sp>
        <p:nvSpPr>
          <p:cNvPr id="66" name="TextBox 65"/>
          <p:cNvSpPr txBox="1"/>
          <p:nvPr/>
        </p:nvSpPr>
        <p:spPr>
          <a:xfrm>
            <a:off x="8077200" y="1981200"/>
            <a:ext cx="685800" cy="369332"/>
          </a:xfrm>
          <a:prstGeom prst="rect">
            <a:avLst/>
          </a:prstGeom>
          <a:noFill/>
        </p:spPr>
        <p:txBody>
          <a:bodyPr wrap="square" rtlCol="0">
            <a:spAutoFit/>
          </a:bodyPr>
          <a:lstStyle/>
          <a:p>
            <a:r>
              <a:rPr lang="en-US" dirty="0" smtClean="0"/>
              <a:t>PPF</a:t>
            </a:r>
            <a:endParaRPr lang="en-US" dirty="0"/>
          </a:p>
        </p:txBody>
      </p:sp>
      <p:sp>
        <p:nvSpPr>
          <p:cNvPr id="67" name="TextBox 66"/>
          <p:cNvSpPr txBox="1"/>
          <p:nvPr/>
        </p:nvSpPr>
        <p:spPr>
          <a:xfrm>
            <a:off x="5943600" y="1066800"/>
            <a:ext cx="685800" cy="369332"/>
          </a:xfrm>
          <a:prstGeom prst="rect">
            <a:avLst/>
          </a:prstGeom>
          <a:noFill/>
        </p:spPr>
        <p:txBody>
          <a:bodyPr wrap="square" rtlCol="0">
            <a:spAutoFit/>
          </a:bodyPr>
          <a:lstStyle/>
          <a:p>
            <a:r>
              <a:rPr lang="en-US" dirty="0" smtClean="0"/>
              <a:t>PF</a:t>
            </a:r>
            <a:endParaRPr lang="en-US" dirty="0"/>
          </a:p>
        </p:txBody>
      </p:sp>
      <p:pic>
        <p:nvPicPr>
          <p:cNvPr id="27649" name="Picture 1" descr="D:\Ph.D Thesis\Research Plan _July-Dec2010\Research plan_new interpretations\ASPACC 2010_stopped\Flame videos _ 15-6-2010\LPG\11.bmp"/>
          <p:cNvPicPr>
            <a:picLocks noChangeAspect="1" noChangeArrowheads="1"/>
          </p:cNvPicPr>
          <p:nvPr/>
        </p:nvPicPr>
        <p:blipFill>
          <a:blip r:embed="rId5"/>
          <a:srcRect/>
          <a:stretch>
            <a:fillRect/>
          </a:stretch>
        </p:blipFill>
        <p:spPr bwMode="auto">
          <a:xfrm>
            <a:off x="6324600" y="4648200"/>
            <a:ext cx="914400" cy="1958110"/>
          </a:xfrm>
          <a:prstGeom prst="rect">
            <a:avLst/>
          </a:prstGeom>
          <a:noFill/>
        </p:spPr>
      </p:pic>
      <p:cxnSp>
        <p:nvCxnSpPr>
          <p:cNvPr id="62" name="Straight Arrow Connector 61"/>
          <p:cNvCxnSpPr/>
          <p:nvPr/>
        </p:nvCxnSpPr>
        <p:spPr>
          <a:xfrm>
            <a:off x="6019800" y="57912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flipH="1" flipV="1">
            <a:off x="5753099" y="3543305"/>
            <a:ext cx="1371605" cy="83819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981200" y="56388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1333500" y="4991100"/>
            <a:ext cx="129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981200" y="2743200"/>
            <a:ext cx="76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blinds(horizontal)">
                                      <p:cBhvr>
                                        <p:cTn id="13" dur="500"/>
                                        <p:tgtEl>
                                          <p:spTgt spid="85"/>
                                        </p:tgtEl>
                                      </p:cBhvr>
                                    </p:animEffect>
                                  </p:childTnLst>
                                </p:cTn>
                              </p:par>
                              <p:par>
                                <p:cTn id="14" presetID="3" presetClass="entr" presetSubtype="10" fill="hold"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blinds(horizontal)">
                                      <p:cBhvr>
                                        <p:cTn id="16" dur="500"/>
                                        <p:tgtEl>
                                          <p:spTgt spid="87"/>
                                        </p:tgtEl>
                                      </p:cBhvr>
                                    </p:animEffect>
                                  </p:childTnLst>
                                </p:cTn>
                              </p:par>
                              <p:par>
                                <p:cTn id="17" presetID="3" presetClass="entr" presetSubtype="1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blinds(horizontal)">
                                      <p:cBhvr>
                                        <p:cTn id="19" dur="500"/>
                                        <p:tgtEl>
                                          <p:spTgt spid="92"/>
                                        </p:tgtEl>
                                      </p:cBhvr>
                                    </p:animEffect>
                                  </p:childTnLst>
                                </p:cTn>
                              </p:par>
                              <p:par>
                                <p:cTn id="20" presetID="3" presetClass="entr" presetSubtype="1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482"/>
                                        </p:tgtEl>
                                        <p:attrNameLst>
                                          <p:attrName>style.visibility</p:attrName>
                                        </p:attrNameLst>
                                      </p:cBhvr>
                                      <p:to>
                                        <p:strVal val="visible"/>
                                      </p:to>
                                    </p:set>
                                    <p:animEffect transition="in" filter="blinds(horizontal)">
                                      <p:cBhvr>
                                        <p:cTn id="35" dur="500"/>
                                        <p:tgtEl>
                                          <p:spTgt spid="20482"/>
                                        </p:tgtEl>
                                      </p:cBhvr>
                                    </p:animEffect>
                                  </p:childTnLst>
                                </p:cTn>
                              </p:par>
                              <p:par>
                                <p:cTn id="36" presetID="3" presetClass="entr" presetSubtype="10" fill="hold" nodeType="with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blinds(horizontal)">
                                      <p:cBhvr>
                                        <p:cTn id="38" dur="500"/>
                                        <p:tgtEl>
                                          <p:spTgt spid="97"/>
                                        </p:tgtEl>
                                      </p:cBhvr>
                                    </p:animEffect>
                                  </p:childTnLst>
                                </p:cTn>
                              </p:par>
                              <p:par>
                                <p:cTn id="39" presetID="3" presetClass="entr" presetSubtype="10"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blinds(horizontal)">
                                      <p:cBhvr>
                                        <p:cTn id="41" dur="500"/>
                                        <p:tgtEl>
                                          <p:spTgt spid="9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06"/>
                                        </p:tgtEl>
                                        <p:attrNameLst>
                                          <p:attrName>style.visibility</p:attrName>
                                        </p:attrNameLst>
                                      </p:cBhvr>
                                      <p:to>
                                        <p:strVal val="visible"/>
                                      </p:to>
                                    </p:set>
                                    <p:animEffect transition="in" filter="blinds(horizontal)">
                                      <p:cBhvr>
                                        <p:cTn id="44" dur="500"/>
                                        <p:tgtEl>
                                          <p:spTgt spid="106"/>
                                        </p:tgtEl>
                                      </p:cBhvr>
                                    </p:animEffect>
                                  </p:childTnLst>
                                </p:cTn>
                              </p:par>
                              <p:par>
                                <p:cTn id="45" presetID="3" presetClass="entr" presetSubtype="10"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blinds(horizontal)">
                                      <p:cBhvr>
                                        <p:cTn id="47" dur="500"/>
                                        <p:tgtEl>
                                          <p:spTgt spid="11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blinds(horizontal)">
                                      <p:cBhvr>
                                        <p:cTn id="50" dur="500"/>
                                        <p:tgtEl>
                                          <p:spTgt spid="6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3"/>
                                        </p:tgtEl>
                                        <p:attrNameLst>
                                          <p:attrName>style.visibility</p:attrName>
                                        </p:attrNameLst>
                                      </p:cBhvr>
                                      <p:to>
                                        <p:strVal val="visible"/>
                                      </p:to>
                                    </p:set>
                                    <p:animEffect transition="in" filter="blinds(horizontal)">
                                      <p:cBhvr>
                                        <p:cTn id="53" dur="500"/>
                                        <p:tgtEl>
                                          <p:spTgt spid="123"/>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cTn>
                              </p:par>
                              <p:par>
                                <p:cTn id="57" presetID="3" presetClass="entr" presetSubtype="1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linds(horizontal)">
                                      <p:cBhvr>
                                        <p:cTn id="59" dur="500"/>
                                        <p:tgtEl>
                                          <p:spTgt spid="35"/>
                                        </p:tgtEl>
                                      </p:cBhvr>
                                    </p:animEffect>
                                  </p:childTnLst>
                                </p:cTn>
                              </p:par>
                              <p:par>
                                <p:cTn id="60" presetID="3" presetClass="entr" presetSubtype="1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linds(horizontal)">
                                      <p:cBhvr>
                                        <p:cTn id="62" dur="500"/>
                                        <p:tgtEl>
                                          <p:spTgt spid="34"/>
                                        </p:tgtEl>
                                      </p:cBhvr>
                                    </p:animEffect>
                                  </p:childTnLst>
                                </p:cTn>
                              </p:par>
                              <p:par>
                                <p:cTn id="63" presetID="3" presetClass="entr" presetSubtype="1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linds(horizontal)">
                                      <p:cBhvr>
                                        <p:cTn id="65" dur="500"/>
                                        <p:tgtEl>
                                          <p:spTgt spid="32"/>
                                        </p:tgtEl>
                                      </p:cBhvr>
                                    </p:animEffect>
                                  </p:childTnLst>
                                </p:cTn>
                              </p:par>
                              <p:par>
                                <p:cTn id="66" presetID="3" presetClass="entr" presetSubtype="1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blinds(horizontal)">
                                      <p:cBhvr>
                                        <p:cTn id="68" dur="500"/>
                                        <p:tgtEl>
                                          <p:spTgt spid="37"/>
                                        </p:tgtEl>
                                      </p:cBhvr>
                                    </p:animEffect>
                                  </p:childTnLst>
                                </p:cTn>
                              </p:par>
                              <p:par>
                                <p:cTn id="69" presetID="3" presetClass="entr" presetSubtype="1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blinds(horizontal)">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01"/>
                                        </p:tgtEl>
                                        <p:attrNameLst>
                                          <p:attrName>style.visibility</p:attrName>
                                        </p:attrNameLst>
                                      </p:cBhvr>
                                      <p:to>
                                        <p:strVal val="visible"/>
                                      </p:to>
                                    </p:set>
                                    <p:animEffect transition="in" filter="blinds(horizontal)">
                                      <p:cBhvr>
                                        <p:cTn id="76" dur="500"/>
                                        <p:tgtEl>
                                          <p:spTgt spid="101"/>
                                        </p:tgtEl>
                                      </p:cBhvr>
                                    </p:animEffect>
                                  </p:childTnLst>
                                </p:cTn>
                              </p:par>
                              <p:par>
                                <p:cTn id="77" presetID="3" presetClass="entr" presetSubtype="1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animEffect transition="in" filter="blinds(horizontal)">
                                      <p:cBhvr>
                                        <p:cTn id="79" dur="500"/>
                                        <p:tgtEl>
                                          <p:spTgt spid="10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04"/>
                                        </p:tgtEl>
                                        <p:attrNameLst>
                                          <p:attrName>style.visibility</p:attrName>
                                        </p:attrNameLst>
                                      </p:cBhvr>
                                      <p:to>
                                        <p:strVal val="visible"/>
                                      </p:to>
                                    </p:set>
                                    <p:animEffect transition="in" filter="blinds(horizontal)">
                                      <p:cBhvr>
                                        <p:cTn id="82" dur="500"/>
                                        <p:tgtEl>
                                          <p:spTgt spid="104"/>
                                        </p:tgtEl>
                                      </p:cBhvr>
                                    </p:animEffect>
                                  </p:childTnLst>
                                </p:cTn>
                              </p:par>
                              <p:par>
                                <p:cTn id="83" presetID="3" presetClass="entr" presetSubtype="10" fill="hold" nodeType="withEffect">
                                  <p:stCondLst>
                                    <p:cond delay="0"/>
                                  </p:stCondLst>
                                  <p:childTnLst>
                                    <p:set>
                                      <p:cBhvr>
                                        <p:cTn id="84" dur="1" fill="hold">
                                          <p:stCondLst>
                                            <p:cond delay="0"/>
                                          </p:stCondLst>
                                        </p:cTn>
                                        <p:tgtEl>
                                          <p:spTgt spid="119"/>
                                        </p:tgtEl>
                                        <p:attrNameLst>
                                          <p:attrName>style.visibility</p:attrName>
                                        </p:attrNameLst>
                                      </p:cBhvr>
                                      <p:to>
                                        <p:strVal val="visible"/>
                                      </p:to>
                                    </p:set>
                                    <p:animEffect transition="in" filter="blinds(horizontal)">
                                      <p:cBhvr>
                                        <p:cTn id="85" dur="500"/>
                                        <p:tgtEl>
                                          <p:spTgt spid="119"/>
                                        </p:tgtEl>
                                      </p:cBhvr>
                                    </p:animEffect>
                                  </p:childTnLst>
                                </p:cTn>
                              </p:par>
                              <p:par>
                                <p:cTn id="86" presetID="3" presetClass="entr" presetSubtype="10" fill="hold" nodeType="with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blinds(horizontal)">
                                      <p:cBhvr>
                                        <p:cTn id="88" dur="500"/>
                                        <p:tgtEl>
                                          <p:spTgt spid="132"/>
                                        </p:tgtEl>
                                      </p:cBhvr>
                                    </p:animEffect>
                                  </p:childTnLst>
                                </p:cTn>
                              </p:par>
                              <p:par>
                                <p:cTn id="89" presetID="3" presetClass="entr" presetSubtype="10" fill="hold" nodeType="withEffect">
                                  <p:stCondLst>
                                    <p:cond delay="0"/>
                                  </p:stCondLst>
                                  <p:childTnLst>
                                    <p:set>
                                      <p:cBhvr>
                                        <p:cTn id="90" dur="1" fill="hold">
                                          <p:stCondLst>
                                            <p:cond delay="0"/>
                                          </p:stCondLst>
                                        </p:cTn>
                                        <p:tgtEl>
                                          <p:spTgt spid="1026"/>
                                        </p:tgtEl>
                                        <p:attrNameLst>
                                          <p:attrName>style.visibility</p:attrName>
                                        </p:attrNameLst>
                                      </p:cBhvr>
                                      <p:to>
                                        <p:strVal val="visible"/>
                                      </p:to>
                                    </p:set>
                                    <p:animEffect transition="in" filter="blinds(horizontal)">
                                      <p:cBhvr>
                                        <p:cTn id="91" dur="500"/>
                                        <p:tgtEl>
                                          <p:spTgt spid="1026"/>
                                        </p:tgtEl>
                                      </p:cBhvr>
                                    </p:animEffect>
                                  </p:childTnLst>
                                </p:cTn>
                              </p:par>
                              <p:par>
                                <p:cTn id="92" presetID="3" presetClass="entr" presetSubtype="10" fill="hold"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blinds(horizontal)">
                                      <p:cBhvr>
                                        <p:cTn id="94" dur="500"/>
                                        <p:tgtEl>
                                          <p:spTgt spid="118"/>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26"/>
                                        </p:tgtEl>
                                        <p:attrNameLst>
                                          <p:attrName>style.visibility</p:attrName>
                                        </p:attrNameLst>
                                      </p:cBhvr>
                                      <p:to>
                                        <p:strVal val="visible"/>
                                      </p:to>
                                    </p:set>
                                    <p:animEffect transition="in" filter="blinds(horizontal)">
                                      <p:cBhvr>
                                        <p:cTn id="97" dur="500"/>
                                        <p:tgtEl>
                                          <p:spTgt spid="126"/>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24"/>
                                        </p:tgtEl>
                                        <p:attrNameLst>
                                          <p:attrName>style.visibility</p:attrName>
                                        </p:attrNameLst>
                                      </p:cBhvr>
                                      <p:to>
                                        <p:strVal val="visible"/>
                                      </p:to>
                                    </p:set>
                                    <p:animEffect transition="in" filter="blinds(horizontal)">
                                      <p:cBhvr>
                                        <p:cTn id="100" dur="500"/>
                                        <p:tgtEl>
                                          <p:spTgt spid="124"/>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27"/>
                                        </p:tgtEl>
                                        <p:attrNameLst>
                                          <p:attrName>style.visibility</p:attrName>
                                        </p:attrNameLst>
                                      </p:cBhvr>
                                      <p:to>
                                        <p:strVal val="visible"/>
                                      </p:to>
                                    </p:set>
                                    <p:animEffect transition="in" filter="blinds(horizontal)">
                                      <p:cBhvr>
                                        <p:cTn id="103" dur="500"/>
                                        <p:tgtEl>
                                          <p:spTgt spid="127"/>
                                        </p:tgtEl>
                                      </p:cBhvr>
                                    </p:animEffect>
                                  </p:childTnLst>
                                </p:cTn>
                              </p:par>
                              <p:par>
                                <p:cTn id="104" presetID="3" presetClass="entr" presetSubtype="10" fill="hold" nodeType="withEffect">
                                  <p:stCondLst>
                                    <p:cond delay="0"/>
                                  </p:stCondLst>
                                  <p:childTnLst>
                                    <p:set>
                                      <p:cBhvr>
                                        <p:cTn id="105" dur="1" fill="hold">
                                          <p:stCondLst>
                                            <p:cond delay="0"/>
                                          </p:stCondLst>
                                        </p:cTn>
                                        <p:tgtEl>
                                          <p:spTgt spid="99"/>
                                        </p:tgtEl>
                                        <p:attrNameLst>
                                          <p:attrName>style.visibility</p:attrName>
                                        </p:attrNameLst>
                                      </p:cBhvr>
                                      <p:to>
                                        <p:strVal val="visible"/>
                                      </p:to>
                                    </p:set>
                                    <p:animEffect transition="in" filter="blinds(horizontal)">
                                      <p:cBhvr>
                                        <p:cTn id="106" dur="500"/>
                                        <p:tgtEl>
                                          <p:spTgt spid="99"/>
                                        </p:tgtEl>
                                      </p:cBhvr>
                                    </p:animEffect>
                                  </p:childTnLst>
                                </p:cTn>
                              </p:par>
                              <p:par>
                                <p:cTn id="107" presetID="3" presetClass="entr" presetSubtype="10" fill="hold" nodeType="withEffect">
                                  <p:stCondLst>
                                    <p:cond delay="0"/>
                                  </p:stCondLst>
                                  <p:childTnLst>
                                    <p:set>
                                      <p:cBhvr>
                                        <p:cTn id="108" dur="1" fill="hold">
                                          <p:stCondLst>
                                            <p:cond delay="0"/>
                                          </p:stCondLst>
                                        </p:cTn>
                                        <p:tgtEl>
                                          <p:spTgt spid="100"/>
                                        </p:tgtEl>
                                        <p:attrNameLst>
                                          <p:attrName>style.visibility</p:attrName>
                                        </p:attrNameLst>
                                      </p:cBhvr>
                                      <p:to>
                                        <p:strVal val="visible"/>
                                      </p:to>
                                    </p:set>
                                    <p:animEffect transition="in" filter="blinds(horizontal)">
                                      <p:cBhvr>
                                        <p:cTn id="109" dur="500"/>
                                        <p:tgtEl>
                                          <p:spTgt spid="100"/>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blinds(horizontal)">
                                      <p:cBhvr>
                                        <p:cTn id="112" dur="500"/>
                                        <p:tgtEl>
                                          <p:spTgt spid="65"/>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9"/>
                                        </p:tgtEl>
                                        <p:attrNameLst>
                                          <p:attrName>style.visibility</p:attrName>
                                        </p:attrNameLst>
                                      </p:cBhvr>
                                      <p:to>
                                        <p:strVal val="visible"/>
                                      </p:to>
                                    </p:set>
                                    <p:animEffect transition="in" filter="blinds(horizontal)">
                                      <p:cBhvr>
                                        <p:cTn id="115" dur="500"/>
                                        <p:tgtEl>
                                          <p:spTgt spid="9"/>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03"/>
                                        </p:tgtEl>
                                        <p:attrNameLst>
                                          <p:attrName>style.visibility</p:attrName>
                                        </p:attrNameLst>
                                      </p:cBhvr>
                                      <p:to>
                                        <p:strVal val="visible"/>
                                      </p:to>
                                    </p:set>
                                    <p:animEffect transition="in" filter="blinds(horizontal)">
                                      <p:cBhvr>
                                        <p:cTn id="118" dur="500"/>
                                        <p:tgtEl>
                                          <p:spTgt spid="103"/>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8"/>
                                        </p:tgtEl>
                                        <p:attrNameLst>
                                          <p:attrName>style.visibility</p:attrName>
                                        </p:attrNameLst>
                                      </p:cBhvr>
                                      <p:to>
                                        <p:strVal val="visible"/>
                                      </p:to>
                                    </p:set>
                                    <p:animEffect transition="in" filter="blinds(horizontal)">
                                      <p:cBhvr>
                                        <p:cTn id="123" dur="500"/>
                                        <p:tgtEl>
                                          <p:spTgt spid="8"/>
                                        </p:tgtEl>
                                      </p:cBhvr>
                                    </p:animEffect>
                                  </p:childTnLst>
                                </p:cTn>
                              </p:par>
                              <p:par>
                                <p:cTn id="124" presetID="3" presetClass="entr" presetSubtype="10" fill="hold" nodeType="withEffect">
                                  <p:stCondLst>
                                    <p:cond delay="0"/>
                                  </p:stCondLst>
                                  <p:childTnLst>
                                    <p:set>
                                      <p:cBhvr>
                                        <p:cTn id="125" dur="1" fill="hold">
                                          <p:stCondLst>
                                            <p:cond delay="0"/>
                                          </p:stCondLst>
                                        </p:cTn>
                                        <p:tgtEl>
                                          <p:spTgt spid="20484"/>
                                        </p:tgtEl>
                                        <p:attrNameLst>
                                          <p:attrName>style.visibility</p:attrName>
                                        </p:attrNameLst>
                                      </p:cBhvr>
                                      <p:to>
                                        <p:strVal val="visible"/>
                                      </p:to>
                                    </p:set>
                                    <p:animEffect transition="in" filter="blinds(horizontal)">
                                      <p:cBhvr>
                                        <p:cTn id="126" dur="500"/>
                                        <p:tgtEl>
                                          <p:spTgt spid="20484"/>
                                        </p:tgtEl>
                                      </p:cBhvr>
                                    </p:animEffect>
                                  </p:childTnLst>
                                </p:cTn>
                              </p:par>
                              <p:par>
                                <p:cTn id="127" presetID="3" presetClass="entr" presetSubtype="10" fill="hold" nodeType="withEffect">
                                  <p:stCondLst>
                                    <p:cond delay="0"/>
                                  </p:stCondLst>
                                  <p:childTnLst>
                                    <p:set>
                                      <p:cBhvr>
                                        <p:cTn id="128" dur="1" fill="hold">
                                          <p:stCondLst>
                                            <p:cond delay="0"/>
                                          </p:stCondLst>
                                        </p:cTn>
                                        <p:tgtEl>
                                          <p:spTgt spid="107"/>
                                        </p:tgtEl>
                                        <p:attrNameLst>
                                          <p:attrName>style.visibility</p:attrName>
                                        </p:attrNameLst>
                                      </p:cBhvr>
                                      <p:to>
                                        <p:strVal val="visible"/>
                                      </p:to>
                                    </p:set>
                                    <p:animEffect transition="in" filter="blinds(horizontal)">
                                      <p:cBhvr>
                                        <p:cTn id="129" dur="500"/>
                                        <p:tgtEl>
                                          <p:spTgt spid="107"/>
                                        </p:tgtEl>
                                      </p:cBhvr>
                                    </p:animEffect>
                                  </p:childTnLst>
                                </p:cTn>
                              </p:par>
                              <p:par>
                                <p:cTn id="130" presetID="3" presetClass="entr" presetSubtype="10" fill="hold" nodeType="withEffect">
                                  <p:stCondLst>
                                    <p:cond delay="0"/>
                                  </p:stCondLst>
                                  <p:childTnLst>
                                    <p:set>
                                      <p:cBhvr>
                                        <p:cTn id="131" dur="1" fill="hold">
                                          <p:stCondLst>
                                            <p:cond delay="0"/>
                                          </p:stCondLst>
                                        </p:cTn>
                                        <p:tgtEl>
                                          <p:spTgt spid="108"/>
                                        </p:tgtEl>
                                        <p:attrNameLst>
                                          <p:attrName>style.visibility</p:attrName>
                                        </p:attrNameLst>
                                      </p:cBhvr>
                                      <p:to>
                                        <p:strVal val="visible"/>
                                      </p:to>
                                    </p:set>
                                    <p:animEffect transition="in" filter="blinds(horizontal)">
                                      <p:cBhvr>
                                        <p:cTn id="132" dur="500"/>
                                        <p:tgtEl>
                                          <p:spTgt spid="108"/>
                                        </p:tgtEl>
                                      </p:cBhvr>
                                    </p:animEffect>
                                  </p:childTnLst>
                                </p:cTn>
                              </p:par>
                              <p:par>
                                <p:cTn id="133" presetID="3" presetClass="entr" presetSubtype="10" fill="hold" nodeType="withEffect">
                                  <p:stCondLst>
                                    <p:cond delay="0"/>
                                  </p:stCondLst>
                                  <p:childTnLst>
                                    <p:set>
                                      <p:cBhvr>
                                        <p:cTn id="134" dur="1" fill="hold">
                                          <p:stCondLst>
                                            <p:cond delay="0"/>
                                          </p:stCondLst>
                                        </p:cTn>
                                        <p:tgtEl>
                                          <p:spTgt spid="109"/>
                                        </p:tgtEl>
                                        <p:attrNameLst>
                                          <p:attrName>style.visibility</p:attrName>
                                        </p:attrNameLst>
                                      </p:cBhvr>
                                      <p:to>
                                        <p:strVal val="visible"/>
                                      </p:to>
                                    </p:set>
                                    <p:animEffect transition="in" filter="blinds(horizontal)">
                                      <p:cBhvr>
                                        <p:cTn id="135" dur="500"/>
                                        <p:tgtEl>
                                          <p:spTgt spid="109"/>
                                        </p:tgtEl>
                                      </p:cBhvr>
                                    </p:animEffect>
                                  </p:childTnLst>
                                </p:cTn>
                              </p:par>
                              <p:par>
                                <p:cTn id="136" presetID="3" presetClass="entr" presetSubtype="10" fill="hold" nodeType="withEffect">
                                  <p:stCondLst>
                                    <p:cond delay="0"/>
                                  </p:stCondLst>
                                  <p:childTnLst>
                                    <p:set>
                                      <p:cBhvr>
                                        <p:cTn id="137" dur="1" fill="hold">
                                          <p:stCondLst>
                                            <p:cond delay="0"/>
                                          </p:stCondLst>
                                        </p:cTn>
                                        <p:tgtEl>
                                          <p:spTgt spid="110"/>
                                        </p:tgtEl>
                                        <p:attrNameLst>
                                          <p:attrName>style.visibility</p:attrName>
                                        </p:attrNameLst>
                                      </p:cBhvr>
                                      <p:to>
                                        <p:strVal val="visible"/>
                                      </p:to>
                                    </p:set>
                                    <p:animEffect transition="in" filter="blinds(horizontal)">
                                      <p:cBhvr>
                                        <p:cTn id="138" dur="500"/>
                                        <p:tgtEl>
                                          <p:spTgt spid="110"/>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111"/>
                                        </p:tgtEl>
                                        <p:attrNameLst>
                                          <p:attrName>style.visibility</p:attrName>
                                        </p:attrNameLst>
                                      </p:cBhvr>
                                      <p:to>
                                        <p:strVal val="visible"/>
                                      </p:to>
                                    </p:set>
                                    <p:animEffect transition="in" filter="blinds(horizontal)">
                                      <p:cBhvr>
                                        <p:cTn id="141" dur="500"/>
                                        <p:tgtEl>
                                          <p:spTgt spid="111"/>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112"/>
                                        </p:tgtEl>
                                        <p:attrNameLst>
                                          <p:attrName>style.visibility</p:attrName>
                                        </p:attrNameLst>
                                      </p:cBhvr>
                                      <p:to>
                                        <p:strVal val="visible"/>
                                      </p:to>
                                    </p:set>
                                    <p:animEffect transition="in" filter="blinds(horizontal)">
                                      <p:cBhvr>
                                        <p:cTn id="144" dur="500"/>
                                        <p:tgtEl>
                                          <p:spTgt spid="112"/>
                                        </p:tgtEl>
                                      </p:cBhvr>
                                    </p:animEffect>
                                  </p:childTnLst>
                                </p:cTn>
                              </p:par>
                              <p:par>
                                <p:cTn id="145" presetID="3" presetClass="entr" presetSubtype="10" fill="hold" nodeType="withEffect">
                                  <p:stCondLst>
                                    <p:cond delay="0"/>
                                  </p:stCondLst>
                                  <p:childTnLst>
                                    <p:set>
                                      <p:cBhvr>
                                        <p:cTn id="146" dur="1" fill="hold">
                                          <p:stCondLst>
                                            <p:cond delay="0"/>
                                          </p:stCondLst>
                                        </p:cTn>
                                        <p:tgtEl>
                                          <p:spTgt spid="120"/>
                                        </p:tgtEl>
                                        <p:attrNameLst>
                                          <p:attrName>style.visibility</p:attrName>
                                        </p:attrNameLst>
                                      </p:cBhvr>
                                      <p:to>
                                        <p:strVal val="visible"/>
                                      </p:to>
                                    </p:set>
                                    <p:animEffect transition="in" filter="blinds(horizontal)">
                                      <p:cBhvr>
                                        <p:cTn id="147" dur="500"/>
                                        <p:tgtEl>
                                          <p:spTgt spid="120"/>
                                        </p:tgtEl>
                                      </p:cBhvr>
                                    </p:animEffect>
                                  </p:childTnLst>
                                </p:cTn>
                              </p:par>
                              <p:par>
                                <p:cTn id="148" presetID="3" presetClass="entr" presetSubtype="10" fill="hold" nodeType="withEffect">
                                  <p:stCondLst>
                                    <p:cond delay="0"/>
                                  </p:stCondLst>
                                  <p:childTnLst>
                                    <p:set>
                                      <p:cBhvr>
                                        <p:cTn id="149" dur="1" fill="hold">
                                          <p:stCondLst>
                                            <p:cond delay="0"/>
                                          </p:stCondLst>
                                        </p:cTn>
                                        <p:tgtEl>
                                          <p:spTgt spid="121"/>
                                        </p:tgtEl>
                                        <p:attrNameLst>
                                          <p:attrName>style.visibility</p:attrName>
                                        </p:attrNameLst>
                                      </p:cBhvr>
                                      <p:to>
                                        <p:strVal val="visible"/>
                                      </p:to>
                                    </p:set>
                                    <p:animEffect transition="in" filter="blinds(horizontal)">
                                      <p:cBhvr>
                                        <p:cTn id="150" dur="500"/>
                                        <p:tgtEl>
                                          <p:spTgt spid="121"/>
                                        </p:tgtEl>
                                      </p:cBhvr>
                                    </p:animEffect>
                                  </p:childTnLst>
                                </p:cTn>
                              </p:par>
                              <p:par>
                                <p:cTn id="151" presetID="3" presetClass="entr" presetSubtype="10" fill="hold" nodeType="withEffect">
                                  <p:stCondLst>
                                    <p:cond delay="0"/>
                                  </p:stCondLst>
                                  <p:childTnLst>
                                    <p:set>
                                      <p:cBhvr>
                                        <p:cTn id="152" dur="1" fill="hold">
                                          <p:stCondLst>
                                            <p:cond delay="0"/>
                                          </p:stCondLst>
                                        </p:cTn>
                                        <p:tgtEl>
                                          <p:spTgt spid="122"/>
                                        </p:tgtEl>
                                        <p:attrNameLst>
                                          <p:attrName>style.visibility</p:attrName>
                                        </p:attrNameLst>
                                      </p:cBhvr>
                                      <p:to>
                                        <p:strVal val="visible"/>
                                      </p:to>
                                    </p:set>
                                    <p:animEffect transition="in" filter="blinds(horizontal)">
                                      <p:cBhvr>
                                        <p:cTn id="153" dur="500"/>
                                        <p:tgtEl>
                                          <p:spTgt spid="122"/>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133"/>
                                        </p:tgtEl>
                                        <p:attrNameLst>
                                          <p:attrName>style.visibility</p:attrName>
                                        </p:attrNameLst>
                                      </p:cBhvr>
                                      <p:to>
                                        <p:strVal val="visible"/>
                                      </p:to>
                                    </p:set>
                                    <p:animEffect transition="in" filter="blinds(horizontal)">
                                      <p:cBhvr>
                                        <p:cTn id="156" dur="500"/>
                                        <p:tgtEl>
                                          <p:spTgt spid="133"/>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134"/>
                                        </p:tgtEl>
                                        <p:attrNameLst>
                                          <p:attrName>style.visibility</p:attrName>
                                        </p:attrNameLst>
                                      </p:cBhvr>
                                      <p:to>
                                        <p:strVal val="visible"/>
                                      </p:to>
                                    </p:set>
                                    <p:animEffect transition="in" filter="blinds(horizontal)">
                                      <p:cBhvr>
                                        <p:cTn id="159" dur="500"/>
                                        <p:tgtEl>
                                          <p:spTgt spid="134"/>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136"/>
                                        </p:tgtEl>
                                        <p:attrNameLst>
                                          <p:attrName>style.visibility</p:attrName>
                                        </p:attrNameLst>
                                      </p:cBhvr>
                                      <p:to>
                                        <p:strVal val="visible"/>
                                      </p:to>
                                    </p:set>
                                    <p:animEffect transition="in" filter="blinds(horizontal)">
                                      <p:cBhvr>
                                        <p:cTn id="162" dur="500"/>
                                        <p:tgtEl>
                                          <p:spTgt spid="136"/>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66"/>
                                        </p:tgtEl>
                                        <p:attrNameLst>
                                          <p:attrName>style.visibility</p:attrName>
                                        </p:attrNameLst>
                                      </p:cBhvr>
                                      <p:to>
                                        <p:strVal val="visible"/>
                                      </p:to>
                                    </p:set>
                                    <p:animEffect transition="in" filter="blinds(horizontal)">
                                      <p:cBhvr>
                                        <p:cTn id="165" dur="500"/>
                                        <p:tgtEl>
                                          <p:spTgt spid="66"/>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12"/>
                                        </p:tgtEl>
                                        <p:attrNameLst>
                                          <p:attrName>style.visibility</p:attrName>
                                        </p:attrNameLst>
                                      </p:cBhvr>
                                      <p:to>
                                        <p:strVal val="visible"/>
                                      </p:to>
                                    </p:set>
                                    <p:animEffect transition="in" filter="blinds(horizontal)">
                                      <p:cBhvr>
                                        <p:cTn id="170" dur="500"/>
                                        <p:tgtEl>
                                          <p:spTgt spid="12"/>
                                        </p:tgtEl>
                                      </p:cBhvr>
                                    </p:animEffect>
                                  </p:childTnLst>
                                </p:cTn>
                              </p:par>
                              <p:par>
                                <p:cTn id="171" presetID="3" presetClass="entr" presetSubtype="10" fill="hold" nodeType="withEffect">
                                  <p:stCondLst>
                                    <p:cond delay="0"/>
                                  </p:stCondLst>
                                  <p:childTnLst>
                                    <p:set>
                                      <p:cBhvr>
                                        <p:cTn id="172" dur="1" fill="hold">
                                          <p:stCondLst>
                                            <p:cond delay="0"/>
                                          </p:stCondLst>
                                        </p:cTn>
                                        <p:tgtEl>
                                          <p:spTgt spid="44"/>
                                        </p:tgtEl>
                                        <p:attrNameLst>
                                          <p:attrName>style.visibility</p:attrName>
                                        </p:attrNameLst>
                                      </p:cBhvr>
                                      <p:to>
                                        <p:strVal val="visible"/>
                                      </p:to>
                                    </p:set>
                                    <p:animEffect transition="in" filter="blinds(horizontal)">
                                      <p:cBhvr>
                                        <p:cTn id="173" dur="500"/>
                                        <p:tgtEl>
                                          <p:spTgt spid="44"/>
                                        </p:tgtEl>
                                      </p:cBhvr>
                                    </p:animEffect>
                                  </p:childTnLst>
                                </p:cTn>
                              </p:par>
                              <p:par>
                                <p:cTn id="174" presetID="3" presetClass="entr" presetSubtype="10" fill="hold" nodeType="withEffect">
                                  <p:stCondLst>
                                    <p:cond delay="0"/>
                                  </p:stCondLst>
                                  <p:childTnLst>
                                    <p:set>
                                      <p:cBhvr>
                                        <p:cTn id="175" dur="1" fill="hold">
                                          <p:stCondLst>
                                            <p:cond delay="0"/>
                                          </p:stCondLst>
                                        </p:cTn>
                                        <p:tgtEl>
                                          <p:spTgt spid="57"/>
                                        </p:tgtEl>
                                        <p:attrNameLst>
                                          <p:attrName>style.visibility</p:attrName>
                                        </p:attrNameLst>
                                      </p:cBhvr>
                                      <p:to>
                                        <p:strVal val="visible"/>
                                      </p:to>
                                    </p:set>
                                    <p:animEffect transition="in" filter="blinds(horizontal)">
                                      <p:cBhvr>
                                        <p:cTn id="176" dur="500"/>
                                        <p:tgtEl>
                                          <p:spTgt spid="57"/>
                                        </p:tgtEl>
                                      </p:cBhvr>
                                    </p:animEffect>
                                  </p:childTnLst>
                                </p:cTn>
                              </p:par>
                              <p:par>
                                <p:cTn id="177" presetID="3" presetClass="entr" presetSubtype="10" fill="hold" nodeType="withEffect">
                                  <p:stCondLst>
                                    <p:cond delay="0"/>
                                  </p:stCondLst>
                                  <p:childTnLst>
                                    <p:set>
                                      <p:cBhvr>
                                        <p:cTn id="178" dur="1" fill="hold">
                                          <p:stCondLst>
                                            <p:cond delay="0"/>
                                          </p:stCondLst>
                                        </p:cTn>
                                        <p:tgtEl>
                                          <p:spTgt spid="71"/>
                                        </p:tgtEl>
                                        <p:attrNameLst>
                                          <p:attrName>style.visibility</p:attrName>
                                        </p:attrNameLst>
                                      </p:cBhvr>
                                      <p:to>
                                        <p:strVal val="visible"/>
                                      </p:to>
                                    </p:set>
                                    <p:animEffect transition="in" filter="blinds(horizontal)">
                                      <p:cBhvr>
                                        <p:cTn id="179" dur="500"/>
                                        <p:tgtEl>
                                          <p:spTgt spid="71"/>
                                        </p:tgtEl>
                                      </p:cBhvr>
                                    </p:animEffect>
                                  </p:childTnLst>
                                </p:cTn>
                              </p:par>
                              <p:par>
                                <p:cTn id="180" presetID="3" presetClass="entr" presetSubtype="10" fill="hold" nodeType="withEffect">
                                  <p:stCondLst>
                                    <p:cond delay="0"/>
                                  </p:stCondLst>
                                  <p:childTnLst>
                                    <p:set>
                                      <p:cBhvr>
                                        <p:cTn id="181" dur="1" fill="hold">
                                          <p:stCondLst>
                                            <p:cond delay="0"/>
                                          </p:stCondLst>
                                        </p:cTn>
                                        <p:tgtEl>
                                          <p:spTgt spid="43"/>
                                        </p:tgtEl>
                                        <p:attrNameLst>
                                          <p:attrName>style.visibility</p:attrName>
                                        </p:attrNameLst>
                                      </p:cBhvr>
                                      <p:to>
                                        <p:strVal val="visible"/>
                                      </p:to>
                                    </p:set>
                                    <p:animEffect transition="in" filter="blinds(horizontal)">
                                      <p:cBhvr>
                                        <p:cTn id="182" dur="500"/>
                                        <p:tgtEl>
                                          <p:spTgt spid="43"/>
                                        </p:tgtEl>
                                      </p:cBhvr>
                                    </p:animEffect>
                                  </p:childTnLst>
                                </p:cTn>
                              </p:par>
                              <p:par>
                                <p:cTn id="183" presetID="3" presetClass="entr" presetSubtype="10" fill="hold" nodeType="withEffect">
                                  <p:stCondLst>
                                    <p:cond delay="0"/>
                                  </p:stCondLst>
                                  <p:childTnLst>
                                    <p:set>
                                      <p:cBhvr>
                                        <p:cTn id="184" dur="1" fill="hold">
                                          <p:stCondLst>
                                            <p:cond delay="0"/>
                                          </p:stCondLst>
                                        </p:cTn>
                                        <p:tgtEl>
                                          <p:spTgt spid="70"/>
                                        </p:tgtEl>
                                        <p:attrNameLst>
                                          <p:attrName>style.visibility</p:attrName>
                                        </p:attrNameLst>
                                      </p:cBhvr>
                                      <p:to>
                                        <p:strVal val="visible"/>
                                      </p:to>
                                    </p:set>
                                    <p:animEffect transition="in" filter="blinds(horizontal)">
                                      <p:cBhvr>
                                        <p:cTn id="185" dur="500"/>
                                        <p:tgtEl>
                                          <p:spTgt spid="70"/>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13"/>
                                        </p:tgtEl>
                                        <p:attrNameLst>
                                          <p:attrName>style.visibility</p:attrName>
                                        </p:attrNameLst>
                                      </p:cBhvr>
                                      <p:to>
                                        <p:strVal val="visible"/>
                                      </p:to>
                                    </p:set>
                                    <p:animEffect transition="in" filter="blinds(horizontal)">
                                      <p:cBhvr>
                                        <p:cTn id="190" dur="500"/>
                                        <p:tgtEl>
                                          <p:spTgt spid="13"/>
                                        </p:tgtEl>
                                      </p:cBhvr>
                                    </p:animEffect>
                                  </p:childTnLst>
                                </p:cTn>
                              </p:par>
                              <p:par>
                                <p:cTn id="191" presetID="3" presetClass="entr" presetSubtype="10" fill="hold" nodeType="withEffect">
                                  <p:stCondLst>
                                    <p:cond delay="0"/>
                                  </p:stCondLst>
                                  <p:childTnLst>
                                    <p:set>
                                      <p:cBhvr>
                                        <p:cTn id="192" dur="1" fill="hold">
                                          <p:stCondLst>
                                            <p:cond delay="0"/>
                                          </p:stCondLst>
                                        </p:cTn>
                                        <p:tgtEl>
                                          <p:spTgt spid="62"/>
                                        </p:tgtEl>
                                        <p:attrNameLst>
                                          <p:attrName>style.visibility</p:attrName>
                                        </p:attrNameLst>
                                      </p:cBhvr>
                                      <p:to>
                                        <p:strVal val="visible"/>
                                      </p:to>
                                    </p:set>
                                    <p:animEffect transition="in" filter="blinds(horizontal)">
                                      <p:cBhvr>
                                        <p:cTn id="193" dur="500"/>
                                        <p:tgtEl>
                                          <p:spTgt spid="62"/>
                                        </p:tgtEl>
                                      </p:cBhvr>
                                    </p:animEffect>
                                  </p:childTnLst>
                                </p:cTn>
                              </p:par>
                              <p:par>
                                <p:cTn id="194" presetID="3" presetClass="entr" presetSubtype="10" fill="hold" nodeType="withEffect">
                                  <p:stCondLst>
                                    <p:cond delay="0"/>
                                  </p:stCondLst>
                                  <p:childTnLst>
                                    <p:set>
                                      <p:cBhvr>
                                        <p:cTn id="195" dur="1" fill="hold">
                                          <p:stCondLst>
                                            <p:cond delay="0"/>
                                          </p:stCondLst>
                                        </p:cTn>
                                        <p:tgtEl>
                                          <p:spTgt spid="27649"/>
                                        </p:tgtEl>
                                        <p:attrNameLst>
                                          <p:attrName>style.visibility</p:attrName>
                                        </p:attrNameLst>
                                      </p:cBhvr>
                                      <p:to>
                                        <p:strVal val="visible"/>
                                      </p:to>
                                    </p:set>
                                    <p:animEffect transition="in" filter="blinds(horizontal)">
                                      <p:cBhvr>
                                        <p:cTn id="196" dur="500"/>
                                        <p:tgtEl>
                                          <p:spTgt spid="27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3" grpId="0" animBg="1"/>
      <p:bldP spid="103" grpId="0" animBg="1"/>
      <p:bldP spid="104" grpId="0" animBg="1"/>
      <p:bldP spid="106" grpId="0" animBg="1"/>
      <p:bldP spid="111" grpId="0" animBg="1"/>
      <p:bldP spid="112" grpId="0" animBg="1"/>
      <p:bldP spid="123" grpId="0"/>
      <p:bldP spid="124" grpId="0"/>
      <p:bldP spid="126" grpId="0"/>
      <p:bldP spid="127" grpId="0"/>
      <p:bldP spid="133" grpId="0"/>
      <p:bldP spid="134" grpId="0"/>
      <p:bldP spid="136" grpId="0"/>
      <p:bldP spid="65" grpId="0"/>
      <p:bldP spid="66"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solidFill>
                  <a:schemeClr val="tx2">
                    <a:lumMod val="60000"/>
                    <a:lumOff val="40000"/>
                  </a:schemeClr>
                </a:solidFill>
                <a:latin typeface="Arial Black" pitchFamily="34" charset="0"/>
              </a:rPr>
              <a:t>Diffusion Flame Structure</a:t>
            </a:r>
            <a:endParaRPr lang="en-US" sz="3600" dirty="0">
              <a:solidFill>
                <a:schemeClr val="tx2">
                  <a:lumMod val="60000"/>
                  <a:lumOff val="40000"/>
                </a:schemeClr>
              </a:solidFill>
              <a:latin typeface="Arial Black" pitchFamily="34" charset="0"/>
            </a:endParaRPr>
          </a:p>
        </p:txBody>
      </p:sp>
      <p:sp>
        <p:nvSpPr>
          <p:cNvPr id="4" name="Content Placeholder 3"/>
          <p:cNvSpPr>
            <a:spLocks noGrp="1"/>
          </p:cNvSpPr>
          <p:nvPr>
            <p:ph idx="1"/>
          </p:nvPr>
        </p:nvSpPr>
        <p:spPr>
          <a:xfrm>
            <a:off x="457200" y="1143000"/>
            <a:ext cx="8229600" cy="2132892"/>
          </a:xfrm>
          <a:prstGeom prst="rect">
            <a:avLst/>
          </a:prstGeom>
        </p:spPr>
        <p:txBody>
          <a:bodyPr wrap="square">
            <a:spAutoFit/>
          </a:bodyPr>
          <a:lstStyle/>
          <a:p>
            <a:pPr algn="just">
              <a:lnSpc>
                <a:spcPct val="150000"/>
              </a:lnSpc>
              <a:buFont typeface="Wingdings" pitchFamily="2" charset="2"/>
              <a:buChar char="§"/>
            </a:pPr>
            <a:r>
              <a:rPr lang="en-US" sz="1800" dirty="0" smtClean="0">
                <a:latin typeface="Times New Roman" pitchFamily="18" charset="0"/>
                <a:cs typeface="Times New Roman" pitchFamily="18" charset="0"/>
              </a:rPr>
              <a:t>In diffusion flame, the fuel and oxidizer are initially seperate before combustion.</a:t>
            </a:r>
          </a:p>
          <a:p>
            <a:pPr algn="just">
              <a:lnSpc>
                <a:spcPct val="150000"/>
              </a:lnSpc>
              <a:buFont typeface="Wingdings" pitchFamily="2" charset="2"/>
              <a:buChar char="§"/>
            </a:pPr>
            <a:r>
              <a:rPr lang="en-US" sz="1800" dirty="0" smtClean="0">
                <a:latin typeface="Times New Roman" pitchFamily="18" charset="0"/>
                <a:cs typeface="Times New Roman" pitchFamily="18" charset="0"/>
              </a:rPr>
              <a:t>The seperated fuel and oxidizer are brought to a narrow region through molecular diffusion and bulk convective motion where they mix and react simultaneously.</a:t>
            </a:r>
          </a:p>
          <a:p>
            <a:pPr algn="just">
              <a:buNone/>
            </a:pPr>
            <a:endParaRPr lang="en-US" sz="2000" dirty="0" smtClean="0">
              <a:latin typeface="Bodoni MT" pitchFamily="18" charset="0"/>
            </a:endParaRPr>
          </a:p>
          <a:p>
            <a:pPr algn="just">
              <a:buNone/>
            </a:pPr>
            <a:r>
              <a:rPr lang="en-US" sz="2000" dirty="0" smtClean="0">
                <a:latin typeface="Bodoni MT" pitchFamily="18" charset="0"/>
              </a:rPr>
              <a:t>     </a:t>
            </a:r>
            <a:endParaRPr lang="en-US" sz="2000" dirty="0">
              <a:latin typeface="Bodoni MT" pitchFamily="18" charset="0"/>
            </a:endParaRPr>
          </a:p>
        </p:txBody>
      </p:sp>
      <p:pic>
        <p:nvPicPr>
          <p:cNvPr id="26625" name="Picture 1"/>
          <p:cNvPicPr>
            <a:picLocks noChangeAspect="1" noChangeArrowheads="1"/>
          </p:cNvPicPr>
          <p:nvPr/>
        </p:nvPicPr>
        <p:blipFill>
          <a:blip r:embed="rId2"/>
          <a:srcRect/>
          <a:stretch>
            <a:fillRect/>
          </a:stretch>
        </p:blipFill>
        <p:spPr bwMode="auto">
          <a:xfrm>
            <a:off x="1371600" y="2438400"/>
            <a:ext cx="5715000" cy="3800475"/>
          </a:xfrm>
          <a:prstGeom prst="rect">
            <a:avLst/>
          </a:prstGeom>
          <a:noFill/>
          <a:ln w="9525">
            <a:noFill/>
            <a:miter lim="800000"/>
            <a:headEnd/>
            <a:tailEnd/>
          </a:ln>
          <a:effectLst/>
        </p:spPr>
      </p:pic>
      <p:sp>
        <p:nvSpPr>
          <p:cNvPr id="6" name="TextBox 5"/>
          <p:cNvSpPr txBox="1"/>
          <p:nvPr/>
        </p:nvSpPr>
        <p:spPr>
          <a:xfrm>
            <a:off x="2362200" y="6172200"/>
            <a:ext cx="5638800" cy="369332"/>
          </a:xfrm>
          <a:prstGeom prst="rect">
            <a:avLst/>
          </a:prstGeom>
          <a:noFill/>
        </p:spPr>
        <p:txBody>
          <a:bodyPr wrap="square" rtlCol="0">
            <a:spAutoFit/>
          </a:bodyPr>
          <a:lstStyle/>
          <a:p>
            <a:r>
              <a:rPr lang="en-US" dirty="0" smtClean="0"/>
              <a:t>Laminar Diffusion Flame Structure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5"/>
                                        </p:tgtEl>
                                        <p:attrNameLst>
                                          <p:attrName>style.visibility</p:attrName>
                                        </p:attrNameLst>
                                      </p:cBhvr>
                                      <p:to>
                                        <p:strVal val="visible"/>
                                      </p:to>
                                    </p:set>
                                    <p:animEffect transition="in" filter="blinds(horizontal)">
                                      <p:cBhvr>
                                        <p:cTn id="17" dur="500"/>
                                        <p:tgtEl>
                                          <p:spTgt spid="2662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200" dirty="0" smtClean="0">
                <a:solidFill>
                  <a:schemeClr val="tx2">
                    <a:lumMod val="60000"/>
                    <a:lumOff val="40000"/>
                  </a:schemeClr>
                </a:solidFill>
                <a:latin typeface="Arial Black" pitchFamily="34" charset="0"/>
              </a:rPr>
              <a:t>Examples of Diffusion Flame</a:t>
            </a:r>
            <a:endParaRPr lang="en-US" sz="2200" dirty="0">
              <a:solidFill>
                <a:schemeClr val="tx2">
                  <a:lumMod val="60000"/>
                  <a:lumOff val="40000"/>
                </a:schemeClr>
              </a:solidFill>
              <a:latin typeface="Arial Black" pitchFamily="34" charset="0"/>
            </a:endParaRPr>
          </a:p>
        </p:txBody>
      </p:sp>
      <p:sp>
        <p:nvSpPr>
          <p:cNvPr id="3" name="Content Placeholder 2"/>
          <p:cNvSpPr>
            <a:spLocks noGrp="1"/>
          </p:cNvSpPr>
          <p:nvPr>
            <p:ph idx="1"/>
          </p:nvPr>
        </p:nvSpPr>
        <p:spPr>
          <a:xfrm>
            <a:off x="457200" y="990600"/>
            <a:ext cx="8229600" cy="4297363"/>
          </a:xfrm>
        </p:spPr>
        <p:txBody>
          <a:bodyPr/>
          <a:lstStyle/>
          <a:p>
            <a:pPr algn="just">
              <a:buNone/>
            </a:pPr>
            <a:r>
              <a:rPr lang="en-US" sz="2800" dirty="0" smtClean="0">
                <a:solidFill>
                  <a:srgbClr val="C00000"/>
                </a:solidFill>
                <a:latin typeface="Arial Black" pitchFamily="34" charset="0"/>
              </a:rPr>
              <a:t> </a:t>
            </a:r>
          </a:p>
          <a:p>
            <a:pPr algn="just">
              <a:buFont typeface="Wingdings" pitchFamily="2" charset="2"/>
              <a:buChar char="Ø"/>
            </a:pPr>
            <a:r>
              <a:rPr lang="en-US" sz="2400" dirty="0" smtClean="0">
                <a:latin typeface="Bodoni MT" pitchFamily="18" charset="0"/>
              </a:rPr>
              <a:t>Candle Flame</a:t>
            </a:r>
          </a:p>
          <a:p>
            <a:pPr algn="just">
              <a:buFont typeface="Wingdings" pitchFamily="2" charset="2"/>
              <a:buChar char="Ø"/>
            </a:pPr>
            <a:r>
              <a:rPr lang="en-US" sz="2400" dirty="0" smtClean="0">
                <a:latin typeface="Bodoni MT" pitchFamily="18" charset="0"/>
              </a:rPr>
              <a:t>Droplet Flame</a:t>
            </a:r>
          </a:p>
          <a:p>
            <a:pPr algn="just">
              <a:buFont typeface="Wingdings" pitchFamily="2" charset="2"/>
              <a:buChar char="Ø"/>
            </a:pPr>
            <a:r>
              <a:rPr lang="en-US" sz="2400" dirty="0" smtClean="0">
                <a:latin typeface="Bodoni MT" pitchFamily="18" charset="0"/>
              </a:rPr>
              <a:t>Jet Diffusion Flame</a:t>
            </a:r>
          </a:p>
          <a:p>
            <a:pPr algn="just">
              <a:buNone/>
            </a:pPr>
            <a:r>
              <a:rPr lang="en-US" dirty="0" smtClean="0">
                <a:latin typeface="Bodoni MT" pitchFamily="18" charset="0"/>
              </a:rPr>
              <a:t>                          </a:t>
            </a:r>
          </a:p>
          <a:p>
            <a:pPr>
              <a:buNone/>
            </a:pPr>
            <a:endParaRPr lang="en-US" dirty="0"/>
          </a:p>
        </p:txBody>
      </p:sp>
      <p:pic>
        <p:nvPicPr>
          <p:cNvPr id="7" name="Picture 2"/>
          <p:cNvPicPr>
            <a:picLocks noChangeAspect="1" noChangeArrowheads="1"/>
          </p:cNvPicPr>
          <p:nvPr/>
        </p:nvPicPr>
        <p:blipFill>
          <a:blip r:embed="rId2"/>
          <a:srcRect/>
          <a:stretch>
            <a:fillRect/>
          </a:stretch>
        </p:blipFill>
        <p:spPr bwMode="auto">
          <a:xfrm>
            <a:off x="3505200" y="1447800"/>
            <a:ext cx="1281775" cy="2419350"/>
          </a:xfrm>
          <a:prstGeom prst="rect">
            <a:avLst/>
          </a:prstGeom>
          <a:noFill/>
          <a:ln w="9525">
            <a:noFill/>
            <a:miter lim="800000"/>
            <a:headEnd/>
            <a:tailEnd/>
          </a:ln>
          <a:effectLst/>
        </p:spPr>
      </p:pic>
      <p:pic>
        <p:nvPicPr>
          <p:cNvPr id="25601" name="Picture 1"/>
          <p:cNvPicPr>
            <a:picLocks noChangeAspect="1" noChangeArrowheads="1"/>
          </p:cNvPicPr>
          <p:nvPr/>
        </p:nvPicPr>
        <p:blipFill>
          <a:blip r:embed="rId3"/>
          <a:srcRect/>
          <a:stretch>
            <a:fillRect/>
          </a:stretch>
        </p:blipFill>
        <p:spPr bwMode="auto">
          <a:xfrm>
            <a:off x="5181600" y="1447800"/>
            <a:ext cx="1609795" cy="2438400"/>
          </a:xfrm>
          <a:prstGeom prst="rect">
            <a:avLst/>
          </a:prstGeom>
          <a:noFill/>
          <a:ln w="9525">
            <a:noFill/>
            <a:miter lim="800000"/>
            <a:headEnd/>
            <a:tailEnd/>
          </a:ln>
          <a:effectLst/>
        </p:spPr>
      </p:pic>
      <p:pic>
        <p:nvPicPr>
          <p:cNvPr id="8" name="Picture 1" descr="D:\Ph.D Thesis\Research Plan _July-Dec2010\Research plan_new interpretations\ASPACC 2010_stopped\Flame videos _ 15-6-2010\LPG\11.bmp"/>
          <p:cNvPicPr>
            <a:picLocks noChangeAspect="1" noChangeArrowheads="1"/>
          </p:cNvPicPr>
          <p:nvPr/>
        </p:nvPicPr>
        <p:blipFill>
          <a:blip r:embed="rId4"/>
          <a:srcRect/>
          <a:stretch>
            <a:fillRect/>
          </a:stretch>
        </p:blipFill>
        <p:spPr bwMode="auto">
          <a:xfrm>
            <a:off x="7239000" y="1447800"/>
            <a:ext cx="1138686" cy="2438400"/>
          </a:xfrm>
          <a:prstGeom prst="rect">
            <a:avLst/>
          </a:prstGeom>
          <a:noFill/>
        </p:spPr>
      </p:pic>
      <p:sp>
        <p:nvSpPr>
          <p:cNvPr id="10" name="TextBox 9"/>
          <p:cNvSpPr txBox="1"/>
          <p:nvPr/>
        </p:nvSpPr>
        <p:spPr>
          <a:xfrm>
            <a:off x="3124200" y="3962400"/>
            <a:ext cx="1752600" cy="369332"/>
          </a:xfrm>
          <a:prstGeom prst="rect">
            <a:avLst/>
          </a:prstGeom>
          <a:noFill/>
        </p:spPr>
        <p:txBody>
          <a:bodyPr wrap="square" rtlCol="0">
            <a:spAutoFit/>
          </a:bodyPr>
          <a:lstStyle/>
          <a:p>
            <a:r>
              <a:rPr lang="en-US" dirty="0" smtClean="0"/>
              <a:t>      </a:t>
            </a:r>
            <a:r>
              <a:rPr lang="en-US" sz="1600" dirty="0" smtClean="0">
                <a:latin typeface="Times New Roman" pitchFamily="18" charset="0"/>
                <a:cs typeface="Times New Roman" pitchFamily="18" charset="0"/>
              </a:rPr>
              <a:t>Candle Flame</a:t>
            </a:r>
            <a:endParaRPr lang="en-US" sz="1600" dirty="0">
              <a:latin typeface="Times New Roman" pitchFamily="18" charset="0"/>
              <a:cs typeface="Times New Roman" pitchFamily="18" charset="0"/>
            </a:endParaRPr>
          </a:p>
        </p:txBody>
      </p:sp>
      <p:sp>
        <p:nvSpPr>
          <p:cNvPr id="11" name="TextBox 10"/>
          <p:cNvSpPr txBox="1"/>
          <p:nvPr/>
        </p:nvSpPr>
        <p:spPr>
          <a:xfrm>
            <a:off x="4876800" y="3962400"/>
            <a:ext cx="228600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Droplet   Flame under Normal Gravity</a:t>
            </a:r>
            <a:endParaRPr lang="en-US" sz="1600" dirty="0">
              <a:latin typeface="Times New Roman" pitchFamily="18" charset="0"/>
              <a:cs typeface="Times New Roman" pitchFamily="18" charset="0"/>
            </a:endParaRPr>
          </a:p>
        </p:txBody>
      </p:sp>
      <p:sp>
        <p:nvSpPr>
          <p:cNvPr id="12" name="TextBox 11"/>
          <p:cNvSpPr txBox="1"/>
          <p:nvPr/>
        </p:nvSpPr>
        <p:spPr>
          <a:xfrm>
            <a:off x="6934200" y="3962400"/>
            <a:ext cx="20574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Jet Diffusion Flame</a:t>
            </a:r>
            <a:endParaRPr lang="en-US" sz="1600" dirty="0">
              <a:latin typeface="Times New Roman" pitchFamily="18" charset="0"/>
              <a:cs typeface="Times New Roman" pitchFamily="18" charset="0"/>
            </a:endParaRPr>
          </a:p>
        </p:txBody>
      </p:sp>
      <p:sp>
        <p:nvSpPr>
          <p:cNvPr id="13" name="Rectangle 12"/>
          <p:cNvSpPr/>
          <p:nvPr/>
        </p:nvSpPr>
        <p:spPr>
          <a:xfrm>
            <a:off x="762000" y="4343400"/>
            <a:ext cx="1762021" cy="369332"/>
          </a:xfrm>
          <a:prstGeom prst="rect">
            <a:avLst/>
          </a:prstGeom>
        </p:spPr>
        <p:txBody>
          <a:bodyPr wrap="none">
            <a:spAutoFit/>
          </a:bodyPr>
          <a:lstStyle/>
          <a:p>
            <a:r>
              <a:rPr lang="en-US" dirty="0" smtClean="0">
                <a:solidFill>
                  <a:schemeClr val="tx2">
                    <a:lumMod val="60000"/>
                    <a:lumOff val="40000"/>
                  </a:schemeClr>
                </a:solidFill>
                <a:latin typeface="Arial Black" pitchFamily="34" charset="0"/>
              </a:rPr>
              <a:t>Applications</a:t>
            </a:r>
            <a:endParaRPr lang="en-US" dirty="0"/>
          </a:p>
        </p:txBody>
      </p:sp>
      <p:sp>
        <p:nvSpPr>
          <p:cNvPr id="14" name="Rectangle 13"/>
          <p:cNvSpPr/>
          <p:nvPr/>
        </p:nvSpPr>
        <p:spPr>
          <a:xfrm>
            <a:off x="609600" y="4800600"/>
            <a:ext cx="7391400" cy="1200329"/>
          </a:xfrm>
          <a:prstGeom prst="rect">
            <a:avLst/>
          </a:prstGeom>
        </p:spPr>
        <p:txBody>
          <a:bodyPr wrap="square">
            <a:spAutoFit/>
          </a:bodyPr>
          <a:lstStyle/>
          <a:p>
            <a:pPr>
              <a:buFont typeface="Wingdings" pitchFamily="2" charset="2"/>
              <a:buChar char="Ø"/>
            </a:pPr>
            <a:r>
              <a:rPr lang="en-US" sz="2400" dirty="0" smtClean="0">
                <a:latin typeface="Bodoni MT" pitchFamily="18" charset="0"/>
                <a:cs typeface="Times New Roman" pitchFamily="18" charset="0"/>
              </a:rPr>
              <a:t>Flame inside furnaces</a:t>
            </a:r>
          </a:p>
          <a:p>
            <a:pPr>
              <a:buFont typeface="Wingdings" pitchFamily="2" charset="2"/>
              <a:buChar char="Ø"/>
            </a:pPr>
            <a:r>
              <a:rPr lang="en-US" sz="2400" dirty="0" smtClean="0">
                <a:latin typeface="Bodoni MT" pitchFamily="18" charset="0"/>
                <a:cs typeface="Times New Roman" pitchFamily="18" charset="0"/>
              </a:rPr>
              <a:t>Gas turbine  engines</a:t>
            </a:r>
          </a:p>
          <a:p>
            <a:pPr>
              <a:buFont typeface="Wingdings" pitchFamily="2" charset="2"/>
              <a:buChar char="Ø"/>
            </a:pPr>
            <a:r>
              <a:rPr lang="en-US" sz="2400" dirty="0" smtClean="0">
                <a:latin typeface="Bodoni MT" pitchFamily="18" charset="0"/>
                <a:cs typeface="Times New Roman" pitchFamily="18" charset="0"/>
              </a:rPr>
              <a:t>Rocket combustors</a:t>
            </a:r>
            <a:endParaRPr lang="en-US" sz="2400" dirty="0">
              <a:latin typeface="Bodoni MT"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5601"/>
                                        </p:tgtEl>
                                        <p:attrNameLst>
                                          <p:attrName>style.visibility</p:attrName>
                                        </p:attrNameLst>
                                      </p:cBhvr>
                                      <p:to>
                                        <p:strVal val="visible"/>
                                      </p:to>
                                    </p:set>
                                    <p:animEffect transition="in" filter="blinds(horizontal)">
                                      <p:cBhvr>
                                        <p:cTn id="25" dur="500"/>
                                        <p:tgtEl>
                                          <p:spTgt spid="2560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blinds(horizontal)">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3">
                                            <p:txEl>
                                              <p:pRg st="0" end="0"/>
                                            </p:txEl>
                                          </p:spTgt>
                                        </p:tgtEl>
                                        <p:attrNameLst>
                                          <p:attrName>style.visibility</p:attrName>
                                        </p:attrNameLst>
                                      </p:cBhvr>
                                      <p:to>
                                        <p:strVal val="visible"/>
                                      </p:to>
                                    </p:set>
                                    <p:animEffect transition="in" filter="blinds(horizontal)">
                                      <p:cBhvr>
                                        <p:cTn id="46" dur="500"/>
                                        <p:tgtEl>
                                          <p:spTgt spid="13">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animEffect transition="in" filter="blinds(horizontal)">
                                      <p:cBhvr>
                                        <p:cTn id="51" dur="500"/>
                                        <p:tgtEl>
                                          <p:spTgt spid="1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4">
                                            <p:txEl>
                                              <p:pRg st="1" end="1"/>
                                            </p:txEl>
                                          </p:spTgt>
                                        </p:tgtEl>
                                        <p:attrNameLst>
                                          <p:attrName>style.visibility</p:attrName>
                                        </p:attrNameLst>
                                      </p:cBhvr>
                                      <p:to>
                                        <p:strVal val="visible"/>
                                      </p:to>
                                    </p:set>
                                    <p:animEffect transition="in" filter="blinds(horizontal)">
                                      <p:cBhvr>
                                        <p:cTn id="56" dur="500"/>
                                        <p:tgtEl>
                                          <p:spTgt spid="14">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4">
                                            <p:txEl>
                                              <p:pRg st="2" end="2"/>
                                            </p:txEl>
                                          </p:spTgt>
                                        </p:tgtEl>
                                        <p:attrNameLst>
                                          <p:attrName>style.visibility</p:attrName>
                                        </p:attrNameLst>
                                      </p:cBhvr>
                                      <p:to>
                                        <p:strVal val="visible"/>
                                      </p:to>
                                    </p:set>
                                    <p:animEffect transition="in" filter="blinds(horizontal)">
                                      <p:cBhvr>
                                        <p:cTn id="61"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solidFill>
                  <a:schemeClr val="accent1"/>
                </a:solidFill>
                <a:latin typeface="Arial Black" pitchFamily="34" charset="0"/>
              </a:rPr>
              <a:t>Theory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dirty="0" smtClean="0">
                <a:solidFill>
                  <a:schemeClr val="tx2">
                    <a:lumMod val="60000"/>
                    <a:lumOff val="40000"/>
                  </a:schemeClr>
                </a:solidFill>
                <a:latin typeface="Arial Black" pitchFamily="34" charset="0"/>
              </a:rPr>
              <a:t>Theory - Laminar Jet Diffusion Flame</a:t>
            </a:r>
            <a:endParaRPr lang="en-US" sz="2400" dirty="0">
              <a:solidFill>
                <a:schemeClr val="tx2">
                  <a:lumMod val="60000"/>
                  <a:lumOff val="40000"/>
                </a:schemeClr>
              </a:solidFill>
              <a:latin typeface="Arial Black" pitchFamily="34" charset="0"/>
            </a:endParaRPr>
          </a:p>
        </p:txBody>
      </p:sp>
      <p:sp>
        <p:nvSpPr>
          <p:cNvPr id="3" name="Content Placeholder 2"/>
          <p:cNvSpPr>
            <a:spLocks noGrp="1"/>
          </p:cNvSpPr>
          <p:nvPr>
            <p:ph idx="1"/>
          </p:nvPr>
        </p:nvSpPr>
        <p:spPr>
          <a:xfrm>
            <a:off x="457200" y="1219200"/>
            <a:ext cx="8229600" cy="4525963"/>
          </a:xfrm>
        </p:spPr>
        <p:txBody>
          <a:bodyPr>
            <a:normAutofit/>
          </a:bodyPr>
          <a:lstStyle/>
          <a:p>
            <a:pPr algn="just">
              <a:buFont typeface="Wingdings" pitchFamily="2" charset="2"/>
              <a:buChar char="§"/>
            </a:pPr>
            <a:r>
              <a:rPr lang="en-US" sz="2000" dirty="0" smtClean="0">
                <a:latin typeface="Times New Roman" pitchFamily="18" charset="0"/>
                <a:cs typeface="Times New Roman" pitchFamily="18" charset="0"/>
              </a:rPr>
              <a:t>The simple diffusion flame is established by the ignition of fuel jet exiting into the ambient atmosphere and it is termed as Jet</a:t>
            </a:r>
            <a:r>
              <a:rPr lang="en-US" sz="2000" b="1" dirty="0" smtClean="0">
                <a:latin typeface="Times New Roman" pitchFamily="18" charset="0"/>
                <a:cs typeface="Times New Roman" pitchFamily="18" charset="0"/>
              </a:rPr>
              <a:t> Diffusion Flame or Jet Flame.</a:t>
            </a:r>
          </a:p>
          <a:p>
            <a:pPr algn="just">
              <a:buFont typeface="Wingdings" pitchFamily="2" charset="2"/>
              <a:buChar char="§"/>
            </a:pPr>
            <a:r>
              <a:rPr lang="en-US" sz="2000" dirty="0" smtClean="0">
                <a:latin typeface="Times New Roman" pitchFamily="18" charset="0"/>
                <a:cs typeface="Times New Roman" pitchFamily="18" charset="0"/>
              </a:rPr>
              <a:t>The flame height of Jet Diffusion Flame is defined as the distance from the flame base near the tube rim to the highest point along the jet axis where the flame is visible. </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p:txBody>
      </p:sp>
      <p:pic>
        <p:nvPicPr>
          <p:cNvPr id="39" name="Picture 6"/>
          <p:cNvPicPr>
            <a:picLocks noChangeAspect="1" noChangeArrowheads="1"/>
          </p:cNvPicPr>
          <p:nvPr/>
        </p:nvPicPr>
        <p:blipFill>
          <a:blip r:embed="rId2"/>
          <a:srcRect/>
          <a:stretch>
            <a:fillRect/>
          </a:stretch>
        </p:blipFill>
        <p:spPr bwMode="auto">
          <a:xfrm>
            <a:off x="5638800" y="3352800"/>
            <a:ext cx="1504833" cy="2209800"/>
          </a:xfrm>
          <a:prstGeom prst="rect">
            <a:avLst/>
          </a:prstGeom>
          <a:noFill/>
          <a:ln w="9525">
            <a:noFill/>
            <a:miter lim="800000"/>
            <a:headEnd/>
            <a:tailEnd/>
          </a:ln>
          <a:effectLst/>
        </p:spPr>
      </p:pic>
      <p:cxnSp>
        <p:nvCxnSpPr>
          <p:cNvPr id="40" name="Straight Connector 39"/>
          <p:cNvCxnSpPr/>
          <p:nvPr/>
        </p:nvCxnSpPr>
        <p:spPr>
          <a:xfrm rot="10800000">
            <a:off x="4800600" y="3733800"/>
            <a:ext cx="1600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4800600" y="5334000"/>
            <a:ext cx="1600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05400" y="4419600"/>
            <a:ext cx="457200" cy="369332"/>
          </a:xfrm>
          <a:prstGeom prst="rect">
            <a:avLst/>
          </a:prstGeom>
          <a:noFill/>
        </p:spPr>
        <p:txBody>
          <a:bodyPr wrap="square" rtlCol="0">
            <a:spAutoFit/>
          </a:bodyPr>
          <a:lstStyle/>
          <a:p>
            <a:r>
              <a:rPr lang="en-US" dirty="0" smtClean="0"/>
              <a:t>H</a:t>
            </a:r>
            <a:r>
              <a:rPr lang="en-US" baseline="-25000" dirty="0" smtClean="0"/>
              <a:t>f</a:t>
            </a:r>
            <a:endParaRPr lang="en-US" dirty="0"/>
          </a:p>
        </p:txBody>
      </p:sp>
      <p:cxnSp>
        <p:nvCxnSpPr>
          <p:cNvPr id="47" name="Straight Arrow Connector 46"/>
          <p:cNvCxnSpPr/>
          <p:nvPr/>
        </p:nvCxnSpPr>
        <p:spPr>
          <a:xfrm rot="5400000" flipH="1" flipV="1">
            <a:off x="4953000" y="4038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5028406" y="5105400"/>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33800" y="3581400"/>
            <a:ext cx="1295400" cy="369332"/>
          </a:xfrm>
          <a:prstGeom prst="rect">
            <a:avLst/>
          </a:prstGeom>
          <a:noFill/>
        </p:spPr>
        <p:txBody>
          <a:bodyPr wrap="square" rtlCol="0">
            <a:spAutoFit/>
          </a:bodyPr>
          <a:lstStyle/>
          <a:p>
            <a:r>
              <a:rPr lang="en-US" dirty="0" smtClean="0"/>
              <a:t>Flame tip</a:t>
            </a:r>
            <a:endParaRPr lang="en-US" dirty="0"/>
          </a:p>
        </p:txBody>
      </p:sp>
      <p:cxnSp>
        <p:nvCxnSpPr>
          <p:cNvPr id="14" name="Straight Arrow Connector 13"/>
          <p:cNvCxnSpPr/>
          <p:nvPr/>
        </p:nvCxnSpPr>
        <p:spPr>
          <a:xfrm rot="5400000" flipH="1" flipV="1">
            <a:off x="5296694" y="4228306"/>
            <a:ext cx="2209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400800" y="53340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96200" y="5181600"/>
            <a:ext cx="381000" cy="369332"/>
          </a:xfrm>
          <a:prstGeom prst="rect">
            <a:avLst/>
          </a:prstGeom>
          <a:noFill/>
        </p:spPr>
        <p:txBody>
          <a:bodyPr wrap="square" rtlCol="0">
            <a:spAutoFit/>
          </a:bodyPr>
          <a:lstStyle/>
          <a:p>
            <a:r>
              <a:rPr lang="en-US" dirty="0" smtClean="0"/>
              <a:t>r</a:t>
            </a:r>
            <a:endParaRPr lang="en-US" dirty="0"/>
          </a:p>
        </p:txBody>
      </p:sp>
      <p:sp>
        <p:nvSpPr>
          <p:cNvPr id="20" name="TextBox 19"/>
          <p:cNvSpPr txBox="1"/>
          <p:nvPr/>
        </p:nvSpPr>
        <p:spPr>
          <a:xfrm>
            <a:off x="6019800" y="2895600"/>
            <a:ext cx="304800" cy="369332"/>
          </a:xfrm>
          <a:prstGeom prst="rect">
            <a:avLst/>
          </a:prstGeom>
          <a:noFill/>
        </p:spPr>
        <p:txBody>
          <a:bodyPr wrap="square" rtlCol="0">
            <a:spAutoFit/>
          </a:bodyPr>
          <a:lstStyle/>
          <a:p>
            <a:r>
              <a:rPr lang="en-US" dirty="0" smtClean="0"/>
              <a:t>z</a:t>
            </a:r>
            <a:endParaRPr lang="en-US" dirty="0"/>
          </a:p>
        </p:txBody>
      </p:sp>
      <p:cxnSp>
        <p:nvCxnSpPr>
          <p:cNvPr id="23" name="Straight Connector 22"/>
          <p:cNvCxnSpPr/>
          <p:nvPr/>
        </p:nvCxnSpPr>
        <p:spPr>
          <a:xfrm rot="5400000">
            <a:off x="1981200" y="5562600"/>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590800" y="5562600"/>
            <a:ext cx="457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33"/>
          <p:cNvSpPr/>
          <p:nvPr/>
        </p:nvSpPr>
        <p:spPr>
          <a:xfrm>
            <a:off x="2285206" y="3734594"/>
            <a:ext cx="457994" cy="1599406"/>
          </a:xfrm>
          <a:custGeom>
            <a:avLst/>
            <a:gdLst>
              <a:gd name="connsiteX0" fmla="*/ 13855 w 609601"/>
              <a:gd name="connsiteY0" fmla="*/ 1526309 h 1526309"/>
              <a:gd name="connsiteX1" fmla="*/ 41564 w 609601"/>
              <a:gd name="connsiteY1" fmla="*/ 805873 h 1526309"/>
              <a:gd name="connsiteX2" fmla="*/ 263237 w 609601"/>
              <a:gd name="connsiteY2" fmla="*/ 2309 h 1526309"/>
              <a:gd name="connsiteX3" fmla="*/ 554183 w 609601"/>
              <a:gd name="connsiteY3" fmla="*/ 819728 h 1526309"/>
              <a:gd name="connsiteX4" fmla="*/ 595746 w 609601"/>
              <a:gd name="connsiteY4" fmla="*/ 1484746 h 152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1" h="1526309">
                <a:moveTo>
                  <a:pt x="13855" y="1526309"/>
                </a:moveTo>
                <a:cubicBezTo>
                  <a:pt x="6927" y="1293091"/>
                  <a:pt x="0" y="1059873"/>
                  <a:pt x="41564" y="805873"/>
                </a:cubicBezTo>
                <a:cubicBezTo>
                  <a:pt x="83128" y="551873"/>
                  <a:pt x="177801" y="0"/>
                  <a:pt x="263237" y="2309"/>
                </a:cubicBezTo>
                <a:cubicBezTo>
                  <a:pt x="348673" y="4618"/>
                  <a:pt x="498765" y="572655"/>
                  <a:pt x="554183" y="819728"/>
                </a:cubicBezTo>
                <a:cubicBezTo>
                  <a:pt x="609601" y="1066801"/>
                  <a:pt x="602673" y="1275773"/>
                  <a:pt x="595746" y="1484746"/>
                </a:cubicBezTo>
              </a:path>
            </a:pathLst>
          </a:custGeom>
          <a:ln w="508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2209006" y="5334794"/>
            <a:ext cx="60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05200" y="5105400"/>
            <a:ext cx="1295400" cy="369332"/>
          </a:xfrm>
          <a:prstGeom prst="rect">
            <a:avLst/>
          </a:prstGeom>
          <a:noFill/>
        </p:spPr>
        <p:txBody>
          <a:bodyPr wrap="square" rtlCol="0">
            <a:spAutoFit/>
          </a:bodyPr>
          <a:lstStyle/>
          <a:p>
            <a:r>
              <a:rPr lang="en-US" dirty="0" smtClean="0"/>
              <a:t> Flame base</a:t>
            </a:r>
            <a:endParaRPr lang="en-US" dirty="0"/>
          </a:p>
        </p:txBody>
      </p:sp>
      <p:cxnSp>
        <p:nvCxnSpPr>
          <p:cNvPr id="54" name="Straight Connector 53"/>
          <p:cNvCxnSpPr/>
          <p:nvPr/>
        </p:nvCxnSpPr>
        <p:spPr>
          <a:xfrm>
            <a:off x="2818606" y="5334794"/>
            <a:ext cx="6096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2667000" y="3733800"/>
            <a:ext cx="989806" cy="23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894806" y="4420394"/>
            <a:ext cx="457200" cy="369332"/>
          </a:xfrm>
          <a:prstGeom prst="rect">
            <a:avLst/>
          </a:prstGeom>
          <a:noFill/>
        </p:spPr>
        <p:txBody>
          <a:bodyPr wrap="square" rtlCol="0">
            <a:spAutoFit/>
          </a:bodyPr>
          <a:lstStyle/>
          <a:p>
            <a:r>
              <a:rPr lang="en-US" dirty="0" smtClean="0"/>
              <a:t>H</a:t>
            </a:r>
            <a:r>
              <a:rPr lang="en-US" baseline="-25000" dirty="0" smtClean="0"/>
              <a:t>f</a:t>
            </a:r>
            <a:endParaRPr lang="en-US" dirty="0"/>
          </a:p>
        </p:txBody>
      </p:sp>
      <p:cxnSp>
        <p:nvCxnSpPr>
          <p:cNvPr id="60" name="Straight Arrow Connector 59"/>
          <p:cNvCxnSpPr/>
          <p:nvPr/>
        </p:nvCxnSpPr>
        <p:spPr>
          <a:xfrm rot="5400000" flipH="1" flipV="1">
            <a:off x="2742406" y="4039394"/>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2817812" y="5106194"/>
            <a:ext cx="4579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142206" y="4115594"/>
            <a:ext cx="1066800" cy="646331"/>
          </a:xfrm>
          <a:prstGeom prst="rect">
            <a:avLst/>
          </a:prstGeom>
          <a:noFill/>
        </p:spPr>
        <p:txBody>
          <a:bodyPr wrap="square" rtlCol="0">
            <a:spAutoFit/>
          </a:bodyPr>
          <a:lstStyle/>
          <a:p>
            <a:r>
              <a:rPr lang="en-US" dirty="0" smtClean="0"/>
              <a:t>Diffusion flame</a:t>
            </a:r>
            <a:endParaRPr lang="en-US" dirty="0"/>
          </a:p>
        </p:txBody>
      </p:sp>
      <p:sp>
        <p:nvSpPr>
          <p:cNvPr id="67" name="TextBox 66"/>
          <p:cNvSpPr txBox="1"/>
          <p:nvPr/>
        </p:nvSpPr>
        <p:spPr>
          <a:xfrm>
            <a:off x="837406" y="5258594"/>
            <a:ext cx="1371600" cy="369332"/>
          </a:xfrm>
          <a:prstGeom prst="rect">
            <a:avLst/>
          </a:prstGeom>
          <a:noFill/>
        </p:spPr>
        <p:txBody>
          <a:bodyPr wrap="square" rtlCol="0">
            <a:spAutoFit/>
          </a:bodyPr>
          <a:lstStyle/>
          <a:p>
            <a:r>
              <a:rPr lang="en-US" dirty="0" smtClean="0"/>
              <a:t>   Burner rim</a:t>
            </a:r>
            <a:endParaRPr lang="en-US" dirty="0"/>
          </a:p>
        </p:txBody>
      </p:sp>
      <p:cxnSp>
        <p:nvCxnSpPr>
          <p:cNvPr id="28" name="Straight Arrow Connector 27"/>
          <p:cNvCxnSpPr/>
          <p:nvPr/>
        </p:nvCxnSpPr>
        <p:spPr>
          <a:xfrm rot="16200000" flipV="1">
            <a:off x="2172494" y="57523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V="1">
            <a:off x="2324894" y="57523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V="1">
            <a:off x="2477294" y="57523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62200" y="5943600"/>
            <a:ext cx="533400" cy="369332"/>
          </a:xfrm>
          <a:prstGeom prst="rect">
            <a:avLst/>
          </a:prstGeom>
          <a:noFill/>
        </p:spPr>
        <p:txBody>
          <a:bodyPr wrap="square" rtlCol="0">
            <a:spAutoFit/>
          </a:bodyPr>
          <a:lstStyle/>
          <a:p>
            <a:r>
              <a:rPr lang="en-US" dirty="0" smtClean="0"/>
              <a:t>V</a:t>
            </a:r>
            <a:r>
              <a:rPr lang="en-US" baseline="-25000" dirty="0" smtClean="0"/>
              <a:t>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par>
                                <p:cTn id="18" presetID="3" presetClass="entr" presetSubtype="10"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par>
                                <p:cTn id="21" presetID="3" presetClass="entr" presetSubtype="1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par>
                                <p:cTn id="24" presetID="3" presetClass="entr" presetSubtype="1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blinds(horizontal)">
                                      <p:cBhvr>
                                        <p:cTn id="26" dur="500"/>
                                        <p:tgtEl>
                                          <p:spTgt spid="31"/>
                                        </p:tgtEl>
                                      </p:cBhvr>
                                    </p:animEffect>
                                  </p:childTnLst>
                                </p:cTn>
                              </p:par>
                              <p:par>
                                <p:cTn id="27" presetID="3" presetClass="entr" presetSubtype="1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linds(horizontal)">
                                      <p:cBhvr>
                                        <p:cTn id="29" dur="500"/>
                                        <p:tgtEl>
                                          <p:spTgt spid="30"/>
                                        </p:tgtEl>
                                      </p:cBhvr>
                                    </p:animEffect>
                                  </p:childTnLst>
                                </p:cTn>
                              </p:par>
                              <p:par>
                                <p:cTn id="30" presetID="3" presetClass="entr" presetSubtype="1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linds(horizontal)">
                                      <p:cBhvr>
                                        <p:cTn id="35" dur="500"/>
                                        <p:tgtEl>
                                          <p:spTgt spid="3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blinds(horizontal)">
                                      <p:cBhvr>
                                        <p:cTn id="38" dur="500"/>
                                        <p:tgtEl>
                                          <p:spTgt spid="6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blinds(horizontal)">
                                      <p:cBhvr>
                                        <p:cTn id="41" dur="500"/>
                                        <p:tgtEl>
                                          <p:spTgt spid="6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linds(horizontal)">
                                      <p:cBhvr>
                                        <p:cTn id="44" dur="500"/>
                                        <p:tgtEl>
                                          <p:spTgt spid="34"/>
                                        </p:tgtEl>
                                      </p:cBhvr>
                                    </p:animEffect>
                                  </p:childTnLst>
                                </p:cTn>
                              </p:par>
                              <p:par>
                                <p:cTn id="45" presetID="3" presetClass="entr" presetSubtype="1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linds(horizontal)">
                                      <p:cBhvr>
                                        <p:cTn id="47" dur="500"/>
                                        <p:tgtEl>
                                          <p:spTgt spid="39"/>
                                        </p:tgtEl>
                                      </p:cBhvr>
                                    </p:animEffect>
                                  </p:childTnLst>
                                </p:cTn>
                              </p:par>
                              <p:par>
                                <p:cTn id="48" presetID="3" presetClass="entr" presetSubtype="1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par>
                                <p:cTn id="54" presetID="3" presetClass="entr" presetSubtype="1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linds(horizontal)">
                                      <p:cBhvr>
                                        <p:cTn id="56" dur="500"/>
                                        <p:tgtEl>
                                          <p:spTgt spid="1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linds(horizontal)">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blinds(horizontal)">
                                      <p:cBhvr>
                                        <p:cTn id="64" dur="500"/>
                                        <p:tgtEl>
                                          <p:spTgt spid="5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blinds(horizontal)">
                                      <p:cBhvr>
                                        <p:cTn id="67" dur="500"/>
                                        <p:tgtEl>
                                          <p:spTgt spid="38"/>
                                        </p:tgtEl>
                                      </p:cBhvr>
                                    </p:animEffect>
                                  </p:childTnLst>
                                </p:cTn>
                              </p:par>
                              <p:par>
                                <p:cTn id="68" presetID="3" presetClass="entr" presetSubtype="1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blinds(horizontal)">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blinds(horizontal)">
                                      <p:cBhvr>
                                        <p:cTn id="75" dur="500"/>
                                        <p:tgtEl>
                                          <p:spTgt spid="5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blinds(horizontal)">
                                      <p:cBhvr>
                                        <p:cTn id="78" dur="500"/>
                                        <p:tgtEl>
                                          <p:spTgt spid="16"/>
                                        </p:tgtEl>
                                      </p:cBhvr>
                                    </p:animEffect>
                                  </p:childTnLst>
                                </p:cTn>
                              </p:par>
                              <p:par>
                                <p:cTn id="79" presetID="3" presetClass="entr" presetSubtype="1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blinds(horizontal)">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blinds(horizontal)">
                                      <p:cBhvr>
                                        <p:cTn id="86" dur="500"/>
                                        <p:tgtEl>
                                          <p:spTgt spid="60"/>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animEffect transition="in" filter="blinds(horizontal)">
                                      <p:cBhvr>
                                        <p:cTn id="89" dur="500"/>
                                        <p:tgtEl>
                                          <p:spTgt spid="59"/>
                                        </p:tgtEl>
                                      </p:cBhvr>
                                    </p:animEffect>
                                  </p:childTnLst>
                                </p:cTn>
                              </p:par>
                              <p:par>
                                <p:cTn id="90" presetID="3" presetClass="entr" presetSubtype="1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blinds(horizontal)">
                                      <p:cBhvr>
                                        <p:cTn id="92" dur="500"/>
                                        <p:tgtEl>
                                          <p:spTgt spid="61"/>
                                        </p:tgtEl>
                                      </p:cBhvr>
                                    </p:animEffect>
                                  </p:childTnLst>
                                </p:cTn>
                              </p:par>
                              <p:par>
                                <p:cTn id="93" presetID="3" presetClass="entr" presetSubtype="10" fill="hold" nodeType="with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blinds(horizontal)">
                                      <p:cBhvr>
                                        <p:cTn id="95" dur="500"/>
                                        <p:tgtEl>
                                          <p:spTgt spid="47"/>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blinds(horizontal)">
                                      <p:cBhvr>
                                        <p:cTn id="98" dur="500"/>
                                        <p:tgtEl>
                                          <p:spTgt spid="46"/>
                                        </p:tgtEl>
                                      </p:cBhvr>
                                    </p:animEffect>
                                  </p:childTnLst>
                                </p:cTn>
                              </p:par>
                              <p:par>
                                <p:cTn id="99" presetID="3" presetClass="entr" presetSubtype="1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blinds(horizontal)">
                                      <p:cBhvr>
                                        <p:cTn id="10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6" grpId="0"/>
      <p:bldP spid="19" grpId="0"/>
      <p:bldP spid="20" grpId="0"/>
      <p:bldP spid="34" grpId="0" animBg="1"/>
      <p:bldP spid="38" grpId="0"/>
      <p:bldP spid="59" grpId="0"/>
      <p:bldP spid="66" grpId="0"/>
      <p:bldP spid="67" grpId="0"/>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1466</TotalTime>
  <Words>1441</Words>
  <Application>Microsoft Office PowerPoint</Application>
  <PresentationFormat>On-screen Show (4:3)</PresentationFormat>
  <Paragraphs>244</Paragraphs>
  <Slides>30</Slides>
  <Notes>3</Notes>
  <HiddenSlides>0</HiddenSlides>
  <MMClips>1</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Theme</vt:lpstr>
      <vt:lpstr>Equation</vt:lpstr>
      <vt:lpstr>Graph</vt:lpstr>
      <vt:lpstr> Observations on Flame height of Laminar Jet Diffusion Flame</vt:lpstr>
      <vt:lpstr>Aim of Experiment</vt:lpstr>
      <vt:lpstr>Introduction</vt:lpstr>
      <vt:lpstr>Definitions</vt:lpstr>
      <vt:lpstr>Classification of Flame </vt:lpstr>
      <vt:lpstr>Diffusion Flame Structure</vt:lpstr>
      <vt:lpstr>Examples of Diffusion Flame</vt:lpstr>
      <vt:lpstr>Theory</vt:lpstr>
      <vt:lpstr>Theory - Laminar Jet Diffusion Flame</vt:lpstr>
      <vt:lpstr>Phenomenological Analysis</vt:lpstr>
      <vt:lpstr>Phenomenological Analysis</vt:lpstr>
      <vt:lpstr>Theory - Laminar Jet Diffusion Flame</vt:lpstr>
      <vt:lpstr>About Experiment</vt:lpstr>
      <vt:lpstr>Experimental Setup</vt:lpstr>
      <vt:lpstr>Experimental Procedure</vt:lpstr>
      <vt:lpstr>Experimental Procedure</vt:lpstr>
      <vt:lpstr>Precautions</vt:lpstr>
      <vt:lpstr>Analysis of Results</vt:lpstr>
      <vt:lpstr>Slide 19</vt:lpstr>
      <vt:lpstr>Image processing </vt:lpstr>
      <vt:lpstr>Variation of Flame Height at Different Volumetric Fuel Flow Rates</vt:lpstr>
      <vt:lpstr>Comparison with Roper’s Empirical Formula</vt:lpstr>
      <vt:lpstr>Variation of flame height with Froude number</vt:lpstr>
      <vt:lpstr>Variation of Flame Height with Reynolds Number</vt:lpstr>
      <vt:lpstr>Conclusions</vt:lpstr>
      <vt:lpstr>Conclusions</vt:lpstr>
      <vt:lpstr>References</vt:lpstr>
      <vt:lpstr>References</vt:lpstr>
      <vt:lpstr>FAQ</vt:lpstr>
      <vt:lpstr>Feedback</vt:lpstr>
    </vt:vector>
  </TitlesOfParts>
  <Company>IIT Kanpur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 P. Mishra</dc:creator>
  <cp:lastModifiedBy>TEJ</cp:lastModifiedBy>
  <cp:revision>282</cp:revision>
  <dcterms:created xsi:type="dcterms:W3CDTF">2010-05-12T06:09:02Z</dcterms:created>
  <dcterms:modified xsi:type="dcterms:W3CDTF">2011-04-08T16:30:07Z</dcterms:modified>
</cp:coreProperties>
</file>