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57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2" r:id="rId15"/>
    <p:sldId id="273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51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3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42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0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9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1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2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08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4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4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4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64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9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151E-681D-43EC-AA1F-3A6C335C4F68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742407-C7F1-4797-A247-8B7895CD2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3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E17D1-E548-4F46-A949-4323477E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Building a Contractor‘s Database</a:t>
            </a:r>
            <a:endParaRPr lang="en-CA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779DB-CEC1-40A8-9F30-67E90897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Tim </a:t>
            </a:r>
            <a:r>
              <a:rPr lang="de-DE" dirty="0" err="1"/>
              <a:t>Donders</a:t>
            </a:r>
            <a:r>
              <a:rPr lang="de-DE" dirty="0"/>
              <a:t>, Krzysztof </a:t>
            </a:r>
            <a:r>
              <a:rPr lang="de-DE" dirty="0" err="1"/>
              <a:t>Latecki</a:t>
            </a:r>
            <a:r>
              <a:rPr lang="de-DE" dirty="0"/>
              <a:t>, </a:t>
            </a:r>
            <a:r>
              <a:rPr lang="de-DE" dirty="0" err="1"/>
              <a:t>Umair</a:t>
            </a:r>
            <a:r>
              <a:rPr lang="de-DE" dirty="0"/>
              <a:t> Rashid, Nikola Strobel</a:t>
            </a:r>
            <a:endParaRPr lang="en-CA" dirty="0"/>
          </a:p>
        </p:txBody>
      </p:sp>
      <p:sp>
        <p:nvSpPr>
          <p:cNvPr id="26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48153B-31E6-40EC-8AF2-8A811CFC7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1537-4594-4695-A9DC-094D1DD5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Contractor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03942-0D22-4B37-97D2-3165C89A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5" y="1930400"/>
            <a:ext cx="4857606" cy="4163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CB3BE5-81F6-4A1B-A765-DB577AECB2C9}"/>
              </a:ext>
            </a:extLst>
          </p:cNvPr>
          <p:cNvSpPr/>
          <p:nvPr/>
        </p:nvSpPr>
        <p:spPr>
          <a:xfrm>
            <a:off x="1912827" y="1407180"/>
            <a:ext cx="2010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29AFC-FBD1-4B7D-B764-1C8D6BC6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93" y="962025"/>
            <a:ext cx="2038350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2E30B-E229-4351-9524-B0DF6DCD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93" y="4284809"/>
            <a:ext cx="2064366" cy="22799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31FAC9-BDD0-418F-ADAC-B73AF5628F65}"/>
              </a:ext>
            </a:extLst>
          </p:cNvPr>
          <p:cNvSpPr/>
          <p:nvPr/>
        </p:nvSpPr>
        <p:spPr>
          <a:xfrm>
            <a:off x="6369962" y="457278"/>
            <a:ext cx="31810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Material_Quantity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F0075-3FAC-4848-9A67-4DA63FC46363}"/>
              </a:ext>
            </a:extLst>
          </p:cNvPr>
          <p:cNvSpPr/>
          <p:nvPr/>
        </p:nvSpPr>
        <p:spPr>
          <a:xfrm>
            <a:off x="6356954" y="3778686"/>
            <a:ext cx="31810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Contractor_Hours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9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1</a:t>
            </a:r>
            <a:br>
              <a:rPr lang="en-US" dirty="0"/>
            </a:br>
            <a:r>
              <a:rPr lang="en-US" dirty="0"/>
              <a:t>Show the amount project each supervisor has been assigned in ascending order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107CD-24E1-49AA-B760-75D58D88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0" y="2479963"/>
            <a:ext cx="9763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2</a:t>
            </a:r>
            <a:br>
              <a:rPr lang="en-US" dirty="0"/>
            </a:br>
            <a:r>
              <a:rPr lang="en-US" dirty="0"/>
              <a:t>Show the contractors who have charged more than $20000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4A6CC-6D74-4C97-B7B0-A52F0F0D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13432"/>
            <a:ext cx="110871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3</a:t>
            </a:r>
            <a:br>
              <a:rPr lang="en-US" dirty="0"/>
            </a:br>
            <a:r>
              <a:rPr lang="en-US" dirty="0"/>
              <a:t>List the on going Projects with their respective locations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D7E3A-5681-431F-8273-2AAC0439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92" y="2142078"/>
            <a:ext cx="6439044" cy="43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4</a:t>
            </a:r>
            <a:br>
              <a:rPr lang="en-US" dirty="0"/>
            </a:br>
            <a:r>
              <a:rPr lang="en-US" dirty="0"/>
              <a:t>Which project are finished and which are on-going?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D845-6525-424B-9ADB-37B7B1C1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6" y="2297690"/>
            <a:ext cx="8785029" cy="41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5</a:t>
            </a:r>
            <a:br>
              <a:rPr lang="en-US" dirty="0"/>
            </a:br>
            <a:r>
              <a:rPr lang="en-US" dirty="0"/>
              <a:t>Project using the more than 2 materials of different types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94D35-2796-445C-A8D4-EA7399AE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5" y="2585805"/>
            <a:ext cx="10697549" cy="26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5C6-789E-48C2-808A-49F5A54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Queries: Number 6</a:t>
            </a:r>
            <a:br>
              <a:rPr lang="en-US" dirty="0"/>
            </a:br>
            <a:r>
              <a:rPr lang="en-US" dirty="0"/>
              <a:t>Show the cost of the Project from most to the least that are finished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16C1B-6DC0-43A1-BD68-8337608F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2310484"/>
            <a:ext cx="11859491" cy="40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C2DEA-D589-41B2-9B07-EFF92B4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Risks</a:t>
            </a:r>
            <a:r>
              <a:rPr lang="de-DE" dirty="0"/>
              <a:t> and </a:t>
            </a:r>
            <a:r>
              <a:rPr lang="de-DE" dirty="0" err="1"/>
              <a:t>Issues</a:t>
            </a:r>
            <a:endParaRPr lang="en-CA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F86EB5-8CD3-4507-8BC0-0F225DBDB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Risks</a:t>
            </a:r>
            <a:endParaRPr lang="en-CA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8F9D7-CF08-498B-8DC1-8421CE15A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Hardware Failure</a:t>
            </a:r>
          </a:p>
          <a:p>
            <a:r>
              <a:rPr lang="en-CA" dirty="0"/>
              <a:t>Software Failure</a:t>
            </a:r>
          </a:p>
          <a:p>
            <a:r>
              <a:rPr lang="en-CA" dirty="0"/>
              <a:t>Time Management</a:t>
            </a:r>
          </a:p>
          <a:p>
            <a:r>
              <a:rPr lang="en-CA" dirty="0"/>
              <a:t>Team Conflicts</a:t>
            </a:r>
          </a:p>
          <a:p>
            <a:r>
              <a:rPr lang="en-CA" dirty="0"/>
              <a:t>Staff Co-operation</a:t>
            </a:r>
          </a:p>
          <a:p>
            <a:r>
              <a:rPr lang="en-CA" dirty="0"/>
              <a:t>Poor Organization of existing data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78A075-7759-4BD8-8708-72ABB98B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en-CA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6D8557-DFE7-461D-9420-AE65675E55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Tim‘s computer crashed</a:t>
            </a:r>
          </a:p>
          <a:p>
            <a:r>
              <a:rPr lang="de-DE" dirty="0" err="1"/>
              <a:t>Inconvenient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8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5B243-BAD7-4AE2-B2D2-C9E1F1EE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contractor</a:t>
            </a:r>
            <a:r>
              <a:rPr lang="de-DE" dirty="0"/>
              <a:t>?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FD9E-636B-4DD5-885A-C14F8773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Independent </a:t>
            </a:r>
            <a:r>
              <a:rPr lang="de-DE" dirty="0" err="1"/>
              <a:t>entity</a:t>
            </a:r>
            <a:endParaRPr lang="de-DE" dirty="0"/>
          </a:p>
          <a:p>
            <a:r>
              <a:rPr lang="en-CA" dirty="0"/>
              <a:t>Person or company that performs work on a contract basis</a:t>
            </a:r>
            <a:endParaRPr lang="de-DE" dirty="0"/>
          </a:p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and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personnel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/</a:t>
            </a:r>
            <a:r>
              <a:rPr lang="de-DE" dirty="0" err="1"/>
              <a:t>contratee</a:t>
            </a:r>
            <a:endParaRPr lang="en-CA" dirty="0"/>
          </a:p>
          <a:p>
            <a:r>
              <a:rPr lang="de-DE" dirty="0"/>
              <a:t>i. e: </a:t>
            </a:r>
            <a:r>
              <a:rPr lang="de-DE" dirty="0" err="1"/>
              <a:t>EllisDon</a:t>
            </a:r>
            <a:r>
              <a:rPr lang="de-DE" dirty="0"/>
              <a:t>, </a:t>
            </a:r>
            <a:r>
              <a:rPr lang="en-CA" dirty="0"/>
              <a:t>PCL Constructors Inc.</a:t>
            </a:r>
          </a:p>
        </p:txBody>
      </p:sp>
    </p:spTree>
    <p:extLst>
      <p:ext uri="{BB962C8B-B14F-4D97-AF65-F5344CB8AC3E}">
        <p14:creationId xmlns:p14="http://schemas.microsoft.com/office/powerpoint/2010/main" val="26983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B88B-0DCA-4E9B-8B10-F6EDB474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1C35-D6FD-43D8-BA33-6D892738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takes on client’s projects and assign them contractors</a:t>
            </a:r>
          </a:p>
          <a:p>
            <a:r>
              <a:rPr lang="en-US" dirty="0"/>
              <a:t>Each client can have multiple locations.</a:t>
            </a:r>
          </a:p>
          <a:p>
            <a:r>
              <a:rPr lang="en-US" dirty="0"/>
              <a:t>Each project is supervised by a supervisor. The supervisor handles the communication between the clients and the contractors</a:t>
            </a:r>
          </a:p>
          <a:p>
            <a:r>
              <a:rPr lang="en-US" dirty="0"/>
              <a:t>The company can request materials and has list of materials provided by certain suppliers</a:t>
            </a:r>
          </a:p>
          <a:p>
            <a:r>
              <a:rPr lang="en-US" dirty="0"/>
              <a:t>Each project cost consists of what the company pays to the contractor and what the company pays for the material that’s if there is a material involved in the project. So Project Cost = Material Cost + Contractors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7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DFDC7-C2AD-4E70-98F3-112A5FA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/>
              <a:t>Goals</a:t>
            </a:r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8FAB54-1AA2-499E-B1BC-A820CC3E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30914"/>
            <a:ext cx="77457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Inhaltsplatzhalter 3">
            <a:extLst>
              <a:ext uri="{FF2B5EF4-FFF2-40B4-BE49-F238E27FC236}">
                <a16:creationId xmlns:a16="http://schemas.microsoft.com/office/drawing/2014/main" id="{2955BC43-BD47-4202-9270-8FB2B141C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42255"/>
              </p:ext>
            </p:extLst>
          </p:nvPr>
        </p:nvGraphicFramePr>
        <p:xfrm>
          <a:off x="1033367" y="2160588"/>
          <a:ext cx="7885304" cy="410359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85304">
                  <a:extLst>
                    <a:ext uri="{9D8B030D-6E8A-4147-A177-3AD203B41FA5}">
                      <a16:colId xmlns:a16="http://schemas.microsoft.com/office/drawing/2014/main" val="2080683029"/>
                    </a:ext>
                  </a:extLst>
                </a:gridCol>
              </a:tblGrid>
              <a:tr h="6144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2400" u="none" strike="noStrike">
                          <a:effectLst/>
                        </a:rPr>
                        <a:t>Database development</a:t>
                      </a:r>
                      <a:endParaRPr lang="en-CA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4185117610"/>
                  </a:ext>
                </a:extLst>
              </a:tr>
              <a:tr h="6533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2600" u="none" strike="noStrike">
                          <a:effectLst/>
                        </a:rPr>
                        <a:t>Adherence to a time limit </a:t>
                      </a:r>
                      <a:endParaRPr lang="en-CA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1621835346"/>
                  </a:ext>
                </a:extLst>
              </a:tr>
              <a:tr h="6533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2600" u="none" strike="noStrike">
                          <a:effectLst/>
                        </a:rPr>
                        <a:t>Solve data isolation problem</a:t>
                      </a:r>
                      <a:endParaRPr lang="en-CA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3469547339"/>
                  </a:ext>
                </a:extLst>
              </a:tr>
              <a:tr h="6533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2600" u="none" strike="noStrike">
                          <a:effectLst/>
                        </a:rPr>
                        <a:t>Remove data redundancy and inconsistency</a:t>
                      </a:r>
                      <a:endParaRPr lang="en-CA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2835880820"/>
                  </a:ext>
                </a:extLst>
              </a:tr>
              <a:tr h="6533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2600" u="none" strike="noStrike">
                          <a:effectLst/>
                        </a:rPr>
                        <a:t>Security management</a:t>
                      </a:r>
                      <a:endParaRPr lang="en-CA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3392673833"/>
                  </a:ext>
                </a:extLst>
              </a:tr>
              <a:tr h="6533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877" marR="175877" marT="110114" marB="110114"/>
                </a:tc>
                <a:extLst>
                  <a:ext uri="{0D108BD9-81ED-4DB2-BD59-A6C34878D82A}">
                    <a16:rowId xmlns:a16="http://schemas.microsoft.com/office/drawing/2014/main" val="1838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9ABE-7071-4227-A1D6-B51D78EA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Purpose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contractor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22833-B586-41E6-9D62-A0EB08C7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de-DE"/>
              <a:t>Central database system </a:t>
            </a:r>
            <a:r>
              <a:rPr lang="de-DE" dirty="0"/>
              <a:t>for contractor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Data Consistency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Data Integrity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Data Security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Efficient Storage of Data: Minimal repetition of data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Ease of use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Better overview of the data and effective data searching</a:t>
            </a:r>
          </a:p>
          <a:p>
            <a:pPr marL="0" fontAlgn="t"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The chances of entering incorrect data will be reduced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98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7908-1B2A-4BBF-AF03-CCBF7A64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EEEF9-855A-4E92-B97A-737233E40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82" y="0"/>
            <a:ext cx="7065818" cy="6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4F35-FFF6-48C5-8F1E-DA525EC0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37D21-FD43-4602-B875-388B3772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47" y="1220996"/>
            <a:ext cx="7786255" cy="50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D962-0D7B-4528-809A-9FA93BBB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Contractor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1AF5-F48C-4185-ADA0-620D38A8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" y="1782354"/>
            <a:ext cx="4352925" cy="200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FFA39-0DCB-4643-BE6D-72D2D71890AD}"/>
              </a:ext>
            </a:extLst>
          </p:cNvPr>
          <p:cNvSpPr/>
          <p:nvPr/>
        </p:nvSpPr>
        <p:spPr>
          <a:xfrm>
            <a:off x="1629841" y="1259134"/>
            <a:ext cx="2010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17E9F-616B-436D-BACC-60D6FDB6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" y="4426264"/>
            <a:ext cx="5147918" cy="195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A6857B-BFC7-4F20-934F-8E0E9BF109F0}"/>
              </a:ext>
            </a:extLst>
          </p:cNvPr>
          <p:cNvSpPr/>
          <p:nvPr/>
        </p:nvSpPr>
        <p:spPr>
          <a:xfrm>
            <a:off x="2070856" y="3948546"/>
            <a:ext cx="21310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AF40F-50F6-4C73-85D5-5AA6D53A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72" y="2333773"/>
            <a:ext cx="4447309" cy="31229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293A8-6E9F-444D-AA76-D74D8E479579}"/>
              </a:ext>
            </a:extLst>
          </p:cNvPr>
          <p:cNvSpPr/>
          <p:nvPr/>
        </p:nvSpPr>
        <p:spPr>
          <a:xfrm>
            <a:off x="7425017" y="1782354"/>
            <a:ext cx="21310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93116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14CC-670F-45A5-A671-A2F54F0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Contractor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1829-04A4-4875-93AE-33C4AD38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4" y="1930400"/>
            <a:ext cx="4714875" cy="205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098A6-6320-48D9-989A-773EF07794B0}"/>
              </a:ext>
            </a:extLst>
          </p:cNvPr>
          <p:cNvSpPr/>
          <p:nvPr/>
        </p:nvSpPr>
        <p:spPr>
          <a:xfrm>
            <a:off x="2190610" y="1407180"/>
            <a:ext cx="2010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92B7E-AC29-4441-ACC4-1561C344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78" y="4621134"/>
            <a:ext cx="8648700" cy="2028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1FB37-6DFE-4F16-9087-344DE5E5B37C}"/>
              </a:ext>
            </a:extLst>
          </p:cNvPr>
          <p:cNvSpPr/>
          <p:nvPr/>
        </p:nvSpPr>
        <p:spPr>
          <a:xfrm>
            <a:off x="5090829" y="4097914"/>
            <a:ext cx="2010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6FE07-EDDF-4DC1-BF99-BFD5C561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13" y="1930400"/>
            <a:ext cx="3316577" cy="19695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447636-C387-42A0-8CEA-8540290873D4}"/>
              </a:ext>
            </a:extLst>
          </p:cNvPr>
          <p:cNvSpPr/>
          <p:nvPr/>
        </p:nvSpPr>
        <p:spPr>
          <a:xfrm>
            <a:off x="7500419" y="1349706"/>
            <a:ext cx="2010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295791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304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Building a Contractor‘s Database</vt:lpstr>
      <vt:lpstr>What is a contractor?</vt:lpstr>
      <vt:lpstr>Describing the Company</vt:lpstr>
      <vt:lpstr>Goals</vt:lpstr>
      <vt:lpstr>Purpose of a database for a contractor</vt:lpstr>
      <vt:lpstr>ER Diagram</vt:lpstr>
      <vt:lpstr>Relational Schema</vt:lpstr>
      <vt:lpstr>Project Contractor Database</vt:lpstr>
      <vt:lpstr>Project Contractor Database</vt:lpstr>
      <vt:lpstr>Project Contractor Database</vt:lpstr>
      <vt:lpstr>Sample Queries: Number 1 Show the amount project each supervisor has been assigned in ascending order   </vt:lpstr>
      <vt:lpstr>Sample Queries: Number 2 Show the contractors who have charged more than $20000  </vt:lpstr>
      <vt:lpstr>Sample Queries: Number 3 List the on going Projects with their respective locations  </vt:lpstr>
      <vt:lpstr>Sample Queries: Number 4 Which project are finished and which are on-going?  </vt:lpstr>
      <vt:lpstr>Sample Queries: Number 5 Project using the more than 2 materials of different types  </vt:lpstr>
      <vt:lpstr>Sample Queries: Number 6 Show the cost of the Project from most to the least that are finished  </vt:lpstr>
      <vt:lpstr>Risks and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Contractor</dc:title>
  <dc:creator>stn48001</dc:creator>
  <cp:lastModifiedBy>Umair Rashid</cp:lastModifiedBy>
  <cp:revision>56</cp:revision>
  <dcterms:created xsi:type="dcterms:W3CDTF">2018-11-27T22:25:09Z</dcterms:created>
  <dcterms:modified xsi:type="dcterms:W3CDTF">2019-04-16T03:50:56Z</dcterms:modified>
</cp:coreProperties>
</file>