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6"/>
  </p:notesMasterIdLst>
  <p:sldIdLst>
    <p:sldId id="256" r:id="rId2"/>
    <p:sldId id="268" r:id="rId3"/>
    <p:sldId id="273" r:id="rId4"/>
    <p:sldId id="274" r:id="rId5"/>
    <p:sldId id="275" r:id="rId6"/>
    <p:sldId id="277" r:id="rId7"/>
    <p:sldId id="279" r:id="rId8"/>
    <p:sldId id="260" r:id="rId9"/>
    <p:sldId id="264" r:id="rId10"/>
    <p:sldId id="280" r:id="rId11"/>
    <p:sldId id="281" r:id="rId12"/>
    <p:sldId id="265" r:id="rId13"/>
    <p:sldId id="262" r:id="rId14"/>
    <p:sldId id="285" r:id="rId15"/>
    <p:sldId id="286" r:id="rId16"/>
    <p:sldId id="282" r:id="rId17"/>
    <p:sldId id="269" r:id="rId18"/>
    <p:sldId id="257" r:id="rId19"/>
    <p:sldId id="287" r:id="rId20"/>
    <p:sldId id="266" r:id="rId21"/>
    <p:sldId id="288" r:id="rId22"/>
    <p:sldId id="261" r:id="rId23"/>
    <p:sldId id="291" r:id="rId24"/>
    <p:sldId id="289" r:id="rId25"/>
    <p:sldId id="267" r:id="rId26"/>
    <p:sldId id="296" r:id="rId27"/>
    <p:sldId id="270" r:id="rId28"/>
    <p:sldId id="290" r:id="rId29"/>
    <p:sldId id="271" r:id="rId30"/>
    <p:sldId id="293" r:id="rId31"/>
    <p:sldId id="272" r:id="rId32"/>
    <p:sldId id="294" r:id="rId33"/>
    <p:sldId id="259" r:id="rId34"/>
    <p:sldId id="297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>
        <p:scale>
          <a:sx n="66" d="100"/>
          <a:sy n="66" d="100"/>
        </p:scale>
        <p:origin x="-1488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BB407-F5D5-45E9-BCB4-46592CFA323A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C8D3F-7418-42FE-BA04-C7903AD94D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94176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C8D3F-7418-42FE-BA04-C7903AD94D5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86270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C8D3F-7418-42FE-BA04-C7903AD94D5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86270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C8D3F-7418-42FE-BA04-C7903AD94D5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83339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C8D3F-7418-42FE-BA04-C7903AD94D55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77253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C8D3F-7418-42FE-BA04-C7903AD94D55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556E-59E3-4DBA-9036-7C2A3809452F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16220-B23B-4356-9A95-8197FDD1F8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556E-59E3-4DBA-9036-7C2A3809452F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16220-B23B-4356-9A95-8197FDD1F8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556E-59E3-4DBA-9036-7C2A3809452F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16220-B23B-4356-9A95-8197FDD1F8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556E-59E3-4DBA-9036-7C2A3809452F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16220-B23B-4356-9A95-8197FDD1F8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556E-59E3-4DBA-9036-7C2A3809452F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16220-B23B-4356-9A95-8197FDD1F8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556E-59E3-4DBA-9036-7C2A3809452F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16220-B23B-4356-9A95-8197FDD1F8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556E-59E3-4DBA-9036-7C2A3809452F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16220-B23B-4356-9A95-8197FDD1F8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556E-59E3-4DBA-9036-7C2A3809452F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16220-B23B-4356-9A95-8197FDD1F8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556E-59E3-4DBA-9036-7C2A3809452F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16220-B23B-4356-9A95-8197FDD1F8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556E-59E3-4DBA-9036-7C2A3809452F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16220-B23B-4356-9A95-8197FDD1F8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556E-59E3-4DBA-9036-7C2A3809452F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4916220-B23B-4356-9A95-8197FDD1F83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B11556E-59E3-4DBA-9036-7C2A3809452F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4916220-B23B-4356-9A95-8197FDD1F83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1628800"/>
            <a:ext cx="6328792" cy="1872208"/>
          </a:xfrm>
        </p:spPr>
        <p:txBody>
          <a:bodyPr/>
          <a:lstStyle/>
          <a:p>
            <a:r>
              <a:rPr lang="en-CA" altLang="zh-CN" sz="9600" b="1" dirty="0" smtClean="0">
                <a:solidFill>
                  <a:schemeClr val="tx1"/>
                </a:solidFill>
              </a:rPr>
              <a:t>Robot</a:t>
            </a: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6056" y="4149080"/>
            <a:ext cx="3744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dirty="0" err="1" smtClean="0"/>
              <a:t>Kwantlen</a:t>
            </a:r>
            <a:r>
              <a:rPr lang="en-CA" altLang="zh-CN" b="1" dirty="0" smtClean="0"/>
              <a:t> Polytechnic University</a:t>
            </a:r>
          </a:p>
          <a:p>
            <a:r>
              <a:rPr lang="en-CA" altLang="zh-CN" b="1" dirty="0" smtClean="0"/>
              <a:t>                   APSC 1299</a:t>
            </a:r>
          </a:p>
          <a:p>
            <a:r>
              <a:rPr lang="en-CA" altLang="zh-CN" b="1" dirty="0" smtClean="0"/>
              <a:t>Instructor: Michael </a:t>
            </a:r>
            <a:r>
              <a:rPr lang="en-CA" altLang="zh-CN" b="1" dirty="0" err="1" smtClean="0"/>
              <a:t>Coombes</a:t>
            </a:r>
            <a:endParaRPr lang="en-CA" altLang="zh-CN" b="1" dirty="0" smtClean="0"/>
          </a:p>
          <a:p>
            <a:r>
              <a:rPr lang="en-CA" altLang="zh-CN" b="1" dirty="0" smtClean="0"/>
              <a:t>Group Member:  </a:t>
            </a:r>
            <a:r>
              <a:rPr lang="en-CA" altLang="zh-CN" b="1" dirty="0" err="1" smtClean="0"/>
              <a:t>Xiaoyou</a:t>
            </a:r>
            <a:r>
              <a:rPr lang="en-CA" altLang="zh-CN" b="1" dirty="0" smtClean="0"/>
              <a:t> Liang</a:t>
            </a:r>
          </a:p>
          <a:p>
            <a:r>
              <a:rPr lang="en-CA" altLang="zh-CN" b="1" dirty="0" smtClean="0"/>
              <a:t>                             </a:t>
            </a:r>
            <a:r>
              <a:rPr lang="en-CA" altLang="zh-CN" b="1" dirty="0" err="1" smtClean="0"/>
              <a:t>Umair</a:t>
            </a:r>
            <a:r>
              <a:rPr lang="en-CA" altLang="zh-CN" b="1" dirty="0" smtClean="0"/>
              <a:t> Rashid</a:t>
            </a:r>
          </a:p>
          <a:p>
            <a:r>
              <a:rPr lang="en-CA" altLang="zh-CN" b="1" dirty="0" smtClean="0"/>
              <a:t>                             </a:t>
            </a:r>
            <a:r>
              <a:rPr lang="en-CA" altLang="zh-CN" b="1" dirty="0" err="1" smtClean="0"/>
              <a:t>Ridhi</a:t>
            </a:r>
            <a:r>
              <a:rPr lang="en-CA" altLang="zh-CN" b="1" dirty="0" smtClean="0"/>
              <a:t> </a:t>
            </a:r>
            <a:r>
              <a:rPr lang="en-CA" altLang="zh-CN" b="1" dirty="0" err="1" smtClean="0"/>
              <a:t>Dalla</a:t>
            </a:r>
            <a:endParaRPr lang="zh-CN" altLang="en-US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764704"/>
            <a:ext cx="71287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2400" b="1" u="sng" dirty="0" smtClean="0"/>
              <a:t>How did we change it?</a:t>
            </a:r>
          </a:p>
          <a:p>
            <a:pPr marL="285750" indent="-285750"/>
            <a:endParaRPr lang="en-US" sz="2400" b="1" u="sng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We used do-while loops instead of timers. </a:t>
            </a:r>
          </a:p>
          <a:p>
            <a:pPr marL="285750" indent="-285750"/>
            <a:endParaRPr lang="en-US" sz="2400" dirty="0" smtClean="0"/>
          </a:p>
          <a:p>
            <a:r>
              <a:rPr lang="en-US" sz="2400" b="1" u="sng" dirty="0" smtClean="0"/>
              <a:t>Why did we change it?</a:t>
            </a:r>
          </a:p>
          <a:p>
            <a:endParaRPr lang="en-US" sz="24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Acute angles did not </a:t>
            </a:r>
            <a:r>
              <a:rPr lang="en-US" sz="2400" dirty="0" smtClean="0"/>
              <a:t>work.</a:t>
            </a:r>
            <a:endParaRPr lang="en-US" sz="2400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Based on same concept as acute angle </a:t>
            </a:r>
            <a:r>
              <a:rPr lang="en-US" sz="2400" dirty="0" smtClean="0"/>
              <a:t>turns.</a:t>
            </a:r>
            <a:endParaRPr lang="en-US" sz="2400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Timers are unpredictable due to the voltage </a:t>
            </a:r>
            <a:r>
              <a:rPr lang="en-US" sz="2400" dirty="0" smtClean="0"/>
              <a:t>change.</a:t>
            </a:r>
            <a:endParaRPr lang="en-US" sz="2400" dirty="0" smtClean="0"/>
          </a:p>
          <a:p>
            <a:pPr marL="285750" indent="-285750"/>
            <a:endParaRPr lang="en-US" sz="3600" dirty="0" smtClean="0"/>
          </a:p>
          <a:p>
            <a:pPr marL="285750" indent="-285750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55217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76672"/>
            <a:ext cx="84969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Acute Angled Turns</a:t>
            </a:r>
          </a:p>
          <a:p>
            <a:endParaRPr lang="en-US" sz="36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4800" dirty="0" smtClean="0"/>
              <a:t>Detection of conditions using </a:t>
            </a:r>
            <a:r>
              <a:rPr lang="en-US" sz="4800" dirty="0" smtClean="0"/>
              <a:t>	slow </a:t>
            </a:r>
            <a:r>
              <a:rPr lang="en-US" sz="4800" dirty="0" smtClean="0"/>
              <a:t>motion camera</a:t>
            </a:r>
            <a:r>
              <a:rPr lang="en-US" sz="4800" dirty="0" smtClean="0"/>
              <a:t>.</a:t>
            </a:r>
            <a:endParaRPr lang="en-US" sz="48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4800" dirty="0" smtClean="0"/>
              <a:t>No timers </a:t>
            </a:r>
            <a:r>
              <a:rPr lang="en-US" sz="4800" dirty="0" smtClean="0"/>
              <a:t>involved. </a:t>
            </a:r>
            <a:endParaRPr lang="en-US" sz="48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4800" dirty="0" smtClean="0"/>
              <a:t>Angles </a:t>
            </a:r>
            <a:r>
              <a:rPr lang="en-US" sz="4800" dirty="0" smtClean="0"/>
              <a:t>are </a:t>
            </a:r>
            <a:r>
              <a:rPr lang="en-US" sz="4800" dirty="0" smtClean="0"/>
              <a:t>different. </a:t>
            </a:r>
            <a:endParaRPr lang="en-US" sz="4800" dirty="0" smtClean="0"/>
          </a:p>
          <a:p>
            <a:pPr marL="285750" indent="-285750">
              <a:buFontTx/>
              <a:buChar char="-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386794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3169" y="560428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Conditions for Acute Angle Turns</a:t>
            </a:r>
            <a:endParaRPr lang="en-US" sz="4000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607" y="2448657"/>
            <a:ext cx="2376265" cy="17724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1231" y="2519608"/>
            <a:ext cx="2266490" cy="17014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87624" y="1700808"/>
            <a:ext cx="59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63341" y="1809760"/>
            <a:ext cx="46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148064" y="3789040"/>
            <a:ext cx="239228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791790"/>
            <a:ext cx="268287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0332" y="3791790"/>
            <a:ext cx="268287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</p:pic>
      <p:sp>
        <p:nvSpPr>
          <p:cNvPr id="15" name="Oval 14"/>
          <p:cNvSpPr/>
          <p:nvPr/>
        </p:nvSpPr>
        <p:spPr>
          <a:xfrm>
            <a:off x="4839573" y="3802840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777988"/>
            <a:ext cx="268287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791790"/>
            <a:ext cx="268287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704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6502" y="519995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 </a:t>
            </a:r>
            <a:r>
              <a:rPr lang="en-US" sz="4000" b="1" u="sng" dirty="0" smtClean="0"/>
              <a:t>Acute Angle  Turns</a:t>
            </a:r>
            <a:endParaRPr lang="en-US" sz="4000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1101899" y="1700808"/>
            <a:ext cx="59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68274" y="3304380"/>
            <a:ext cx="46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87721" y="1700808"/>
            <a:ext cx="57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60728" y="2271500"/>
            <a:ext cx="1656184" cy="2340151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8784" y="4002679"/>
            <a:ext cx="1658937" cy="234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40373" y="2226066"/>
            <a:ext cx="1658937" cy="234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208214" y="3091590"/>
            <a:ext cx="1103313" cy="149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4883" y="4118150"/>
            <a:ext cx="162258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82925" y="3412143"/>
            <a:ext cx="1493837" cy="110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9175974">
            <a:off x="6543192" y="2536453"/>
            <a:ext cx="1493837" cy="110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58126" y="4239634"/>
            <a:ext cx="136394" cy="136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626018" y="2564904"/>
            <a:ext cx="57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6616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836712"/>
            <a:ext cx="849694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Acute Angled Turns</a:t>
            </a:r>
          </a:p>
          <a:p>
            <a:endParaRPr lang="en-US" sz="3600" dirty="0"/>
          </a:p>
          <a:p>
            <a:pPr marL="285750" indent="-285750">
              <a:buFont typeface="Wingdings" pitchFamily="2" charset="2"/>
              <a:buChar char="Ø"/>
            </a:pPr>
            <a:endParaRPr lang="en-US" sz="32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4400" dirty="0" smtClean="0"/>
              <a:t>Even though some bigger angles 	might activate the 90 degree 	function. It will still work.</a:t>
            </a:r>
            <a:endParaRPr lang="en-US" sz="4400" dirty="0" smtClean="0"/>
          </a:p>
          <a:p>
            <a:pPr marL="285750" indent="-285750">
              <a:buFontTx/>
              <a:buChar char="-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386794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6502" y="519995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 </a:t>
            </a:r>
            <a:r>
              <a:rPr lang="en-US" sz="4000" b="1" u="sng" dirty="0" smtClean="0"/>
              <a:t>Acute Angle  Turns</a:t>
            </a:r>
            <a:endParaRPr lang="en-US" sz="4000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1101899" y="1700808"/>
            <a:ext cx="59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68274" y="3304380"/>
            <a:ext cx="46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87721" y="1700808"/>
            <a:ext cx="57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60728" y="2271500"/>
            <a:ext cx="1656184" cy="2340151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8784" y="4002679"/>
            <a:ext cx="1658937" cy="234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40373" y="2226066"/>
            <a:ext cx="1658937" cy="234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78830" y="2153618"/>
            <a:ext cx="1103313" cy="149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499" y="3180178"/>
            <a:ext cx="162258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82925" y="3412143"/>
            <a:ext cx="1493837" cy="110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9175974">
            <a:off x="6543192" y="2536453"/>
            <a:ext cx="1493837" cy="110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58126" y="4239634"/>
            <a:ext cx="136394" cy="136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626018" y="2564904"/>
            <a:ext cx="57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7795141">
            <a:off x="1567237" y="3173736"/>
            <a:ext cx="162258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Oval 16"/>
          <p:cNvSpPr/>
          <p:nvPr/>
        </p:nvSpPr>
        <p:spPr>
          <a:xfrm>
            <a:off x="1371600" y="3191256"/>
            <a:ext cx="109728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216616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048" y="476672"/>
            <a:ext cx="85689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Gaps</a:t>
            </a:r>
          </a:p>
          <a:p>
            <a:endParaRPr lang="en-US" sz="3600" dirty="0"/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requires </a:t>
            </a:r>
            <a:r>
              <a:rPr lang="en-US" sz="3600" dirty="0" smtClean="0"/>
              <a:t>the use of timers only once</a:t>
            </a:r>
          </a:p>
          <a:p>
            <a:pPr>
              <a:buFont typeface="Wingdings" pitchFamily="2" charset="2"/>
              <a:buChar char="Ø"/>
            </a:pPr>
            <a:endParaRPr lang="en-US" sz="3600" dirty="0" smtClean="0"/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efficiency </a:t>
            </a:r>
            <a:r>
              <a:rPr lang="en-US" sz="3600" dirty="0" smtClean="0"/>
              <a:t>of the code improved</a:t>
            </a:r>
          </a:p>
          <a:p>
            <a:pPr>
              <a:buFont typeface="Wingdings" pitchFamily="2" charset="2"/>
              <a:buChar char="Ø"/>
            </a:pPr>
            <a:endParaRPr lang="en-US" sz="3600" dirty="0" smtClean="0"/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timer </a:t>
            </a:r>
            <a:r>
              <a:rPr lang="en-US" sz="3600" dirty="0" smtClean="0"/>
              <a:t>runs for 0.48 ms</a:t>
            </a:r>
          </a:p>
          <a:p>
            <a:pPr>
              <a:buFont typeface="Wingdings" pitchFamily="2" charset="2"/>
              <a:buChar char="Ø"/>
            </a:pPr>
            <a:endParaRPr lang="en-US" sz="3600" dirty="0"/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turns </a:t>
            </a:r>
            <a:r>
              <a:rPr lang="en-US" sz="3600" dirty="0" smtClean="0"/>
              <a:t>around or follows the path</a:t>
            </a:r>
          </a:p>
        </p:txBody>
      </p:sp>
    </p:spTree>
    <p:extLst>
      <p:ext uri="{BB962C8B-B14F-4D97-AF65-F5344CB8AC3E}">
        <p14:creationId xmlns:p14="http://schemas.microsoft.com/office/powerpoint/2010/main" xmlns="" val="4182059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569402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Gaps</a:t>
            </a:r>
            <a:endParaRPr lang="en-US" sz="40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3142" y="4338541"/>
            <a:ext cx="352474" cy="1963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47488" y="4393823"/>
            <a:ext cx="352474" cy="1963099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03403" y="1408122"/>
            <a:ext cx="354013" cy="134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2280" y="4338541"/>
            <a:ext cx="352474" cy="1963099"/>
          </a:xfrm>
          <a:prstGeom prst="rect">
            <a:avLst/>
          </a:prstGeom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6260" y="1798923"/>
            <a:ext cx="354013" cy="154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5340" y="5157192"/>
            <a:ext cx="1188077" cy="88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89681" y="5164041"/>
            <a:ext cx="1188077" cy="88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09457" y="1709725"/>
            <a:ext cx="1189037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6375" y="2812755"/>
            <a:ext cx="93441" cy="93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U-Turn Arrow 7"/>
          <p:cNvSpPr/>
          <p:nvPr/>
        </p:nvSpPr>
        <p:spPr>
          <a:xfrm>
            <a:off x="979816" y="1298357"/>
            <a:ext cx="1368152" cy="1295605"/>
          </a:xfrm>
          <a:prstGeom prst="uturnArrow">
            <a:avLst>
              <a:gd name="adj1" fmla="val 7863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5340" y="2308918"/>
            <a:ext cx="1188077" cy="88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533415" y="2308918"/>
            <a:ext cx="1189037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Oval 15"/>
          <p:cNvSpPr/>
          <p:nvPr/>
        </p:nvSpPr>
        <p:spPr>
          <a:xfrm>
            <a:off x="886375" y="2989263"/>
            <a:ext cx="93441" cy="7969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081212" y="2424409"/>
            <a:ext cx="93441" cy="7969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979816" y="3873500"/>
            <a:ext cx="0" cy="275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979816" y="3474776"/>
            <a:ext cx="0" cy="242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503976" y="3980090"/>
            <a:ext cx="0" cy="275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499390" y="3474776"/>
            <a:ext cx="0" cy="275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480410" y="2989262"/>
            <a:ext cx="0" cy="275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268517" y="3854073"/>
            <a:ext cx="0" cy="275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268517" y="3336986"/>
            <a:ext cx="0" cy="275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268516" y="2793380"/>
            <a:ext cx="0" cy="275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74478" y="5164041"/>
            <a:ext cx="1188077" cy="88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74477" y="2547501"/>
            <a:ext cx="1188077" cy="88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74924" y="3229146"/>
            <a:ext cx="106114" cy="9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90151" y="3230886"/>
            <a:ext cx="109205" cy="9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U-Turn Arrow 24"/>
          <p:cNvSpPr/>
          <p:nvPr/>
        </p:nvSpPr>
        <p:spPr>
          <a:xfrm>
            <a:off x="7268162" y="1660233"/>
            <a:ext cx="950986" cy="864055"/>
          </a:xfrm>
          <a:prstGeom prst="uturnArrow">
            <a:avLst>
              <a:gd name="adj1" fmla="val 0"/>
              <a:gd name="adj2" fmla="val 25000"/>
              <a:gd name="adj3" fmla="val 8935"/>
              <a:gd name="adj4" fmla="val 43750"/>
              <a:gd name="adj5" fmla="val 7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066871" y="2131911"/>
            <a:ext cx="1188077" cy="88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Straight Arrow Connector 27"/>
          <p:cNvCxnSpPr/>
          <p:nvPr/>
        </p:nvCxnSpPr>
        <p:spPr>
          <a:xfrm flipV="1">
            <a:off x="1907704" y="3344124"/>
            <a:ext cx="0" cy="15710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907704" y="3431024"/>
            <a:ext cx="0" cy="1649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81212" y="3717032"/>
            <a:ext cx="169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timer runs for 0.48 seconds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0036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-Turn Arrow 1"/>
          <p:cNvSpPr/>
          <p:nvPr/>
        </p:nvSpPr>
        <p:spPr>
          <a:xfrm>
            <a:off x="827584" y="2564904"/>
            <a:ext cx="2088232" cy="2448272"/>
          </a:xfrm>
          <a:prstGeom prst="uturnArrow">
            <a:avLst>
              <a:gd name="adj1" fmla="val 10404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564904"/>
            <a:ext cx="2116137" cy="246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544612"/>
            <a:ext cx="2116137" cy="246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49121" y="514555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 smtClean="0"/>
              <a:t>Tight Curves</a:t>
            </a:r>
            <a:endParaRPr lang="en-US" sz="4800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331" y="4055315"/>
            <a:ext cx="1320505" cy="978152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54375" y="2599540"/>
            <a:ext cx="1317625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7"/>
          <p:cNvSpPr/>
          <p:nvPr/>
        </p:nvSpPr>
        <p:spPr>
          <a:xfrm>
            <a:off x="4049118" y="3362308"/>
            <a:ext cx="90834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758386">
            <a:off x="6154518" y="2327241"/>
            <a:ext cx="1317625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136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90 </a:t>
            </a:r>
            <a:r>
              <a:rPr lang="en-US" sz="4000" b="1" u="sng" dirty="0" smtClean="0"/>
              <a:t>Degrees Crossing</a:t>
            </a:r>
          </a:p>
          <a:p>
            <a:endParaRPr lang="en-US" sz="4000" b="1" u="sng" dirty="0" smtClean="0"/>
          </a:p>
          <a:p>
            <a:pPr>
              <a:buFont typeface="Wingdings" pitchFamily="2" charset="2"/>
              <a:buChar char="Ø"/>
            </a:pPr>
            <a:r>
              <a:rPr lang="en-US" sz="4000" dirty="0" smtClean="0"/>
              <a:t>We created a function for the 	condition in which all five 	</a:t>
            </a:r>
            <a:r>
              <a:rPr lang="en-US" sz="4000" dirty="0" err="1" smtClean="0"/>
              <a:t>leds</a:t>
            </a:r>
            <a:r>
              <a:rPr lang="en-US" sz="4000" dirty="0" smtClean="0"/>
              <a:t> light up or detects all black.</a:t>
            </a:r>
          </a:p>
          <a:p>
            <a:pPr>
              <a:buFont typeface="Wingdings" pitchFamily="2" charset="2"/>
              <a:buChar char="Ø"/>
            </a:pPr>
            <a:endParaRPr lang="en-US" sz="4000" dirty="0" smtClean="0"/>
          </a:p>
          <a:p>
            <a:pPr>
              <a:buFont typeface="Wingdings" pitchFamily="2" charset="2"/>
              <a:buChar char="Ø"/>
            </a:pPr>
            <a:r>
              <a:rPr lang="en-US" sz="4000" dirty="0" smtClean="0"/>
              <a:t>If it does detect all black then it 	uses timers to go straight for 	0.12 seconds.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92696"/>
            <a:ext cx="8208912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What is the </a:t>
            </a:r>
            <a:r>
              <a:rPr lang="en-US" sz="4000" b="1" u="sng" dirty="0" smtClean="0"/>
              <a:t>Project?</a:t>
            </a:r>
            <a:endParaRPr lang="en-US" sz="4000" b="1" u="sng" dirty="0" smtClean="0"/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4000" dirty="0" smtClean="0"/>
              <a:t>Unique strategy to transform working code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40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4000" dirty="0" smtClean="0"/>
              <a:t>Overcome a list of specific obstacles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40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4000" dirty="0" smtClean="0"/>
              <a:t> Two different approaches</a:t>
            </a:r>
          </a:p>
          <a:p>
            <a:pPr marL="285750" indent="-285750">
              <a:buFontTx/>
              <a:buChar char="-"/>
            </a:pPr>
            <a:endParaRPr lang="en-US" sz="4000" dirty="0" smtClean="0"/>
          </a:p>
          <a:p>
            <a:pPr marL="285750" indent="-285750">
              <a:buFontTx/>
              <a:buChar char="-"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683859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ad Arrow 3"/>
          <p:cNvSpPr/>
          <p:nvPr/>
        </p:nvSpPr>
        <p:spPr>
          <a:xfrm>
            <a:off x="0" y="1844824"/>
            <a:ext cx="2736304" cy="2808312"/>
          </a:xfrm>
          <a:prstGeom prst="quadArrow">
            <a:avLst>
              <a:gd name="adj1" fmla="val 2228"/>
              <a:gd name="adj2" fmla="val 3832"/>
              <a:gd name="adj3" fmla="val 225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7624" y="536794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90 degrees crossing</a:t>
            </a:r>
            <a:endParaRPr lang="en-US" sz="4000" b="1" u="sn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13373" y="1822137"/>
            <a:ext cx="276225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7895" y="1822136"/>
            <a:ext cx="276225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113" y="3528498"/>
            <a:ext cx="1188077" cy="88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99980" y="3021294"/>
            <a:ext cx="1226050" cy="91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4501" y="2179918"/>
            <a:ext cx="1189037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2278" y="3717032"/>
            <a:ext cx="108261" cy="11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1412776"/>
            <a:ext cx="59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11948" y="141277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8184" y="1359992"/>
            <a:ext cx="78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1248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13690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90 </a:t>
            </a:r>
            <a:r>
              <a:rPr lang="en-US" sz="4000" b="1" u="sng" dirty="0" smtClean="0"/>
              <a:t>Degrees Crossing Error</a:t>
            </a:r>
          </a:p>
          <a:p>
            <a:endParaRPr lang="en-US" sz="4000" b="1" u="sng" dirty="0" smtClean="0"/>
          </a:p>
          <a:p>
            <a:pPr>
              <a:buFont typeface="Wingdings" pitchFamily="2" charset="2"/>
              <a:buChar char="Ø"/>
            </a:pPr>
            <a:r>
              <a:rPr lang="en-US" sz="4000" dirty="0" smtClean="0"/>
              <a:t>We got inconsistent results.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/>
              <a:t>Used slow motion camera to 	understand the problem.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/>
              <a:t>Error was that the robot got stuck 	in the 90 degree function.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/>
              <a:t>Solution was to break out of the 	90 degree function when it 	detects all black.</a:t>
            </a:r>
            <a:endParaRPr lang="en-US" sz="40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ad Arrow 3"/>
          <p:cNvSpPr/>
          <p:nvPr/>
        </p:nvSpPr>
        <p:spPr>
          <a:xfrm>
            <a:off x="0" y="1844824"/>
            <a:ext cx="2736304" cy="2808312"/>
          </a:xfrm>
          <a:prstGeom prst="quadArrow">
            <a:avLst>
              <a:gd name="adj1" fmla="val 2228"/>
              <a:gd name="adj2" fmla="val 3832"/>
              <a:gd name="adj3" fmla="val 225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7624" y="536794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90 degrees crossing</a:t>
            </a:r>
            <a:endParaRPr lang="en-US" sz="4000" b="1" u="sn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13373" y="1822137"/>
            <a:ext cx="276225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99722" y="1820587"/>
            <a:ext cx="276225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113" y="3528498"/>
            <a:ext cx="1188077" cy="88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390816">
            <a:off x="3741846" y="3218332"/>
            <a:ext cx="1226050" cy="91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104208">
            <a:off x="6805933" y="3151512"/>
            <a:ext cx="1218709" cy="906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1412776"/>
            <a:ext cx="59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11948" y="141277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8184" y="1359992"/>
            <a:ext cx="78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78974" y="3902145"/>
            <a:ext cx="134936" cy="119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84499" y="3891565"/>
            <a:ext cx="134936" cy="119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6096" y="3804150"/>
            <a:ext cx="13335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92261" y="3858417"/>
            <a:ext cx="13335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91618" y="3895718"/>
            <a:ext cx="13335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771799"/>
            <a:ext cx="134936" cy="119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32407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76672"/>
            <a:ext cx="84969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Stopping the robot</a:t>
            </a:r>
            <a:endParaRPr lang="en-US" sz="3600" b="1" u="sng" dirty="0" smtClean="0"/>
          </a:p>
          <a:p>
            <a:endParaRPr lang="en-US" sz="36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3600" dirty="0" smtClean="0"/>
              <a:t>Used the same function as the 90 degree 	crossing function.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600" dirty="0" smtClean="0"/>
              <a:t>After the timer has finished the function 	checks for one last condition before 	returning.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600" dirty="0" smtClean="0"/>
              <a:t>It checks if the sensors are still all black 	and if they are then stop the robot.</a:t>
            </a:r>
            <a:endParaRPr lang="en-US" sz="3600" dirty="0" smtClean="0"/>
          </a:p>
          <a:p>
            <a:pPr marL="285750" indent="-285750">
              <a:buFontTx/>
              <a:buChar char="-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386794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1369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Crossing at an angle</a:t>
            </a:r>
          </a:p>
          <a:p>
            <a:endParaRPr lang="en-US" sz="4000" dirty="0" smtClean="0"/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The condition is similar to our acute angle 	function.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Used  slow motion camera to find a 	secondary condition that occurs after 	the initial condition.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Finally used timers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If it does not detect for 0.64sec then break 	out of the function.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536794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Angled crossing</a:t>
            </a:r>
            <a:endParaRPr lang="en-US" sz="40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584" y="1916832"/>
            <a:ext cx="2836886" cy="4032448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63510"/>
            <a:ext cx="2835275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480430">
            <a:off x="980261" y="4359594"/>
            <a:ext cx="1189037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664277">
            <a:off x="6583783" y="3286687"/>
            <a:ext cx="1189037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174" y="5193672"/>
            <a:ext cx="13335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4567" y="1669975"/>
            <a:ext cx="6461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436096" y="15475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9267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13690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Merging</a:t>
            </a:r>
            <a:r>
              <a:rPr lang="en-US" sz="4000" b="1" u="sng" dirty="0" smtClean="0"/>
              <a:t> at an angle</a:t>
            </a:r>
          </a:p>
          <a:p>
            <a:endParaRPr lang="en-US" sz="4000" dirty="0" smtClean="0"/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Merging works as long as there is straight 	path or a 90 degree turn.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It doesn’t work if there is merging at an 	angle.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Used slow motion camera to find the 	problem.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After merging the robot gets stuck in 90 	degree function, and turns the opposite 	way.</a:t>
            </a:r>
          </a:p>
          <a:p>
            <a:pPr>
              <a:buFont typeface="Wingdings" pitchFamily="2" charset="2"/>
              <a:buChar char="Ø"/>
            </a:pPr>
            <a:endParaRPr lang="en-US" sz="32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536794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Angled Merge</a:t>
            </a:r>
            <a:endParaRPr lang="en-US" sz="40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8785" y="2453186"/>
            <a:ext cx="2232248" cy="33081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53563" y="3983676"/>
            <a:ext cx="25202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9872" y="2411155"/>
            <a:ext cx="2232248" cy="33081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60232" y="2567005"/>
            <a:ext cx="2232248" cy="330816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35996" y="3891244"/>
            <a:ext cx="25202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18490" y="4027797"/>
            <a:ext cx="25202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5536" y="15567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79912" y="1556792"/>
            <a:ext cx="88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04248" y="15567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6526" y="3757938"/>
            <a:ext cx="1188077" cy="88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Oval 15"/>
          <p:cNvSpPr/>
          <p:nvPr/>
        </p:nvSpPr>
        <p:spPr>
          <a:xfrm>
            <a:off x="903843" y="416369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95687" y="3757937"/>
            <a:ext cx="1188077" cy="88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Oval 19"/>
          <p:cNvSpPr/>
          <p:nvPr/>
        </p:nvSpPr>
        <p:spPr>
          <a:xfrm>
            <a:off x="4367971" y="4163695"/>
            <a:ext cx="72008" cy="680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374280" y="4515165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367971" y="433575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624079" y="3910337"/>
            <a:ext cx="1188077" cy="88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Oval 24"/>
          <p:cNvSpPr/>
          <p:nvPr/>
        </p:nvSpPr>
        <p:spPr>
          <a:xfrm>
            <a:off x="7885691" y="4302768"/>
            <a:ext cx="72008" cy="10499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887877" y="4100814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890063" y="3905214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7589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76672"/>
            <a:ext cx="8496944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ROBOT TRACK CHALLENGE DAY</a:t>
            </a:r>
            <a:endParaRPr lang="en-US" sz="3600" b="1" u="sng" dirty="0" smtClean="0"/>
          </a:p>
          <a:p>
            <a:endParaRPr lang="en-US" sz="3600" dirty="0" smtClean="0"/>
          </a:p>
          <a:p>
            <a:pPr>
              <a:buFont typeface="Wingdings" pitchFamily="2" charset="2"/>
              <a:buChar char="Ø"/>
            </a:pPr>
            <a:r>
              <a:rPr lang="en-US" sz="4000" u="sng" dirty="0" smtClean="0"/>
              <a:t>FIRST TRIAL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/>
              <a:t>4 TOUCHES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/>
              <a:t>MERGES WERENT WORKING 	PROPERLY.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/>
              <a:t>FOUND THE PROBLEM.</a:t>
            </a:r>
          </a:p>
          <a:p>
            <a:pPr>
              <a:buFont typeface="Wingdings" pitchFamily="2" charset="2"/>
              <a:buChar char="Ø"/>
            </a:pPr>
            <a:endParaRPr lang="en-US" sz="3200" dirty="0" smtClean="0"/>
          </a:p>
          <a:p>
            <a:endParaRPr lang="en-US" sz="3200" dirty="0" smtClean="0"/>
          </a:p>
          <a:p>
            <a:pPr>
              <a:buFont typeface="Wingdings" pitchFamily="2" charset="2"/>
              <a:buChar char="Ø"/>
            </a:pPr>
            <a:endParaRPr lang="en-US" sz="3600" dirty="0" smtClean="0"/>
          </a:p>
          <a:p>
            <a:endParaRPr lang="en-US" sz="4800" dirty="0" smtClean="0"/>
          </a:p>
          <a:p>
            <a:pPr marL="285750" indent="-285750"/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386794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558851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Angled Merge Error</a:t>
            </a:r>
            <a:endParaRPr lang="en-US" sz="40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8785" y="2453186"/>
            <a:ext cx="2232248" cy="33081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53563" y="3983676"/>
            <a:ext cx="25202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9872" y="2411155"/>
            <a:ext cx="2232248" cy="33081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60232" y="2567005"/>
            <a:ext cx="2232248" cy="330816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35996" y="3891244"/>
            <a:ext cx="25202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18490" y="4027797"/>
            <a:ext cx="25202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5536" y="15567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04248" y="15567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6526" y="3757938"/>
            <a:ext cx="1188077" cy="88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Oval 15"/>
          <p:cNvSpPr/>
          <p:nvPr/>
        </p:nvSpPr>
        <p:spPr>
          <a:xfrm>
            <a:off x="903843" y="416369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95687" y="3757937"/>
            <a:ext cx="1188077" cy="88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Oval 19"/>
          <p:cNvSpPr/>
          <p:nvPr/>
        </p:nvSpPr>
        <p:spPr>
          <a:xfrm>
            <a:off x="4367971" y="4163695"/>
            <a:ext cx="72008" cy="680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374280" y="4515165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6142201">
            <a:off x="7350464" y="3873854"/>
            <a:ext cx="1188077" cy="88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Oval 23"/>
          <p:cNvSpPr/>
          <p:nvPr/>
        </p:nvSpPr>
        <p:spPr>
          <a:xfrm>
            <a:off x="7560790" y="4584379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589246" y="4387837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66232" y="4018769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713190" y="3819236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959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872" y="608188"/>
            <a:ext cx="8342584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 smtClean="0"/>
              <a:t>First Approach </a:t>
            </a:r>
            <a:endParaRPr lang="en-US" sz="4800" b="1" u="sng" dirty="0" smtClean="0"/>
          </a:p>
          <a:p>
            <a:r>
              <a:rPr lang="en-US" sz="4800" b="1" u="sng" dirty="0" smtClean="0"/>
              <a:t>(</a:t>
            </a:r>
            <a:r>
              <a:rPr lang="en-US" sz="4800" b="1" u="sng" dirty="0" smtClean="0"/>
              <a:t>Using Timers</a:t>
            </a:r>
            <a:r>
              <a:rPr lang="en-US" sz="4800" b="1" u="sng" dirty="0" smtClean="0"/>
              <a:t>)</a:t>
            </a:r>
          </a:p>
          <a:p>
            <a:endParaRPr lang="en-US" sz="4800" dirty="0"/>
          </a:p>
          <a:p>
            <a:pPr marL="685800" indent="-685800">
              <a:buFont typeface="Wingdings" pitchFamily="2" charset="2"/>
              <a:buChar char="Ø"/>
            </a:pPr>
            <a:r>
              <a:rPr lang="en-US" sz="4000" dirty="0" smtClean="0"/>
              <a:t>90 degree turns</a:t>
            </a:r>
          </a:p>
          <a:p>
            <a:pPr marL="685800" indent="-685800">
              <a:buFont typeface="Wingdings" pitchFamily="2" charset="2"/>
              <a:buChar char="Ø"/>
            </a:pPr>
            <a:endParaRPr lang="en-US" sz="4000" dirty="0" smtClean="0"/>
          </a:p>
          <a:p>
            <a:pPr marL="685800" indent="-685800">
              <a:buFont typeface="Wingdings" pitchFamily="2" charset="2"/>
              <a:buChar char="Ø"/>
            </a:pPr>
            <a:r>
              <a:rPr lang="en-US" sz="4000" dirty="0" smtClean="0"/>
              <a:t>Gaps and dead end </a:t>
            </a:r>
          </a:p>
          <a:p>
            <a:pPr marL="685800" indent="-685800">
              <a:buFont typeface="Wingdings" pitchFamily="2" charset="2"/>
              <a:buChar char="Ø"/>
            </a:pPr>
            <a:endParaRPr lang="en-US" sz="40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4000" dirty="0" smtClean="0"/>
              <a:t>Acute angled turns</a:t>
            </a:r>
          </a:p>
          <a:p>
            <a:pPr>
              <a:buFont typeface="Wingdings" pitchFamily="2" charset="2"/>
              <a:buChar char="Ø"/>
            </a:pPr>
            <a:endParaRPr lang="en-US" sz="4000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2062995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76672"/>
            <a:ext cx="8496944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ROBOT TRACK CHALLENGE DAY</a:t>
            </a:r>
            <a:endParaRPr lang="en-US" sz="3600" b="1" u="sng" dirty="0" smtClean="0"/>
          </a:p>
          <a:p>
            <a:endParaRPr lang="en-US" sz="3600" dirty="0" smtClean="0"/>
          </a:p>
          <a:p>
            <a:pPr>
              <a:buFont typeface="Wingdings" pitchFamily="2" charset="2"/>
              <a:buChar char="Ø"/>
            </a:pPr>
            <a:r>
              <a:rPr lang="en-US" sz="4000" u="sng" dirty="0" smtClean="0"/>
              <a:t>SECOND TRIAL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/>
              <a:t>5</a:t>
            </a:r>
            <a:r>
              <a:rPr lang="en-US" sz="4000" dirty="0" smtClean="0"/>
              <a:t> TOUCHES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/>
              <a:t>MERGES STILL WERENT 	WORKING 	PROPERLY.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/>
              <a:t>FINALLY FOUND THE SOLUTION.</a:t>
            </a:r>
          </a:p>
          <a:p>
            <a:pPr>
              <a:buFont typeface="Wingdings" pitchFamily="2" charset="2"/>
              <a:buChar char="Ø"/>
            </a:pPr>
            <a:endParaRPr lang="en-US" sz="3200" dirty="0" smtClean="0"/>
          </a:p>
          <a:p>
            <a:endParaRPr lang="en-US" sz="3200" dirty="0" smtClean="0"/>
          </a:p>
          <a:p>
            <a:pPr>
              <a:buFont typeface="Wingdings" pitchFamily="2" charset="2"/>
              <a:buChar char="Ø"/>
            </a:pPr>
            <a:endParaRPr lang="en-US" sz="3600" dirty="0" smtClean="0"/>
          </a:p>
          <a:p>
            <a:endParaRPr lang="en-US" sz="4800" dirty="0" smtClean="0"/>
          </a:p>
          <a:p>
            <a:pPr marL="285750" indent="-285750"/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386794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536794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Angled Merge Solution</a:t>
            </a:r>
            <a:endParaRPr lang="en-US" sz="40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8785" y="2453186"/>
            <a:ext cx="2232248" cy="33081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53563" y="3983676"/>
            <a:ext cx="25202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9872" y="2411155"/>
            <a:ext cx="2232248" cy="33081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60232" y="2567005"/>
            <a:ext cx="2232248" cy="330816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35996" y="3891244"/>
            <a:ext cx="25202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18490" y="4027797"/>
            <a:ext cx="25202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5536" y="15567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79912" y="1556792"/>
            <a:ext cx="88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04248" y="15567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928444">
            <a:off x="1256592" y="3721933"/>
            <a:ext cx="1188077" cy="88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Oval 15"/>
          <p:cNvSpPr/>
          <p:nvPr/>
        </p:nvSpPr>
        <p:spPr>
          <a:xfrm>
            <a:off x="903843" y="416369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6035377">
            <a:off x="4477345" y="3802059"/>
            <a:ext cx="1188077" cy="88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Oval 19"/>
          <p:cNvSpPr/>
          <p:nvPr/>
        </p:nvSpPr>
        <p:spPr>
          <a:xfrm>
            <a:off x="4367971" y="4163695"/>
            <a:ext cx="72008" cy="680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180597">
            <a:off x="7857854" y="3413965"/>
            <a:ext cx="1188077" cy="88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Oval 24"/>
          <p:cNvSpPr/>
          <p:nvPr/>
        </p:nvSpPr>
        <p:spPr>
          <a:xfrm>
            <a:off x="7604345" y="4199700"/>
            <a:ext cx="115268" cy="966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533583" y="3645165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520613" y="4047670"/>
            <a:ext cx="84978" cy="1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745535" y="4141688"/>
            <a:ext cx="84978" cy="1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8251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76672"/>
            <a:ext cx="849694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ROBOT TRACK CHALLENGE DAY</a:t>
            </a:r>
            <a:endParaRPr lang="en-US" sz="3600" b="1" u="sng" dirty="0" smtClean="0"/>
          </a:p>
          <a:p>
            <a:endParaRPr lang="en-US" sz="3600" dirty="0" smtClean="0"/>
          </a:p>
          <a:p>
            <a:pPr>
              <a:buFont typeface="Wingdings" pitchFamily="2" charset="2"/>
              <a:buChar char="Ø"/>
            </a:pPr>
            <a:r>
              <a:rPr lang="en-US" sz="4000" u="sng" dirty="0" smtClean="0"/>
              <a:t>THIRD TRIAL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/>
              <a:t>ZERO TOUCHES – YAY!!!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/>
              <a:t>MERGES WORKED PROPERLY.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/>
              <a:t>OUR SOLUTION WORKED.</a:t>
            </a:r>
          </a:p>
          <a:p>
            <a:pPr>
              <a:buFont typeface="Wingdings" pitchFamily="2" charset="2"/>
              <a:buChar char="Ø"/>
            </a:pPr>
            <a:endParaRPr lang="en-US" sz="3200" dirty="0" smtClean="0"/>
          </a:p>
          <a:p>
            <a:endParaRPr lang="en-US" sz="3200" dirty="0" smtClean="0"/>
          </a:p>
          <a:p>
            <a:pPr>
              <a:buFont typeface="Wingdings" pitchFamily="2" charset="2"/>
              <a:buChar char="Ø"/>
            </a:pPr>
            <a:endParaRPr lang="en-US" sz="3600" dirty="0" smtClean="0"/>
          </a:p>
          <a:p>
            <a:endParaRPr lang="en-US" sz="4800" dirty="0" smtClean="0"/>
          </a:p>
          <a:p>
            <a:pPr marL="285750" indent="-285750"/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386794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 smtClean="0"/>
              <a:t>Competition – Test Day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altLang="zh-CN" dirty="0" smtClean="0"/>
              <a:t>First run:</a:t>
            </a:r>
          </a:p>
          <a:p>
            <a:pPr>
              <a:buNone/>
            </a:pPr>
            <a:r>
              <a:rPr lang="en-CA" altLang="zh-CN" dirty="0" smtClean="0"/>
              <a:t>                             four touches</a:t>
            </a:r>
          </a:p>
          <a:p>
            <a:endParaRPr lang="en-CA" altLang="zh-CN" dirty="0" smtClean="0"/>
          </a:p>
          <a:p>
            <a:r>
              <a:rPr lang="en-CA" altLang="zh-CN" dirty="0" smtClean="0"/>
              <a:t>Second run:</a:t>
            </a:r>
          </a:p>
          <a:p>
            <a:pPr>
              <a:buNone/>
            </a:pPr>
            <a:r>
              <a:rPr lang="en-CA" altLang="zh-CN" dirty="0" smtClean="0"/>
              <a:t>                             five touches</a:t>
            </a:r>
          </a:p>
          <a:p>
            <a:endParaRPr lang="en-CA" altLang="zh-CN" dirty="0" smtClean="0"/>
          </a:p>
          <a:p>
            <a:r>
              <a:rPr lang="en-CA" altLang="zh-CN" dirty="0" smtClean="0"/>
              <a:t>Final run:</a:t>
            </a:r>
          </a:p>
          <a:p>
            <a:pPr>
              <a:buNone/>
            </a:pPr>
            <a:r>
              <a:rPr lang="en-CA" altLang="zh-CN" dirty="0" smtClean="0"/>
              <a:t>                             NO TOUCH!!	</a:t>
            </a:r>
          </a:p>
          <a:p>
            <a:pPr>
              <a:buNone/>
            </a:pPr>
            <a:r>
              <a:rPr lang="en-CA" altLang="zh-CN" dirty="0" smtClean="0"/>
              <a:t>                FINISH IN 40 SECONDS!!!            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548681"/>
            <a:ext cx="76328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THANK YOU!</a:t>
            </a:r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r>
              <a:rPr lang="en-US" sz="7200" b="1" u="sng" dirty="0" smtClean="0"/>
              <a:t>QUESTIONS?</a:t>
            </a:r>
            <a:endParaRPr lang="en-US" sz="72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3169" y="560428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Conditions for 90 degree Turns</a:t>
            </a:r>
            <a:endParaRPr lang="en-US" sz="4000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607" y="2448657"/>
            <a:ext cx="2376265" cy="17724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1231" y="2519608"/>
            <a:ext cx="2266490" cy="1701480"/>
          </a:xfrm>
          <a:prstGeom prst="rect">
            <a:avLst/>
          </a:prstGeom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0233" y="2519608"/>
            <a:ext cx="1984740" cy="1701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87624" y="1700808"/>
            <a:ext cx="596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1.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779912" y="1700808"/>
            <a:ext cx="592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2.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660232" y="1700808"/>
            <a:ext cx="572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3.</a:t>
            </a:r>
            <a:endParaRPr lang="en-US" sz="3200" dirty="0"/>
          </a:p>
        </p:txBody>
      </p:sp>
      <p:sp>
        <p:nvSpPr>
          <p:cNvPr id="14" name="Oval 13"/>
          <p:cNvSpPr/>
          <p:nvPr/>
        </p:nvSpPr>
        <p:spPr>
          <a:xfrm>
            <a:off x="5148064" y="3813891"/>
            <a:ext cx="239228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791790"/>
            <a:ext cx="268287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0332" y="3791790"/>
            <a:ext cx="268287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</p:pic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789040"/>
            <a:ext cx="268287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791790"/>
            <a:ext cx="268287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777989"/>
            <a:ext cx="268287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Oval 14"/>
          <p:cNvSpPr/>
          <p:nvPr/>
        </p:nvSpPr>
        <p:spPr>
          <a:xfrm>
            <a:off x="4839573" y="3802840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18459" y="3780739"/>
            <a:ext cx="268287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782693"/>
            <a:ext cx="268287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777988"/>
            <a:ext cx="268287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2134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43808" y="2204864"/>
            <a:ext cx="4104457" cy="306147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716016" y="4522142"/>
            <a:ext cx="360040" cy="360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432291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Gap and </a:t>
            </a:r>
            <a:r>
              <a:rPr lang="en-US" sz="3600" b="1" u="sng" dirty="0"/>
              <a:t>D</a:t>
            </a:r>
            <a:r>
              <a:rPr lang="en-US" sz="3600" b="1" u="sng" dirty="0" smtClean="0"/>
              <a:t>ead Ends</a:t>
            </a:r>
            <a:endParaRPr 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xmlns="" val="310730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3169" y="560428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Conditions for Acute Angle Turns</a:t>
            </a:r>
            <a:endParaRPr lang="en-US" sz="4000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607" y="2448657"/>
            <a:ext cx="2376265" cy="17724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1231" y="2519608"/>
            <a:ext cx="2266490" cy="17014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7012" y="2448657"/>
            <a:ext cx="59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68060" y="2519608"/>
            <a:ext cx="46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148064" y="3789040"/>
            <a:ext cx="239228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791790"/>
            <a:ext cx="268287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0332" y="3791790"/>
            <a:ext cx="268287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</p:pic>
      <p:sp>
        <p:nvSpPr>
          <p:cNvPr id="15" name="Oval 14"/>
          <p:cNvSpPr/>
          <p:nvPr/>
        </p:nvSpPr>
        <p:spPr>
          <a:xfrm>
            <a:off x="4839573" y="3802840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777988"/>
            <a:ext cx="268287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791790"/>
            <a:ext cx="268287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606" y="4719474"/>
            <a:ext cx="2376265" cy="17724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1231" y="4719473"/>
            <a:ext cx="2376265" cy="17724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00362" y="4201924"/>
            <a:ext cx="48164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Checks sensors again</a:t>
            </a:r>
          </a:p>
        </p:txBody>
      </p:sp>
      <p:pic>
        <p:nvPicPr>
          <p:cNvPr id="1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46938" y="6074459"/>
            <a:ext cx="268287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054987"/>
            <a:ext cx="268287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1922" y="6073581"/>
            <a:ext cx="268287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11864" y="6043777"/>
            <a:ext cx="268287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4941168"/>
            <a:ext cx="6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19871" y="4904139"/>
            <a:ext cx="40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9794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692696"/>
            <a:ext cx="770485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New </a:t>
            </a:r>
            <a:r>
              <a:rPr lang="en-US" sz="4000" b="1" u="sng" dirty="0" smtClean="0"/>
              <a:t>Approach:</a:t>
            </a:r>
          </a:p>
          <a:p>
            <a:endParaRPr lang="en-US" sz="4000" b="1" u="sng" dirty="0" smtClean="0"/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We decide to take this new 	approach since our acute angle 	wasn’t working.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Our new approach should work for 	both acute and 90 degree angles.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We decided to try the new approach 	on 90 degree angles first.</a:t>
            </a:r>
            <a:endParaRPr lang="en-US" sz="3600" dirty="0" smtClean="0"/>
          </a:p>
          <a:p>
            <a:endParaRPr lang="en-US" sz="4000" b="1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4514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3169" y="560428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Conditions for 90 degree Turns</a:t>
            </a:r>
            <a:endParaRPr lang="en-US" sz="4000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607" y="2448657"/>
            <a:ext cx="2376265" cy="17724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1231" y="2519608"/>
            <a:ext cx="2266490" cy="1701480"/>
          </a:xfrm>
          <a:prstGeom prst="rect">
            <a:avLst/>
          </a:prstGeom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492896"/>
            <a:ext cx="1984740" cy="1701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15616" y="1916832"/>
            <a:ext cx="596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1.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851920" y="1988840"/>
            <a:ext cx="664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2.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660232" y="1988840"/>
            <a:ext cx="572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3.</a:t>
            </a:r>
            <a:endParaRPr lang="en-US" sz="3200" dirty="0"/>
          </a:p>
        </p:txBody>
      </p:sp>
      <p:sp>
        <p:nvSpPr>
          <p:cNvPr id="14" name="Oval 13"/>
          <p:cNvSpPr/>
          <p:nvPr/>
        </p:nvSpPr>
        <p:spPr>
          <a:xfrm>
            <a:off x="5148064" y="3813891"/>
            <a:ext cx="239228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791790"/>
            <a:ext cx="268287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0332" y="3791790"/>
            <a:ext cx="268287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</p:pic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8343" y="3762328"/>
            <a:ext cx="268287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375" y="3765078"/>
            <a:ext cx="268287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20271" y="3751277"/>
            <a:ext cx="268287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Oval 14"/>
          <p:cNvSpPr/>
          <p:nvPr/>
        </p:nvSpPr>
        <p:spPr>
          <a:xfrm>
            <a:off x="4839573" y="3802840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74442" y="3754027"/>
            <a:ext cx="268287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782693"/>
            <a:ext cx="268287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777988"/>
            <a:ext cx="268287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3706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536794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90 Degree  Turns</a:t>
            </a:r>
            <a:endParaRPr lang="en-US" sz="4000" u="sng" dirty="0"/>
          </a:p>
        </p:txBody>
      </p:sp>
      <p:sp>
        <p:nvSpPr>
          <p:cNvPr id="6" name="Bent Arrow 5"/>
          <p:cNvSpPr/>
          <p:nvPr/>
        </p:nvSpPr>
        <p:spPr>
          <a:xfrm>
            <a:off x="1619672" y="2179092"/>
            <a:ext cx="1800200" cy="2618060"/>
          </a:xfrm>
          <a:prstGeom prst="bentArrow">
            <a:avLst>
              <a:gd name="adj1" fmla="val 10670"/>
              <a:gd name="adj2" fmla="val 26102"/>
              <a:gd name="adj3" fmla="val 15079"/>
              <a:gd name="adj4" fmla="val 0"/>
            </a:avLst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77934" y="3861048"/>
            <a:ext cx="2109787" cy="264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164940"/>
            <a:ext cx="2109787" cy="264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608" y="2448657"/>
            <a:ext cx="1494792" cy="110725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945865" y="328813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8728" y="3270126"/>
            <a:ext cx="1714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8494" y="3270126"/>
            <a:ext cx="1714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19402" y="3874293"/>
            <a:ext cx="1525586" cy="1087473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020790" y="4718531"/>
            <a:ext cx="119162" cy="927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651668" y="2154340"/>
            <a:ext cx="1493837" cy="110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87624" y="1700808"/>
            <a:ext cx="59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19402" y="3441576"/>
            <a:ext cx="46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87721" y="1700808"/>
            <a:ext cx="57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8535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337</TotalTime>
  <Words>421</Words>
  <Application>Microsoft Office PowerPoint</Application>
  <PresentationFormat>On-screen Show (4:3)</PresentationFormat>
  <Paragraphs>188</Paragraphs>
  <Slides>34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Competition – Test Day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ausu</dc:creator>
  <cp:lastModifiedBy>URASHID</cp:lastModifiedBy>
  <cp:revision>72</cp:revision>
  <dcterms:created xsi:type="dcterms:W3CDTF">2015-04-28T20:40:02Z</dcterms:created>
  <dcterms:modified xsi:type="dcterms:W3CDTF">2015-04-29T07:08:11Z</dcterms:modified>
</cp:coreProperties>
</file>