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ba5eb90c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ba5eb90c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ba5eb90c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ba5eb90c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ba5eb90cb_1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aba5eb90cb_1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ba5eb90c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ba5eb90c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ba5eb90cb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ba5eb90cb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ba5eb90c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ba5eb90c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ba8de9c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ba8de9c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3" name="Google Shape;6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Concrete Analysis</a:t>
            </a:r>
            <a:endParaRPr/>
          </a:p>
          <a:p>
            <a:pPr indent="0" lvl="0" marL="0" rtl="0" algn="l">
              <a:spcBef>
                <a:spcPts val="0"/>
              </a:spcBef>
              <a:spcAft>
                <a:spcPts val="0"/>
              </a:spcAft>
              <a:buNone/>
            </a:pPr>
            <a:r>
              <a:rPr lang="en" sz="1400"/>
              <a:t>NPV Activity</a:t>
            </a:r>
            <a:r>
              <a:rPr lang="en"/>
              <a:t> </a:t>
            </a:r>
            <a:endParaRPr/>
          </a:p>
        </p:txBody>
      </p:sp>
      <p:sp>
        <p:nvSpPr>
          <p:cNvPr id="71" name="Google Shape;71;p14"/>
          <p:cNvSpPr txBox="1"/>
          <p:nvPr>
            <p:ph idx="1" type="subTitle"/>
          </p:nvPr>
        </p:nvSpPr>
        <p:spPr>
          <a:xfrm>
            <a:off x="6305875" y="2963750"/>
            <a:ext cx="2607900" cy="20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Team #7</a:t>
            </a:r>
            <a:endParaRPr>
              <a:solidFill>
                <a:srgbClr val="FFFFFF"/>
              </a:solidFill>
            </a:endParaRPr>
          </a:p>
          <a:p>
            <a:pPr indent="-330200" lvl="0" marL="457200" rtl="0" algn="l">
              <a:spcBef>
                <a:spcPts val="0"/>
              </a:spcBef>
              <a:spcAft>
                <a:spcPts val="0"/>
              </a:spcAft>
              <a:buClr>
                <a:srgbClr val="FFFFFF"/>
              </a:buClr>
              <a:buSzPts val="1600"/>
              <a:buChar char="-"/>
            </a:pPr>
            <a:r>
              <a:rPr lang="en">
                <a:solidFill>
                  <a:srgbClr val="FFFFFF"/>
                </a:solidFill>
              </a:rPr>
              <a:t>Ananth </a:t>
            </a:r>
            <a:endParaRPr>
              <a:solidFill>
                <a:srgbClr val="FFFFFF"/>
              </a:solidFill>
            </a:endParaRPr>
          </a:p>
          <a:p>
            <a:pPr indent="-330200" lvl="0" marL="457200" rtl="0" algn="l">
              <a:spcBef>
                <a:spcPts val="0"/>
              </a:spcBef>
              <a:spcAft>
                <a:spcPts val="0"/>
              </a:spcAft>
              <a:buClr>
                <a:srgbClr val="FFFFFF"/>
              </a:buClr>
              <a:buSzPts val="1600"/>
              <a:buChar char="-"/>
            </a:pPr>
            <a:r>
              <a:rPr lang="en">
                <a:solidFill>
                  <a:srgbClr val="FFFFFF"/>
                </a:solidFill>
              </a:rPr>
              <a:t>Akshay</a:t>
            </a:r>
            <a:endParaRPr>
              <a:solidFill>
                <a:srgbClr val="FFFFFF"/>
              </a:solidFill>
            </a:endParaRPr>
          </a:p>
          <a:p>
            <a:pPr indent="-330200" lvl="0" marL="457200" rtl="0" algn="l">
              <a:spcBef>
                <a:spcPts val="0"/>
              </a:spcBef>
              <a:spcAft>
                <a:spcPts val="0"/>
              </a:spcAft>
              <a:buClr>
                <a:srgbClr val="FFFFFF"/>
              </a:buClr>
              <a:buSzPts val="1600"/>
              <a:buChar char="-"/>
            </a:pPr>
            <a:r>
              <a:rPr lang="en">
                <a:solidFill>
                  <a:srgbClr val="FFFFFF"/>
                </a:solidFill>
              </a:rPr>
              <a:t>Anoop</a:t>
            </a:r>
            <a:endParaRPr>
              <a:solidFill>
                <a:srgbClr val="FFFFFF"/>
              </a:solidFill>
            </a:endParaRPr>
          </a:p>
          <a:p>
            <a:pPr indent="-330200" lvl="0" marL="457200" rtl="0" algn="l">
              <a:spcBef>
                <a:spcPts val="0"/>
              </a:spcBef>
              <a:spcAft>
                <a:spcPts val="0"/>
              </a:spcAft>
              <a:buClr>
                <a:srgbClr val="FFFFFF"/>
              </a:buClr>
              <a:buSzPts val="1600"/>
              <a:buChar char="-"/>
            </a:pPr>
            <a:r>
              <a:rPr lang="en">
                <a:solidFill>
                  <a:srgbClr val="FFFFFF"/>
                </a:solidFill>
              </a:rPr>
              <a:t>Balamurugan</a:t>
            </a:r>
            <a:endParaRPr>
              <a:solidFill>
                <a:srgbClr val="FFFFFF"/>
              </a:solidFill>
            </a:endParaRPr>
          </a:p>
          <a:p>
            <a:pPr indent="-330200" lvl="0" marL="457200" rtl="0" algn="l">
              <a:spcBef>
                <a:spcPts val="0"/>
              </a:spcBef>
              <a:spcAft>
                <a:spcPts val="0"/>
              </a:spcAft>
              <a:buClr>
                <a:srgbClr val="FFFFFF"/>
              </a:buClr>
              <a:buSzPts val="1600"/>
              <a:buChar char="-"/>
            </a:pPr>
            <a:r>
              <a:rPr lang="en">
                <a:solidFill>
                  <a:srgbClr val="FFFFFF"/>
                </a:solidFill>
              </a:rPr>
              <a:t>Uma</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106100"/>
            <a:ext cx="85206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Preliminary Analysis and Data Cleaning</a:t>
            </a:r>
            <a:endParaRPr sz="2100"/>
          </a:p>
        </p:txBody>
      </p:sp>
      <p:sp>
        <p:nvSpPr>
          <p:cNvPr id="77" name="Google Shape;77;p15"/>
          <p:cNvSpPr txBox="1"/>
          <p:nvPr/>
        </p:nvSpPr>
        <p:spPr>
          <a:xfrm>
            <a:off x="409550" y="807050"/>
            <a:ext cx="8520600" cy="4017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data set provided consists of various materials and factors which basically affects the concrete strength.</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data provided has 1030 different combinations and 9 columns which are:</a:t>
            </a:r>
            <a:endParaRPr>
              <a:latin typeface="Roboto"/>
              <a:ea typeface="Roboto"/>
              <a:cs typeface="Roboto"/>
              <a:sym typeface="Roboto"/>
            </a:endParaRPr>
          </a:p>
          <a:p>
            <a:pPr indent="0" lvl="0" marL="457200" rtl="0" algn="l">
              <a:spcBef>
                <a:spcPts val="0"/>
              </a:spcBef>
              <a:spcAft>
                <a:spcPts val="0"/>
              </a:spcAft>
              <a:buNone/>
            </a:pPr>
            <a:r>
              <a:rPr i="1" lang="en">
                <a:latin typeface="Roboto"/>
                <a:ea typeface="Roboto"/>
                <a:cs typeface="Roboto"/>
                <a:sym typeface="Roboto"/>
              </a:rPr>
              <a:t>C</a:t>
            </a:r>
            <a:r>
              <a:rPr i="1" lang="en">
                <a:latin typeface="Roboto"/>
                <a:ea typeface="Roboto"/>
                <a:cs typeface="Roboto"/>
                <a:sym typeface="Roboto"/>
              </a:rPr>
              <a:t>ement     slag	ash	 water    superplastic    coarseagg    fineagg    age    strength</a:t>
            </a:r>
            <a:endParaRPr i="1">
              <a:latin typeface="Roboto"/>
              <a:ea typeface="Roboto"/>
              <a:cs typeface="Roboto"/>
              <a:sym typeface="Roboto"/>
            </a:endParaRPr>
          </a:p>
          <a:p>
            <a:pPr indent="0" lvl="0" marL="457200" rtl="0" algn="l">
              <a:spcBef>
                <a:spcPts val="0"/>
              </a:spcBef>
              <a:spcAft>
                <a:spcPts val="0"/>
              </a:spcAft>
              <a:buNone/>
            </a:pPr>
            <a:r>
              <a:t/>
            </a:r>
            <a:endParaRPr i="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By analysing the </a:t>
            </a:r>
            <a:r>
              <a:rPr lang="en">
                <a:latin typeface="Roboto"/>
                <a:ea typeface="Roboto"/>
                <a:cs typeface="Roboto"/>
                <a:sym typeface="Roboto"/>
              </a:rPr>
              <a:t>columns we came to a  conclusion that we have to find which material or the factor  affects the strength of the concrete directly or inversely.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Removal of Duplicates and Substitution of Values which make analysis easier (example:- removal of rows with column values 0 and removal of duplicate rows of interest)</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Slicing of data i.e. Focus on the columns and rows of interest-eg: Cement &amp; Water, Coarse Agg, Fine Agg, etc</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Utilized the numpy, Panda’s, seaborn, matplotlib Libraries to do the initial analysis - describe(), info(), plot(), corr(), replace(), hist()</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Visualization using - hist, Bar plots, Scatter plots, Heat Maps, line plots,regression plot.</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14500"/>
            <a:ext cx="8520600" cy="6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50"/>
              <a:t>Project </a:t>
            </a:r>
            <a:r>
              <a:rPr b="1" lang="en" sz="3050"/>
              <a:t>Statements</a:t>
            </a:r>
            <a:endParaRPr b="1" sz="3050"/>
          </a:p>
          <a:p>
            <a:pPr indent="0" lvl="0" marL="0" rtl="0" algn="l">
              <a:spcBef>
                <a:spcPts val="0"/>
              </a:spcBef>
              <a:spcAft>
                <a:spcPts val="0"/>
              </a:spcAft>
              <a:buSzPts val="990"/>
              <a:buNone/>
            </a:pPr>
            <a:r>
              <a:t/>
            </a:r>
            <a:endParaRPr sz="2250"/>
          </a:p>
        </p:txBody>
      </p:sp>
      <p:sp>
        <p:nvSpPr>
          <p:cNvPr id="83" name="Google Shape;83;p16"/>
          <p:cNvSpPr txBox="1"/>
          <p:nvPr/>
        </p:nvSpPr>
        <p:spPr>
          <a:xfrm>
            <a:off x="469775" y="758875"/>
            <a:ext cx="84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4" name="Google Shape;84;p16"/>
          <p:cNvSpPr txBox="1"/>
          <p:nvPr/>
        </p:nvSpPr>
        <p:spPr>
          <a:xfrm>
            <a:off x="240900" y="843300"/>
            <a:ext cx="8520600" cy="4340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What is the effect of superplastic and ash on compressive strength ?</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Does the water content have an impact on the strength ?</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Does the age factor impact the strength of the concrete ?</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Study the  Strength of Concrete  by Mixing  Fly Ash and Slag with cement quantity</a:t>
            </a:r>
            <a:endParaRPr sz="20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What is the role of the Coarse and Fine Aggregate along with Cement in giving the strength to the concrete mix?</a:t>
            </a:r>
            <a:endParaRPr sz="2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4294967295" type="body"/>
          </p:nvPr>
        </p:nvSpPr>
        <p:spPr>
          <a:xfrm>
            <a:off x="419400" y="1429575"/>
            <a:ext cx="4152600" cy="2842800"/>
          </a:xfrm>
          <a:prstGeom prst="rect">
            <a:avLst/>
          </a:prstGeom>
          <a:solidFill>
            <a:schemeClr val="accent2"/>
          </a:solidFill>
          <a:ln>
            <a:noFill/>
          </a:ln>
        </p:spPr>
        <p:txBody>
          <a:bodyPr anchorCtr="0" anchor="t" bIns="34275" lIns="68575" spcFirstLastPara="1" rIns="68575" wrap="square" tIns="34275">
            <a:normAutofit/>
          </a:bodyPr>
          <a:lstStyle/>
          <a:p>
            <a:pPr indent="0" lvl="0" marL="0" rtl="0" algn="l">
              <a:lnSpc>
                <a:spcPct val="80000"/>
              </a:lnSpc>
              <a:spcBef>
                <a:spcPts val="0"/>
              </a:spcBef>
              <a:spcAft>
                <a:spcPts val="0"/>
              </a:spcAft>
              <a:buClr>
                <a:schemeClr val="dk1"/>
              </a:buClr>
              <a:buSzPts val="2100"/>
              <a:buNone/>
            </a:pPr>
            <a:r>
              <a:rPr b="1" lang="en" sz="1700">
                <a:solidFill>
                  <a:srgbClr val="000000"/>
                </a:solidFill>
              </a:rPr>
              <a:t>Preliminary analysis: </a:t>
            </a:r>
            <a:endParaRPr b="1" sz="1700">
              <a:solidFill>
                <a:srgbClr val="000000"/>
              </a:solidFill>
            </a:endParaRPr>
          </a:p>
          <a:p>
            <a:pPr indent="0" lvl="0" marL="0" rtl="0" algn="l">
              <a:lnSpc>
                <a:spcPct val="100000"/>
              </a:lnSpc>
              <a:spcBef>
                <a:spcPts val="800"/>
              </a:spcBef>
              <a:spcAft>
                <a:spcPts val="0"/>
              </a:spcAft>
              <a:buClr>
                <a:schemeClr val="dk1"/>
              </a:buClr>
              <a:buSzPts val="1500"/>
              <a:buNone/>
            </a:pPr>
            <a:r>
              <a:rPr lang="en" sz="1500">
                <a:solidFill>
                  <a:srgbClr val="000000"/>
                </a:solidFill>
              </a:rPr>
              <a:t>Preliminary analysis shows that Superplastic and Ash can be a good composition in improving the strength of concrete.</a:t>
            </a:r>
            <a:endParaRPr sz="1100">
              <a:solidFill>
                <a:srgbClr val="000000"/>
              </a:solidFill>
            </a:endParaRPr>
          </a:p>
          <a:p>
            <a:pPr indent="0" lvl="0" marL="0" rtl="0" algn="l">
              <a:lnSpc>
                <a:spcPct val="80000"/>
              </a:lnSpc>
              <a:spcBef>
                <a:spcPts val="800"/>
              </a:spcBef>
              <a:spcAft>
                <a:spcPts val="0"/>
              </a:spcAft>
              <a:buClr>
                <a:schemeClr val="dk1"/>
              </a:buClr>
              <a:buSzPts val="2100"/>
              <a:buNone/>
            </a:pPr>
            <a:r>
              <a:t/>
            </a:r>
            <a:endParaRPr sz="1100">
              <a:solidFill>
                <a:srgbClr val="000000"/>
              </a:solidFill>
            </a:endParaRPr>
          </a:p>
          <a:p>
            <a:pPr indent="0" lvl="0" marL="0" rtl="0" algn="l">
              <a:lnSpc>
                <a:spcPct val="80000"/>
              </a:lnSpc>
              <a:spcBef>
                <a:spcPts val="800"/>
              </a:spcBef>
              <a:spcAft>
                <a:spcPts val="0"/>
              </a:spcAft>
              <a:buClr>
                <a:schemeClr val="dk1"/>
              </a:buClr>
              <a:buSzPts val="2100"/>
              <a:buNone/>
            </a:pPr>
            <a:r>
              <a:rPr b="1" lang="en" sz="1700">
                <a:solidFill>
                  <a:srgbClr val="000000"/>
                </a:solidFill>
              </a:rPr>
              <a:t>Conclusion : </a:t>
            </a:r>
            <a:endParaRPr b="1" sz="1700">
              <a:solidFill>
                <a:srgbClr val="000000"/>
              </a:solidFill>
            </a:endParaRPr>
          </a:p>
          <a:p>
            <a:pPr indent="-171450" lvl="0" marL="177800" rtl="0" algn="l">
              <a:lnSpc>
                <a:spcPct val="100000"/>
              </a:lnSpc>
              <a:spcBef>
                <a:spcPts val="800"/>
              </a:spcBef>
              <a:spcAft>
                <a:spcPts val="0"/>
              </a:spcAft>
              <a:buClr>
                <a:srgbClr val="000000"/>
              </a:buClr>
              <a:buSzPts val="1500"/>
              <a:buChar char="●"/>
            </a:pPr>
            <a:r>
              <a:rPr lang="en" sz="1500">
                <a:solidFill>
                  <a:srgbClr val="000000"/>
                </a:solidFill>
              </a:rPr>
              <a:t>Compressive strength(strength) decreases with the increase in Ash.</a:t>
            </a:r>
            <a:endParaRPr sz="1100">
              <a:solidFill>
                <a:srgbClr val="000000"/>
              </a:solidFill>
            </a:endParaRPr>
          </a:p>
          <a:p>
            <a:pPr indent="-171450" lvl="0" marL="177800" rtl="0" algn="l">
              <a:lnSpc>
                <a:spcPct val="100000"/>
              </a:lnSpc>
              <a:spcBef>
                <a:spcPts val="800"/>
              </a:spcBef>
              <a:spcAft>
                <a:spcPts val="0"/>
              </a:spcAft>
              <a:buClr>
                <a:srgbClr val="000000"/>
              </a:buClr>
              <a:buSzPts val="1500"/>
              <a:buChar char="●"/>
            </a:pPr>
            <a:r>
              <a:rPr lang="en" sz="1500">
                <a:solidFill>
                  <a:srgbClr val="000000"/>
                </a:solidFill>
              </a:rPr>
              <a:t>Compressive strength(strength) increases with the increase in superplastic.</a:t>
            </a:r>
            <a:endParaRPr sz="1100">
              <a:solidFill>
                <a:srgbClr val="000000"/>
              </a:solidFill>
            </a:endParaRPr>
          </a:p>
        </p:txBody>
      </p:sp>
      <p:sp>
        <p:nvSpPr>
          <p:cNvPr id="90" name="Google Shape;90;p17"/>
          <p:cNvSpPr txBox="1"/>
          <p:nvPr>
            <p:ph type="title"/>
          </p:nvPr>
        </p:nvSpPr>
        <p:spPr>
          <a:xfrm>
            <a:off x="365750" y="0"/>
            <a:ext cx="8466600" cy="8940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3000"/>
              <a:buFont typeface="Calibri"/>
              <a:buNone/>
            </a:pPr>
            <a:br>
              <a:rPr lang="en" sz="3000"/>
            </a:br>
            <a:r>
              <a:rPr b="1" lang="en" sz="2100">
                <a:latin typeface="Calibri"/>
                <a:ea typeface="Calibri"/>
                <a:cs typeface="Calibri"/>
                <a:sym typeface="Calibri"/>
              </a:rPr>
              <a:t>Question:</a:t>
            </a:r>
            <a:r>
              <a:rPr b="1" lang="en" sz="1800">
                <a:latin typeface="Calibri"/>
                <a:ea typeface="Calibri"/>
                <a:cs typeface="Calibri"/>
                <a:sym typeface="Calibri"/>
              </a:rPr>
              <a:t> </a:t>
            </a:r>
            <a:br>
              <a:rPr lang="en" sz="1800"/>
            </a:br>
            <a:r>
              <a:rPr lang="en" sz="1800"/>
              <a:t>What is the effect of superplastic &amp; Ash on the compressive strength of Concrete ?</a:t>
            </a:r>
            <a:br>
              <a:rPr lang="en" sz="1800"/>
            </a:br>
            <a:endParaRPr sz="1800"/>
          </a:p>
        </p:txBody>
      </p:sp>
      <p:pic>
        <p:nvPicPr>
          <p:cNvPr id="91" name="Google Shape;91;p17"/>
          <p:cNvPicPr preferRelativeResize="0"/>
          <p:nvPr/>
        </p:nvPicPr>
        <p:blipFill rotWithShape="1">
          <a:blip r:embed="rId3">
            <a:alphaModFix/>
          </a:blip>
          <a:srcRect b="0" l="0" r="0" t="0"/>
          <a:stretch/>
        </p:blipFill>
        <p:spPr>
          <a:xfrm>
            <a:off x="4741325" y="1286925"/>
            <a:ext cx="4268825" cy="3508600"/>
          </a:xfrm>
          <a:prstGeom prst="rect">
            <a:avLst/>
          </a:prstGeom>
          <a:noFill/>
          <a:ln>
            <a:noFill/>
          </a:ln>
        </p:spPr>
      </p:pic>
      <p:sp>
        <p:nvSpPr>
          <p:cNvPr id="92" name="Google Shape;92;p17"/>
          <p:cNvSpPr txBox="1"/>
          <p:nvPr/>
        </p:nvSpPr>
        <p:spPr>
          <a:xfrm>
            <a:off x="5256100" y="894075"/>
            <a:ext cx="3522300" cy="572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800"/>
              </a:spcBef>
              <a:spcAft>
                <a:spcPts val="0"/>
              </a:spcAft>
              <a:buClr>
                <a:schemeClr val="dk1"/>
              </a:buClr>
              <a:buSzPts val="2100"/>
              <a:buFont typeface="Arial"/>
              <a:buNone/>
            </a:pPr>
            <a:r>
              <a:rPr b="1" lang="en">
                <a:solidFill>
                  <a:schemeClr val="dk2"/>
                </a:solidFill>
                <a:latin typeface="Roboto"/>
                <a:ea typeface="Roboto"/>
                <a:cs typeface="Roboto"/>
                <a:sym typeface="Roboto"/>
              </a:rPr>
              <a:t>Analysis</a:t>
            </a:r>
            <a:r>
              <a:rPr lang="en" sz="1100">
                <a:solidFill>
                  <a:schemeClr val="dk2"/>
                </a:solidFill>
                <a:latin typeface="Roboto"/>
                <a:ea typeface="Roboto"/>
                <a:cs typeface="Roboto"/>
                <a:sym typeface="Roboto"/>
              </a:rPr>
              <a:t>:</a:t>
            </a:r>
            <a:endParaRPr sz="1100">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18125"/>
            <a:ext cx="8520600" cy="6165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rgbClr val="000000"/>
                </a:solidFill>
                <a:latin typeface="Roboto"/>
                <a:ea typeface="Roboto"/>
                <a:cs typeface="Roboto"/>
                <a:sym typeface="Roboto"/>
              </a:rPr>
              <a:t>Does the water content have an impact on the strength ?</a:t>
            </a:r>
            <a:endParaRPr b="1" sz="3700"/>
          </a:p>
        </p:txBody>
      </p:sp>
      <p:sp>
        <p:nvSpPr>
          <p:cNvPr id="98" name="Google Shape;98;p18"/>
          <p:cNvSpPr txBox="1"/>
          <p:nvPr/>
        </p:nvSpPr>
        <p:spPr>
          <a:xfrm>
            <a:off x="373425" y="879325"/>
            <a:ext cx="4998900" cy="41250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In the heat map, the strength has a negative correlation with the water and  tend to decrease as the water increases. </a:t>
            </a:r>
            <a:endParaRPr sz="15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Conclusion : </a:t>
            </a:r>
            <a:endParaRPr b="1" sz="16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Water content does have an impact on the concrete strength.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Higher water-to-cement ratios result in greater spacing between the aggregates in cement, which affects compaction. Similarly, increased moisture levels reduce the concrete’s compressive strength and durability. As concrete’s surface area increases, particularly with the addition of fine aggregates, so does the demand for water. The increased water leads to a higher water-to-cement ratio.</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When excess water creates greater spaces between aggregate materials, the voids fill with air after the moisture evaporates. The resulting inadequate compaction reduces the concrete’s strength.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5733750" y="566150"/>
            <a:ext cx="3291300" cy="2336875"/>
          </a:xfrm>
          <a:prstGeom prst="rect">
            <a:avLst/>
          </a:prstGeom>
          <a:noFill/>
          <a:ln>
            <a:noFill/>
          </a:ln>
        </p:spPr>
      </p:pic>
      <p:pic>
        <p:nvPicPr>
          <p:cNvPr id="100" name="Google Shape;100;p18"/>
          <p:cNvPicPr preferRelativeResize="0"/>
          <p:nvPr/>
        </p:nvPicPr>
        <p:blipFill>
          <a:blip r:embed="rId4">
            <a:alphaModFix/>
          </a:blip>
          <a:stretch>
            <a:fillRect/>
          </a:stretch>
        </p:blipFill>
        <p:spPr>
          <a:xfrm>
            <a:off x="5762600" y="2782525"/>
            <a:ext cx="3233599" cy="2063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39725"/>
            <a:ext cx="8520600" cy="1340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Does the age factor impact the strength of the concrete ?</a:t>
            </a:r>
            <a:endParaRPr/>
          </a:p>
        </p:txBody>
      </p:sp>
      <p:sp>
        <p:nvSpPr>
          <p:cNvPr id="106" name="Google Shape;106;p19"/>
          <p:cNvSpPr txBox="1"/>
          <p:nvPr/>
        </p:nvSpPr>
        <p:spPr>
          <a:xfrm>
            <a:off x="97425" y="3317950"/>
            <a:ext cx="2737200" cy="17289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rPr b="1" lang="en" u="sng">
                <a:solidFill>
                  <a:schemeClr val="dk2"/>
                </a:solidFill>
                <a:latin typeface="Roboto"/>
                <a:ea typeface="Roboto"/>
                <a:cs typeface="Roboto"/>
                <a:sym typeface="Roboto"/>
              </a:rPr>
              <a:t>Conclusion1</a:t>
            </a:r>
            <a:r>
              <a:rPr lang="en">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317500" lvl="0" marL="457200" rtl="0" algn="l">
              <a:spcBef>
                <a:spcPts val="800"/>
              </a:spcBef>
              <a:spcAft>
                <a:spcPts val="0"/>
              </a:spcAft>
              <a:buClr>
                <a:schemeClr val="dk1"/>
              </a:buClr>
              <a:buSzPts val="1400"/>
              <a:buFont typeface="Roboto"/>
              <a:buChar char="●"/>
            </a:pPr>
            <a:r>
              <a:rPr lang="en">
                <a:solidFill>
                  <a:schemeClr val="dk2"/>
                </a:solidFill>
                <a:latin typeface="Roboto"/>
                <a:ea typeface="Roboto"/>
                <a:cs typeface="Roboto"/>
                <a:sym typeface="Roboto"/>
              </a:rPr>
              <a:t>Age is more positively related with Strength of the concrete. Curing time gives more strength to the concrete.</a:t>
            </a:r>
            <a:endParaRPr sz="1500">
              <a:solidFill>
                <a:schemeClr val="dk2"/>
              </a:solidFill>
              <a:latin typeface="Roboto"/>
              <a:ea typeface="Roboto"/>
              <a:cs typeface="Roboto"/>
              <a:sym typeface="Roboto"/>
            </a:endParaRPr>
          </a:p>
        </p:txBody>
      </p:sp>
      <p:pic>
        <p:nvPicPr>
          <p:cNvPr id="107" name="Google Shape;107;p19"/>
          <p:cNvPicPr preferRelativeResize="0"/>
          <p:nvPr/>
        </p:nvPicPr>
        <p:blipFill>
          <a:blip r:embed="rId3">
            <a:alphaModFix/>
          </a:blip>
          <a:stretch>
            <a:fillRect/>
          </a:stretch>
        </p:blipFill>
        <p:spPr>
          <a:xfrm>
            <a:off x="350675" y="1125846"/>
            <a:ext cx="2405300" cy="2112475"/>
          </a:xfrm>
          <a:prstGeom prst="rect">
            <a:avLst/>
          </a:prstGeom>
          <a:noFill/>
          <a:ln>
            <a:noFill/>
          </a:ln>
        </p:spPr>
      </p:pic>
      <p:pic>
        <p:nvPicPr>
          <p:cNvPr id="108" name="Google Shape;108;p19"/>
          <p:cNvPicPr preferRelativeResize="0"/>
          <p:nvPr/>
        </p:nvPicPr>
        <p:blipFill>
          <a:blip r:embed="rId4">
            <a:alphaModFix/>
          </a:blip>
          <a:stretch>
            <a:fillRect/>
          </a:stretch>
        </p:blipFill>
        <p:spPr>
          <a:xfrm>
            <a:off x="3048100" y="1198200"/>
            <a:ext cx="2542525" cy="1967775"/>
          </a:xfrm>
          <a:prstGeom prst="rect">
            <a:avLst/>
          </a:prstGeom>
          <a:noFill/>
          <a:ln>
            <a:noFill/>
          </a:ln>
        </p:spPr>
      </p:pic>
      <p:sp>
        <p:nvSpPr>
          <p:cNvPr id="109" name="Google Shape;109;p19"/>
          <p:cNvSpPr txBox="1"/>
          <p:nvPr/>
        </p:nvSpPr>
        <p:spPr>
          <a:xfrm>
            <a:off x="5882750" y="1088375"/>
            <a:ext cx="3102000" cy="24255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rPr b="1" lang="en" u="sng">
                <a:solidFill>
                  <a:schemeClr val="dk2"/>
                </a:solidFill>
                <a:latin typeface="Roboto"/>
                <a:ea typeface="Roboto"/>
                <a:cs typeface="Roboto"/>
                <a:sym typeface="Roboto"/>
              </a:rPr>
              <a:t>Preliminary analysis</a:t>
            </a:r>
            <a:r>
              <a:rPr lang="en">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317500" lvl="0" marL="457200" rtl="0" algn="l">
              <a:spcBef>
                <a:spcPts val="800"/>
              </a:spcBef>
              <a:spcAft>
                <a:spcPts val="0"/>
              </a:spcAft>
              <a:buClr>
                <a:schemeClr val="dk2"/>
              </a:buClr>
              <a:buSzPts val="1400"/>
              <a:buFont typeface="Roboto"/>
              <a:buChar char="●"/>
            </a:pPr>
            <a:r>
              <a:rPr lang="en">
                <a:solidFill>
                  <a:schemeClr val="dk2"/>
                </a:solidFill>
                <a:latin typeface="Roboto"/>
                <a:ea typeface="Roboto"/>
                <a:cs typeface="Roboto"/>
                <a:sym typeface="Roboto"/>
              </a:rPr>
              <a:t>Heat map  shows that there is a positive relationship between the age and the strength.i.e)correlation=0.23.In the age and strength there is no null values.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Histogram shows the frequency of the age and strength in the given concrete data.Occurance of age 28 is more here.Blue bar denotes the age,red bar denotes the strength</a:t>
            </a:r>
            <a:endParaRPr>
              <a:solidFill>
                <a:schemeClr val="dk2"/>
              </a:solidFill>
              <a:latin typeface="Roboto"/>
              <a:ea typeface="Roboto"/>
              <a:cs typeface="Roboto"/>
              <a:sym typeface="Roboto"/>
            </a:endParaRPr>
          </a:p>
          <a:p>
            <a:pPr indent="0" lvl="0" marL="0" rtl="0" algn="l">
              <a:spcBef>
                <a:spcPts val="800"/>
              </a:spcBef>
              <a:spcAft>
                <a:spcPts val="0"/>
              </a:spcAft>
              <a:buNone/>
            </a:pPr>
            <a:r>
              <a:t/>
            </a:r>
            <a:endParaRPr sz="1000">
              <a:solidFill>
                <a:schemeClr val="dk2"/>
              </a:solidFill>
              <a:latin typeface="Roboto"/>
              <a:ea typeface="Roboto"/>
              <a:cs typeface="Roboto"/>
              <a:sym typeface="Roboto"/>
            </a:endParaRPr>
          </a:p>
          <a:p>
            <a:pPr indent="0" lvl="0" marL="457200" rtl="0" algn="l">
              <a:spcBef>
                <a:spcPts val="800"/>
              </a:spcBef>
              <a:spcAft>
                <a:spcPts val="0"/>
              </a:spcAft>
              <a:buNone/>
            </a:pPr>
            <a:r>
              <a:t/>
            </a:r>
            <a:endParaRPr sz="1500">
              <a:solidFill>
                <a:schemeClr val="dk2"/>
              </a:solidFill>
              <a:latin typeface="Roboto"/>
              <a:ea typeface="Roboto"/>
              <a:cs typeface="Roboto"/>
              <a:sym typeface="Roboto"/>
            </a:endParaRPr>
          </a:p>
        </p:txBody>
      </p:sp>
      <p:sp>
        <p:nvSpPr>
          <p:cNvPr id="110" name="Google Shape;110;p19"/>
          <p:cNvSpPr txBox="1"/>
          <p:nvPr/>
        </p:nvSpPr>
        <p:spPr>
          <a:xfrm>
            <a:off x="3041063" y="3414600"/>
            <a:ext cx="2737200" cy="17289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rPr b="1" lang="en" u="sng">
                <a:solidFill>
                  <a:schemeClr val="dk2"/>
                </a:solidFill>
                <a:latin typeface="Roboto"/>
                <a:ea typeface="Roboto"/>
                <a:cs typeface="Roboto"/>
                <a:sym typeface="Roboto"/>
              </a:rPr>
              <a:t>Conclusion2:</a:t>
            </a:r>
            <a:endParaRPr b="1" u="sng">
              <a:solidFill>
                <a:schemeClr val="dk2"/>
              </a:solidFill>
              <a:latin typeface="Roboto"/>
              <a:ea typeface="Roboto"/>
              <a:cs typeface="Roboto"/>
              <a:sym typeface="Roboto"/>
            </a:endParaRPr>
          </a:p>
          <a:p>
            <a:pPr indent="-317500" lvl="0" marL="457200" rtl="0" algn="l">
              <a:spcBef>
                <a:spcPts val="800"/>
              </a:spcBef>
              <a:spcAft>
                <a:spcPts val="0"/>
              </a:spcAft>
              <a:buClr>
                <a:schemeClr val="dk2"/>
              </a:buClr>
              <a:buSzPts val="1400"/>
              <a:buFont typeface="Roboto"/>
              <a:buChar char="●"/>
            </a:pPr>
            <a:r>
              <a:rPr lang="en">
                <a:solidFill>
                  <a:schemeClr val="dk2"/>
                </a:solidFill>
                <a:latin typeface="Roboto"/>
                <a:ea typeface="Roboto"/>
                <a:cs typeface="Roboto"/>
                <a:sym typeface="Roboto"/>
              </a:rPr>
              <a:t>A</a:t>
            </a:r>
            <a:r>
              <a:rPr lang="en">
                <a:solidFill>
                  <a:schemeClr val="dk2"/>
                </a:solidFill>
                <a:latin typeface="Roboto"/>
                <a:ea typeface="Roboto"/>
                <a:cs typeface="Roboto"/>
                <a:sym typeface="Roboto"/>
              </a:rPr>
              <a:t>ge is having more frequency than the strength in the given data</a:t>
            </a:r>
            <a:endParaRPr>
              <a:solidFill>
                <a:schemeClr val="dk2"/>
              </a:solidFill>
              <a:latin typeface="Roboto"/>
              <a:ea typeface="Roboto"/>
              <a:cs typeface="Roboto"/>
              <a:sym typeface="Roboto"/>
            </a:endParaRPr>
          </a:p>
          <a:p>
            <a:pPr indent="0" lvl="0" marL="0" rtl="0" algn="l">
              <a:spcBef>
                <a:spcPts val="800"/>
              </a:spcBef>
              <a:spcAft>
                <a:spcPts val="0"/>
              </a:spcAft>
              <a:buNone/>
            </a:pPr>
            <a:r>
              <a:t/>
            </a:r>
            <a:endParaRPr b="1" u="sng">
              <a:solidFill>
                <a:schemeClr val="dk2"/>
              </a:solidFill>
              <a:latin typeface="Roboto"/>
              <a:ea typeface="Roboto"/>
              <a:cs typeface="Roboto"/>
              <a:sym typeface="Roboto"/>
            </a:endParaRPr>
          </a:p>
          <a:p>
            <a:pPr indent="0" lvl="0" marL="0" rtl="0" algn="l">
              <a:spcBef>
                <a:spcPts val="800"/>
              </a:spcBef>
              <a:spcAft>
                <a:spcPts val="0"/>
              </a:spcAft>
              <a:buNone/>
            </a:pPr>
            <a:r>
              <a:t/>
            </a:r>
            <a:endParaRPr sz="15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125450"/>
            <a:ext cx="8520600" cy="8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150" u="sng">
                <a:solidFill>
                  <a:srgbClr val="000000"/>
                </a:solidFill>
                <a:latin typeface="Arial"/>
                <a:ea typeface="Arial"/>
                <a:cs typeface="Arial"/>
                <a:sym typeface="Arial"/>
              </a:rPr>
              <a:t>Study the  Strength of Concrete  by Mixing  Fly Ash &amp; Slag with       cement quantity</a:t>
            </a:r>
            <a:endParaRPr b="1" sz="2150" u="sng">
              <a:solidFill>
                <a:srgbClr val="000000"/>
              </a:solidFill>
              <a:latin typeface="Arial"/>
              <a:ea typeface="Arial"/>
              <a:cs typeface="Arial"/>
              <a:sym typeface="Arial"/>
            </a:endParaRPr>
          </a:p>
          <a:p>
            <a:pPr indent="0" lvl="0" marL="0" rtl="0" algn="l">
              <a:spcBef>
                <a:spcPts val="0"/>
              </a:spcBef>
              <a:spcAft>
                <a:spcPts val="0"/>
              </a:spcAft>
              <a:buNone/>
            </a:pPr>
            <a:r>
              <a:t/>
            </a:r>
            <a:endParaRPr b="1" sz="927" u="sng">
              <a:solidFill>
                <a:srgbClr val="000000"/>
              </a:solidFill>
              <a:latin typeface="Arial"/>
              <a:ea typeface="Arial"/>
              <a:cs typeface="Arial"/>
              <a:sym typeface="Arial"/>
            </a:endParaRPr>
          </a:p>
          <a:p>
            <a:pPr indent="0" lvl="0" marL="0" rtl="0" algn="l">
              <a:spcBef>
                <a:spcPts val="0"/>
              </a:spcBef>
              <a:spcAft>
                <a:spcPts val="0"/>
              </a:spcAft>
              <a:buNone/>
            </a:pPr>
            <a:r>
              <a:t/>
            </a:r>
            <a:endParaRPr b="1" sz="927" u="sng">
              <a:solidFill>
                <a:srgbClr val="000000"/>
              </a:solidFill>
              <a:latin typeface="Arial"/>
              <a:ea typeface="Arial"/>
              <a:cs typeface="Arial"/>
              <a:sym typeface="Arial"/>
            </a:endParaRPr>
          </a:p>
          <a:p>
            <a:pPr indent="0" lvl="0" marL="0" rtl="0" algn="l">
              <a:spcBef>
                <a:spcPts val="0"/>
              </a:spcBef>
              <a:spcAft>
                <a:spcPts val="0"/>
              </a:spcAft>
              <a:buNone/>
            </a:pPr>
            <a:r>
              <a:rPr b="1" lang="en" sz="927" u="sng">
                <a:solidFill>
                  <a:srgbClr val="000000"/>
                </a:solidFill>
                <a:latin typeface="Arial"/>
                <a:ea typeface="Arial"/>
                <a:cs typeface="Arial"/>
                <a:sym typeface="Arial"/>
              </a:rPr>
              <a:t> </a:t>
            </a:r>
            <a:r>
              <a:rPr b="1" i="1" lang="en" sz="1483">
                <a:solidFill>
                  <a:srgbClr val="000000"/>
                </a:solidFill>
                <a:latin typeface="Roboto"/>
                <a:ea typeface="Roboto"/>
                <a:cs typeface="Roboto"/>
                <a:sym typeface="Roboto"/>
              </a:rPr>
              <a:t>Fly Ash</a:t>
            </a:r>
            <a:r>
              <a:rPr i="1" lang="en" sz="1483">
                <a:solidFill>
                  <a:srgbClr val="000000"/>
                </a:solidFill>
                <a:latin typeface="Roboto"/>
                <a:ea typeface="Roboto"/>
                <a:cs typeface="Roboto"/>
                <a:sym typeface="Roboto"/>
              </a:rPr>
              <a:t> </a:t>
            </a:r>
            <a:r>
              <a:rPr lang="en" sz="1483">
                <a:solidFill>
                  <a:srgbClr val="000000"/>
                </a:solidFill>
                <a:latin typeface="Roboto"/>
                <a:ea typeface="Roboto"/>
                <a:cs typeface="Roboto"/>
                <a:sym typeface="Roboto"/>
              </a:rPr>
              <a:t>: Waste from thermal Plants</a:t>
            </a:r>
            <a:endParaRPr sz="1483">
              <a:solidFill>
                <a:srgbClr val="000000"/>
              </a:solidFill>
              <a:latin typeface="Roboto"/>
              <a:ea typeface="Roboto"/>
              <a:cs typeface="Roboto"/>
              <a:sym typeface="Roboto"/>
            </a:endParaRPr>
          </a:p>
          <a:p>
            <a:pPr indent="0" lvl="0" marL="0" rtl="0" algn="l">
              <a:spcBef>
                <a:spcPts val="0"/>
              </a:spcBef>
              <a:spcAft>
                <a:spcPts val="0"/>
              </a:spcAft>
              <a:buNone/>
            </a:pPr>
            <a:r>
              <a:rPr b="1" i="1" lang="en" sz="1483">
                <a:solidFill>
                  <a:srgbClr val="000000"/>
                </a:solidFill>
                <a:latin typeface="Roboto"/>
                <a:ea typeface="Roboto"/>
                <a:cs typeface="Roboto"/>
                <a:sym typeface="Roboto"/>
              </a:rPr>
              <a:t>Slag </a:t>
            </a:r>
            <a:r>
              <a:rPr i="1" lang="en" sz="1483">
                <a:solidFill>
                  <a:srgbClr val="000000"/>
                </a:solidFill>
                <a:latin typeface="Roboto"/>
                <a:ea typeface="Roboto"/>
                <a:cs typeface="Roboto"/>
                <a:sym typeface="Roboto"/>
              </a:rPr>
              <a:t>      </a:t>
            </a:r>
            <a:r>
              <a:rPr lang="en" sz="1483">
                <a:solidFill>
                  <a:srgbClr val="000000"/>
                </a:solidFill>
                <a:latin typeface="Roboto"/>
                <a:ea typeface="Roboto"/>
                <a:cs typeface="Roboto"/>
                <a:sym typeface="Roboto"/>
              </a:rPr>
              <a:t>:  Waste from Iron and Steel Industry</a:t>
            </a:r>
            <a:endParaRPr sz="1483">
              <a:solidFill>
                <a:srgbClr val="000000"/>
              </a:solidFill>
              <a:latin typeface="Roboto"/>
              <a:ea typeface="Roboto"/>
              <a:cs typeface="Roboto"/>
              <a:sym typeface="Roboto"/>
            </a:endParaRPr>
          </a:p>
          <a:p>
            <a:pPr indent="0" lvl="0" marL="0" rtl="0" algn="l">
              <a:spcBef>
                <a:spcPts val="0"/>
              </a:spcBef>
              <a:spcAft>
                <a:spcPts val="0"/>
              </a:spcAft>
              <a:buNone/>
            </a:pPr>
            <a:r>
              <a:t/>
            </a:r>
            <a:endParaRPr sz="1483">
              <a:solidFill>
                <a:srgbClr val="000000"/>
              </a:solidFill>
              <a:latin typeface="Roboto"/>
              <a:ea typeface="Roboto"/>
              <a:cs typeface="Roboto"/>
              <a:sym typeface="Roboto"/>
            </a:endParaRPr>
          </a:p>
          <a:p>
            <a:pPr indent="0" lvl="0" marL="0" rtl="0" algn="l">
              <a:spcBef>
                <a:spcPts val="0"/>
              </a:spcBef>
              <a:spcAft>
                <a:spcPts val="0"/>
              </a:spcAft>
              <a:buNone/>
            </a:pPr>
            <a:r>
              <a:rPr b="1" lang="en" sz="1816" u="sng">
                <a:solidFill>
                  <a:srgbClr val="000000"/>
                </a:solidFill>
                <a:latin typeface="Roboto"/>
                <a:ea typeface="Roboto"/>
                <a:cs typeface="Roboto"/>
                <a:sym typeface="Roboto"/>
              </a:rPr>
              <a:t>Analysis using Cement+Slag </a:t>
            </a:r>
            <a:endParaRPr b="1" sz="1816" u="sng">
              <a:solidFill>
                <a:srgbClr val="000000"/>
              </a:solidFill>
              <a:latin typeface="Roboto"/>
              <a:ea typeface="Roboto"/>
              <a:cs typeface="Roboto"/>
              <a:sym typeface="Roboto"/>
            </a:endParaRPr>
          </a:p>
          <a:p>
            <a:pPr indent="0" lvl="0" marL="0" rtl="0" algn="l">
              <a:spcBef>
                <a:spcPts val="0"/>
              </a:spcBef>
              <a:spcAft>
                <a:spcPts val="0"/>
              </a:spcAft>
              <a:buNone/>
            </a:pPr>
            <a:r>
              <a:t/>
            </a:r>
            <a:endParaRPr sz="1483">
              <a:solidFill>
                <a:srgbClr val="000000"/>
              </a:solidFill>
              <a:latin typeface="Roboto"/>
              <a:ea typeface="Roboto"/>
              <a:cs typeface="Roboto"/>
              <a:sym typeface="Roboto"/>
            </a:endParaRPr>
          </a:p>
          <a:p>
            <a:pPr indent="0" lvl="0" marL="0" rtl="0" algn="l">
              <a:spcBef>
                <a:spcPts val="0"/>
              </a:spcBef>
              <a:spcAft>
                <a:spcPts val="0"/>
              </a:spcAft>
              <a:buNone/>
            </a:pPr>
            <a:r>
              <a:rPr lang="en" sz="1483">
                <a:solidFill>
                  <a:srgbClr val="000000"/>
                </a:solidFill>
                <a:latin typeface="Roboto"/>
                <a:ea typeface="Roboto"/>
                <a:cs typeface="Roboto"/>
                <a:sym typeface="Roboto"/>
              </a:rPr>
              <a:t>Dg                                                                                         </a:t>
            </a:r>
            <a:r>
              <a:rPr lang="en" sz="1483">
                <a:solidFill>
                  <a:srgbClr val="000000"/>
                </a:solidFill>
                <a:latin typeface="Roboto"/>
                <a:ea typeface="Roboto"/>
                <a:cs typeface="Roboto"/>
                <a:sym typeface="Roboto"/>
              </a:rPr>
              <a:t> max strength using Cement+Slag :  </a:t>
            </a:r>
            <a:r>
              <a:rPr b="1" lang="en" sz="1483">
                <a:solidFill>
                  <a:srgbClr val="000000"/>
                </a:solidFill>
                <a:latin typeface="Roboto"/>
                <a:ea typeface="Roboto"/>
                <a:cs typeface="Roboto"/>
                <a:sym typeface="Roboto"/>
              </a:rPr>
              <a:t>82.6 Mpa</a:t>
            </a:r>
            <a:endParaRPr b="1" sz="1483">
              <a:solidFill>
                <a:srgbClr val="000000"/>
              </a:solidFill>
              <a:latin typeface="Roboto"/>
              <a:ea typeface="Roboto"/>
              <a:cs typeface="Roboto"/>
              <a:sym typeface="Roboto"/>
            </a:endParaRPr>
          </a:p>
          <a:p>
            <a:pPr indent="0" lvl="0" marL="0" rtl="0" algn="l">
              <a:spcBef>
                <a:spcPts val="0"/>
              </a:spcBef>
              <a:spcAft>
                <a:spcPts val="0"/>
              </a:spcAft>
              <a:buNone/>
            </a:pPr>
            <a:r>
              <a:rPr lang="en" sz="1483">
                <a:solidFill>
                  <a:srgbClr val="000000"/>
                </a:solidFill>
                <a:latin typeface="Roboto"/>
                <a:ea typeface="Roboto"/>
                <a:cs typeface="Roboto"/>
                <a:sym typeface="Roboto"/>
              </a:rPr>
              <a:t>                                                                                               min strength using Cement+Slag  :  </a:t>
            </a:r>
            <a:r>
              <a:rPr b="1" lang="en" sz="1483">
                <a:solidFill>
                  <a:srgbClr val="000000"/>
                </a:solidFill>
                <a:latin typeface="Roboto"/>
                <a:ea typeface="Roboto"/>
                <a:cs typeface="Roboto"/>
                <a:sym typeface="Roboto"/>
              </a:rPr>
              <a:t>2.33 Mpa     </a:t>
            </a:r>
            <a:endParaRPr b="1" sz="1483">
              <a:solidFill>
                <a:srgbClr val="000000"/>
              </a:solidFill>
              <a:latin typeface="Roboto"/>
              <a:ea typeface="Roboto"/>
              <a:cs typeface="Roboto"/>
              <a:sym typeface="Roboto"/>
            </a:endParaRPr>
          </a:p>
          <a:p>
            <a:pPr indent="0" lvl="0" marL="0" rtl="0" algn="l">
              <a:spcBef>
                <a:spcPts val="0"/>
              </a:spcBef>
              <a:spcAft>
                <a:spcPts val="0"/>
              </a:spcAft>
              <a:buNone/>
            </a:pPr>
            <a:r>
              <a:rPr b="1" lang="en" sz="1483">
                <a:solidFill>
                  <a:srgbClr val="000000"/>
                </a:solidFill>
                <a:latin typeface="Roboto"/>
                <a:ea typeface="Roboto"/>
                <a:cs typeface="Roboto"/>
                <a:sym typeface="Roboto"/>
              </a:rPr>
              <a:t> </a:t>
            </a:r>
            <a:endParaRPr b="1" sz="1483">
              <a:solidFill>
                <a:srgbClr val="000000"/>
              </a:solidFill>
              <a:latin typeface="Roboto"/>
              <a:ea typeface="Roboto"/>
              <a:cs typeface="Roboto"/>
              <a:sym typeface="Roboto"/>
            </a:endParaRPr>
          </a:p>
          <a:p>
            <a:pPr indent="0" lvl="0" marL="0" rtl="0" algn="l">
              <a:spcBef>
                <a:spcPts val="0"/>
              </a:spcBef>
              <a:spcAft>
                <a:spcPts val="0"/>
              </a:spcAft>
              <a:buNone/>
            </a:pPr>
            <a:r>
              <a:rPr b="1" lang="en" sz="1483">
                <a:solidFill>
                  <a:srgbClr val="000000"/>
                </a:solidFill>
                <a:latin typeface="Roboto"/>
                <a:ea typeface="Roboto"/>
                <a:cs typeface="Roboto"/>
                <a:sym typeface="Roboto"/>
              </a:rPr>
              <a:t>                                                                                        </a:t>
            </a:r>
            <a:r>
              <a:rPr lang="en" sz="1483">
                <a:solidFill>
                  <a:srgbClr val="000000"/>
                </a:solidFill>
                <a:latin typeface="Roboto"/>
                <a:ea typeface="Roboto"/>
                <a:cs typeface="Roboto"/>
                <a:sym typeface="Roboto"/>
              </a:rPr>
              <a:t>This mixture takes more  initial time to set as we can see that the stre                                                                            strength is less at first but over age the concrete strength  </a:t>
            </a:r>
            <a:endParaRPr sz="1483">
              <a:solidFill>
                <a:srgbClr val="000000"/>
              </a:solidFill>
              <a:latin typeface="Roboto"/>
              <a:ea typeface="Roboto"/>
              <a:cs typeface="Roboto"/>
              <a:sym typeface="Roboto"/>
            </a:endParaRPr>
          </a:p>
          <a:p>
            <a:pPr indent="0" lvl="0" marL="0" rtl="0" algn="l">
              <a:spcBef>
                <a:spcPts val="0"/>
              </a:spcBef>
              <a:spcAft>
                <a:spcPts val="0"/>
              </a:spcAft>
              <a:buNone/>
            </a:pPr>
            <a:r>
              <a:rPr lang="en" sz="1483">
                <a:solidFill>
                  <a:srgbClr val="000000"/>
                </a:solidFill>
                <a:latin typeface="Roboto"/>
                <a:ea typeface="Roboto"/>
                <a:cs typeface="Roboto"/>
                <a:sym typeface="Roboto"/>
              </a:rPr>
              <a:t>                                                                                           increases                                                                                               </a:t>
            </a:r>
            <a:r>
              <a:rPr b="1" lang="en" sz="1483">
                <a:solidFill>
                  <a:srgbClr val="000000"/>
                </a:solidFill>
                <a:latin typeface="Roboto"/>
                <a:ea typeface="Roboto"/>
                <a:cs typeface="Roboto"/>
                <a:sym typeface="Roboto"/>
              </a:rPr>
              <a:t>                                                                                                                                                                                                                                                                                                                                                                                                                                                                                                                                                                                                                     </a:t>
            </a:r>
            <a:endParaRPr b="1" sz="1483">
              <a:solidFill>
                <a:srgbClr val="000000"/>
              </a:solidFill>
              <a:latin typeface="Roboto"/>
              <a:ea typeface="Roboto"/>
              <a:cs typeface="Roboto"/>
              <a:sym typeface="Roboto"/>
            </a:endParaRPr>
          </a:p>
          <a:p>
            <a:pPr indent="0" lvl="0" marL="0" rtl="0" algn="l">
              <a:spcBef>
                <a:spcPts val="0"/>
              </a:spcBef>
              <a:spcAft>
                <a:spcPts val="0"/>
              </a:spcAft>
              <a:buNone/>
            </a:pPr>
            <a:r>
              <a:rPr b="1" lang="en" sz="1816" u="sng">
                <a:solidFill>
                  <a:srgbClr val="000000"/>
                </a:solidFill>
                <a:latin typeface="Roboto"/>
                <a:ea typeface="Roboto"/>
                <a:cs typeface="Roboto"/>
                <a:sym typeface="Roboto"/>
              </a:rPr>
              <a:t>Analysis using Cement+Ash</a:t>
            </a:r>
            <a:endParaRPr sz="1483">
              <a:solidFill>
                <a:srgbClr val="000000"/>
              </a:solidFill>
              <a:latin typeface="Roboto"/>
              <a:ea typeface="Roboto"/>
              <a:cs typeface="Roboto"/>
              <a:sym typeface="Roboto"/>
            </a:endParaRPr>
          </a:p>
          <a:p>
            <a:pPr indent="0" lvl="0" marL="0" rtl="0" algn="l">
              <a:spcBef>
                <a:spcPts val="0"/>
              </a:spcBef>
              <a:spcAft>
                <a:spcPts val="0"/>
              </a:spcAft>
              <a:buNone/>
            </a:pPr>
            <a:r>
              <a:rPr lang="en" sz="1483">
                <a:solidFill>
                  <a:srgbClr val="000000"/>
                </a:solidFill>
                <a:latin typeface="Roboto"/>
                <a:ea typeface="Roboto"/>
                <a:cs typeface="Roboto"/>
                <a:sym typeface="Roboto"/>
              </a:rPr>
              <a:t>                                                                                                max strength using Cement+Ash :  </a:t>
            </a:r>
            <a:r>
              <a:rPr b="1" lang="en" sz="1483">
                <a:solidFill>
                  <a:srgbClr val="000000"/>
                </a:solidFill>
                <a:latin typeface="Roboto"/>
                <a:ea typeface="Roboto"/>
                <a:cs typeface="Roboto"/>
                <a:sym typeface="Roboto"/>
              </a:rPr>
              <a:t>76.24 Mpa</a:t>
            </a:r>
            <a:endParaRPr b="1" sz="1483">
              <a:solidFill>
                <a:srgbClr val="000000"/>
              </a:solidFill>
              <a:latin typeface="Roboto"/>
              <a:ea typeface="Roboto"/>
              <a:cs typeface="Roboto"/>
              <a:sym typeface="Roboto"/>
            </a:endParaRPr>
          </a:p>
          <a:p>
            <a:pPr indent="0" lvl="0" marL="0" rtl="0" algn="l">
              <a:spcBef>
                <a:spcPts val="0"/>
              </a:spcBef>
              <a:spcAft>
                <a:spcPts val="0"/>
              </a:spcAft>
              <a:buNone/>
            </a:pPr>
            <a:r>
              <a:rPr lang="en" sz="1483">
                <a:solidFill>
                  <a:srgbClr val="000000"/>
                </a:solidFill>
                <a:latin typeface="Roboto"/>
                <a:ea typeface="Roboto"/>
                <a:cs typeface="Roboto"/>
                <a:sym typeface="Roboto"/>
              </a:rPr>
              <a:t>                                                                                                 min strength using Cement+Ash  :  </a:t>
            </a:r>
            <a:r>
              <a:rPr b="1" lang="en" sz="1483">
                <a:solidFill>
                  <a:srgbClr val="000000"/>
                </a:solidFill>
                <a:latin typeface="Roboto"/>
                <a:ea typeface="Roboto"/>
                <a:cs typeface="Roboto"/>
                <a:sym typeface="Roboto"/>
              </a:rPr>
              <a:t>7.32 Mpa  											</a:t>
            </a:r>
            <a:endParaRPr b="1" sz="1483">
              <a:solidFill>
                <a:srgbClr val="000000"/>
              </a:solidFill>
              <a:latin typeface="Roboto"/>
              <a:ea typeface="Roboto"/>
              <a:cs typeface="Roboto"/>
              <a:sym typeface="Roboto"/>
            </a:endParaRPr>
          </a:p>
          <a:p>
            <a:pPr indent="0" lvl="0" marL="0" rtl="0" algn="l">
              <a:spcBef>
                <a:spcPts val="0"/>
              </a:spcBef>
              <a:spcAft>
                <a:spcPts val="0"/>
              </a:spcAft>
              <a:buNone/>
            </a:pPr>
            <a:r>
              <a:rPr lang="en" sz="1483">
                <a:solidFill>
                  <a:srgbClr val="000000"/>
                </a:solidFill>
                <a:latin typeface="Roboto"/>
                <a:ea typeface="Roboto"/>
                <a:cs typeface="Roboto"/>
                <a:sym typeface="Roboto"/>
              </a:rPr>
              <a:t>                                                                                        This mixture sets at a faster rate at initial but   with the                                                                                                                                                </a:t>
            </a:r>
            <a:endParaRPr sz="1483">
              <a:solidFill>
                <a:srgbClr val="000000"/>
              </a:solidFill>
              <a:latin typeface="Roboto"/>
              <a:ea typeface="Roboto"/>
              <a:cs typeface="Roboto"/>
              <a:sym typeface="Roboto"/>
            </a:endParaRPr>
          </a:p>
          <a:p>
            <a:pPr indent="0" lvl="0" marL="0" rtl="0" algn="l">
              <a:spcBef>
                <a:spcPts val="0"/>
              </a:spcBef>
              <a:spcAft>
                <a:spcPts val="0"/>
              </a:spcAft>
              <a:buNone/>
            </a:pPr>
            <a:r>
              <a:rPr lang="en" sz="1483">
                <a:solidFill>
                  <a:srgbClr val="000000"/>
                </a:solidFill>
                <a:latin typeface="Roboto"/>
                <a:ea typeface="Roboto"/>
                <a:cs typeface="Roboto"/>
                <a:sym typeface="Roboto"/>
              </a:rPr>
              <a:t>                                                                                             Age the strength is less when compared with Slag  .                                                                                                              </a:t>
            </a:r>
            <a:endParaRPr sz="1483">
              <a:solidFill>
                <a:srgbClr val="000000"/>
              </a:solidFill>
              <a:latin typeface="Roboto"/>
              <a:ea typeface="Roboto"/>
              <a:cs typeface="Roboto"/>
              <a:sym typeface="Roboto"/>
            </a:endParaRPr>
          </a:p>
          <a:p>
            <a:pPr indent="0" lvl="0" marL="0" rtl="0" algn="l">
              <a:spcBef>
                <a:spcPts val="0"/>
              </a:spcBef>
              <a:spcAft>
                <a:spcPts val="0"/>
              </a:spcAft>
              <a:buNone/>
            </a:pPr>
            <a:r>
              <a:rPr b="1" lang="en" sz="1483">
                <a:solidFill>
                  <a:srgbClr val="000000"/>
                </a:solidFill>
                <a:latin typeface="Roboto"/>
                <a:ea typeface="Roboto"/>
                <a:cs typeface="Roboto"/>
                <a:sym typeface="Roboto"/>
              </a:rPr>
              <a:t>     </a:t>
            </a:r>
            <a:endParaRPr b="1" sz="1483">
              <a:solidFill>
                <a:srgbClr val="000000"/>
              </a:solidFill>
              <a:latin typeface="Roboto"/>
              <a:ea typeface="Roboto"/>
              <a:cs typeface="Roboto"/>
              <a:sym typeface="Roboto"/>
            </a:endParaRPr>
          </a:p>
          <a:p>
            <a:pPr indent="0" lvl="0" marL="0" rtl="0" algn="l">
              <a:spcBef>
                <a:spcPts val="0"/>
              </a:spcBef>
              <a:spcAft>
                <a:spcPts val="0"/>
              </a:spcAft>
              <a:buNone/>
            </a:pPr>
            <a:r>
              <a:rPr lang="en" sz="1483">
                <a:solidFill>
                  <a:srgbClr val="000000"/>
                </a:solidFill>
                <a:latin typeface="Roboto"/>
                <a:ea typeface="Roboto"/>
                <a:cs typeface="Roboto"/>
                <a:sym typeface="Roboto"/>
              </a:rPr>
              <a:t> </a:t>
            </a:r>
            <a:r>
              <a:rPr b="1" lang="en" sz="1483">
                <a:solidFill>
                  <a:srgbClr val="000000"/>
                </a:solidFill>
                <a:latin typeface="Roboto"/>
                <a:ea typeface="Roboto"/>
                <a:cs typeface="Roboto"/>
                <a:sym typeface="Roboto"/>
              </a:rPr>
              <a:t>Conclusion</a:t>
            </a:r>
            <a:r>
              <a:rPr lang="en" sz="1483">
                <a:solidFill>
                  <a:srgbClr val="000000"/>
                </a:solidFill>
                <a:latin typeface="Roboto"/>
                <a:ea typeface="Roboto"/>
                <a:cs typeface="Roboto"/>
                <a:sym typeface="Roboto"/>
              </a:rPr>
              <a:t>:  Slag and Fly Ash are a good agent as they reduce the overall cost and substitutes the cement                                                                                            </a:t>
            </a:r>
            <a:endParaRPr sz="1483">
              <a:solidFill>
                <a:srgbClr val="000000"/>
              </a:solidFill>
              <a:latin typeface="Roboto"/>
              <a:ea typeface="Roboto"/>
              <a:cs typeface="Roboto"/>
              <a:sym typeface="Roboto"/>
            </a:endParaRPr>
          </a:p>
          <a:p>
            <a:pPr indent="0" lvl="0" marL="0" rtl="0" algn="l">
              <a:spcBef>
                <a:spcPts val="0"/>
              </a:spcBef>
              <a:spcAft>
                <a:spcPts val="0"/>
              </a:spcAft>
              <a:buNone/>
            </a:pPr>
            <a:r>
              <a:rPr lang="en" sz="1483">
                <a:solidFill>
                  <a:srgbClr val="000000"/>
                </a:solidFill>
                <a:latin typeface="Roboto"/>
                <a:ea typeface="Roboto"/>
                <a:cs typeface="Roboto"/>
                <a:sym typeface="Roboto"/>
              </a:rPr>
              <a:t>                                                                                                        																		</a:t>
            </a:r>
            <a:endParaRPr sz="1483">
              <a:solidFill>
                <a:srgbClr val="000000"/>
              </a:solidFill>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150550" y="1969575"/>
            <a:ext cx="3801174" cy="1204350"/>
          </a:xfrm>
          <a:prstGeom prst="rect">
            <a:avLst/>
          </a:prstGeom>
          <a:noFill/>
          <a:ln>
            <a:noFill/>
          </a:ln>
        </p:spPr>
      </p:pic>
      <p:pic>
        <p:nvPicPr>
          <p:cNvPr id="117" name="Google Shape;117;p20"/>
          <p:cNvPicPr preferRelativeResize="0"/>
          <p:nvPr/>
        </p:nvPicPr>
        <p:blipFill>
          <a:blip r:embed="rId4">
            <a:alphaModFix/>
          </a:blip>
          <a:stretch>
            <a:fillRect/>
          </a:stretch>
        </p:blipFill>
        <p:spPr>
          <a:xfrm>
            <a:off x="75275" y="3750975"/>
            <a:ext cx="3801174" cy="94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3946250" y="2143125"/>
            <a:ext cx="5143501" cy="2893224"/>
          </a:xfrm>
          <a:prstGeom prst="rect">
            <a:avLst/>
          </a:prstGeom>
          <a:noFill/>
          <a:ln>
            <a:noFill/>
          </a:ln>
        </p:spPr>
      </p:pic>
      <p:sp>
        <p:nvSpPr>
          <p:cNvPr id="123" name="Google Shape;123;p21"/>
          <p:cNvSpPr txBox="1"/>
          <p:nvPr/>
        </p:nvSpPr>
        <p:spPr>
          <a:xfrm>
            <a:off x="373950" y="134050"/>
            <a:ext cx="8346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a:t>
            </a:r>
            <a:endParaRPr b="1"/>
          </a:p>
          <a:p>
            <a:pPr indent="0" lvl="0" marL="0" rtl="0" algn="l">
              <a:spcBef>
                <a:spcPts val="0"/>
              </a:spcBef>
              <a:spcAft>
                <a:spcPts val="0"/>
              </a:spcAft>
              <a:buNone/>
            </a:pPr>
            <a:r>
              <a:rPr lang="en"/>
              <a:t>What is the role of the Coarse and Fine Aggregate along with Cement in giving the strength to the concrete mix?</a:t>
            </a:r>
            <a:endParaRPr/>
          </a:p>
          <a:p>
            <a:pPr indent="0" lvl="0" marL="0" rtl="0" algn="l">
              <a:spcBef>
                <a:spcPts val="0"/>
              </a:spcBef>
              <a:spcAft>
                <a:spcPts val="0"/>
              </a:spcAft>
              <a:buNone/>
            </a:pPr>
            <a:r>
              <a:t/>
            </a:r>
            <a:endParaRPr/>
          </a:p>
        </p:txBody>
      </p:sp>
      <p:pic>
        <p:nvPicPr>
          <p:cNvPr id="124" name="Google Shape;124;p21"/>
          <p:cNvPicPr preferRelativeResize="0"/>
          <p:nvPr/>
        </p:nvPicPr>
        <p:blipFill>
          <a:blip r:embed="rId4">
            <a:alphaModFix/>
          </a:blip>
          <a:stretch>
            <a:fillRect/>
          </a:stretch>
        </p:blipFill>
        <p:spPr>
          <a:xfrm>
            <a:off x="540975" y="894487"/>
            <a:ext cx="2920200" cy="2025775"/>
          </a:xfrm>
          <a:prstGeom prst="rect">
            <a:avLst/>
          </a:prstGeom>
          <a:noFill/>
          <a:ln>
            <a:noFill/>
          </a:ln>
        </p:spPr>
      </p:pic>
      <p:sp>
        <p:nvSpPr>
          <p:cNvPr id="125" name="Google Shape;125;p21"/>
          <p:cNvSpPr txBox="1"/>
          <p:nvPr/>
        </p:nvSpPr>
        <p:spPr>
          <a:xfrm>
            <a:off x="3767625" y="894475"/>
            <a:ext cx="5055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Preliminary Analysis -</a:t>
            </a:r>
            <a:r>
              <a:rPr lang="en">
                <a:solidFill>
                  <a:schemeClr val="dk2"/>
                </a:solidFill>
                <a:latin typeface="Roboto"/>
                <a:ea typeface="Roboto"/>
                <a:cs typeface="Roboto"/>
                <a:sym typeface="Roboto"/>
              </a:rPr>
              <a:t> Coarse and Fine Aggregates have maybe water  or its proportion (ratio of the cement to coarse and fine agg) which influences the strength with age.</a:t>
            </a:r>
            <a:endParaRPr/>
          </a:p>
        </p:txBody>
      </p:sp>
      <p:sp>
        <p:nvSpPr>
          <p:cNvPr id="126" name="Google Shape;126;p21"/>
          <p:cNvSpPr txBox="1"/>
          <p:nvPr/>
        </p:nvSpPr>
        <p:spPr>
          <a:xfrm>
            <a:off x="166625" y="2810350"/>
            <a:ext cx="4181700" cy="217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Conclusion</a:t>
            </a:r>
            <a:endParaRPr b="1"/>
          </a:p>
          <a:p>
            <a:pPr indent="-317500" lvl="0" marL="457200" marR="0" rtl="0" algn="l">
              <a:lnSpc>
                <a:spcPct val="100000"/>
              </a:lnSpc>
              <a:spcBef>
                <a:spcPts val="0"/>
              </a:spcBef>
              <a:spcAft>
                <a:spcPts val="0"/>
              </a:spcAft>
              <a:buSzPts val="1400"/>
              <a:buChar char="●"/>
            </a:pPr>
            <a:r>
              <a:rPr lang="en"/>
              <a:t>The mix of Fine and Coarse aggregate needs to be of certain proportion to have good strength</a:t>
            </a:r>
            <a:endParaRPr/>
          </a:p>
          <a:p>
            <a:pPr indent="-317500" lvl="0" marL="457200" marR="0" rtl="0" algn="l">
              <a:lnSpc>
                <a:spcPct val="100000"/>
              </a:lnSpc>
              <a:spcBef>
                <a:spcPts val="0"/>
              </a:spcBef>
              <a:spcAft>
                <a:spcPts val="0"/>
              </a:spcAft>
              <a:buSzPts val="1400"/>
              <a:buChar char="●"/>
            </a:pPr>
            <a:r>
              <a:rPr lang="en"/>
              <a:t>Proportion of the Coarse and Fine Aggregate Mix has an influence on the Strength and Strength increases with the Coarse aggregate </a:t>
            </a:r>
            <a:endParaRPr/>
          </a:p>
          <a:p>
            <a:pPr indent="-317500" lvl="0" marL="457200" marR="0" rtl="0" algn="l">
              <a:lnSpc>
                <a:spcPct val="100000"/>
              </a:lnSpc>
              <a:spcBef>
                <a:spcPts val="0"/>
              </a:spcBef>
              <a:spcAft>
                <a:spcPts val="0"/>
              </a:spcAft>
              <a:buSzPts val="1400"/>
              <a:buChar char="●"/>
            </a:pPr>
            <a:r>
              <a:rPr lang="en"/>
              <a:t>Beyond a certain level of Fine Aggregate, the Strength of the Concrete decreases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