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1F86B-01FC-F842-9DEC-A73EE3A928D4}" v="74" dt="2025-04-03T13:03:39.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malah Alhamaideh (student)" userId="b6322bed-bcff-4523-b1ce-0c866c9fe734" providerId="ADAL" clId="{EA31F86B-01FC-F842-9DEC-A73EE3A928D4}"/>
    <pc:docChg chg="undo custSel modSld">
      <pc:chgData name="Basmalah Alhamaideh (student)" userId="b6322bed-bcff-4523-b1ce-0c866c9fe734" providerId="ADAL" clId="{EA31F86B-01FC-F842-9DEC-A73EE3A928D4}" dt="2025-04-03T13:03:39.927" v="110"/>
      <pc:docMkLst>
        <pc:docMk/>
      </pc:docMkLst>
      <pc:sldChg chg="addSp delSp modSp modTransition modAnim modNotesTx">
        <pc:chgData name="Basmalah Alhamaideh (student)" userId="b6322bed-bcff-4523-b1ce-0c866c9fe734" providerId="ADAL" clId="{EA31F86B-01FC-F842-9DEC-A73EE3A928D4}" dt="2025-04-03T13:03:39.927" v="110"/>
        <pc:sldMkLst>
          <pc:docMk/>
          <pc:sldMk cId="2070530748" sldId="256"/>
        </pc:sldMkLst>
        <pc:picChg chg="add del mod">
          <ac:chgData name="Basmalah Alhamaideh (student)" userId="b6322bed-bcff-4523-b1ce-0c866c9fe734" providerId="ADAL" clId="{EA31F86B-01FC-F842-9DEC-A73EE3A928D4}" dt="2025-04-03T12:04:17.246" v="50"/>
          <ac:picMkLst>
            <pc:docMk/>
            <pc:sldMk cId="2070530748" sldId="256"/>
            <ac:picMk id="6" creationId="{B7405CB6-83A1-749F-155A-F16CE63143D7}"/>
          </ac:picMkLst>
        </pc:picChg>
        <pc:picChg chg="add del mod">
          <ac:chgData name="Basmalah Alhamaideh (student)" userId="b6322bed-bcff-4523-b1ce-0c866c9fe734" providerId="ADAL" clId="{EA31F86B-01FC-F842-9DEC-A73EE3A928D4}" dt="2025-04-03T12:06:38.664" v="55"/>
          <ac:picMkLst>
            <pc:docMk/>
            <pc:sldMk cId="2070530748" sldId="256"/>
            <ac:picMk id="10" creationId="{8902D8B6-AB72-D8A7-D5A2-A187EC59039D}"/>
          </ac:picMkLst>
        </pc:picChg>
        <pc:picChg chg="add del mod">
          <ac:chgData name="Basmalah Alhamaideh (student)" userId="b6322bed-bcff-4523-b1ce-0c866c9fe734" providerId="ADAL" clId="{EA31F86B-01FC-F842-9DEC-A73EE3A928D4}" dt="2025-04-03T12:29:06.399" v="98"/>
          <ac:picMkLst>
            <pc:docMk/>
            <pc:sldMk cId="2070530748" sldId="256"/>
            <ac:picMk id="15" creationId="{6C72225F-A3CD-BC4C-DD5D-3F039F527218}"/>
          </ac:picMkLst>
        </pc:picChg>
        <pc:picChg chg="add del mod">
          <ac:chgData name="Basmalah Alhamaideh (student)" userId="b6322bed-bcff-4523-b1ce-0c866c9fe734" providerId="ADAL" clId="{EA31F86B-01FC-F842-9DEC-A73EE3A928D4}" dt="2025-04-03T12:29:26.444" v="100"/>
          <ac:picMkLst>
            <pc:docMk/>
            <pc:sldMk cId="2070530748" sldId="256"/>
            <ac:picMk id="26" creationId="{84374639-699B-8F41-CD2B-CBAB776B49E2}"/>
          </ac:picMkLst>
        </pc:picChg>
        <pc:picChg chg="add del mod">
          <ac:chgData name="Basmalah Alhamaideh (student)" userId="b6322bed-bcff-4523-b1ce-0c866c9fe734" providerId="ADAL" clId="{EA31F86B-01FC-F842-9DEC-A73EE3A928D4}" dt="2025-04-03T12:29:50.970" v="103"/>
          <ac:picMkLst>
            <pc:docMk/>
            <pc:sldMk cId="2070530748" sldId="256"/>
            <ac:picMk id="30" creationId="{3FFFA8B0-FBE5-34A4-ACD0-9C15EF15507A}"/>
          </ac:picMkLst>
        </pc:picChg>
        <pc:picChg chg="add del mod">
          <ac:chgData name="Basmalah Alhamaideh (student)" userId="b6322bed-bcff-4523-b1ce-0c866c9fe734" providerId="ADAL" clId="{EA31F86B-01FC-F842-9DEC-A73EE3A928D4}" dt="2025-04-03T12:42:46.678" v="109"/>
          <ac:picMkLst>
            <pc:docMk/>
            <pc:sldMk cId="2070530748" sldId="256"/>
            <ac:picMk id="34" creationId="{85940AB1-9A6F-6CCF-AE00-90AC4EE5E06F}"/>
          </ac:picMkLst>
        </pc:picChg>
        <pc:picChg chg="add mod">
          <ac:chgData name="Basmalah Alhamaideh (student)" userId="b6322bed-bcff-4523-b1ce-0c866c9fe734" providerId="ADAL" clId="{EA31F86B-01FC-F842-9DEC-A73EE3A928D4}" dt="2025-04-03T13:03:39.927" v="110"/>
          <ac:picMkLst>
            <pc:docMk/>
            <pc:sldMk cId="2070530748" sldId="256"/>
            <ac:picMk id="41" creationId="{C2BA8D6E-DC01-FBA4-E8A5-6C8B51152949}"/>
          </ac:picMkLst>
        </pc:picChg>
      </pc:sldChg>
      <pc:sldChg chg="addSp delSp modSp modTransition modAnim modNotesTx">
        <pc:chgData name="Basmalah Alhamaideh (student)" userId="b6322bed-bcff-4523-b1ce-0c866c9fe734" providerId="ADAL" clId="{EA31F86B-01FC-F842-9DEC-A73EE3A928D4}" dt="2025-04-03T12:42:36.335" v="107"/>
        <pc:sldMkLst>
          <pc:docMk/>
          <pc:sldMk cId="1385429548" sldId="257"/>
        </pc:sldMkLst>
        <pc:picChg chg="add del mod">
          <ac:chgData name="Basmalah Alhamaideh (student)" userId="b6322bed-bcff-4523-b1ce-0c866c9fe734" providerId="ADAL" clId="{EA31F86B-01FC-F842-9DEC-A73EE3A928D4}" dt="2025-04-03T12:06:01.057" v="53"/>
          <ac:picMkLst>
            <pc:docMk/>
            <pc:sldMk cId="1385429548" sldId="257"/>
            <ac:picMk id="12" creationId="{EEA731CC-F86C-A949-0784-9EE0999BF882}"/>
          </ac:picMkLst>
        </pc:picChg>
        <pc:picChg chg="add del mod">
          <ac:chgData name="Basmalah Alhamaideh (student)" userId="b6322bed-bcff-4523-b1ce-0c866c9fe734" providerId="ADAL" clId="{EA31F86B-01FC-F842-9DEC-A73EE3A928D4}" dt="2025-04-03T12:08:51.818" v="60"/>
          <ac:picMkLst>
            <pc:docMk/>
            <pc:sldMk cId="1385429548" sldId="257"/>
            <ac:picMk id="21" creationId="{28ACB00A-89EF-853F-B510-E14B158F97D6}"/>
          </ac:picMkLst>
        </pc:picChg>
        <pc:picChg chg="add del mod">
          <ac:chgData name="Basmalah Alhamaideh (student)" userId="b6322bed-bcff-4523-b1ce-0c866c9fe734" providerId="ADAL" clId="{EA31F86B-01FC-F842-9DEC-A73EE3A928D4}" dt="2025-04-03T12:31:22.118" v="105"/>
          <ac:picMkLst>
            <pc:docMk/>
            <pc:sldMk cId="1385429548" sldId="257"/>
            <ac:picMk id="25" creationId="{F8031E18-8F5F-3FDB-C273-EFA147D57325}"/>
          </ac:picMkLst>
        </pc:picChg>
        <pc:picChg chg="add del mod">
          <ac:chgData name="Basmalah Alhamaideh (student)" userId="b6322bed-bcff-4523-b1ce-0c866c9fe734" providerId="ADAL" clId="{EA31F86B-01FC-F842-9DEC-A73EE3A928D4}" dt="2025-04-03T12:42:36.335" v="107"/>
          <ac:picMkLst>
            <pc:docMk/>
            <pc:sldMk cId="1385429548" sldId="257"/>
            <ac:picMk id="49" creationId="{B3B4FBA6-4997-D5B3-6121-C02AC81FA7DA}"/>
          </ac:picMkLst>
        </pc:picChg>
      </pc:sldChg>
      <pc:sldChg chg="addSp delSp modSp mod modTransition modAnim modNotesTx">
        <pc:chgData name="Basmalah Alhamaideh (student)" userId="b6322bed-bcff-4523-b1ce-0c866c9fe734" providerId="ADAL" clId="{EA31F86B-01FC-F842-9DEC-A73EE3A928D4}" dt="2025-04-03T12:42:40.063" v="108"/>
        <pc:sldMkLst>
          <pc:docMk/>
          <pc:sldMk cId="646717574" sldId="258"/>
        </pc:sldMkLst>
        <pc:spChg chg="mod">
          <ac:chgData name="Basmalah Alhamaideh (student)" userId="b6322bed-bcff-4523-b1ce-0c866c9fe734" providerId="ADAL" clId="{EA31F86B-01FC-F842-9DEC-A73EE3A928D4}" dt="2025-04-03T11:43:45.593" v="22" actId="26606"/>
          <ac:spMkLst>
            <pc:docMk/>
            <pc:sldMk cId="646717574" sldId="258"/>
            <ac:spMk id="2" creationId="{CB6AD324-FAD6-FD8E-CC56-B60A03B92354}"/>
          </ac:spMkLst>
        </pc:spChg>
        <pc:spChg chg="mod">
          <ac:chgData name="Basmalah Alhamaideh (student)" userId="b6322bed-bcff-4523-b1ce-0c866c9fe734" providerId="ADAL" clId="{EA31F86B-01FC-F842-9DEC-A73EE3A928D4}" dt="2025-04-03T11:44:07.298" v="25"/>
          <ac:spMkLst>
            <pc:docMk/>
            <pc:sldMk cId="646717574" sldId="258"/>
            <ac:spMk id="3" creationId="{F0E72552-B917-492B-B1B0-C2EE072AD6F7}"/>
          </ac:spMkLst>
        </pc:spChg>
        <pc:spChg chg="del">
          <ac:chgData name="Basmalah Alhamaideh (student)" userId="b6322bed-bcff-4523-b1ce-0c866c9fe734" providerId="ADAL" clId="{EA31F86B-01FC-F842-9DEC-A73EE3A928D4}" dt="2025-04-03T11:43:34.707" v="14" actId="26606"/>
          <ac:spMkLst>
            <pc:docMk/>
            <pc:sldMk cId="646717574" sldId="258"/>
            <ac:spMk id="9" creationId="{7FF47CB7-972F-479F-A36D-9E72D26EC8DA}"/>
          </ac:spMkLst>
        </pc:spChg>
        <pc:spChg chg="del">
          <ac:chgData name="Basmalah Alhamaideh (student)" userId="b6322bed-bcff-4523-b1ce-0c866c9fe734" providerId="ADAL" clId="{EA31F86B-01FC-F842-9DEC-A73EE3A928D4}" dt="2025-04-03T11:43:34.707" v="14" actId="26606"/>
          <ac:spMkLst>
            <pc:docMk/>
            <pc:sldMk cId="646717574" sldId="258"/>
            <ac:spMk id="11" creationId="{0D153B68-5844-490D-8E67-F616D6D721CA}"/>
          </ac:spMkLst>
        </pc:spChg>
        <pc:spChg chg="del">
          <ac:chgData name="Basmalah Alhamaideh (student)" userId="b6322bed-bcff-4523-b1ce-0c866c9fe734" providerId="ADAL" clId="{EA31F86B-01FC-F842-9DEC-A73EE3A928D4}" dt="2025-04-03T11:43:34.707" v="14" actId="26606"/>
          <ac:spMkLst>
            <pc:docMk/>
            <pc:sldMk cId="646717574" sldId="258"/>
            <ac:spMk id="13" creationId="{9A0D773F-7A7D-4DBB-9DEA-86BB8B8F4BC8}"/>
          </ac:spMkLst>
        </pc:spChg>
        <pc:spChg chg="add del">
          <ac:chgData name="Basmalah Alhamaideh (student)" userId="b6322bed-bcff-4523-b1ce-0c866c9fe734" providerId="ADAL" clId="{EA31F86B-01FC-F842-9DEC-A73EE3A928D4}" dt="2025-04-03T11:43:45.593" v="22" actId="26606"/>
          <ac:spMkLst>
            <pc:docMk/>
            <pc:sldMk cId="646717574" sldId="258"/>
            <ac:spMk id="18" creationId="{61293230-B0F6-45B1-96D1-13D18E242995}"/>
          </ac:spMkLst>
        </pc:spChg>
        <pc:spChg chg="add del">
          <ac:chgData name="Basmalah Alhamaideh (student)" userId="b6322bed-bcff-4523-b1ce-0c866c9fe734" providerId="ADAL" clId="{EA31F86B-01FC-F842-9DEC-A73EE3A928D4}" dt="2025-04-03T11:43:45.593" v="22" actId="26606"/>
          <ac:spMkLst>
            <pc:docMk/>
            <pc:sldMk cId="646717574" sldId="258"/>
            <ac:spMk id="20" creationId="{627FF48C-AF46-4D52-998F-ED0BDDEEF2E1}"/>
          </ac:spMkLst>
        </pc:spChg>
        <pc:spChg chg="add del">
          <ac:chgData name="Basmalah Alhamaideh (student)" userId="b6322bed-bcff-4523-b1ce-0c866c9fe734" providerId="ADAL" clId="{EA31F86B-01FC-F842-9DEC-A73EE3A928D4}" dt="2025-04-03T11:43:44.319" v="19" actId="26606"/>
          <ac:spMkLst>
            <pc:docMk/>
            <pc:sldMk cId="646717574" sldId="258"/>
            <ac:spMk id="25" creationId="{5EF17487-C386-4F99-B5EB-4FD3DF4236B2}"/>
          </ac:spMkLst>
        </pc:spChg>
        <pc:spChg chg="add del">
          <ac:chgData name="Basmalah Alhamaideh (student)" userId="b6322bed-bcff-4523-b1ce-0c866c9fe734" providerId="ADAL" clId="{EA31F86B-01FC-F842-9DEC-A73EE3A928D4}" dt="2025-04-03T11:43:44.319" v="19" actId="26606"/>
          <ac:spMkLst>
            <pc:docMk/>
            <pc:sldMk cId="646717574" sldId="258"/>
            <ac:spMk id="27" creationId="{A0DE92DF-4769-4DE9-93FD-EE31271850CA}"/>
          </ac:spMkLst>
        </pc:spChg>
        <pc:spChg chg="add del">
          <ac:chgData name="Basmalah Alhamaideh (student)" userId="b6322bed-bcff-4523-b1ce-0c866c9fe734" providerId="ADAL" clId="{EA31F86B-01FC-F842-9DEC-A73EE3A928D4}" dt="2025-04-03T11:43:45.586" v="21" actId="26606"/>
          <ac:spMkLst>
            <pc:docMk/>
            <pc:sldMk cId="646717574" sldId="258"/>
            <ac:spMk id="29" creationId="{61293230-B0F6-45B1-96D1-13D18E242995}"/>
          </ac:spMkLst>
        </pc:spChg>
        <pc:spChg chg="add del">
          <ac:chgData name="Basmalah Alhamaideh (student)" userId="b6322bed-bcff-4523-b1ce-0c866c9fe734" providerId="ADAL" clId="{EA31F86B-01FC-F842-9DEC-A73EE3A928D4}" dt="2025-04-03T11:43:45.586" v="21" actId="26606"/>
          <ac:spMkLst>
            <pc:docMk/>
            <pc:sldMk cId="646717574" sldId="258"/>
            <ac:spMk id="30" creationId="{0A1E0707-4985-454B-ACE0-4855BB55875E}"/>
          </ac:spMkLst>
        </pc:spChg>
        <pc:spChg chg="add">
          <ac:chgData name="Basmalah Alhamaideh (student)" userId="b6322bed-bcff-4523-b1ce-0c866c9fe734" providerId="ADAL" clId="{EA31F86B-01FC-F842-9DEC-A73EE3A928D4}" dt="2025-04-03T11:43:45.593" v="22" actId="26606"/>
          <ac:spMkLst>
            <pc:docMk/>
            <pc:sldMk cId="646717574" sldId="258"/>
            <ac:spMk id="32" creationId="{5EF17487-C386-4F99-B5EB-4FD3DF4236B2}"/>
          </ac:spMkLst>
        </pc:spChg>
        <pc:spChg chg="add">
          <ac:chgData name="Basmalah Alhamaideh (student)" userId="b6322bed-bcff-4523-b1ce-0c866c9fe734" providerId="ADAL" clId="{EA31F86B-01FC-F842-9DEC-A73EE3A928D4}" dt="2025-04-03T11:43:45.593" v="22" actId="26606"/>
          <ac:spMkLst>
            <pc:docMk/>
            <pc:sldMk cId="646717574" sldId="258"/>
            <ac:spMk id="33" creationId="{A0DE92DF-4769-4DE9-93FD-EE31271850CA}"/>
          </ac:spMkLst>
        </pc:spChg>
        <pc:picChg chg="mod ord modCrop">
          <ac:chgData name="Basmalah Alhamaideh (student)" userId="b6322bed-bcff-4523-b1ce-0c866c9fe734" providerId="ADAL" clId="{EA31F86B-01FC-F842-9DEC-A73EE3A928D4}" dt="2025-04-03T11:43:45.593" v="22" actId="26606"/>
          <ac:picMkLst>
            <pc:docMk/>
            <pc:sldMk cId="646717574" sldId="258"/>
            <ac:picMk id="4" creationId="{3D24BE82-526E-4BF4-333F-7FC22832233B}"/>
          </ac:picMkLst>
        </pc:picChg>
        <pc:picChg chg="add mod ord">
          <ac:chgData name="Basmalah Alhamaideh (student)" userId="b6322bed-bcff-4523-b1ce-0c866c9fe734" providerId="ADAL" clId="{EA31F86B-01FC-F842-9DEC-A73EE3A928D4}" dt="2025-04-03T11:43:45.593" v="22" actId="26606"/>
          <ac:picMkLst>
            <pc:docMk/>
            <pc:sldMk cId="646717574" sldId="258"/>
            <ac:picMk id="5" creationId="{AF9BFFCD-2CE2-C741-31EF-68CC1B405721}"/>
          </ac:picMkLst>
        </pc:picChg>
        <pc:picChg chg="add del mod">
          <ac:chgData name="Basmalah Alhamaideh (student)" userId="b6322bed-bcff-4523-b1ce-0c866c9fe734" providerId="ADAL" clId="{EA31F86B-01FC-F842-9DEC-A73EE3A928D4}" dt="2025-04-03T12:21:30.483" v="90"/>
          <ac:picMkLst>
            <pc:docMk/>
            <pc:sldMk cId="646717574" sldId="258"/>
            <ac:picMk id="24" creationId="{DA13964A-D397-51CA-66FC-522CEF90BC0E}"/>
          </ac:picMkLst>
        </pc:picChg>
        <pc:picChg chg="add del mod">
          <ac:chgData name="Basmalah Alhamaideh (student)" userId="b6322bed-bcff-4523-b1ce-0c866c9fe734" providerId="ADAL" clId="{EA31F86B-01FC-F842-9DEC-A73EE3A928D4}" dt="2025-04-03T12:23:49.745" v="92"/>
          <ac:picMkLst>
            <pc:docMk/>
            <pc:sldMk cId="646717574" sldId="258"/>
            <ac:picMk id="30" creationId="{B4CE8137-6E94-6647-B8F7-770DADB0FC1E}"/>
          </ac:picMkLst>
        </pc:picChg>
        <pc:picChg chg="add del mod">
          <ac:chgData name="Basmalah Alhamaideh (student)" userId="b6322bed-bcff-4523-b1ce-0c866c9fe734" providerId="ADAL" clId="{EA31F86B-01FC-F842-9DEC-A73EE3A928D4}" dt="2025-04-03T12:42:40.063" v="108"/>
          <ac:picMkLst>
            <pc:docMk/>
            <pc:sldMk cId="646717574" sldId="258"/>
            <ac:picMk id="36" creationId="{CFFF7C8E-97CB-C67F-9FEB-0D4F02DF3E86}"/>
          </ac:picMkLst>
        </pc:picChg>
      </pc:sldChg>
      <pc:sldChg chg="addSp delSp modSp modTransition modAnim modNotesTx">
        <pc:chgData name="Basmalah Alhamaideh (student)" userId="b6322bed-bcff-4523-b1ce-0c866c9fe734" providerId="ADAL" clId="{EA31F86B-01FC-F842-9DEC-A73EE3A928D4}" dt="2025-04-03T12:28:45.606" v="97"/>
        <pc:sldMkLst>
          <pc:docMk/>
          <pc:sldMk cId="2187168749" sldId="259"/>
        </pc:sldMkLst>
        <pc:picChg chg="add del mod">
          <ac:chgData name="Basmalah Alhamaideh (student)" userId="b6322bed-bcff-4523-b1ce-0c866c9fe734" providerId="ADAL" clId="{EA31F86B-01FC-F842-9DEC-A73EE3A928D4}" dt="2025-04-03T12:26:54.024" v="95"/>
          <ac:picMkLst>
            <pc:docMk/>
            <pc:sldMk cId="2187168749" sldId="259"/>
            <ac:picMk id="25" creationId="{98408DC0-8FE2-2490-A489-9B181A907D2C}"/>
          </ac:picMkLst>
        </pc:picChg>
        <pc:picChg chg="add del mod">
          <ac:chgData name="Basmalah Alhamaideh (student)" userId="b6322bed-bcff-4523-b1ce-0c866c9fe734" providerId="ADAL" clId="{EA31F86B-01FC-F842-9DEC-A73EE3A928D4}" dt="2025-04-03T12:28:45.606" v="97"/>
          <ac:picMkLst>
            <pc:docMk/>
            <pc:sldMk cId="2187168749" sldId="259"/>
            <ac:picMk id="29" creationId="{D860A14A-231A-4D32-89F1-721AD2E49A7C}"/>
          </ac:picMkLst>
        </pc:picChg>
      </pc:sldChg>
      <pc:sldChg chg="addSp delSp modSp modTransition modAnim modNotesTx">
        <pc:chgData name="Basmalah Alhamaideh (student)" userId="b6322bed-bcff-4523-b1ce-0c866c9fe734" providerId="ADAL" clId="{EA31F86B-01FC-F842-9DEC-A73EE3A928D4}" dt="2025-04-03T12:13:16.661" v="63"/>
        <pc:sldMkLst>
          <pc:docMk/>
          <pc:sldMk cId="2387384932" sldId="260"/>
        </pc:sldMkLst>
        <pc:picChg chg="add del mod">
          <ac:chgData name="Basmalah Alhamaideh (student)" userId="b6322bed-bcff-4523-b1ce-0c866c9fe734" providerId="ADAL" clId="{EA31F86B-01FC-F842-9DEC-A73EE3A928D4}" dt="2025-04-03T12:13:16.661" v="63"/>
          <ac:picMkLst>
            <pc:docMk/>
            <pc:sldMk cId="2387384932" sldId="260"/>
            <ac:picMk id="7" creationId="{EA8B4D01-A026-C4B2-581B-7B9441EDE974}"/>
          </ac:picMkLst>
        </pc:picChg>
      </pc:sldChg>
      <pc:sldChg chg="addSp delSp modSp mod setBg modNotesTx">
        <pc:chgData name="Basmalah Alhamaideh (student)" userId="b6322bed-bcff-4523-b1ce-0c866c9fe734" providerId="ADAL" clId="{EA31F86B-01FC-F842-9DEC-A73EE3A928D4}" dt="2025-04-03T11:51:31.481" v="43" actId="26606"/>
        <pc:sldMkLst>
          <pc:docMk/>
          <pc:sldMk cId="2291722180" sldId="261"/>
        </pc:sldMkLst>
        <pc:spChg chg="mod">
          <ac:chgData name="Basmalah Alhamaideh (student)" userId="b6322bed-bcff-4523-b1ce-0c866c9fe734" providerId="ADAL" clId="{EA31F86B-01FC-F842-9DEC-A73EE3A928D4}" dt="2025-04-03T11:51:31.481" v="43" actId="26606"/>
          <ac:spMkLst>
            <pc:docMk/>
            <pc:sldMk cId="2291722180" sldId="261"/>
            <ac:spMk id="2" creationId="{493BEE25-78ED-CDD2-D76C-C47DD992A170}"/>
          </ac:spMkLst>
        </pc:spChg>
        <pc:spChg chg="mod">
          <ac:chgData name="Basmalah Alhamaideh (student)" userId="b6322bed-bcff-4523-b1ce-0c866c9fe734" providerId="ADAL" clId="{EA31F86B-01FC-F842-9DEC-A73EE3A928D4}" dt="2025-04-03T11:51:31.481" v="43" actId="26606"/>
          <ac:spMkLst>
            <pc:docMk/>
            <pc:sldMk cId="2291722180" sldId="261"/>
            <ac:spMk id="3" creationId="{6BF7814E-8A02-8B4A-41A5-55AEEDC16453}"/>
          </ac:spMkLst>
        </pc:spChg>
        <pc:spChg chg="add del">
          <ac:chgData name="Basmalah Alhamaideh (student)" userId="b6322bed-bcff-4523-b1ce-0c866c9fe734" providerId="ADAL" clId="{EA31F86B-01FC-F842-9DEC-A73EE3A928D4}" dt="2025-04-03T11:51:31.464" v="42" actId="26606"/>
          <ac:spMkLst>
            <pc:docMk/>
            <pc:sldMk cId="2291722180" sldId="261"/>
            <ac:spMk id="1031" creationId="{B95B9BA8-1D69-4796-85F5-B6D0BD52354B}"/>
          </ac:spMkLst>
        </pc:spChg>
        <pc:spChg chg="add">
          <ac:chgData name="Basmalah Alhamaideh (student)" userId="b6322bed-bcff-4523-b1ce-0c866c9fe734" providerId="ADAL" clId="{EA31F86B-01FC-F842-9DEC-A73EE3A928D4}" dt="2025-04-03T11:51:31.481" v="43" actId="26606"/>
          <ac:spMkLst>
            <pc:docMk/>
            <pc:sldMk cId="2291722180" sldId="261"/>
            <ac:spMk id="1036" creationId="{B95B9BA8-1D69-4796-85F5-B6D0BD52354B}"/>
          </ac:spMkLst>
        </pc:spChg>
        <pc:grpChg chg="add">
          <ac:chgData name="Basmalah Alhamaideh (student)" userId="b6322bed-bcff-4523-b1ce-0c866c9fe734" providerId="ADAL" clId="{EA31F86B-01FC-F842-9DEC-A73EE3A928D4}" dt="2025-04-03T11:51:31.481" v="43" actId="26606"/>
          <ac:grpSpMkLst>
            <pc:docMk/>
            <pc:sldMk cId="2291722180" sldId="261"/>
            <ac:grpSpMk id="1033" creationId="{23705FF7-CAB4-430F-A07B-AF2245F17F1C}"/>
          </ac:grpSpMkLst>
        </pc:grpChg>
        <pc:picChg chg="add mod">
          <ac:chgData name="Basmalah Alhamaideh (student)" userId="b6322bed-bcff-4523-b1ce-0c866c9fe734" providerId="ADAL" clId="{EA31F86B-01FC-F842-9DEC-A73EE3A928D4}" dt="2025-04-03T11:51:31.481" v="43" actId="26606"/>
          <ac:picMkLst>
            <pc:docMk/>
            <pc:sldMk cId="2291722180" sldId="261"/>
            <ac:picMk id="1026" creationId="{8E1E26A0-FDF3-B747-646B-85D02822E0C1}"/>
          </ac:picMkLst>
        </pc:picChg>
      </pc:sldChg>
      <pc:sldChg chg="modNotesTx">
        <pc:chgData name="Basmalah Alhamaideh (student)" userId="b6322bed-bcff-4523-b1ce-0c866c9fe734" providerId="ADAL" clId="{EA31F86B-01FC-F842-9DEC-A73EE3A928D4}" dt="2025-04-03T11:58:05.657" v="48"/>
        <pc:sldMkLst>
          <pc:docMk/>
          <pc:sldMk cId="895548715"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EB5FA-625E-834F-A843-F0C911E54160}" type="datetimeFigureOut">
              <a:rPr lang="en-NL" smtClean="0"/>
              <a:t>04/03/2025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646F3-CF6A-B64E-8B2D-EEC916B1BCDE}" type="slidenum">
              <a:rPr lang="en-NL" smtClean="0"/>
              <a:t>‹#›</a:t>
            </a:fld>
            <a:endParaRPr lang="en-NL"/>
          </a:p>
        </p:txBody>
      </p:sp>
    </p:spTree>
    <p:extLst>
      <p:ext uri="{BB962C8B-B14F-4D97-AF65-F5344CB8AC3E}">
        <p14:creationId xmlns:p14="http://schemas.microsoft.com/office/powerpoint/2010/main" val="2316178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00">
                <a:effectLst/>
                <a:latin typeface="Calibri" panose="020F0502020204030204" pitchFamily="34" charset="0"/>
                <a:ea typeface="Calibri" panose="020F0502020204030204" pitchFamily="34" charset="0"/>
                <a:cs typeface="Times New Roman" panose="02020603050405020304" pitchFamily="18" charset="0"/>
              </a:rPr>
              <a:t>to design and develop a machine learning model capable of accurately predicting the volatility of the gold market</a:t>
            </a:r>
          </a:p>
        </p:txBody>
      </p:sp>
      <p:sp>
        <p:nvSpPr>
          <p:cNvPr id="4" name="Slide Number Placeholder 3"/>
          <p:cNvSpPr>
            <a:spLocks noGrp="1"/>
          </p:cNvSpPr>
          <p:nvPr>
            <p:ph type="sldNum" sz="quarter" idx="5"/>
          </p:nvPr>
        </p:nvSpPr>
        <p:spPr/>
        <p:txBody>
          <a:bodyPr/>
          <a:lstStyle/>
          <a:p>
            <a:fld id="{A0A646F3-CF6A-B64E-8B2D-EEC916B1BCDE}" type="slidenum">
              <a:rPr lang="en-NL" smtClean="0"/>
              <a:t>1</a:t>
            </a:fld>
            <a:endParaRPr lang="en-NL"/>
          </a:p>
        </p:txBody>
      </p:sp>
    </p:spTree>
    <p:extLst>
      <p:ext uri="{BB962C8B-B14F-4D97-AF65-F5344CB8AC3E}">
        <p14:creationId xmlns:p14="http://schemas.microsoft.com/office/powerpoint/2010/main" val="327362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primary objective of this project is to design and develop a machine learning model capable of accurately predicting the volatility of the gold market, using the Average True Range (ATR) as the key metric. Volatility, in this context, refers to the degree of variation in gold prices over time, which ATR effectively captures.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core problem is to develop a machine learning model that can accurately forecast future gold market volatility. A high-performing predictive model could be used in the future to inform trading decisions, optimize risk management and improve returns on strategies that depend on price movement rather than direction.</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p>
          <a:p>
            <a:r>
              <a:rPr lang="en-GB" sz="1800">
                <a:effectLst/>
                <a:latin typeface="Calibri" panose="020F0502020204030204" pitchFamily="34" charset="0"/>
                <a:ea typeface="Calibri" panose="020F0502020204030204" pitchFamily="34" charset="0"/>
                <a:cs typeface="Times New Roman" panose="02020603050405020304" pitchFamily="18" charset="0"/>
              </a:rPr>
              <a:t>Key performance indicators include prediction accuracy, with metrics such as Mean Absolute Error (MAE), Root Mean Squared Error (RMSE) and R² score used to evaluate the model.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A0A646F3-CF6A-B64E-8B2D-EEC916B1BCDE}" type="slidenum">
              <a:rPr lang="en-NL" smtClean="0"/>
              <a:t>2</a:t>
            </a:fld>
            <a:endParaRPr lang="en-NL"/>
          </a:p>
        </p:txBody>
      </p:sp>
    </p:spTree>
    <p:extLst>
      <p:ext uri="{BB962C8B-B14F-4D97-AF65-F5344CB8AC3E}">
        <p14:creationId xmlns:p14="http://schemas.microsoft.com/office/powerpoint/2010/main" val="407589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For this project, we used 15-minute interval gold futures data, identified by the ticker symbol “GC=F,” which we retrieved from Yahoo Finance. The dataset spans the most recent 60-day period and includes standard market indicators such as open, high, low, close (OHLC) prices and trading volume. The data was downloaded in CSV format and imported into our environment for pre-processing and analysis.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NL"/>
          </a:p>
          <a:p>
            <a:r>
              <a:rPr lang="en-GB" sz="1800">
                <a:effectLst/>
                <a:latin typeface="Calibri" panose="020F0502020204030204" pitchFamily="34" charset="0"/>
                <a:ea typeface="Calibri" panose="020F0502020204030204" pitchFamily="34" charset="0"/>
                <a:cs typeface="Times New Roman" panose="02020603050405020304" pitchFamily="18" charset="0"/>
              </a:rPr>
              <a:t>Yahoo Finance is a widely used platform for accessing financial market data and is generally considered a reliable source for historical pricing information, particularly for research and modelling purposes. </a:t>
            </a:r>
          </a:p>
          <a:p>
            <a:endParaRPr lang="en-GB" sz="1800">
              <a:effectLst/>
              <a:latin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This image shows how to read candlestick charts used in trading.</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green candle means the price went up during that time.</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It opened low and closed high.</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red candle means the price went down.</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It opened high and closed low.</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A0A646F3-CF6A-B64E-8B2D-EEC916B1BCDE}" type="slidenum">
              <a:rPr lang="en-NL" smtClean="0"/>
              <a:t>3</a:t>
            </a:fld>
            <a:endParaRPr lang="en-NL"/>
          </a:p>
        </p:txBody>
      </p:sp>
    </p:spTree>
    <p:extLst>
      <p:ext uri="{BB962C8B-B14F-4D97-AF65-F5344CB8AC3E}">
        <p14:creationId xmlns:p14="http://schemas.microsoft.com/office/powerpoint/2010/main" val="294937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Only a few cleaning and transformation steps were applied to the dataset. First, the CSV file imported from the data source contained two header rows, creating a multi-index structure. To simplify the dataset, we removed the extra header row and retained a single-level header for easier access and processing. Additionally, any empty or missing fields in the dataset were identified and replaced with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NaN</a:t>
            </a:r>
            <a:r>
              <a:rPr lang="en-GB" sz="1800" kern="100">
                <a:effectLst/>
                <a:latin typeface="Calibri" panose="020F0502020204030204" pitchFamily="34" charset="0"/>
                <a:ea typeface="Calibri" panose="020F0502020204030204" pitchFamily="34" charset="0"/>
                <a:cs typeface="Times New Roman" panose="02020603050405020304" pitchFamily="18" charset="0"/>
              </a:rPr>
              <a:t> values to standardize missing data handling.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Although we initially explored data integration, we ultimately decided against using it in the final model. Specifically, we attempted to combine 15-minute interval data with 60-minute interval data in a single CSV file, with the intention of enhancing the model’s predictive capability. However, during testing, we found that this merged dataset did not improve forecasting performance and introduced additional complexity. As a result, we chose to proceed solely with the 15-minute interval data, which proved to be more consistent and suitable for our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modeling</a:t>
            </a:r>
            <a:r>
              <a:rPr lang="en-GB" sz="1800" kern="100">
                <a:effectLst/>
                <a:latin typeface="Calibri" panose="020F0502020204030204" pitchFamily="34" charset="0"/>
                <a:ea typeface="Calibri" panose="020F0502020204030204" pitchFamily="34" charset="0"/>
                <a:cs typeface="Times New Roman" panose="02020603050405020304" pitchFamily="18" charset="0"/>
              </a:rPr>
              <a:t> approach.</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As part of our feature engineering process, we derived two important technical indicators from the original gold price data: the Average True Range (ATR) and the Relative Strength Index (RSI).</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Average True Range (ATR) is a widely used measure of market volatility. It captures the degree of price movement over a given period by considering the true range between high, low and closing prices</a:t>
            </a:r>
            <a:r>
              <a:rPr lang="en-GB" sz="1800" kern="100">
                <a:solidFill>
                  <a:srgbClr val="000000"/>
                </a:solidFill>
                <a:effectLst/>
                <a:latin typeface="-webkit-standard"/>
                <a:ea typeface="Calibri" panose="020F0502020204030204" pitchFamily="34" charset="0"/>
                <a:cs typeface="Times New Roman" panose="02020603050405020304" pitchFamily="18" charset="0"/>
              </a:rPr>
              <a:t> </a:t>
            </a:r>
            <a:r>
              <a:rPr lang="en-GB" sz="1800" kern="100">
                <a:effectLst/>
                <a:latin typeface="Calibri" panose="020F0502020204030204" pitchFamily="34" charset="0"/>
                <a:ea typeface="Calibri" panose="020F0502020204030204" pitchFamily="34" charset="0"/>
                <a:cs typeface="Times New Roman" panose="02020603050405020304" pitchFamily="18" charset="0"/>
              </a:rPr>
              <a:t>(Hayes, 2024). In this project, ATR serves as the target variable for prediction, making it a central component of our </a:t>
            </a:r>
            <a:r>
              <a:rPr lang="en-GB" sz="1800" kern="100" err="1">
                <a:effectLst/>
                <a:latin typeface="Calibri" panose="020F0502020204030204" pitchFamily="34" charset="0"/>
                <a:ea typeface="Calibri" panose="020F0502020204030204" pitchFamily="34" charset="0"/>
                <a:cs typeface="Times New Roman" panose="02020603050405020304" pitchFamily="18" charset="0"/>
              </a:rPr>
              <a:t>modeling</a:t>
            </a:r>
            <a:r>
              <a:rPr lang="en-GB" sz="1800" kern="100">
                <a:effectLst/>
                <a:latin typeface="Calibri" panose="020F0502020204030204" pitchFamily="34" charset="0"/>
                <a:ea typeface="Calibri" panose="020F0502020204030204" pitchFamily="34" charset="0"/>
                <a:cs typeface="Times New Roman" panose="02020603050405020304" pitchFamily="18" charset="0"/>
              </a:rPr>
              <a:t> efforts.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Relative Strength Index (RSI) is a momentum oscillator that measures the speed and change of price movements. It ranges from 0 to 100 and is commonly used to identify overbought or oversold market conditions</a:t>
            </a:r>
            <a:r>
              <a:rPr lang="en-GB" sz="1800" kern="100">
                <a:solidFill>
                  <a:srgbClr val="000000"/>
                </a:solidFill>
                <a:effectLst/>
                <a:latin typeface="-webkit-standard"/>
                <a:ea typeface="Calibri" panose="020F0502020204030204" pitchFamily="34" charset="0"/>
                <a:cs typeface="Times New Roman" panose="02020603050405020304" pitchFamily="18" charset="0"/>
              </a:rPr>
              <a:t> </a:t>
            </a:r>
            <a:r>
              <a:rPr lang="en-GB" sz="1800" kern="100">
                <a:effectLst/>
                <a:latin typeface="Calibri" panose="020F0502020204030204" pitchFamily="34" charset="0"/>
                <a:ea typeface="Calibri" panose="020F0502020204030204" pitchFamily="34" charset="0"/>
                <a:cs typeface="Times New Roman" panose="02020603050405020304" pitchFamily="18" charset="0"/>
              </a:rPr>
              <a:t>(Fernando, 2024). By including RSI as a feature, we add contextual information about market momentum, which can help the model better understand underlying trends that may affect volatility.</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We used these features because ATR directly aligns with our goal of predicting gold market volatility, while RSI provides additional insight into market behaviour that could influence volatility patterns. Together, these engineered features enhance the dataset’s informational depth and improve the model’s ability to make accurate forecasts.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A0A646F3-CF6A-B64E-8B2D-EEC916B1BCDE}" type="slidenum">
              <a:rPr lang="en-NL" smtClean="0"/>
              <a:t>4</a:t>
            </a:fld>
            <a:endParaRPr lang="en-NL"/>
          </a:p>
        </p:txBody>
      </p:sp>
    </p:spTree>
    <p:extLst>
      <p:ext uri="{BB962C8B-B14F-4D97-AF65-F5344CB8AC3E}">
        <p14:creationId xmlns:p14="http://schemas.microsoft.com/office/powerpoint/2010/main" val="200901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00">
                <a:effectLst/>
                <a:latin typeface="Calibri" panose="020F0502020204030204" pitchFamily="34" charset="0"/>
                <a:ea typeface="Calibri" panose="020F0502020204030204" pitchFamily="34" charset="0"/>
                <a:cs typeface="Times New Roman" panose="02020603050405020304" pitchFamily="18" charset="0"/>
              </a:rPr>
              <a:t>In this project, we explored multiple machine learning approaches to forecast gold market volatility. After reviewing different methods, we focused on two main models: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sz="1800" b="1" kern="100">
                <a:effectLst/>
                <a:latin typeface="Calibri" panose="020F0502020204030204" pitchFamily="34" charset="0"/>
                <a:ea typeface="Calibri" panose="020F0502020204030204" pitchFamily="34" charset="0"/>
                <a:cs typeface="Times New Roman" panose="02020603050405020304" pitchFamily="18" charset="0"/>
              </a:rPr>
              <a:t>Random Forest (RF):</a:t>
            </a:r>
            <a:br>
              <a:rPr lang="en-GB" sz="1800" kern="100">
                <a:effectLst/>
                <a:latin typeface="Calibri" panose="020F0502020204030204" pitchFamily="34" charset="0"/>
                <a:ea typeface="Calibri" panose="020F0502020204030204" pitchFamily="34" charset="0"/>
                <a:cs typeface="Times New Roman" panose="02020603050405020304" pitchFamily="18" charset="0"/>
              </a:rPr>
            </a:br>
            <a:r>
              <a:rPr lang="en-GB" sz="1800" kern="100">
                <a:effectLst/>
                <a:latin typeface="Calibri" panose="020F0502020204030204" pitchFamily="34" charset="0"/>
                <a:ea typeface="Calibri" panose="020F0502020204030204" pitchFamily="34" charset="0"/>
                <a:cs typeface="Times New Roman" panose="02020603050405020304" pitchFamily="18" charset="0"/>
              </a:rPr>
              <a:t>A tree-based ensemble method known for its robustness and ability to model complex, non-linear relationships</a:t>
            </a:r>
            <a:r>
              <a:rPr lang="en-GB" sz="1800" kern="100">
                <a:solidFill>
                  <a:srgbClr val="000000"/>
                </a:solidFill>
                <a:effectLst/>
                <a:latin typeface="-webkit-standard"/>
                <a:ea typeface="Calibri" panose="020F0502020204030204" pitchFamily="34" charset="0"/>
                <a:cs typeface="Times New Roman" panose="02020603050405020304" pitchFamily="18" charset="0"/>
              </a:rPr>
              <a:t> </a:t>
            </a:r>
            <a:r>
              <a:rPr lang="en-GB" sz="1800" kern="100">
                <a:effectLst/>
                <a:latin typeface="Calibri" panose="020F0502020204030204" pitchFamily="34" charset="0"/>
                <a:ea typeface="Calibri" panose="020F0502020204030204" pitchFamily="34" charset="0"/>
                <a:cs typeface="Times New Roman" panose="02020603050405020304" pitchFamily="18" charset="0"/>
              </a:rPr>
              <a:t>(</a:t>
            </a:r>
            <a:r>
              <a:rPr lang="en-GB" sz="1800" i="1" kern="100">
                <a:effectLst/>
                <a:latin typeface="Calibri" panose="020F0502020204030204" pitchFamily="34" charset="0"/>
                <a:ea typeface="Calibri" panose="020F0502020204030204" pitchFamily="34" charset="0"/>
                <a:cs typeface="Times New Roman" panose="02020603050405020304" pitchFamily="18" charset="0"/>
              </a:rPr>
              <a:t>Machine Learning | Google for Developers</a:t>
            </a:r>
            <a:r>
              <a:rPr lang="en-GB" sz="1800" kern="100">
                <a:effectLst/>
                <a:latin typeface="Calibri" panose="020F0502020204030204" pitchFamily="34" charset="0"/>
                <a:ea typeface="Calibri" panose="020F0502020204030204" pitchFamily="34" charset="0"/>
                <a:cs typeface="Times New Roman" panose="02020603050405020304" pitchFamily="18" charset="0"/>
              </a:rPr>
              <a:t>, n.d.). It was chosen for its simplicity and strong performance on structured data.</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sz="1800" b="1" kern="100">
                <a:effectLst/>
                <a:latin typeface="Calibri" panose="020F0502020204030204" pitchFamily="34" charset="0"/>
                <a:ea typeface="Calibri" panose="020F0502020204030204" pitchFamily="34" charset="0"/>
                <a:cs typeface="Times New Roman" panose="02020603050405020304" pitchFamily="18" charset="0"/>
              </a:rPr>
              <a:t>Long Short-Term Memory (LSTM):</a:t>
            </a:r>
            <a:br>
              <a:rPr lang="en-GB" sz="1800" kern="100">
                <a:effectLst/>
                <a:latin typeface="Calibri" panose="020F0502020204030204" pitchFamily="34" charset="0"/>
                <a:ea typeface="Calibri" panose="020F0502020204030204" pitchFamily="34" charset="0"/>
                <a:cs typeface="Times New Roman" panose="02020603050405020304" pitchFamily="18" charset="0"/>
              </a:rPr>
            </a:br>
            <a:r>
              <a:rPr lang="en-GB" sz="1800" kern="100">
                <a:effectLst/>
                <a:latin typeface="Calibri" panose="020F0502020204030204" pitchFamily="34" charset="0"/>
                <a:ea typeface="Calibri" panose="020F0502020204030204" pitchFamily="34" charset="0"/>
                <a:cs typeface="Times New Roman" panose="02020603050405020304" pitchFamily="18" charset="0"/>
              </a:rPr>
              <a:t>A type of recurrent neural network (RNN) specifically designed for time series data</a:t>
            </a:r>
            <a:r>
              <a:rPr lang="en-GB" sz="1800" kern="100">
                <a:solidFill>
                  <a:srgbClr val="000000"/>
                </a:solidFill>
                <a:effectLst/>
                <a:latin typeface="-webkit-standard"/>
                <a:ea typeface="Calibri" panose="020F0502020204030204" pitchFamily="34" charset="0"/>
                <a:cs typeface="Times New Roman" panose="02020603050405020304" pitchFamily="18" charset="0"/>
              </a:rPr>
              <a:t> </a:t>
            </a:r>
            <a:r>
              <a:rPr lang="en-GB" sz="1800" kern="100">
                <a:effectLst/>
                <a:latin typeface="Calibri" panose="020F0502020204030204" pitchFamily="34" charset="0"/>
                <a:ea typeface="Calibri" panose="020F0502020204030204" pitchFamily="34" charset="0"/>
                <a:cs typeface="Times New Roman" panose="02020603050405020304" pitchFamily="18" charset="0"/>
              </a:rPr>
              <a:t>(Saxena, 2024). LSTM was selected because of its ability to capture patterns over time and handle sequential dependencies in financial data.</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Our tuning strategy was exploratory and continual. Rather than using automated hyperparameter search techniques, we made adjustments step-by-step and observed their effect on validation performance using metrics such as Mean Absolute Error (MAE) and Mean Squared Error (MSE). This trial-and-error approach helped us identify an effective configuration for the LSTM model that ultimately outperformed our baseline models.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a:p>
            <a:r>
              <a:rPr lang="en-GB" sz="1800" kern="100">
                <a:effectLst/>
                <a:latin typeface="Calibri" panose="020F0502020204030204" pitchFamily="34" charset="0"/>
                <a:ea typeface="Calibri" panose="020F0502020204030204" pitchFamily="34" charset="0"/>
                <a:cs typeface="Times New Roman" panose="02020603050405020304" pitchFamily="18" charset="0"/>
              </a:rPr>
              <a:t>To prepare the data for model training and evaluation, we defined the target variable as the Average True Range (ATR) of the next time step. This means the model is trained to predict future volatility based on current and past market data.</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For splitting the data, we used an 80/20 train-test split, carefully maintaining the chronological order of the time series. This means the first 80% of the data was used for training and the last 20% was reserved for testing. We did not shuffle the data, as preserving time order is essential in time series forecasting to ensure that the model is tested on future data, closely mimicking how it would be used in real-world applications.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As a baseline for comparison, we also implemented a naïve benchmark model, which simply predicts the next ATR value as being equal to the previous one. This helps us assess whether our more advanced models, like Random Forest and LSTM, offer meaningful improvements over a simple, rule-based prediction.</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A0A646F3-CF6A-B64E-8B2D-EEC916B1BCDE}" type="slidenum">
              <a:rPr lang="en-NL" smtClean="0"/>
              <a:t>5</a:t>
            </a:fld>
            <a:endParaRPr lang="en-NL"/>
          </a:p>
        </p:txBody>
      </p:sp>
    </p:spTree>
    <p:extLst>
      <p:ext uri="{BB962C8B-B14F-4D97-AF65-F5344CB8AC3E}">
        <p14:creationId xmlns:p14="http://schemas.microsoft.com/office/powerpoint/2010/main" val="100538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kern="100">
                <a:effectLst/>
                <a:latin typeface="Calibri" panose="020F0502020204030204" pitchFamily="34" charset="0"/>
                <a:ea typeface="Calibri" panose="020F0502020204030204" pitchFamily="34" charset="0"/>
                <a:cs typeface="Times New Roman" panose="02020603050405020304" pitchFamily="18" charset="0"/>
              </a:rPr>
              <a:t>Random Forest</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Random Forest model scored a MAE of 6.62 and a MSE of 136.45. It’s fast to train and relatively easy to interpret (e.g. using feature importance). However, it doesn’t capture time-based relationships, which can be important for time series data.</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b="1" kern="100">
                <a:effectLst/>
                <a:latin typeface="Calibri" panose="020F0502020204030204" pitchFamily="34" charset="0"/>
                <a:ea typeface="Calibri" panose="020F0502020204030204" pitchFamily="34" charset="0"/>
                <a:cs typeface="Times New Roman" panose="02020603050405020304" pitchFamily="18" charset="0"/>
              </a:rPr>
              <a:t>LSTM</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LSTM model performed better, with a MAE of 5.81 and a MSE of 106.03. It can learn patterns over time, which is useful for predicting a sequence like ATR. On the downside, it takes longer to train and is harder to interpret compared to tree-based models.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b="1" kern="100">
                <a:effectLst/>
                <a:latin typeface="Calibri" panose="020F0502020204030204" pitchFamily="34" charset="0"/>
                <a:ea typeface="Calibri" panose="020F0502020204030204" pitchFamily="34" charset="0"/>
                <a:cs typeface="Times New Roman" panose="02020603050405020304" pitchFamily="18" charset="0"/>
              </a:rPr>
              <a:t>Ensemble Model</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Combining the predictions from the Random Forest and LSTM resulted in a MAE of 6.20 and a MSE of 121.21. The performance was in between the two individual models. In this case, the ensemble didn’t outperform the best standalone model (LSTM).</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b="1"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b="1" kern="100">
                <a:effectLst/>
                <a:latin typeface="Calibri" panose="020F0502020204030204" pitchFamily="34" charset="0"/>
                <a:ea typeface="Calibri" panose="020F0502020204030204" pitchFamily="34" charset="0"/>
                <a:cs typeface="Times New Roman" panose="02020603050405020304" pitchFamily="18" charset="0"/>
              </a:rPr>
              <a:t>Ensemble (LSTM + Random Forest average)</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MAE: 6.20</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MSE: 121.21</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Averaging the predictions gave middle-ground results. It didn’t beat the standalone LSTM and added complexity.</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a:spcBef>
                <a:spcPts val="200"/>
              </a:spcBef>
            </a:pPr>
            <a:r>
              <a:rPr lang="en-GB" sz="1800" b="1" kern="1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 Interpretability </a:t>
            </a:r>
            <a:endParaRPr lang="en-NL" sz="1800" b="1" kern="1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The Random Forest is easy to explain but lacks time awareness.</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The LSTM handles temporal patterns better but is less interpretable.</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The ensemble did not provide clear improvement over LSTM.</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pPr>
              <a:spcBef>
                <a:spcPts val="200"/>
              </a:spcBef>
            </a:pPr>
            <a:r>
              <a:rPr lang="en-GB" sz="1800" b="1" kern="1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Comparison with Baseline </a:t>
            </a:r>
            <a:endParaRPr lang="en-NL" sz="1800" b="1" kern="1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naive benchmark used the previous ATR value as the prediction. Surprisingly, this simple method scored very well: MAE of 0.66 and MSE of 1.18.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The LSTM was the best performing of the trained models, but none of the advanced methods beat the naive benchmark. This suggests that the target variable (ATR) doesn’t change much over time, making it hard for complex models to add value. Using simple methods might be more effective here.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A0A646F3-CF6A-B64E-8B2D-EEC916B1BCDE}" type="slidenum">
              <a:rPr lang="en-NL" smtClean="0"/>
              <a:t>6</a:t>
            </a:fld>
            <a:endParaRPr lang="en-NL"/>
          </a:p>
        </p:txBody>
      </p:sp>
    </p:spTree>
    <p:extLst>
      <p:ext uri="{BB962C8B-B14F-4D97-AF65-F5344CB8AC3E}">
        <p14:creationId xmlns:p14="http://schemas.microsoft.com/office/powerpoint/2010/main" val="1203535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Calibri" panose="020F0502020204030204" pitchFamily="34" charset="0"/>
                <a:cs typeface="Times New Roman" panose="02020603050405020304" pitchFamily="18" charset="0"/>
              </a:rPr>
              <a:t>To deploy the model in a real-world setting, it would need to be integrated into a live system that can automatically process incoming market data and generate volatility predictions. This could be done by setting up a web API or a scheduled script that runs at regular intervals such as every 15 minutes to fetch the latest gold price data, pre-process it and feed it into the trained model. The model would then output the predicted Average True Range (ATR), which could be displayed in a dashboard or used as input for a larger trading or risk management system.</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a:p>
            <a:r>
              <a:rPr lang="en-GB" sz="1800" kern="100">
                <a:effectLst/>
                <a:latin typeface="Calibri" panose="020F0502020204030204" pitchFamily="34" charset="0"/>
                <a:ea typeface="Calibri" panose="020F0502020204030204" pitchFamily="34" charset="0"/>
                <a:cs typeface="Times New Roman" panose="02020603050405020304" pitchFamily="18" charset="0"/>
              </a:rPr>
              <a:t>Once the model is deployed, it's important to monitor its performance regularly to ensure it continues to make accurate predictions. This involves comparing the model’s forecasts, such as predicted ATR values, with the actual values as they become available. Key metrics like Mean Absolute Error (MAE) and Root Mean Squared Error (RMSE) can be calculated in real time to track how well the model is performing. Setting up a simple dashboard can help visualize these metrics over time and alert systems can be put in place to notify the team if the model's accuracy drops unexpectedly.</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a:effectLst/>
                <a:latin typeface="Calibri" panose="020F0502020204030204" pitchFamily="34" charset="0"/>
                <a:ea typeface="Calibri" panose="020F0502020204030204" pitchFamily="34" charset="0"/>
                <a:cs typeface="Times New Roman" panose="02020603050405020304" pitchFamily="18" charset="0"/>
              </a:rPr>
              <a:t>To maintain and update the model, it should be retrained regularly using the latest data. This helps the model stay up to date with changing market conditions a process known as handling “model drift.” Automated workflows can be created to retrain and redeploy the model on a schedule, ensuring it's always using the most relevant information. Tools like version control and automated testing can help manage updates and make sure new versions perform better before they go live.</a:t>
            </a:r>
            <a:endParaRPr lang="en-NL"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NL"/>
          </a:p>
          <a:p>
            <a:pPr algn="l"/>
            <a:r>
              <a:rPr lang="en-GB" b="1" i="0" u="none" strike="noStrike">
                <a:solidFill>
                  <a:srgbClr val="000000"/>
                </a:solidFill>
                <a:effectLst/>
              </a:rPr>
              <a:t>Project Summary: Rethinking ATR Prediction</a:t>
            </a:r>
            <a:endParaRPr lang="en-GB" b="0" i="0" u="none" strike="noStrike">
              <a:solidFill>
                <a:srgbClr val="000000"/>
              </a:solidFill>
              <a:effectLst/>
            </a:endParaRPr>
          </a:p>
          <a:p>
            <a:pPr algn="l"/>
            <a:r>
              <a:rPr lang="en-GB" b="0" i="0" u="none" strike="noStrike">
                <a:solidFill>
                  <a:srgbClr val="000000"/>
                </a:solidFill>
                <a:effectLst/>
              </a:rPr>
              <a:t>Our initial approach predicted the absolute ATR value, but because ATR changes slowly, complex models like LSTMs often just repeat past values — similar to a naive model.</a:t>
            </a:r>
          </a:p>
          <a:p>
            <a:pPr algn="l"/>
            <a:r>
              <a:rPr lang="en-GB" b="0" i="0" u="none" strike="noStrike">
                <a:solidFill>
                  <a:srgbClr val="000000"/>
                </a:solidFill>
                <a:effectLst/>
              </a:rPr>
              <a:t>We’ve shifted to predicting </a:t>
            </a:r>
            <a:r>
              <a:rPr lang="en-GB" b="1" i="0" u="none" strike="noStrike">
                <a:solidFill>
                  <a:srgbClr val="000000"/>
                </a:solidFill>
                <a:effectLst/>
              </a:rPr>
              <a:t>ATR change</a:t>
            </a:r>
            <a:r>
              <a:rPr lang="en-GB" b="0" i="0" u="none" strike="noStrike">
                <a:solidFill>
                  <a:srgbClr val="000000"/>
                </a:solidFill>
                <a:effectLst/>
              </a:rPr>
              <a:t> instead:</a:t>
            </a:r>
          </a:p>
          <a:p>
            <a:pPr algn="l">
              <a:buFont typeface="Arial" panose="020B0604020202020204" pitchFamily="34" charset="0"/>
              <a:buChar char="•"/>
            </a:pPr>
            <a:r>
              <a:rPr lang="en-GB" b="0" i="0" u="none" strike="noStrike">
                <a:solidFill>
                  <a:srgbClr val="000000"/>
                </a:solidFill>
                <a:effectLst/>
              </a:rPr>
              <a:t>Will ATR go up or down?</a:t>
            </a:r>
          </a:p>
          <a:p>
            <a:pPr algn="l">
              <a:buFont typeface="Arial" panose="020B0604020202020204" pitchFamily="34" charset="0"/>
              <a:buChar char="•"/>
            </a:pPr>
            <a:r>
              <a:rPr lang="en-GB" b="0" i="0" u="none" strike="noStrike">
                <a:solidFill>
                  <a:srgbClr val="000000"/>
                </a:solidFill>
                <a:effectLst/>
              </a:rPr>
              <a:t>By how much?</a:t>
            </a:r>
          </a:p>
          <a:p>
            <a:pPr algn="l"/>
            <a:r>
              <a:rPr lang="en-GB" b="0" i="0" u="none" strike="noStrike">
                <a:solidFill>
                  <a:srgbClr val="000000"/>
                </a:solidFill>
                <a:effectLst/>
              </a:rPr>
              <a:t>This allows us to </a:t>
            </a:r>
            <a:r>
              <a:rPr lang="en-GB" b="1" i="0" u="none" strike="noStrike">
                <a:solidFill>
                  <a:srgbClr val="000000"/>
                </a:solidFill>
                <a:effectLst/>
              </a:rPr>
              <a:t>classify</a:t>
            </a:r>
            <a:r>
              <a:rPr lang="en-GB" b="0" i="0" u="none" strike="noStrike">
                <a:solidFill>
                  <a:srgbClr val="000000"/>
                </a:solidFill>
                <a:effectLst/>
              </a:rPr>
              <a:t> outcomes:</a:t>
            </a:r>
          </a:p>
          <a:p>
            <a:pPr algn="l">
              <a:buFont typeface="Arial" panose="020B0604020202020204" pitchFamily="34" charset="0"/>
              <a:buChar char="•"/>
            </a:pPr>
            <a:r>
              <a:rPr lang="en-GB" b="1" i="0" u="none" strike="noStrike">
                <a:solidFill>
                  <a:srgbClr val="000000"/>
                </a:solidFill>
                <a:effectLst/>
              </a:rPr>
              <a:t>Class 0:</a:t>
            </a:r>
            <a:r>
              <a:rPr lang="en-GB" b="0" i="0" u="none" strike="noStrike">
                <a:solidFill>
                  <a:srgbClr val="000000"/>
                </a:solidFill>
                <a:effectLst/>
              </a:rPr>
              <a:t> ATR stays the same or decreases</a:t>
            </a:r>
          </a:p>
          <a:p>
            <a:pPr algn="l">
              <a:buFont typeface="Arial" panose="020B0604020202020204" pitchFamily="34" charset="0"/>
              <a:buChar char="•"/>
            </a:pPr>
            <a:r>
              <a:rPr lang="en-GB" b="1" i="0" u="none" strike="noStrike">
                <a:solidFill>
                  <a:srgbClr val="000000"/>
                </a:solidFill>
                <a:effectLst/>
              </a:rPr>
              <a:t>Class 1:</a:t>
            </a:r>
            <a:r>
              <a:rPr lang="en-GB" b="0" i="0" u="none" strike="noStrike">
                <a:solidFill>
                  <a:srgbClr val="000000"/>
                </a:solidFill>
                <a:effectLst/>
              </a:rPr>
              <a:t> ATR increases</a:t>
            </a:r>
          </a:p>
          <a:p>
            <a:pPr algn="l"/>
            <a:r>
              <a:rPr lang="en-GB" b="0" i="0" u="none" strike="noStrike">
                <a:solidFill>
                  <a:srgbClr val="000000"/>
                </a:solidFill>
                <a:effectLst/>
              </a:rPr>
              <a:t>This simpler approach is still useful and easier to train.</a:t>
            </a:r>
          </a:p>
          <a:p>
            <a:pPr algn="l"/>
            <a:r>
              <a:rPr lang="en-GB" b="1" i="0" u="none" strike="noStrike">
                <a:solidFill>
                  <a:srgbClr val="000000"/>
                </a:solidFill>
                <a:effectLst/>
              </a:rPr>
              <a:t>Looking ahead</a:t>
            </a:r>
            <a:r>
              <a:rPr lang="en-GB" b="0" i="0" u="none" strike="noStrike">
                <a:solidFill>
                  <a:srgbClr val="000000"/>
                </a:solidFill>
                <a:effectLst/>
              </a:rPr>
              <a:t>, we plan to:</a:t>
            </a:r>
          </a:p>
          <a:p>
            <a:pPr algn="l">
              <a:buFont typeface="Arial" panose="020B0604020202020204" pitchFamily="34" charset="0"/>
              <a:buChar char="•"/>
            </a:pPr>
            <a:r>
              <a:rPr lang="en-GB" b="0" i="0" u="none" strike="noStrike">
                <a:solidFill>
                  <a:srgbClr val="000000"/>
                </a:solidFill>
                <a:effectLst/>
              </a:rPr>
              <a:t>Explore </a:t>
            </a:r>
            <a:r>
              <a:rPr lang="en-GB" b="1" i="0" u="none" strike="noStrike">
                <a:solidFill>
                  <a:srgbClr val="000000"/>
                </a:solidFill>
                <a:effectLst/>
              </a:rPr>
              <a:t>unsupervised learning</a:t>
            </a:r>
            <a:r>
              <a:rPr lang="en-GB" b="0" i="0" u="none" strike="noStrike">
                <a:solidFill>
                  <a:srgbClr val="000000"/>
                </a:solidFill>
                <a:effectLst/>
              </a:rPr>
              <a:t> for volatility</a:t>
            </a:r>
          </a:p>
          <a:p>
            <a:pPr algn="l">
              <a:buFont typeface="Arial" panose="020B0604020202020204" pitchFamily="34" charset="0"/>
              <a:buChar char="•"/>
            </a:pPr>
            <a:r>
              <a:rPr lang="en-GB" b="0" i="0" u="none" strike="noStrike">
                <a:solidFill>
                  <a:srgbClr val="000000"/>
                </a:solidFill>
                <a:effectLst/>
              </a:rPr>
              <a:t>Experiment with different </a:t>
            </a:r>
            <a:r>
              <a:rPr lang="en-GB" b="1" i="0" u="none" strike="noStrike">
                <a:solidFill>
                  <a:srgbClr val="000000"/>
                </a:solidFill>
                <a:effectLst/>
              </a:rPr>
              <a:t>feature sets</a:t>
            </a:r>
            <a:endParaRPr lang="en-GB" b="0" i="0" u="none" strike="noStrike">
              <a:solidFill>
                <a:srgbClr val="000000"/>
              </a:solidFill>
              <a:effectLst/>
            </a:endParaRPr>
          </a:p>
          <a:p>
            <a:pPr algn="l"/>
            <a:r>
              <a:rPr lang="en-GB" b="0" i="0" u="none" strike="noStrike">
                <a:solidFill>
                  <a:srgbClr val="000000"/>
                </a:solidFill>
                <a:effectLst/>
              </a:rPr>
              <a:t>Though not ready for deployment, we’ve gained strong insights into both ML </a:t>
            </a:r>
            <a:r>
              <a:rPr lang="en-GB" b="0" i="0" u="none" strike="noStrike" err="1">
                <a:solidFill>
                  <a:srgbClr val="000000"/>
                </a:solidFill>
                <a:effectLst/>
              </a:rPr>
              <a:t>modeling</a:t>
            </a:r>
            <a:r>
              <a:rPr lang="en-GB" b="0" i="0" u="none" strike="noStrike">
                <a:solidFill>
                  <a:srgbClr val="000000"/>
                </a:solidFill>
                <a:effectLst/>
              </a:rPr>
              <a:t> and market </a:t>
            </a:r>
            <a:r>
              <a:rPr lang="en-GB" b="0" i="0" u="none" strike="noStrike" err="1">
                <a:solidFill>
                  <a:srgbClr val="000000"/>
                </a:solidFill>
                <a:effectLst/>
              </a:rPr>
              <a:t>behavior</a:t>
            </a:r>
            <a:r>
              <a:rPr lang="en-GB" b="0" i="0" u="none" strike="noStrike">
                <a:solidFill>
                  <a:srgbClr val="000000"/>
                </a:solidFill>
                <a:effectLst/>
              </a:rPr>
              <a:t>.</a:t>
            </a:r>
          </a:p>
          <a:p>
            <a:endParaRPr lang="en-NL"/>
          </a:p>
        </p:txBody>
      </p:sp>
      <p:sp>
        <p:nvSpPr>
          <p:cNvPr id="4" name="Slide Number Placeholder 3"/>
          <p:cNvSpPr>
            <a:spLocks noGrp="1"/>
          </p:cNvSpPr>
          <p:nvPr>
            <p:ph type="sldNum" sz="quarter" idx="5"/>
          </p:nvPr>
        </p:nvSpPr>
        <p:spPr/>
        <p:txBody>
          <a:bodyPr/>
          <a:lstStyle/>
          <a:p>
            <a:fld id="{A0A646F3-CF6A-B64E-8B2D-EEC916B1BCDE}" type="slidenum">
              <a:rPr lang="en-NL" smtClean="0"/>
              <a:t>7</a:t>
            </a:fld>
            <a:endParaRPr lang="en-NL"/>
          </a:p>
        </p:txBody>
      </p:sp>
    </p:spTree>
    <p:extLst>
      <p:ext uri="{BB962C8B-B14F-4D97-AF65-F5344CB8AC3E}">
        <p14:creationId xmlns:p14="http://schemas.microsoft.com/office/powerpoint/2010/main" val="270443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A13E-0A10-19B8-A3C2-6FC909DD61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61686E5-321D-06C1-A63F-5C04A6C60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8331786C-389A-569A-3CFB-A6206CFEE828}"/>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5" name="Footer Placeholder 4">
            <a:extLst>
              <a:ext uri="{FF2B5EF4-FFF2-40B4-BE49-F238E27FC236}">
                <a16:creationId xmlns:a16="http://schemas.microsoft.com/office/drawing/2014/main" id="{66DBCE36-5F46-441A-5EAF-3BE6D9DA388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6D0D61B-49A2-6DE3-D1BA-9C38E1E11F7A}"/>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396967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5A89-E7C6-219B-3E2F-5788B209583F}"/>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B25D7CB9-A329-B516-741D-0962450C39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D48D048-E42D-E66C-67EC-965792D20A84}"/>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5" name="Footer Placeholder 4">
            <a:extLst>
              <a:ext uri="{FF2B5EF4-FFF2-40B4-BE49-F238E27FC236}">
                <a16:creationId xmlns:a16="http://schemas.microsoft.com/office/drawing/2014/main" id="{868B39F4-1C66-C1E5-E0DF-B153281B02D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23468D0-68E9-5BC2-2CB1-D657CE2F29CE}"/>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85755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0879F-276D-617A-C8F4-6327C322E2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8B76E069-DB55-BF5E-F87F-BD5D456508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E0CA7AC1-E5FB-0C2A-DC48-60B6FAED9B22}"/>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5" name="Footer Placeholder 4">
            <a:extLst>
              <a:ext uri="{FF2B5EF4-FFF2-40B4-BE49-F238E27FC236}">
                <a16:creationId xmlns:a16="http://schemas.microsoft.com/office/drawing/2014/main" id="{CDB4AE4B-DB37-6989-C86B-422C142CF3B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9EC4796-E1C1-7F03-3EC3-A0EDC8534BD7}"/>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7566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8079-B96B-5517-1C23-25ECC6E4A5A7}"/>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E64012A-3B89-37D2-F1DC-70929DBCB9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2DF5E782-CCC5-4E9F-86CC-FC7BA6A76FBA}"/>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5" name="Footer Placeholder 4">
            <a:extLst>
              <a:ext uri="{FF2B5EF4-FFF2-40B4-BE49-F238E27FC236}">
                <a16:creationId xmlns:a16="http://schemas.microsoft.com/office/drawing/2014/main" id="{8B9007EA-916D-F7CF-3B3B-1069A2FDED7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F4A2904-E3E2-394F-3F88-562EAFC76690}"/>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67578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FA14-6D31-6DB9-721D-9B71EA756D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BDC8EF26-4144-4985-5C6E-23EB6FDC3D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2A1349-E991-1C58-C5AF-499F525C34C4}"/>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5" name="Footer Placeholder 4">
            <a:extLst>
              <a:ext uri="{FF2B5EF4-FFF2-40B4-BE49-F238E27FC236}">
                <a16:creationId xmlns:a16="http://schemas.microsoft.com/office/drawing/2014/main" id="{3BB6F556-ABA7-81F1-BC91-7404482AEEA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16247D2-E4D8-B926-8313-19BCCC46DBE2}"/>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306966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4198-EAE1-9B8B-D038-6B0658D23F51}"/>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BB7422AE-74F3-3388-113D-1684C11A6F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FB16DF46-A914-6C24-AA60-CE527066B3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44E0D949-1B84-6086-1099-9DD8E9C0AA7D}"/>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6" name="Footer Placeholder 5">
            <a:extLst>
              <a:ext uri="{FF2B5EF4-FFF2-40B4-BE49-F238E27FC236}">
                <a16:creationId xmlns:a16="http://schemas.microsoft.com/office/drawing/2014/main" id="{32098261-07D1-F915-2B8E-0959FFDEA7D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BB3D289-FB3B-6B93-AC68-C68437C28ADA}"/>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235794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DAB8-6D0F-1B16-8CC5-7BAAC6E74086}"/>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7FD48EF2-69EC-07BA-BC42-A045C9518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49EC5B-F4F0-4601-4F20-A2B226E1F2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089327DB-B0C9-2BA2-4A3F-F70748080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41E063A-E312-2ED1-71CD-5215E9625B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3AF1787C-9C7F-EE6B-5FF3-99F0BD57C109}"/>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8" name="Footer Placeholder 7">
            <a:extLst>
              <a:ext uri="{FF2B5EF4-FFF2-40B4-BE49-F238E27FC236}">
                <a16:creationId xmlns:a16="http://schemas.microsoft.com/office/drawing/2014/main" id="{17BA41E0-BE81-29E6-304C-AF28834B5CC9}"/>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1B1B412A-9031-299F-D1C5-4828CA5D1AA5}"/>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410487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38B7-83F9-55AA-CD58-59F2328A6DE0}"/>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340BB9A2-E9F1-35EA-BCD6-48198160DBB3}"/>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4" name="Footer Placeholder 3">
            <a:extLst>
              <a:ext uri="{FF2B5EF4-FFF2-40B4-BE49-F238E27FC236}">
                <a16:creationId xmlns:a16="http://schemas.microsoft.com/office/drawing/2014/main" id="{9EF275C8-4B6A-181E-C9BE-9E5262E75B36}"/>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07F5B310-A8DA-36FF-D9BC-BFD2A325486F}"/>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149653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57E6BC-063D-6141-52C8-D0A0675468F0}"/>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3" name="Footer Placeholder 2">
            <a:extLst>
              <a:ext uri="{FF2B5EF4-FFF2-40B4-BE49-F238E27FC236}">
                <a16:creationId xmlns:a16="http://schemas.microsoft.com/office/drawing/2014/main" id="{8D23DFC2-8424-2E01-DAA9-E5A0A59F28BD}"/>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E3CE6418-AF52-4DA0-1B59-DBF00E6FBC4F}"/>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215812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8CC-27B4-6CE9-7559-12F60755FD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F9A3871C-78EA-A536-AD88-300225271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6E056BD7-7B0B-2D41-3A97-156808159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F0EEB4-B2C8-33D6-870A-36394CE904E0}"/>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6" name="Footer Placeholder 5">
            <a:extLst>
              <a:ext uri="{FF2B5EF4-FFF2-40B4-BE49-F238E27FC236}">
                <a16:creationId xmlns:a16="http://schemas.microsoft.com/office/drawing/2014/main" id="{0D681CC8-739E-0C53-6A47-532929FAA8BE}"/>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96B7E18-3D42-8179-6CE3-9985E14B2FF6}"/>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233419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BFAF-4626-7F21-6710-A99069A690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B6785E67-1500-B068-22DF-78E4A6CB6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F0A95153-99C0-01BB-1ED8-D800A1F3D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F1A6C0C-91E1-0381-E927-1C9F4CFC1A31}"/>
              </a:ext>
            </a:extLst>
          </p:cNvPr>
          <p:cNvSpPr>
            <a:spLocks noGrp="1"/>
          </p:cNvSpPr>
          <p:nvPr>
            <p:ph type="dt" sz="half" idx="10"/>
          </p:nvPr>
        </p:nvSpPr>
        <p:spPr/>
        <p:txBody>
          <a:bodyPr/>
          <a:lstStyle/>
          <a:p>
            <a:fld id="{63D35EAD-2747-084C-9516-8BFC63206007}" type="datetimeFigureOut">
              <a:rPr lang="en-NL" smtClean="0"/>
              <a:t>04/03/2025</a:t>
            </a:fld>
            <a:endParaRPr lang="en-NL"/>
          </a:p>
        </p:txBody>
      </p:sp>
      <p:sp>
        <p:nvSpPr>
          <p:cNvPr id="6" name="Footer Placeholder 5">
            <a:extLst>
              <a:ext uri="{FF2B5EF4-FFF2-40B4-BE49-F238E27FC236}">
                <a16:creationId xmlns:a16="http://schemas.microsoft.com/office/drawing/2014/main" id="{F2BC917B-0F1C-07DE-F3AF-7E357B12AF4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CC247A9-4982-AC2B-29A2-CA2692B1C327}"/>
              </a:ext>
            </a:extLst>
          </p:cNvPr>
          <p:cNvSpPr>
            <a:spLocks noGrp="1"/>
          </p:cNvSpPr>
          <p:nvPr>
            <p:ph type="sldNum" sz="quarter" idx="12"/>
          </p:nvPr>
        </p:nvSpPr>
        <p:spPr/>
        <p:txBody>
          <a:bodyPr/>
          <a:lstStyle/>
          <a:p>
            <a:fld id="{C771B6EF-8B7C-814E-8F65-D6161AD142C3}" type="slidenum">
              <a:rPr lang="en-NL" smtClean="0"/>
              <a:t>‹#›</a:t>
            </a:fld>
            <a:endParaRPr lang="en-NL"/>
          </a:p>
        </p:txBody>
      </p:sp>
    </p:spTree>
    <p:extLst>
      <p:ext uri="{BB962C8B-B14F-4D97-AF65-F5344CB8AC3E}">
        <p14:creationId xmlns:p14="http://schemas.microsoft.com/office/powerpoint/2010/main" val="309689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AB626-DE02-3C65-ED42-B930BB52D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F1692C68-69A6-A3A3-8B65-FCDCA45BF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0F55D0FA-F346-55D5-738C-CA036AF1F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35EAD-2747-084C-9516-8BFC63206007}" type="datetimeFigureOut">
              <a:rPr lang="en-NL" smtClean="0"/>
              <a:t>04/03/2025</a:t>
            </a:fld>
            <a:endParaRPr lang="en-NL"/>
          </a:p>
        </p:txBody>
      </p:sp>
      <p:sp>
        <p:nvSpPr>
          <p:cNvPr id="5" name="Footer Placeholder 4">
            <a:extLst>
              <a:ext uri="{FF2B5EF4-FFF2-40B4-BE49-F238E27FC236}">
                <a16:creationId xmlns:a16="http://schemas.microsoft.com/office/drawing/2014/main" id="{E8A97E1C-683E-321E-50CE-9376AB738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3699FFA3-B740-E36F-166E-1ED9987E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1B6EF-8B7C-814E-8F65-D6161AD142C3}" type="slidenum">
              <a:rPr lang="en-NL" smtClean="0"/>
              <a:t>‹#›</a:t>
            </a:fld>
            <a:endParaRPr lang="en-NL"/>
          </a:p>
        </p:txBody>
      </p:sp>
    </p:spTree>
    <p:extLst>
      <p:ext uri="{BB962C8B-B14F-4D97-AF65-F5344CB8AC3E}">
        <p14:creationId xmlns:p14="http://schemas.microsoft.com/office/powerpoint/2010/main" val="1798917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8841A-EF3D-ED8C-6DB0-9631BC3D71A1}"/>
              </a:ext>
            </a:extLst>
          </p:cNvPr>
          <p:cNvSpPr>
            <a:spLocks noGrp="1"/>
          </p:cNvSpPr>
          <p:nvPr>
            <p:ph type="ctrTitle"/>
          </p:nvPr>
        </p:nvSpPr>
        <p:spPr>
          <a:xfrm>
            <a:off x="838199" y="1174819"/>
            <a:ext cx="4826795" cy="2858363"/>
          </a:xfrm>
        </p:spPr>
        <p:txBody>
          <a:bodyPr>
            <a:normAutofit/>
          </a:bodyPr>
          <a:lstStyle/>
          <a:p>
            <a:pPr algn="l"/>
            <a:r>
              <a:rPr lang="en-NL" sz="7200">
                <a:solidFill>
                  <a:schemeClr val="bg1"/>
                </a:solidFill>
              </a:rPr>
              <a:t>Data Mining project </a:t>
            </a:r>
          </a:p>
        </p:txBody>
      </p:sp>
      <p:sp>
        <p:nvSpPr>
          <p:cNvPr id="3" name="Subtitle 2">
            <a:extLst>
              <a:ext uri="{FF2B5EF4-FFF2-40B4-BE49-F238E27FC236}">
                <a16:creationId xmlns:a16="http://schemas.microsoft.com/office/drawing/2014/main" id="{9400EC8B-3EAF-05C6-232D-B60DED5B84DA}"/>
              </a:ext>
            </a:extLst>
          </p:cNvPr>
          <p:cNvSpPr>
            <a:spLocks noGrp="1"/>
          </p:cNvSpPr>
          <p:nvPr>
            <p:ph type="subTitle" idx="1"/>
          </p:nvPr>
        </p:nvSpPr>
        <p:spPr>
          <a:xfrm>
            <a:off x="835024" y="4414180"/>
            <a:ext cx="4830283" cy="1594507"/>
          </a:xfrm>
        </p:spPr>
        <p:txBody>
          <a:bodyPr>
            <a:normAutofit/>
          </a:bodyPr>
          <a:lstStyle/>
          <a:p>
            <a:pPr algn="l"/>
            <a:r>
              <a:rPr lang="en-GB">
                <a:solidFill>
                  <a:schemeClr val="bg1"/>
                </a:solidFill>
                <a:latin typeface="WordVisi_MSFontService"/>
              </a:rPr>
              <a:t>V</a:t>
            </a:r>
            <a:r>
              <a:rPr lang="en-GB" b="0" i="0">
                <a:solidFill>
                  <a:schemeClr val="bg1"/>
                </a:solidFill>
                <a:effectLst/>
                <a:latin typeface="WordVisi_MSFontService"/>
              </a:rPr>
              <a:t>olatility of the gold market</a:t>
            </a:r>
            <a:endParaRPr lang="en-NL">
              <a:solidFill>
                <a:schemeClr val="bg1"/>
              </a:solidFill>
            </a:endParaRPr>
          </a:p>
        </p:txBody>
      </p:sp>
      <p:pic>
        <p:nvPicPr>
          <p:cNvPr id="1026" name="Picture 2" descr="One Good Fact about Fool's Gold ...">
            <a:extLst>
              <a:ext uri="{FF2B5EF4-FFF2-40B4-BE49-F238E27FC236}">
                <a16:creationId xmlns:a16="http://schemas.microsoft.com/office/drawing/2014/main" id="{68E6FFC0-881C-D916-3CEF-862C930297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179" r="8112"/>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6">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 name="Audio 40">
            <a:extLst>
              <a:ext uri="{FF2B5EF4-FFF2-40B4-BE49-F238E27FC236}">
                <a16:creationId xmlns:a16="http://schemas.microsoft.com/office/drawing/2014/main" id="{C2BA8D6E-DC01-FBA4-E8A5-6C8B5115294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70530748"/>
      </p:ext>
    </p:extLst>
  </p:cSld>
  <p:clrMapOvr>
    <a:masterClrMapping/>
  </p:clrMapOvr>
  <mc:AlternateContent xmlns:mc="http://schemas.openxmlformats.org/markup-compatibility/2006">
    <mc:Choice xmlns:p14="http://schemas.microsoft.com/office/powerpoint/2010/main" Requires="p14">
      <p:transition spd="slow" p14:dur="2000" advTm="7018"/>
    </mc:Choice>
    <mc:Fallback>
      <p:transition spd="slow" advTm="70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23E3DA-A8DF-9591-FC79-74B8B9430A7B}"/>
              </a:ext>
            </a:extLst>
          </p:cNvPr>
          <p:cNvSpPr>
            <a:spLocks noGrp="1"/>
          </p:cNvSpPr>
          <p:nvPr>
            <p:ph type="title"/>
          </p:nvPr>
        </p:nvSpPr>
        <p:spPr>
          <a:xfrm>
            <a:off x="1137034" y="609597"/>
            <a:ext cx="9392421" cy="1330841"/>
          </a:xfrm>
        </p:spPr>
        <p:txBody>
          <a:bodyPr>
            <a:normAutofit/>
          </a:bodyPr>
          <a:lstStyle/>
          <a:p>
            <a:r>
              <a:rPr lang="en-NL"/>
              <a:t>Business understanding</a:t>
            </a:r>
          </a:p>
        </p:txBody>
      </p:sp>
      <p:sp>
        <p:nvSpPr>
          <p:cNvPr id="3" name="Content Placeholder 2">
            <a:extLst>
              <a:ext uri="{FF2B5EF4-FFF2-40B4-BE49-F238E27FC236}">
                <a16:creationId xmlns:a16="http://schemas.microsoft.com/office/drawing/2014/main" id="{FDDF8959-E52F-28EB-E153-75B8C2426F03}"/>
              </a:ext>
            </a:extLst>
          </p:cNvPr>
          <p:cNvSpPr>
            <a:spLocks noGrp="1"/>
          </p:cNvSpPr>
          <p:nvPr>
            <p:ph idx="1"/>
          </p:nvPr>
        </p:nvSpPr>
        <p:spPr>
          <a:xfrm>
            <a:off x="1137034" y="2198362"/>
            <a:ext cx="4958966" cy="3917773"/>
          </a:xfrm>
        </p:spPr>
        <p:txBody>
          <a:bodyPr>
            <a:normAutofit/>
          </a:bodyPr>
          <a:lstStyle/>
          <a:p>
            <a:r>
              <a:rPr lang="en-NL" sz="2000"/>
              <a:t>Project Objectives</a:t>
            </a:r>
          </a:p>
          <a:p>
            <a:pPr lvl="1"/>
            <a:r>
              <a:rPr lang="en-NL" sz="2000"/>
              <a:t>Machine learning model</a:t>
            </a:r>
          </a:p>
          <a:p>
            <a:pPr lvl="1"/>
            <a:r>
              <a:rPr lang="en-NL" sz="2000"/>
              <a:t>Volatility of the gold market</a:t>
            </a:r>
          </a:p>
          <a:p>
            <a:r>
              <a:rPr lang="en-NL" sz="2000"/>
              <a:t>Background</a:t>
            </a:r>
          </a:p>
          <a:p>
            <a:pPr lvl="1"/>
            <a:r>
              <a:rPr lang="en-GB" sz="2000"/>
              <a:t>C</a:t>
            </a:r>
            <a:r>
              <a:rPr lang="en-NL" sz="2000"/>
              <a:t>ore problem</a:t>
            </a:r>
          </a:p>
          <a:p>
            <a:pPr lvl="1"/>
            <a:r>
              <a:rPr lang="en-NL" sz="2000"/>
              <a:t>Accuratly forecast </a:t>
            </a:r>
          </a:p>
          <a:p>
            <a:pPr lvl="1"/>
            <a:r>
              <a:rPr lang="en-NL" sz="2000"/>
              <a:t>Trading decisions</a:t>
            </a:r>
          </a:p>
          <a:p>
            <a:r>
              <a:rPr lang="en-NL" sz="2000"/>
              <a:t>Success Criteria</a:t>
            </a:r>
          </a:p>
          <a:p>
            <a:pPr lvl="1"/>
            <a:r>
              <a:rPr lang="en-NL" sz="2000"/>
              <a:t>Key performance indicators </a:t>
            </a:r>
          </a:p>
          <a:p>
            <a:pPr lvl="1"/>
            <a:r>
              <a:rPr lang="en-NL" sz="2000"/>
              <a:t>Metrics used </a:t>
            </a:r>
          </a:p>
        </p:txBody>
      </p:sp>
      <p:pic>
        <p:nvPicPr>
          <p:cNvPr id="2050" name="Picture 2" descr="CME Gold Volatility Index (GCVL) nears ...">
            <a:extLst>
              <a:ext uri="{FF2B5EF4-FFF2-40B4-BE49-F238E27FC236}">
                <a16:creationId xmlns:a16="http://schemas.microsoft.com/office/drawing/2014/main" id="{1C62C2FA-89B4-EC74-769D-2CA97E3827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9367" y="2815705"/>
            <a:ext cx="4788505" cy="2494333"/>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542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6">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B6AD324-FAD6-FD8E-CC56-B60A03B92354}"/>
              </a:ext>
            </a:extLst>
          </p:cNvPr>
          <p:cNvSpPr>
            <a:spLocks noGrp="1"/>
          </p:cNvSpPr>
          <p:nvPr>
            <p:ph type="title"/>
          </p:nvPr>
        </p:nvSpPr>
        <p:spPr>
          <a:xfrm>
            <a:off x="1246824" y="643467"/>
            <a:ext cx="4772975" cy="1800526"/>
          </a:xfrm>
        </p:spPr>
        <p:txBody>
          <a:bodyPr>
            <a:normAutofit/>
          </a:bodyPr>
          <a:lstStyle/>
          <a:p>
            <a:r>
              <a:rPr lang="en-NL"/>
              <a:t>Data Understanding</a:t>
            </a:r>
          </a:p>
        </p:txBody>
      </p:sp>
      <p:sp>
        <p:nvSpPr>
          <p:cNvPr id="3" name="Content Placeholder 2">
            <a:extLst>
              <a:ext uri="{FF2B5EF4-FFF2-40B4-BE49-F238E27FC236}">
                <a16:creationId xmlns:a16="http://schemas.microsoft.com/office/drawing/2014/main" id="{F0E72552-B917-492B-B1B0-C2EE072AD6F7}"/>
              </a:ext>
            </a:extLst>
          </p:cNvPr>
          <p:cNvSpPr>
            <a:spLocks noGrp="1"/>
          </p:cNvSpPr>
          <p:nvPr>
            <p:ph idx="1"/>
          </p:nvPr>
        </p:nvSpPr>
        <p:spPr>
          <a:xfrm>
            <a:off x="1246824" y="2623381"/>
            <a:ext cx="4772974" cy="3553581"/>
          </a:xfrm>
        </p:spPr>
        <p:txBody>
          <a:bodyPr>
            <a:normAutofit/>
          </a:bodyPr>
          <a:lstStyle/>
          <a:p>
            <a:r>
              <a:rPr lang="en-NL" sz="2000"/>
              <a:t>Data Collection</a:t>
            </a:r>
          </a:p>
          <a:p>
            <a:pPr lvl="1"/>
            <a:r>
              <a:rPr lang="en-NL" sz="2000"/>
              <a:t>15-Minute  interval gold data</a:t>
            </a:r>
          </a:p>
          <a:p>
            <a:pPr lvl="1"/>
            <a:r>
              <a:rPr lang="en-GB" sz="2000"/>
              <a:t>R</a:t>
            </a:r>
            <a:r>
              <a:rPr lang="en-NL" sz="2000"/>
              <a:t>ecent data</a:t>
            </a:r>
          </a:p>
          <a:p>
            <a:pPr lvl="1"/>
            <a:r>
              <a:rPr lang="en-NL" sz="2000"/>
              <a:t>Yahoo finance</a:t>
            </a:r>
          </a:p>
          <a:p>
            <a:pPr lvl="1"/>
            <a:r>
              <a:rPr lang="en-NL" sz="2000"/>
              <a:t>Reliability </a:t>
            </a:r>
          </a:p>
          <a:p>
            <a:r>
              <a:rPr lang="en-NL" sz="2000"/>
              <a:t>Data Description</a:t>
            </a:r>
          </a:p>
          <a:p>
            <a:r>
              <a:rPr lang="en-NL" sz="2000"/>
              <a:t>Initial Exploration</a:t>
            </a:r>
          </a:p>
          <a:p>
            <a:pPr lvl="1"/>
            <a:r>
              <a:rPr lang="en-GB" sz="1800">
                <a:effectLst/>
                <a:latin typeface="Calibri" panose="020F0502020204030204" pitchFamily="34" charset="0"/>
                <a:ea typeface="Calibri" panose="020F0502020204030204" pitchFamily="34" charset="0"/>
                <a:cs typeface="Times New Roman" panose="02020603050405020304" pitchFamily="18" charset="0"/>
              </a:rPr>
              <a:t>candlestick charts </a:t>
            </a:r>
            <a:endParaRPr lang="en-NL" sz="1600"/>
          </a:p>
        </p:txBody>
      </p:sp>
      <p:pic>
        <p:nvPicPr>
          <p:cNvPr id="4" name="Picture 3">
            <a:extLst>
              <a:ext uri="{FF2B5EF4-FFF2-40B4-BE49-F238E27FC236}">
                <a16:creationId xmlns:a16="http://schemas.microsoft.com/office/drawing/2014/main" id="{3D24BE82-526E-4BF4-333F-7FC22832233B}"/>
              </a:ext>
            </a:extLst>
          </p:cNvPr>
          <p:cNvPicPr>
            <a:picLocks noChangeAspect="1"/>
          </p:cNvPicPr>
          <p:nvPr/>
        </p:nvPicPr>
        <p:blipFill rotWithShape="1">
          <a:blip r:embed="rId3"/>
          <a:srcRect t="3499"/>
          <a:stretch/>
        </p:blipFill>
        <p:spPr>
          <a:xfrm>
            <a:off x="7700211" y="992195"/>
            <a:ext cx="3848322" cy="1847550"/>
          </a:xfrm>
          <a:prstGeom prst="rect">
            <a:avLst/>
          </a:prstGeom>
        </p:spPr>
      </p:pic>
      <p:pic>
        <p:nvPicPr>
          <p:cNvPr id="5" name="Picture 4" descr="Candlestick - Definition, Explained, Patterns, Chart, Trading">
            <a:extLst>
              <a:ext uri="{FF2B5EF4-FFF2-40B4-BE49-F238E27FC236}">
                <a16:creationId xmlns:a16="http://schemas.microsoft.com/office/drawing/2014/main" id="{AF9BFFCD-2CE2-C741-31EF-68CC1B405721}"/>
              </a:ext>
            </a:extLst>
          </p:cNvPr>
          <p:cNvPicPr>
            <a:picLocks noChangeAspect="1"/>
          </p:cNvPicPr>
          <p:nvPr/>
        </p:nvPicPr>
        <p:blipFill rotWithShape="1">
          <a:blip r:embed="rId4">
            <a:extLst>
              <a:ext uri="{28A0092B-C50C-407E-A947-70E740481C1C}">
                <a14:useLocalDpi xmlns:a14="http://schemas.microsoft.com/office/drawing/2010/main" val="0"/>
              </a:ext>
            </a:extLst>
          </a:blip>
          <a:srcRect l="10690" t="10561" r="4927" b="10550"/>
          <a:stretch/>
        </p:blipFill>
        <p:spPr bwMode="auto">
          <a:xfrm>
            <a:off x="8061536" y="3657600"/>
            <a:ext cx="3125671" cy="2585510"/>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64671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2B5C5-E529-6904-244B-D847DD8BD391}"/>
              </a:ext>
            </a:extLst>
          </p:cNvPr>
          <p:cNvSpPr>
            <a:spLocks noGrp="1"/>
          </p:cNvSpPr>
          <p:nvPr>
            <p:ph type="title"/>
          </p:nvPr>
        </p:nvSpPr>
        <p:spPr>
          <a:xfrm>
            <a:off x="838200" y="1641752"/>
            <a:ext cx="4391025" cy="1323439"/>
          </a:xfrm>
        </p:spPr>
        <p:txBody>
          <a:bodyPr anchor="t">
            <a:normAutofit/>
          </a:bodyPr>
          <a:lstStyle/>
          <a:p>
            <a:r>
              <a:rPr lang="en-NL" sz="4000">
                <a:solidFill>
                  <a:schemeClr val="bg1"/>
                </a:solidFill>
              </a:rPr>
              <a:t>Data Preparation</a:t>
            </a:r>
          </a:p>
        </p:txBody>
      </p:sp>
      <p:sp>
        <p:nvSpPr>
          <p:cNvPr id="3" name="Content Placeholder 2">
            <a:extLst>
              <a:ext uri="{FF2B5EF4-FFF2-40B4-BE49-F238E27FC236}">
                <a16:creationId xmlns:a16="http://schemas.microsoft.com/office/drawing/2014/main" id="{99EA642A-A385-0273-71E9-B70F60D796DC}"/>
              </a:ext>
            </a:extLst>
          </p:cNvPr>
          <p:cNvSpPr>
            <a:spLocks noGrp="1"/>
          </p:cNvSpPr>
          <p:nvPr>
            <p:ph idx="1"/>
          </p:nvPr>
        </p:nvSpPr>
        <p:spPr>
          <a:xfrm>
            <a:off x="838200" y="3146400"/>
            <a:ext cx="4391025" cy="2454300"/>
          </a:xfrm>
        </p:spPr>
        <p:txBody>
          <a:bodyPr>
            <a:normAutofit/>
          </a:bodyPr>
          <a:lstStyle/>
          <a:p>
            <a:r>
              <a:rPr lang="en-NL" sz="1900">
                <a:solidFill>
                  <a:schemeClr val="bg1">
                    <a:alpha val="80000"/>
                  </a:schemeClr>
                </a:solidFill>
              </a:rPr>
              <a:t>Data Cleaning</a:t>
            </a:r>
          </a:p>
          <a:p>
            <a:pPr lvl="1"/>
            <a:r>
              <a:rPr lang="en-NL" sz="1900">
                <a:solidFill>
                  <a:schemeClr val="bg1">
                    <a:alpha val="80000"/>
                  </a:schemeClr>
                </a:solidFill>
              </a:rPr>
              <a:t>Two header rows</a:t>
            </a:r>
          </a:p>
          <a:p>
            <a:pPr lvl="1"/>
            <a:r>
              <a:rPr lang="en-NL" sz="1900">
                <a:solidFill>
                  <a:schemeClr val="bg1">
                    <a:alpha val="80000"/>
                  </a:schemeClr>
                </a:solidFill>
              </a:rPr>
              <a:t>NaN Values</a:t>
            </a:r>
          </a:p>
          <a:p>
            <a:r>
              <a:rPr lang="en-NL" sz="1900">
                <a:solidFill>
                  <a:schemeClr val="bg1">
                    <a:alpha val="80000"/>
                  </a:schemeClr>
                </a:solidFill>
              </a:rPr>
              <a:t>Data Intergration</a:t>
            </a:r>
          </a:p>
          <a:p>
            <a:r>
              <a:rPr lang="en-NL" sz="1900">
                <a:solidFill>
                  <a:schemeClr val="bg1">
                    <a:alpha val="80000"/>
                  </a:schemeClr>
                </a:solidFill>
              </a:rPr>
              <a:t>Feature Engineering</a:t>
            </a:r>
          </a:p>
          <a:p>
            <a:pPr lvl="1"/>
            <a:r>
              <a:rPr lang="en-NL" sz="1900">
                <a:solidFill>
                  <a:schemeClr val="bg1">
                    <a:alpha val="80000"/>
                  </a:schemeClr>
                </a:solidFill>
              </a:rPr>
              <a:t>ATR</a:t>
            </a:r>
          </a:p>
          <a:p>
            <a:pPr lvl="1"/>
            <a:r>
              <a:rPr lang="en-NL" sz="1900">
                <a:solidFill>
                  <a:schemeClr val="bg1">
                    <a:alpha val="80000"/>
                  </a:schemeClr>
                </a:solidFill>
              </a:rPr>
              <a:t>RSI</a:t>
            </a:r>
          </a:p>
        </p:txBody>
      </p:sp>
      <p:pic>
        <p:nvPicPr>
          <p:cNvPr id="3074" name="Picture 2" descr="CSV File - What is a .csv file and how ...">
            <a:extLst>
              <a:ext uri="{FF2B5EF4-FFF2-40B4-BE49-F238E27FC236}">
                <a16:creationId xmlns:a16="http://schemas.microsoft.com/office/drawing/2014/main" id="{CDC54518-EC98-9873-9500-B374F9C2B2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5999" y="1564220"/>
            <a:ext cx="5260976" cy="369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6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E7A5C-551D-F9A6-D9CC-24ACAC8C117D}"/>
              </a:ext>
            </a:extLst>
          </p:cNvPr>
          <p:cNvSpPr>
            <a:spLocks noGrp="1"/>
          </p:cNvSpPr>
          <p:nvPr>
            <p:ph type="title"/>
          </p:nvPr>
        </p:nvSpPr>
        <p:spPr>
          <a:xfrm>
            <a:off x="761803" y="350196"/>
            <a:ext cx="4646904" cy="1624520"/>
          </a:xfrm>
        </p:spPr>
        <p:txBody>
          <a:bodyPr anchor="ctr">
            <a:normAutofit/>
          </a:bodyPr>
          <a:lstStyle/>
          <a:p>
            <a:r>
              <a:rPr lang="en-NL" sz="4000"/>
              <a:t>Modeling</a:t>
            </a:r>
          </a:p>
        </p:txBody>
      </p:sp>
      <p:sp>
        <p:nvSpPr>
          <p:cNvPr id="3" name="Content Placeholder 2">
            <a:extLst>
              <a:ext uri="{FF2B5EF4-FFF2-40B4-BE49-F238E27FC236}">
                <a16:creationId xmlns:a16="http://schemas.microsoft.com/office/drawing/2014/main" id="{4FE81AC3-A2BD-2A03-BA9F-EC23AA1688EC}"/>
              </a:ext>
            </a:extLst>
          </p:cNvPr>
          <p:cNvSpPr>
            <a:spLocks noGrp="1"/>
          </p:cNvSpPr>
          <p:nvPr>
            <p:ph idx="1"/>
          </p:nvPr>
        </p:nvSpPr>
        <p:spPr>
          <a:xfrm>
            <a:off x="724547" y="1974716"/>
            <a:ext cx="4646905" cy="3613149"/>
          </a:xfrm>
        </p:spPr>
        <p:txBody>
          <a:bodyPr anchor="ctr">
            <a:normAutofit/>
          </a:bodyPr>
          <a:lstStyle/>
          <a:p>
            <a:r>
              <a:rPr lang="en-NL" sz="2000"/>
              <a:t>Model selection</a:t>
            </a:r>
          </a:p>
          <a:p>
            <a:pPr lvl="1"/>
            <a:r>
              <a:rPr lang="en-NL" sz="2000"/>
              <a:t>RF</a:t>
            </a:r>
          </a:p>
          <a:p>
            <a:pPr lvl="1"/>
            <a:r>
              <a:rPr lang="en-NL" sz="2000"/>
              <a:t>LTSM</a:t>
            </a:r>
          </a:p>
          <a:p>
            <a:r>
              <a:rPr lang="en-NL" sz="2000"/>
              <a:t>Parameter Tuning</a:t>
            </a:r>
          </a:p>
          <a:p>
            <a:r>
              <a:rPr lang="en-NL" sz="2000"/>
              <a:t>Training &amp; Validation </a:t>
            </a:r>
          </a:p>
        </p:txBody>
      </p:sp>
      <p:pic>
        <p:nvPicPr>
          <p:cNvPr id="5" name="Picture 4" descr="Cubes connected with a red line">
            <a:extLst>
              <a:ext uri="{FF2B5EF4-FFF2-40B4-BE49-F238E27FC236}">
                <a16:creationId xmlns:a16="http://schemas.microsoft.com/office/drawing/2014/main" id="{936B2A75-D882-8000-E3F7-B8D3A0F15397}"/>
              </a:ext>
            </a:extLst>
          </p:cNvPr>
          <p:cNvPicPr>
            <a:picLocks noChangeAspect="1"/>
          </p:cNvPicPr>
          <p:nvPr/>
        </p:nvPicPr>
        <p:blipFill>
          <a:blip r:embed="rId3"/>
          <a:srcRect l="21454" r="10024" b="-1"/>
          <a:stretch/>
        </p:blipFill>
        <p:spPr>
          <a:xfrm>
            <a:off x="6096000" y="1"/>
            <a:ext cx="6102825" cy="6858000"/>
          </a:xfrm>
          <a:prstGeom prst="rect">
            <a:avLst/>
          </a:prstGeom>
        </p:spPr>
      </p:pic>
    </p:spTree>
    <p:extLst>
      <p:ext uri="{BB962C8B-B14F-4D97-AF65-F5344CB8AC3E}">
        <p14:creationId xmlns:p14="http://schemas.microsoft.com/office/powerpoint/2010/main" val="238738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BEE25-78ED-CDD2-D76C-C47DD992A170}"/>
              </a:ext>
            </a:extLst>
          </p:cNvPr>
          <p:cNvSpPr>
            <a:spLocks noGrp="1"/>
          </p:cNvSpPr>
          <p:nvPr>
            <p:ph type="title"/>
          </p:nvPr>
        </p:nvSpPr>
        <p:spPr>
          <a:xfrm>
            <a:off x="838200" y="1641752"/>
            <a:ext cx="4391024" cy="1323439"/>
          </a:xfrm>
        </p:spPr>
        <p:txBody>
          <a:bodyPr anchor="t">
            <a:normAutofit/>
          </a:bodyPr>
          <a:lstStyle/>
          <a:p>
            <a:r>
              <a:rPr lang="en-NL" sz="4000">
                <a:solidFill>
                  <a:schemeClr val="bg1"/>
                </a:solidFill>
              </a:rPr>
              <a:t>Evaluation</a:t>
            </a:r>
          </a:p>
        </p:txBody>
      </p:sp>
      <p:sp>
        <p:nvSpPr>
          <p:cNvPr id="3" name="Content Placeholder 2">
            <a:extLst>
              <a:ext uri="{FF2B5EF4-FFF2-40B4-BE49-F238E27FC236}">
                <a16:creationId xmlns:a16="http://schemas.microsoft.com/office/drawing/2014/main" id="{6BF7814E-8A02-8B4A-41A5-55AEEDC16453}"/>
              </a:ext>
            </a:extLst>
          </p:cNvPr>
          <p:cNvSpPr>
            <a:spLocks noGrp="1"/>
          </p:cNvSpPr>
          <p:nvPr>
            <p:ph idx="1"/>
          </p:nvPr>
        </p:nvSpPr>
        <p:spPr>
          <a:xfrm>
            <a:off x="838200" y="3146400"/>
            <a:ext cx="4391024" cy="2862288"/>
          </a:xfrm>
        </p:spPr>
        <p:txBody>
          <a:bodyPr>
            <a:normAutofit/>
          </a:bodyPr>
          <a:lstStyle/>
          <a:p>
            <a:r>
              <a:rPr lang="en-NL" sz="2400">
                <a:solidFill>
                  <a:schemeClr val="bg1">
                    <a:alpha val="80000"/>
                  </a:schemeClr>
                </a:solidFill>
              </a:rPr>
              <a:t>Performance Metrics</a:t>
            </a:r>
          </a:p>
          <a:p>
            <a:r>
              <a:rPr lang="en-NL" sz="2400">
                <a:solidFill>
                  <a:schemeClr val="bg1">
                    <a:alpha val="80000"/>
                  </a:schemeClr>
                </a:solidFill>
              </a:rPr>
              <a:t>Model Interpretability</a:t>
            </a:r>
          </a:p>
          <a:p>
            <a:r>
              <a:rPr lang="en-NL" sz="2400">
                <a:solidFill>
                  <a:schemeClr val="bg1">
                    <a:alpha val="80000"/>
                  </a:schemeClr>
                </a:solidFill>
              </a:rPr>
              <a:t>Comparison with Baseline</a:t>
            </a:r>
          </a:p>
        </p:txBody>
      </p:sp>
      <p:pic>
        <p:nvPicPr>
          <p:cNvPr id="1026" name="Picture 2" descr="11 Key Business Performance Metrics For Better Operations - Scaleo Blog">
            <a:extLst>
              <a:ext uri="{FF2B5EF4-FFF2-40B4-BE49-F238E27FC236}">
                <a16:creationId xmlns:a16="http://schemas.microsoft.com/office/drawing/2014/main" id="{8E1E26A0-FDF3-B747-646B-85D02822E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056" r="6342" b="-1"/>
          <a:stretch/>
        </p:blipFill>
        <p:spPr bwMode="auto">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034" name="Freeform: Shape 1033">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9172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0EF0B-C3E9-DDF6-4359-9BDA56E009F4}"/>
              </a:ext>
            </a:extLst>
          </p:cNvPr>
          <p:cNvSpPr>
            <a:spLocks noGrp="1"/>
          </p:cNvSpPr>
          <p:nvPr>
            <p:ph type="title"/>
          </p:nvPr>
        </p:nvSpPr>
        <p:spPr>
          <a:xfrm>
            <a:off x="838200" y="1641752"/>
            <a:ext cx="4391025" cy="1323439"/>
          </a:xfrm>
        </p:spPr>
        <p:txBody>
          <a:bodyPr anchor="t">
            <a:normAutofit/>
          </a:bodyPr>
          <a:lstStyle/>
          <a:p>
            <a:r>
              <a:rPr lang="en-NL" sz="4000">
                <a:solidFill>
                  <a:schemeClr val="bg1"/>
                </a:solidFill>
              </a:rPr>
              <a:t>Deployment</a:t>
            </a:r>
          </a:p>
        </p:txBody>
      </p:sp>
      <p:sp>
        <p:nvSpPr>
          <p:cNvPr id="3" name="Content Placeholder 2">
            <a:extLst>
              <a:ext uri="{FF2B5EF4-FFF2-40B4-BE49-F238E27FC236}">
                <a16:creationId xmlns:a16="http://schemas.microsoft.com/office/drawing/2014/main" id="{DAEA4C1E-2830-EC72-1410-02036FB22545}"/>
              </a:ext>
            </a:extLst>
          </p:cNvPr>
          <p:cNvSpPr>
            <a:spLocks noGrp="1"/>
          </p:cNvSpPr>
          <p:nvPr>
            <p:ph idx="1"/>
          </p:nvPr>
        </p:nvSpPr>
        <p:spPr>
          <a:xfrm>
            <a:off x="838200" y="3146400"/>
            <a:ext cx="4391025" cy="2454300"/>
          </a:xfrm>
        </p:spPr>
        <p:txBody>
          <a:bodyPr>
            <a:normAutofit/>
          </a:bodyPr>
          <a:lstStyle/>
          <a:p>
            <a:r>
              <a:rPr lang="en-NL" sz="2400">
                <a:solidFill>
                  <a:schemeClr val="bg1">
                    <a:alpha val="80000"/>
                  </a:schemeClr>
                </a:solidFill>
              </a:rPr>
              <a:t>Deployment strategy</a:t>
            </a:r>
          </a:p>
          <a:p>
            <a:r>
              <a:rPr lang="en-NL" sz="2400">
                <a:solidFill>
                  <a:schemeClr val="bg1">
                    <a:alpha val="80000"/>
                  </a:schemeClr>
                </a:solidFill>
              </a:rPr>
              <a:t>Monitoring </a:t>
            </a:r>
          </a:p>
          <a:p>
            <a:r>
              <a:rPr lang="en-NL" sz="2400">
                <a:solidFill>
                  <a:schemeClr val="bg1">
                    <a:alpha val="80000"/>
                  </a:schemeClr>
                </a:solidFill>
              </a:rPr>
              <a:t>Future work</a:t>
            </a:r>
          </a:p>
        </p:txBody>
      </p:sp>
      <p:pic>
        <p:nvPicPr>
          <p:cNvPr id="4098" name="Picture 2" descr="Software Deployment Process: Everything ...">
            <a:extLst>
              <a:ext uri="{FF2B5EF4-FFF2-40B4-BE49-F238E27FC236}">
                <a16:creationId xmlns:a16="http://schemas.microsoft.com/office/drawing/2014/main" id="{48C39BD7-AF11-6596-963F-DA150997D0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5999" y="1931488"/>
            <a:ext cx="5260976" cy="295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54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23"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grpSp>
      <p:sp>
        <p:nvSpPr>
          <p:cNvPr id="2" name="Title 1">
            <a:extLst>
              <a:ext uri="{FF2B5EF4-FFF2-40B4-BE49-F238E27FC236}">
                <a16:creationId xmlns:a16="http://schemas.microsoft.com/office/drawing/2014/main" id="{17B5314A-426F-DCA1-FB65-135AD27B890B}"/>
              </a:ext>
            </a:extLst>
          </p:cNvPr>
          <p:cNvSpPr>
            <a:spLocks noGrp="1"/>
          </p:cNvSpPr>
          <p:nvPr>
            <p:ph type="title"/>
          </p:nvPr>
        </p:nvSpPr>
        <p:spPr>
          <a:xfrm>
            <a:off x="1268127" y="2023558"/>
            <a:ext cx="3521265" cy="2491292"/>
          </a:xfrm>
        </p:spPr>
        <p:txBody>
          <a:bodyPr anchor="t">
            <a:normAutofit/>
          </a:bodyPr>
          <a:lstStyle/>
          <a:p>
            <a:r>
              <a:rPr lang="en-NL" sz="4000"/>
              <a:t>Conclusion</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Content Placeholder 2">
            <a:extLst>
              <a:ext uri="{FF2B5EF4-FFF2-40B4-BE49-F238E27FC236}">
                <a16:creationId xmlns:a16="http://schemas.microsoft.com/office/drawing/2014/main" id="{BC080756-DAEA-EA2C-7E3F-9E07B4D22BE7}"/>
              </a:ext>
            </a:extLst>
          </p:cNvPr>
          <p:cNvSpPr>
            <a:spLocks noGrp="1"/>
          </p:cNvSpPr>
          <p:nvPr>
            <p:ph idx="1"/>
          </p:nvPr>
        </p:nvSpPr>
        <p:spPr>
          <a:xfrm>
            <a:off x="6099175" y="1311088"/>
            <a:ext cx="5276850" cy="4327261"/>
          </a:xfrm>
        </p:spPr>
        <p:txBody>
          <a:bodyPr>
            <a:normAutofit/>
          </a:bodyPr>
          <a:lstStyle/>
          <a:p>
            <a:pPr marL="0" indent="0" rtl="0" fontAlgn="base">
              <a:buNone/>
            </a:pPr>
            <a:r>
              <a:rPr lang="en-US" sz="1500" b="0" i="0">
                <a:solidFill>
                  <a:schemeClr val="tx1">
                    <a:alpha val="80000"/>
                  </a:schemeClr>
                </a:solidFill>
                <a:effectLst/>
                <a:latin typeface="Calibri" panose="020F0502020204030204" pitchFamily="34" charset="0"/>
              </a:rPr>
              <a:t>This project set out to build a reliable model for forecasting gold market volatility using ATR as the key metric. Our initial experiments showed that a simple naïve benchmark predicting the next ATR using the previous one performed surprisingly well, highlighting the persistent nature of market volatility. </a:t>
            </a:r>
            <a:endParaRPr lang="en-US" sz="1500" b="0" i="0">
              <a:solidFill>
                <a:schemeClr val="tx1">
                  <a:alpha val="80000"/>
                </a:schemeClr>
              </a:solidFill>
              <a:effectLst/>
              <a:latin typeface="Segoe UI" panose="020B0502040204020203" pitchFamily="34" charset="0"/>
            </a:endParaRPr>
          </a:p>
          <a:p>
            <a:pPr marL="0" indent="0" rtl="0" fontAlgn="base">
              <a:buNone/>
            </a:pPr>
            <a:r>
              <a:rPr lang="en-US" sz="1500" b="0" i="0">
                <a:solidFill>
                  <a:schemeClr val="tx1">
                    <a:alpha val="80000"/>
                  </a:schemeClr>
                </a:solidFill>
                <a:effectLst/>
                <a:latin typeface="Calibri" panose="020F0502020204030204" pitchFamily="34" charset="0"/>
              </a:rPr>
              <a:t> </a:t>
            </a:r>
            <a:endParaRPr lang="en-US" sz="1500" b="0" i="0">
              <a:solidFill>
                <a:schemeClr val="tx1">
                  <a:alpha val="80000"/>
                </a:schemeClr>
              </a:solidFill>
              <a:effectLst/>
              <a:latin typeface="Segoe UI" panose="020B0502040204020203" pitchFamily="34" charset="0"/>
            </a:endParaRPr>
          </a:p>
          <a:p>
            <a:pPr marL="0" indent="0" rtl="0" fontAlgn="base">
              <a:buNone/>
            </a:pPr>
            <a:r>
              <a:rPr lang="en-US" sz="1500" b="0" i="0">
                <a:solidFill>
                  <a:schemeClr val="tx1">
                    <a:alpha val="80000"/>
                  </a:schemeClr>
                </a:solidFill>
                <a:effectLst/>
                <a:latin typeface="Calibri" panose="020F0502020204030204" pitchFamily="34" charset="0"/>
              </a:rPr>
              <a:t>We evaluated both Random Forest and basic LSTM models, but neither outperformed the benchmark. Ensemble attempts and incorporating Random Forest predictions as features also failed to deliver meaningful improvements.  </a:t>
            </a:r>
            <a:endParaRPr lang="en-US" sz="1500" b="0" i="0">
              <a:solidFill>
                <a:schemeClr val="tx1">
                  <a:alpha val="80000"/>
                </a:schemeClr>
              </a:solidFill>
              <a:effectLst/>
              <a:latin typeface="Segoe UI" panose="020B0502040204020203" pitchFamily="34" charset="0"/>
            </a:endParaRPr>
          </a:p>
          <a:p>
            <a:pPr marL="0" indent="0" rtl="0" fontAlgn="base">
              <a:buNone/>
            </a:pPr>
            <a:r>
              <a:rPr lang="en-US" sz="1500" b="0" i="0">
                <a:solidFill>
                  <a:schemeClr val="tx1">
                    <a:alpha val="80000"/>
                  </a:schemeClr>
                </a:solidFill>
                <a:effectLst/>
                <a:latin typeface="Calibri" panose="020F0502020204030204" pitchFamily="34" charset="0"/>
              </a:rPr>
              <a:t> </a:t>
            </a:r>
            <a:endParaRPr lang="en-US" sz="1500" b="0" i="0">
              <a:solidFill>
                <a:schemeClr val="tx1">
                  <a:alpha val="80000"/>
                </a:schemeClr>
              </a:solidFill>
              <a:effectLst/>
              <a:latin typeface="Segoe UI" panose="020B0502040204020203" pitchFamily="34" charset="0"/>
            </a:endParaRPr>
          </a:p>
          <a:p>
            <a:pPr marL="0" indent="0" rtl="0" fontAlgn="base">
              <a:buNone/>
            </a:pPr>
            <a:r>
              <a:rPr lang="en-US" sz="1500" b="0" i="0">
                <a:solidFill>
                  <a:schemeClr val="tx1">
                    <a:alpha val="80000"/>
                  </a:schemeClr>
                </a:solidFill>
                <a:effectLst/>
                <a:latin typeface="Calibri" panose="020F0502020204030204" pitchFamily="34" charset="0"/>
              </a:rPr>
              <a:t>This presentation shows our process from data cleaning and feature engineering to model selection and evaluation, providing a clear rationale behind each step.  </a:t>
            </a:r>
            <a:endParaRPr lang="en-US" sz="1500" b="0" i="0">
              <a:solidFill>
                <a:schemeClr val="tx1">
                  <a:alpha val="80000"/>
                </a:schemeClr>
              </a:solidFill>
              <a:effectLst/>
              <a:latin typeface="Segoe UI" panose="020B0502040204020203" pitchFamily="34" charset="0"/>
            </a:endParaRPr>
          </a:p>
          <a:p>
            <a:pPr marL="0" indent="0" rtl="0" fontAlgn="base">
              <a:buNone/>
            </a:pPr>
            <a:r>
              <a:rPr lang="en-US" sz="1500" b="0" i="0">
                <a:solidFill>
                  <a:schemeClr val="tx1">
                    <a:alpha val="80000"/>
                  </a:schemeClr>
                </a:solidFill>
                <a:effectLst/>
                <a:latin typeface="Calibri" panose="020F0502020204030204" pitchFamily="34" charset="0"/>
              </a:rPr>
              <a:t> </a:t>
            </a:r>
            <a:endParaRPr lang="en-US" sz="1500" b="0" i="0">
              <a:solidFill>
                <a:schemeClr val="tx1">
                  <a:alpha val="80000"/>
                </a:schemeClr>
              </a:solidFill>
              <a:effectLst/>
              <a:latin typeface="Segoe UI" panose="020B0502040204020203" pitchFamily="34" charset="0"/>
            </a:endParaRPr>
          </a:p>
          <a:p>
            <a:endParaRPr lang="en-NL" sz="1500">
              <a:solidFill>
                <a:schemeClr val="tx1">
                  <a:alpha val="80000"/>
                </a:schemeClr>
              </a:solidFill>
            </a:endParaRPr>
          </a:p>
        </p:txBody>
      </p:sp>
    </p:spTree>
    <p:extLst>
      <p:ext uri="{BB962C8B-B14F-4D97-AF65-F5344CB8AC3E}">
        <p14:creationId xmlns:p14="http://schemas.microsoft.com/office/powerpoint/2010/main" val="16881532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 Mining project </vt:lpstr>
      <vt:lpstr>Business understanding</vt:lpstr>
      <vt:lpstr>Data Understanding</vt:lpstr>
      <vt:lpstr>Data Preparation</vt:lpstr>
      <vt:lpstr>Modeling</vt:lpstr>
      <vt:lpstr>Evaluation</vt:lpstr>
      <vt:lpstr>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Basmalah Alhamaideh (student)</dc:creator>
  <cp:revision>1</cp:revision>
  <dcterms:created xsi:type="dcterms:W3CDTF">2025-04-02T17:45:06Z</dcterms:created>
  <dcterms:modified xsi:type="dcterms:W3CDTF">2025-04-03T13:03:42Z</dcterms:modified>
</cp:coreProperties>
</file>