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7" r:id="rId6"/>
    <p:sldId id="262" r:id="rId7"/>
    <p:sldId id="261" r:id="rId8"/>
    <p:sldId id="289" r:id="rId9"/>
    <p:sldId id="265" r:id="rId10"/>
    <p:sldId id="272" r:id="rId11"/>
    <p:sldId id="274" r:id="rId12"/>
    <p:sldId id="276" r:id="rId13"/>
    <p:sldId id="277" r:id="rId14"/>
    <p:sldId id="285" r:id="rId15"/>
    <p:sldId id="279" r:id="rId16"/>
    <p:sldId id="282" r:id="rId17"/>
    <p:sldId id="283" r:id="rId18"/>
    <p:sldId id="284" r:id="rId19"/>
    <p:sldId id="290" r:id="rId20"/>
    <p:sldId id="291" r:id="rId21"/>
    <p:sldId id="292" r:id="rId22"/>
    <p:sldId id="293" r:id="rId23"/>
    <p:sldId id="294" r:id="rId24"/>
    <p:sldId id="264" r:id="rId25"/>
    <p:sldId id="286" r:id="rId26"/>
    <p:sldId id="287" r:id="rId27"/>
    <p:sldId id="28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0202"/>
    <a:srgbClr val="F7F4E3"/>
    <a:srgbClr val="73C0BA"/>
    <a:srgbClr val="E05B2E"/>
    <a:srgbClr val="462300"/>
    <a:srgbClr val="42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6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00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81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34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29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60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6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87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3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1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22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159CE-1434-4ED3-BDFC-63708F70EA2A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6DF53-25EE-4AE7-A3A5-138DCC1C6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68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이등변 삼각형 27"/>
          <p:cNvSpPr/>
          <p:nvPr/>
        </p:nvSpPr>
        <p:spPr>
          <a:xfrm>
            <a:off x="0" y="0"/>
            <a:ext cx="12192000" cy="6872332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3766607" y="847361"/>
            <a:ext cx="4584138" cy="4471068"/>
            <a:chOff x="3852144" y="959330"/>
            <a:chExt cx="4584138" cy="4471068"/>
          </a:xfrm>
        </p:grpSpPr>
        <p:sp>
          <p:nvSpPr>
            <p:cNvPr id="31" name="타원 30"/>
            <p:cNvSpPr/>
            <p:nvPr/>
          </p:nvSpPr>
          <p:spPr>
            <a:xfrm>
              <a:off x="4040156" y="1102369"/>
              <a:ext cx="3972497" cy="3972497"/>
            </a:xfrm>
            <a:prstGeom prst="ellipse">
              <a:avLst/>
            </a:prstGeom>
            <a:solidFill>
              <a:srgbClr val="F7F4E3"/>
            </a:solidFill>
            <a:ln w="1111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4264261" y="1373126"/>
              <a:ext cx="3498810" cy="3498810"/>
            </a:xfrm>
            <a:prstGeom prst="ellipse">
              <a:avLst/>
            </a:prstGeom>
            <a:solidFill>
              <a:srgbClr val="F7F4E3"/>
            </a:solidFill>
            <a:ln w="127000">
              <a:solidFill>
                <a:srgbClr val="E05B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원호 32"/>
            <p:cNvSpPr/>
            <p:nvPr/>
          </p:nvSpPr>
          <p:spPr>
            <a:xfrm rot="7512704">
              <a:off x="3852144" y="959330"/>
              <a:ext cx="4337115" cy="4337115"/>
            </a:xfrm>
            <a:prstGeom prst="arc">
              <a:avLst>
                <a:gd name="adj1" fmla="val 16200000"/>
                <a:gd name="adj2" fmla="val 2197969"/>
              </a:avLst>
            </a:prstGeom>
            <a:ln w="82550">
              <a:solidFill>
                <a:srgbClr val="F7F4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원호 33"/>
            <p:cNvSpPr/>
            <p:nvPr/>
          </p:nvSpPr>
          <p:spPr>
            <a:xfrm rot="21253438">
              <a:off x="3877654" y="1000196"/>
              <a:ext cx="4289797" cy="4289797"/>
            </a:xfrm>
            <a:prstGeom prst="arc">
              <a:avLst>
                <a:gd name="adj1" fmla="val 12693145"/>
                <a:gd name="adj2" fmla="val 2318383"/>
              </a:avLst>
            </a:prstGeom>
            <a:ln w="190500">
              <a:solidFill>
                <a:srgbClr val="2402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원호 34"/>
            <p:cNvSpPr/>
            <p:nvPr/>
          </p:nvSpPr>
          <p:spPr>
            <a:xfrm rot="21326379">
              <a:off x="3979526" y="1083866"/>
              <a:ext cx="4456756" cy="4346532"/>
            </a:xfrm>
            <a:prstGeom prst="arc">
              <a:avLst>
                <a:gd name="adj1" fmla="val 21422527"/>
                <a:gd name="adj2" fmla="val 2197969"/>
              </a:avLst>
            </a:prstGeom>
            <a:ln w="63500">
              <a:solidFill>
                <a:srgbClr val="E05B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458" y="6101262"/>
            <a:ext cx="11865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산업융합학부 응용시스템학과   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2017052797   </a:t>
            </a:r>
            <a:r>
              <a:rPr lang="ko-KR" altLang="en-US" sz="20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엄시연</a:t>
            </a:r>
            <a:endParaRPr lang="en-US" altLang="ko-KR" sz="20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</a:t>
            </a: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URL : https://</a:t>
            </a:r>
            <a:r>
              <a:rPr lang="en-US" altLang="ko-KR" sz="20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github.com/umsiyeon/memorypuzzle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3882" y="2421888"/>
            <a:ext cx="28684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</a:p>
          <a:p>
            <a:pPr algn="ctr"/>
            <a:r>
              <a:rPr lang="en-US" altLang="ko-KR" sz="4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58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10043464" y="5737609"/>
            <a:ext cx="2148535" cy="1120391"/>
          </a:xfrm>
          <a:prstGeom prst="triangle">
            <a:avLst>
              <a:gd name="adj" fmla="val 0"/>
            </a:avLst>
          </a:prstGeom>
          <a:solidFill>
            <a:srgbClr val="E05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6726" y="1640331"/>
            <a:ext cx="8692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getRandomizedBoard</a:t>
            </a:r>
            <a:r>
              <a:rPr lang="en-US" altLang="ko-KR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()</a:t>
            </a:r>
            <a:endParaRPr lang="ko-KR" altLang="en-US" sz="2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9116" y="255491"/>
            <a:ext cx="4101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진행</a:t>
            </a:r>
            <a:endParaRPr lang="ko-KR" altLang="en-US" sz="4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24" name="타원 23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403885" y="772105"/>
            <a:ext cx="1031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ko-KR" altLang="en-US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기능별 코딩</a:t>
            </a:r>
            <a:endParaRPr lang="ko-KR" altLang="en-US" sz="2400" b="1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26" y="2101996"/>
            <a:ext cx="5199363" cy="42337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66090" y="2101996"/>
            <a:ext cx="62963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난이도별로 지정한 색상과 도형을 </a:t>
            </a:r>
            <a:r>
              <a:rPr lang="ko-KR" altLang="en-US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조합가능한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모든 경우의 수를 고려하여 리스트로 저장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</a:p>
          <a:p>
            <a:pPr marL="285750" indent="-285750" algn="just">
              <a:buFontTx/>
              <a:buChar char="-"/>
            </a:pPr>
            <a:r>
              <a:rPr lang="en-US" altLang="ko-KR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random.shuffle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사용해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icons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리스트의 아이템의 순서를 </a:t>
            </a:r>
            <a:r>
              <a:rPr lang="ko-KR" altLang="en-US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랜덤하게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섞음</a:t>
            </a:r>
            <a:endParaRPr lang="en-US" altLang="ko-KR" dirty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for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문을 통해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column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리스트에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icons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리스트의 아이템을 추가하고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icons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리스트에서는 추가한 아이템 제거</a:t>
            </a:r>
            <a:endParaRPr lang="en-US" altLang="ko-KR" dirty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board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차원 리스트로 가로 상자 개수만큼 안 쪽 리스트가 있고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 안에 세로 상자 개수 만큼 아이템 저장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endParaRPr lang="en-US" altLang="ko-KR" dirty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just"/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ex) [ [(</a:t>
            </a:r>
            <a:r>
              <a:rPr lang="fi-FI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'oval', red), </a:t>
            </a:r>
            <a:r>
              <a:rPr lang="fi-FI" altLang="ko-KR" dirty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('lines', blue), ('donut', </a:t>
            </a:r>
            <a:r>
              <a:rPr lang="fi-FI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pink)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] ,</a:t>
            </a:r>
          </a:p>
          <a:p>
            <a:pPr algn="just"/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         [</a:t>
            </a:r>
            <a:r>
              <a:rPr lang="fi-FI" altLang="ko-KR" dirty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('lines', blue),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fi-FI" altLang="ko-KR" dirty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'oval', red</a:t>
            </a:r>
            <a:r>
              <a:rPr lang="fi-FI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), </a:t>
            </a:r>
            <a:r>
              <a:rPr lang="fi-FI" altLang="ko-KR" dirty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('donut', pink)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] ]</a:t>
            </a:r>
          </a:p>
          <a:p>
            <a:pPr algn="just"/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         </a:t>
            </a:r>
            <a:r>
              <a:rPr lang="ko-KR" altLang="en-US" dirty="0" smtClean="0">
                <a:solidFill>
                  <a:schemeClr val="accent5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가로</a:t>
            </a:r>
            <a:r>
              <a:rPr lang="en-US" altLang="ko-KR" dirty="0">
                <a:solidFill>
                  <a:schemeClr val="accent5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accent5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상자 개수 </a:t>
            </a:r>
            <a:r>
              <a:rPr lang="en-US" altLang="ko-KR" dirty="0" smtClean="0">
                <a:solidFill>
                  <a:schemeClr val="accent5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 smtClean="0">
                <a:solidFill>
                  <a:schemeClr val="accent5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세로 상자 개수 </a:t>
            </a:r>
            <a:r>
              <a:rPr lang="en-US" altLang="ko-KR" dirty="0" smtClean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 </a:t>
            </a:r>
            <a:endParaRPr lang="en-US" altLang="ko-KR" dirty="0" smtClean="0">
              <a:solidFill>
                <a:srgbClr val="FF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629400" y="4602480"/>
            <a:ext cx="4358640" cy="28194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395460" y="4563633"/>
            <a:ext cx="1615440" cy="617220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74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10043464" y="5737609"/>
            <a:ext cx="2148535" cy="1120391"/>
          </a:xfrm>
          <a:prstGeom prst="triangle">
            <a:avLst>
              <a:gd name="adj" fmla="val 0"/>
            </a:avLst>
          </a:prstGeom>
          <a:solidFill>
            <a:srgbClr val="E05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6726" y="1640331"/>
            <a:ext cx="8692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leftTopCoordsOfBox</a:t>
            </a:r>
            <a:r>
              <a:rPr lang="en-US" altLang="ko-KR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2400" dirty="0" err="1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boxx</a:t>
            </a:r>
            <a:r>
              <a:rPr lang="en-US" altLang="ko-KR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boxy)</a:t>
            </a:r>
            <a:endParaRPr lang="ko-KR" altLang="en-US" sz="2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9116" y="255491"/>
            <a:ext cx="4101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진행</a:t>
            </a:r>
            <a:endParaRPr lang="ko-KR" altLang="en-US" sz="4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24" name="타원 23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921" y="2132675"/>
            <a:ext cx="3088513" cy="9635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6726" y="2101996"/>
            <a:ext cx="7728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게임판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좌표계를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픽셀 </a:t>
            </a:r>
            <a:r>
              <a:rPr lang="ko-KR" altLang="en-US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좌표계로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변환하는 함수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dirty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상자크기와 상자간 거리를 더한 값에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boxx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가로위치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또는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boxy(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세로위치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곱하고 여백을 더해 </a:t>
            </a:r>
            <a:r>
              <a:rPr lang="ko-KR" altLang="en-US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게임판의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좌표계로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변환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게임판의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좌표계는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부터 시작하기 때문에 맨 처음 상자는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(0,0)</a:t>
            </a:r>
          </a:p>
          <a:p>
            <a:pPr algn="just"/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ex) ( left , top ) = (3, 1)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 경우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왼쪽에서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번째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위에서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번째인 상자 의미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177" y="2900737"/>
            <a:ext cx="1703183" cy="142136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984605" y="3558078"/>
            <a:ext cx="193936" cy="1833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66726" y="4406391"/>
            <a:ext cx="8692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getBoxAtPixel</a:t>
            </a:r>
            <a:r>
              <a:rPr lang="en-US" altLang="ko-KR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(x, y)</a:t>
            </a:r>
            <a:endParaRPr lang="ko-KR" altLang="en-US" sz="2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6726" y="4868056"/>
            <a:ext cx="7728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픽셀 </a:t>
            </a:r>
            <a:r>
              <a:rPr lang="ko-KR" altLang="en-US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좌표계를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게임판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좌표계로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변환하는 함수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어떤 상자에서 마우스 이벤트가 발생했다면 상자의 </a:t>
            </a:r>
            <a:r>
              <a:rPr lang="ko-KR" altLang="en-US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게임판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좌표계를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반환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921" y="4396251"/>
            <a:ext cx="3344964" cy="147178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403885" y="772105"/>
            <a:ext cx="1031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ko-KR" altLang="en-US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기능별 코딩</a:t>
            </a:r>
            <a:endParaRPr lang="ko-KR" altLang="en-US" sz="2400" b="1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0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10043464" y="5737609"/>
            <a:ext cx="2148535" cy="1120391"/>
          </a:xfrm>
          <a:prstGeom prst="triangle">
            <a:avLst>
              <a:gd name="adj" fmla="val 0"/>
            </a:avLst>
          </a:prstGeom>
          <a:solidFill>
            <a:srgbClr val="E05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6726" y="1640331"/>
            <a:ext cx="8692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drawIcon</a:t>
            </a:r>
            <a:r>
              <a:rPr lang="en-US" altLang="ko-KR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(shape, color, </a:t>
            </a:r>
            <a:r>
              <a:rPr lang="en-US" altLang="ko-KR" sz="2400" dirty="0" err="1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boxx</a:t>
            </a:r>
            <a:r>
              <a:rPr lang="en-US" altLang="ko-KR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boxy)</a:t>
            </a:r>
            <a:endParaRPr lang="ko-KR" altLang="en-US" sz="2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9116" y="255491"/>
            <a:ext cx="4101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진행</a:t>
            </a:r>
            <a:endParaRPr lang="ko-KR" altLang="en-US" sz="4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24" name="타원 23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26" y="2101996"/>
            <a:ext cx="7345448" cy="40156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50227" y="2101996"/>
            <a:ext cx="5618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상자에 들어갈 도형을 그리는 함수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pygame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도형 그리기 함수를 이용하여 도형 생성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079" y="3974330"/>
            <a:ext cx="866775" cy="8667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554254" y="3431887"/>
            <a:ext cx="95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DONUT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70744" y="3431887"/>
            <a:ext cx="123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DIAMOND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40191" y="5042499"/>
            <a:ext cx="123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SQUARE</a:t>
            </a:r>
          </a:p>
        </p:txBody>
      </p:sp>
      <p:cxnSp>
        <p:nvCxnSpPr>
          <p:cNvPr id="6" name="꺾인 연결선 5"/>
          <p:cNvCxnSpPr/>
          <p:nvPr/>
        </p:nvCxnSpPr>
        <p:spPr>
          <a:xfrm rot="16200000" flipH="1">
            <a:off x="8890453" y="3763271"/>
            <a:ext cx="443121" cy="478683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/>
          <p:nvPr/>
        </p:nvCxnSpPr>
        <p:spPr>
          <a:xfrm rot="5400000" flipH="1" flipV="1">
            <a:off x="8999572" y="4690927"/>
            <a:ext cx="322257" cy="349491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/>
          <p:nvPr/>
        </p:nvCxnSpPr>
        <p:spPr>
          <a:xfrm rot="10800000" flipV="1">
            <a:off x="10360320" y="3836904"/>
            <a:ext cx="459124" cy="397401"/>
          </a:xfrm>
          <a:prstGeom prst="bentConnector3">
            <a:avLst>
              <a:gd name="adj1" fmla="val 187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03885" y="772105"/>
            <a:ext cx="1031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ko-KR" altLang="en-US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기능별 코딩</a:t>
            </a:r>
            <a:endParaRPr lang="ko-KR" altLang="en-US" sz="2400" b="1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66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10043464" y="5737609"/>
            <a:ext cx="2148535" cy="1120391"/>
          </a:xfrm>
          <a:prstGeom prst="triangle">
            <a:avLst>
              <a:gd name="adj" fmla="val 0"/>
            </a:avLst>
          </a:prstGeom>
          <a:solidFill>
            <a:srgbClr val="E05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6726" y="1640331"/>
            <a:ext cx="8692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getShapeAndColor</a:t>
            </a:r>
            <a:r>
              <a:rPr lang="en-US" altLang="ko-KR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(board, </a:t>
            </a:r>
            <a:r>
              <a:rPr lang="en-US" altLang="ko-KR" sz="2400" dirty="0" err="1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boxx</a:t>
            </a:r>
            <a:r>
              <a:rPr lang="en-US" altLang="ko-KR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boxy)</a:t>
            </a:r>
            <a:endParaRPr lang="ko-KR" altLang="en-US" sz="2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9116" y="255491"/>
            <a:ext cx="4101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진행</a:t>
            </a:r>
            <a:endParaRPr lang="ko-KR" altLang="en-US" sz="4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24" name="타원 23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545" y="2101996"/>
            <a:ext cx="3555695" cy="5805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6726" y="2118337"/>
            <a:ext cx="8127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모양과 색상을 불러오는 함수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dirty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조금 더 쉽게 코드의 의미를 파악하기 위해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 정의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board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리스트는  모양과 색상을 안 쪽 리스트의 아이템으로 가지는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차원 리스트  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6726" y="3614669"/>
            <a:ext cx="8692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drawBoxCovers</a:t>
            </a:r>
            <a:r>
              <a:rPr lang="en-US" altLang="ko-KR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(board, boxes, coverage)</a:t>
            </a:r>
            <a:endParaRPr lang="ko-KR" altLang="en-US" sz="2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0" y="3176742"/>
            <a:ext cx="4955669" cy="21391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6725" y="4115551"/>
            <a:ext cx="6476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상자를 그리는 함수</a:t>
            </a:r>
            <a:endParaRPr lang="en-US" altLang="ko-KR" dirty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coverage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 경우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상자가 열린 상태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커버 </a:t>
            </a:r>
            <a:r>
              <a:rPr lang="en-US" altLang="ko-KR" dirty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285750" indent="-285750" algn="just">
              <a:buFontTx/>
              <a:buChar char="-"/>
            </a:pP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게임루프와 다른 루프를 돌리기 위해 </a:t>
            </a:r>
            <a:r>
              <a:rPr lang="en-US" altLang="ko-KR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pygame.display.update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(), </a:t>
            </a:r>
            <a:r>
              <a:rPr lang="en-US" altLang="ko-KR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FPSCLOCK.tick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(FPS)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호출 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885" y="772105"/>
            <a:ext cx="1031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ko-KR" altLang="en-US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기능별 코딩</a:t>
            </a:r>
            <a:endParaRPr lang="ko-KR" altLang="en-US" sz="2400" b="1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970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10043464" y="5737609"/>
            <a:ext cx="2148535" cy="1120391"/>
          </a:xfrm>
          <a:prstGeom prst="triangle">
            <a:avLst>
              <a:gd name="adj" fmla="val 0"/>
            </a:avLst>
          </a:prstGeom>
          <a:solidFill>
            <a:srgbClr val="E05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6726" y="1640331"/>
            <a:ext cx="8692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drawBoard</a:t>
            </a:r>
            <a:r>
              <a:rPr lang="en-US" altLang="ko-KR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(board, revealed)</a:t>
            </a:r>
            <a:endParaRPr lang="ko-KR" altLang="en-US" sz="2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9116" y="255491"/>
            <a:ext cx="4101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진행</a:t>
            </a:r>
            <a:endParaRPr lang="ko-KR" altLang="en-US" sz="4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24" name="타원 23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419" r="1"/>
          <a:stretch/>
        </p:blipFill>
        <p:spPr>
          <a:xfrm>
            <a:off x="6973215" y="1658094"/>
            <a:ext cx="4749014" cy="19779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6726" y="2096056"/>
            <a:ext cx="6352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모든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상자를 상태에 맞게 그리는 함수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닫힌 상자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en-US" altLang="ko-KR" dirty="0" err="1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pygame</a:t>
            </a:r>
            <a:r>
              <a:rPr lang="ko-KR" altLang="en-US" dirty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도형 그리기 함수를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이용해 커버 그리기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</a:p>
          <a:p>
            <a:pPr marL="285750" indent="-285750" algn="just">
              <a:buFontTx/>
              <a:buChar char="-"/>
            </a:pP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열린 상자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drawIcon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함수를 이용해 </a:t>
            </a:r>
            <a:r>
              <a:rPr lang="ko-KR" altLang="en-US" dirty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도형 생성</a:t>
            </a:r>
            <a:endParaRPr lang="en-US" altLang="ko-KR" dirty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3885" y="772105"/>
            <a:ext cx="1031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ko-KR" altLang="en-US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기능별 코딩</a:t>
            </a:r>
            <a:endParaRPr lang="ko-KR" altLang="en-US" sz="2400" b="1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756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10043464" y="5737609"/>
            <a:ext cx="2148535" cy="1120391"/>
          </a:xfrm>
          <a:prstGeom prst="triangle">
            <a:avLst>
              <a:gd name="adj" fmla="val 0"/>
            </a:avLst>
          </a:prstGeom>
          <a:solidFill>
            <a:srgbClr val="E05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6726" y="1640331"/>
            <a:ext cx="8692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revealBoxesAnimation</a:t>
            </a:r>
            <a:r>
              <a:rPr lang="en-US" altLang="ko-KR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(board, </a:t>
            </a:r>
            <a:r>
              <a:rPr lang="en-US" altLang="ko-KR" sz="2400" dirty="0" err="1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boxesToReveal</a:t>
            </a:r>
            <a:r>
              <a:rPr lang="en-US" altLang="ko-KR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2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9116" y="255491"/>
            <a:ext cx="4101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진행</a:t>
            </a:r>
            <a:endParaRPr lang="ko-KR" altLang="en-US" sz="4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24" name="타원 23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607" y="2115069"/>
            <a:ext cx="4607254" cy="7777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607" y="3616882"/>
            <a:ext cx="4607255" cy="86039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66726" y="3014170"/>
            <a:ext cx="8692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coverBoxesAnimation</a:t>
            </a:r>
            <a:r>
              <a:rPr lang="en-US" altLang="ko-KR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(board, </a:t>
            </a:r>
            <a:r>
              <a:rPr lang="en-US" altLang="ko-KR" sz="2400" dirty="0" err="1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boxesToReveal</a:t>
            </a:r>
            <a:r>
              <a:rPr lang="en-US" altLang="ko-KR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2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6725" y="2066904"/>
            <a:ext cx="685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상자가 열리는 애니메이션 함수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for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문을 통해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coverage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값을 점차 줄이고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en-US" altLang="ko-KR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drawBoxCovers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실행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6725" y="3475834"/>
            <a:ext cx="685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상자가 닫히는 애니메이션 함수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for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문을 통해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coverage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값을 점차 늘리고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en-US" altLang="ko-KR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drawBoxCovers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실행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6725" y="4500781"/>
            <a:ext cx="8692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drawHighlightBox</a:t>
            </a:r>
            <a:r>
              <a:rPr lang="en-US" altLang="ko-KR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2400" dirty="0" err="1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boxx</a:t>
            </a:r>
            <a:r>
              <a:rPr lang="en-US" altLang="ko-KR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boxy)</a:t>
            </a:r>
            <a:endParaRPr lang="ko-KR" altLang="en-US" sz="2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465" y="5003926"/>
            <a:ext cx="5307499" cy="64380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66725" y="5007180"/>
            <a:ext cx="5848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마우스가 위치한 상자에 하이라이트 표시하는 함수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너비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픽셀 상자를 그려 표시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03885" y="772105"/>
            <a:ext cx="1031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ko-KR" altLang="en-US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기능별 코딩</a:t>
            </a:r>
            <a:endParaRPr lang="ko-KR" altLang="en-US" sz="2400" b="1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51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10043464" y="5737609"/>
            <a:ext cx="2148535" cy="1120391"/>
          </a:xfrm>
          <a:prstGeom prst="triangle">
            <a:avLst>
              <a:gd name="adj" fmla="val 0"/>
            </a:avLst>
          </a:prstGeom>
          <a:solidFill>
            <a:srgbClr val="E05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6726" y="1640331"/>
            <a:ext cx="8692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startGameAnimation</a:t>
            </a:r>
            <a:r>
              <a:rPr lang="en-US" altLang="ko-KR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(board)</a:t>
            </a:r>
            <a:endParaRPr lang="ko-KR" altLang="en-US" sz="2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9116" y="255491"/>
            <a:ext cx="4101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진행</a:t>
            </a:r>
            <a:endParaRPr lang="ko-KR" altLang="en-US" sz="4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24" name="타원 23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26" y="2101996"/>
            <a:ext cx="5514975" cy="42481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81701" y="2101996"/>
            <a:ext cx="57890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 시작 애니메이션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개의 상자를 무작위로 열어 도형을 보여주는 애니메이션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첫 번째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for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문으로 </a:t>
            </a:r>
            <a:r>
              <a:rPr lang="ko-KR" altLang="en-US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게임판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내의 상자를 무작위로 섞은     리스트를 </a:t>
            </a:r>
            <a:r>
              <a:rPr lang="en-US" altLang="ko-KR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splitIntoGroupsOf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차원 리스트로 변환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drawBoard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</a:t>
            </a:r>
            <a:r>
              <a:rPr lang="ko-KR" altLang="en-US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게임판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그리기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두 번째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for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문으로 </a:t>
            </a:r>
            <a:r>
              <a:rPr lang="en-US" altLang="ko-KR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boxGroups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순서대로 상자를 열고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닫는 애니메이션 실행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302" y="4133321"/>
            <a:ext cx="2398427" cy="198879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03885" y="772105"/>
            <a:ext cx="1031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ko-KR" altLang="en-US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기능별 코딩</a:t>
            </a:r>
            <a:endParaRPr lang="ko-KR" altLang="en-US" sz="2400" b="1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549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10043464" y="5737609"/>
            <a:ext cx="2148535" cy="1120391"/>
          </a:xfrm>
          <a:prstGeom prst="triangle">
            <a:avLst>
              <a:gd name="adj" fmla="val 0"/>
            </a:avLst>
          </a:prstGeom>
          <a:solidFill>
            <a:srgbClr val="E05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6726" y="1640331"/>
            <a:ext cx="8692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gameWonAnimation</a:t>
            </a:r>
            <a:r>
              <a:rPr lang="en-US" altLang="ko-KR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(board)</a:t>
            </a:r>
            <a:endParaRPr lang="ko-KR" altLang="en-US" sz="2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9116" y="255491"/>
            <a:ext cx="4101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진행</a:t>
            </a:r>
            <a:endParaRPr lang="ko-KR" altLang="en-US" sz="4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24" name="타원 23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28" y="2176138"/>
            <a:ext cx="6644834" cy="29807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11562" y="2176138"/>
            <a:ext cx="4510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 종료 애니메이션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 </a:t>
            </a:r>
            <a:r>
              <a:rPr lang="ko-KR" altLang="en-US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종료시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화변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깜빡이는 애니메이션 및 텍스트를 표시하는 함수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for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문을 통해 화면 색상을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13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 변경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Class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활용하여 저장한 도형 짝 맞추기에 실패한 횟수를 불러내 텍스트로 표시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928" y="3930464"/>
            <a:ext cx="2491501" cy="206702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980422" y="5557496"/>
            <a:ext cx="2300400" cy="25425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>
            <a:stCxn id="14" idx="3"/>
          </p:cNvCxnSpPr>
          <p:nvPr/>
        </p:nvCxnSpPr>
        <p:spPr>
          <a:xfrm flipV="1">
            <a:off x="10280822" y="3855310"/>
            <a:ext cx="510746" cy="1829314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03885" y="772105"/>
            <a:ext cx="1031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ko-KR" altLang="en-US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기능별 코딩</a:t>
            </a:r>
            <a:endParaRPr lang="ko-KR" altLang="en-US" sz="2400" b="1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43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10043464" y="5737609"/>
            <a:ext cx="2148535" cy="1120391"/>
          </a:xfrm>
          <a:prstGeom prst="triangle">
            <a:avLst>
              <a:gd name="adj" fmla="val 0"/>
            </a:avLst>
          </a:prstGeom>
          <a:solidFill>
            <a:srgbClr val="E05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6726" y="1640331"/>
            <a:ext cx="8692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hasWon</a:t>
            </a:r>
            <a:r>
              <a:rPr lang="en-US" altLang="ko-KR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2400" dirty="0" err="1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revealedBoxes</a:t>
            </a:r>
            <a:r>
              <a:rPr lang="en-US" altLang="ko-KR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2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9116" y="255491"/>
            <a:ext cx="4101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진행</a:t>
            </a:r>
            <a:endParaRPr lang="ko-KR" altLang="en-US" sz="4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24" name="타원 23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541" y="2066904"/>
            <a:ext cx="5120192" cy="14165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6725" y="2066904"/>
            <a:ext cx="6857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모든 상자가 열렸는지</a:t>
            </a:r>
            <a:r>
              <a:rPr lang="en-US" altLang="ko-KR" dirty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즉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게임이 끝났는지 판별하는 함수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for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문을 통해 하나라도 닫힌 상자가 있다면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False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반환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모두 열렸다면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True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반환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3885" y="772105"/>
            <a:ext cx="1031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ko-KR" altLang="en-US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기능별 코딩</a:t>
            </a:r>
            <a:endParaRPr lang="ko-KR" altLang="en-US" sz="2400" b="1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57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10043464" y="5737609"/>
            <a:ext cx="2148535" cy="1120391"/>
          </a:xfrm>
          <a:prstGeom prst="triangle">
            <a:avLst>
              <a:gd name="adj" fmla="val 0"/>
            </a:avLst>
          </a:prstGeom>
          <a:solidFill>
            <a:srgbClr val="E05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6726" y="1640331"/>
            <a:ext cx="5013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main</a:t>
            </a:r>
            <a:r>
              <a:rPr lang="ko-KR" altLang="en-US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</a:t>
            </a:r>
            <a:r>
              <a:rPr lang="en-US" altLang="ko-KR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게임을 구성하는 주요 부분</a:t>
            </a:r>
            <a:endParaRPr lang="ko-KR" altLang="en-US" sz="2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9116" y="255491"/>
            <a:ext cx="4101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진행</a:t>
            </a:r>
            <a:endParaRPr lang="ko-KR" altLang="en-US" sz="4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24" name="타원 23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7486412" y="2160090"/>
            <a:ext cx="4235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global :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전역변수에 대하여 선언한 것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just"/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         즉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main()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외에도 사용되는 변수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25" y="2160090"/>
            <a:ext cx="6919687" cy="2963453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1129092" y="2461748"/>
            <a:ext cx="275093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880022" y="2345398"/>
            <a:ext cx="360639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29092" y="3483240"/>
            <a:ext cx="2281373" cy="136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410465" y="3383366"/>
            <a:ext cx="4075947" cy="238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86411" y="3224909"/>
            <a:ext cx="423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pygame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캡션에 입력할 텍스트 지정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997" y="3594241"/>
            <a:ext cx="2237387" cy="186085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8632997" y="3607242"/>
            <a:ext cx="733425" cy="16568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050181" y="4204538"/>
            <a:ext cx="1219597" cy="525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09504" y="5702038"/>
            <a:ext cx="853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firstSelction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: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첫 번째 클릭한 상자인지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두 번째 클릭한 상자인지 구분할 수 있는 변수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1077154" y="4209793"/>
            <a:ext cx="1" cy="14922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1143616" y="4948763"/>
            <a:ext cx="1370198" cy="10067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04168" y="5283427"/>
            <a:ext cx="439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err="1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DISPLAYSURF.fill</a:t>
            </a:r>
            <a:r>
              <a:rPr lang="en-US" altLang="ko-KR" dirty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: </a:t>
            </a:r>
            <a:r>
              <a:rPr lang="ko-KR" altLang="en-US" dirty="0" err="1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게임판</a:t>
            </a:r>
            <a:r>
              <a:rPr lang="ko-KR" altLang="en-US" dirty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색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채우기</a:t>
            </a:r>
            <a:endParaRPr lang="en-US" altLang="ko-KR" dirty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2580275" y="4843844"/>
            <a:ext cx="360552" cy="43958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03885" y="772105"/>
            <a:ext cx="1031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ko-KR" altLang="en-US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기능별 코딩</a:t>
            </a:r>
            <a:endParaRPr lang="ko-KR" altLang="en-US" sz="2400" b="1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17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-2" y="0"/>
            <a:ext cx="15741323" cy="6906586"/>
            <a:chOff x="-2" y="0"/>
            <a:chExt cx="15741323" cy="6906586"/>
          </a:xfrm>
        </p:grpSpPr>
        <p:sp>
          <p:nvSpPr>
            <p:cNvPr id="50" name="이등변 삼각형 49"/>
            <p:cNvSpPr/>
            <p:nvPr userDrawn="1"/>
          </p:nvSpPr>
          <p:spPr>
            <a:xfrm flipH="1">
              <a:off x="-2" y="5874189"/>
              <a:ext cx="3657601" cy="1032397"/>
            </a:xfrm>
            <a:prstGeom prst="triangle">
              <a:avLst>
                <a:gd name="adj" fmla="val 100000"/>
              </a:avLst>
            </a:prstGeom>
            <a:solidFill>
              <a:srgbClr val="E05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51" name="이등변 삼각형 50"/>
            <p:cNvSpPr/>
            <p:nvPr userDrawn="1"/>
          </p:nvSpPr>
          <p:spPr>
            <a:xfrm rot="16200000" flipH="1">
              <a:off x="9929448" y="460551"/>
              <a:ext cx="2723103" cy="1802001"/>
            </a:xfrm>
            <a:prstGeom prst="triangle">
              <a:avLst>
                <a:gd name="adj" fmla="val 0"/>
              </a:avLst>
            </a:prstGeom>
            <a:solidFill>
              <a:srgbClr val="73C0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52" name="원호 51"/>
            <p:cNvSpPr/>
            <p:nvPr userDrawn="1"/>
          </p:nvSpPr>
          <p:spPr>
            <a:xfrm rot="15986501">
              <a:off x="10700040" y="1392597"/>
              <a:ext cx="5042734" cy="5039828"/>
            </a:xfrm>
            <a:prstGeom prst="arc">
              <a:avLst>
                <a:gd name="adj1" fmla="val 12278318"/>
                <a:gd name="adj2" fmla="val 20519069"/>
              </a:avLst>
            </a:prstGeom>
            <a:ln w="136525">
              <a:solidFill>
                <a:srgbClr val="2402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원호 52"/>
            <p:cNvSpPr/>
            <p:nvPr userDrawn="1"/>
          </p:nvSpPr>
          <p:spPr>
            <a:xfrm rot="15465642">
              <a:off x="10581468" y="1618663"/>
              <a:ext cx="5042734" cy="5039828"/>
            </a:xfrm>
            <a:prstGeom prst="arc">
              <a:avLst>
                <a:gd name="adj1" fmla="val 12745856"/>
                <a:gd name="adj2" fmla="val 14688863"/>
              </a:avLst>
            </a:prstGeom>
            <a:ln w="111125">
              <a:solidFill>
                <a:srgbClr val="E05B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56409" y="119524"/>
            <a:ext cx="2258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18127" y="284657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타원 21"/>
          <p:cNvSpPr/>
          <p:nvPr/>
        </p:nvSpPr>
        <p:spPr>
          <a:xfrm>
            <a:off x="864769" y="4522649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원호 33"/>
          <p:cNvSpPr/>
          <p:nvPr/>
        </p:nvSpPr>
        <p:spPr>
          <a:xfrm rot="16200000">
            <a:off x="764286" y="4432215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80243" y="4522649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92494" y="3181437"/>
            <a:ext cx="773724" cy="773724"/>
          </a:xfrm>
          <a:prstGeom prst="ellipse">
            <a:avLst/>
          </a:prstGeom>
          <a:noFill/>
          <a:ln w="101600">
            <a:solidFill>
              <a:srgbClr val="73C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원호 27"/>
          <p:cNvSpPr/>
          <p:nvPr/>
        </p:nvSpPr>
        <p:spPr>
          <a:xfrm rot="16200000">
            <a:off x="781962" y="3091003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22638" y="3181437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64769" y="1832069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원호 31"/>
          <p:cNvSpPr/>
          <p:nvPr/>
        </p:nvSpPr>
        <p:spPr>
          <a:xfrm rot="16200000">
            <a:off x="764286" y="1741635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80243" y="1832069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57857" y="1749478"/>
            <a:ext cx="374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  <a:endParaRPr lang="ko-KR" altLang="en-US" sz="28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57857" y="3091002"/>
            <a:ext cx="374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진행</a:t>
            </a:r>
            <a:endParaRPr lang="ko-KR" altLang="en-US" sz="28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57857" y="4428744"/>
            <a:ext cx="374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결과</a:t>
            </a:r>
            <a:endParaRPr lang="ko-KR" altLang="en-US" sz="28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277221" y="2272698"/>
            <a:ext cx="7509094" cy="39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</a:t>
            </a:r>
            <a:r>
              <a:rPr lang="ko-KR" altLang="en-US" sz="2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         </a:t>
            </a:r>
            <a:r>
              <a:rPr lang="en-US" altLang="ko-KR" sz="2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ko-KR" altLang="en-US" sz="2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선정 사유</a:t>
            </a:r>
            <a:endParaRPr lang="ko-KR" altLang="en-US" sz="2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77221" y="3616920"/>
            <a:ext cx="762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</a:t>
            </a:r>
            <a:r>
              <a:rPr lang="ko-KR" altLang="en-US" sz="2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구성절차    </a:t>
            </a:r>
            <a:r>
              <a:rPr lang="en-US" altLang="ko-KR" sz="2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ko-KR" altLang="en-US" sz="2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기능별 코딩      </a:t>
            </a:r>
            <a:r>
              <a:rPr lang="en-US" altLang="ko-KR" sz="2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3) </a:t>
            </a:r>
            <a:r>
              <a:rPr lang="ko-KR" altLang="en-US" sz="2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      </a:t>
            </a:r>
            <a:r>
              <a:rPr lang="en-US" altLang="ko-KR" sz="2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4) </a:t>
            </a:r>
            <a:r>
              <a:rPr lang="ko-KR" altLang="en-US" sz="2000" dirty="0" err="1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디렉토리</a:t>
            </a:r>
            <a:endParaRPr lang="ko-KR" altLang="en-US" sz="2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77221" y="4961834"/>
            <a:ext cx="3743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</a:t>
            </a:r>
            <a:r>
              <a:rPr lang="ko-KR" altLang="en-US" sz="2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산출결과</a:t>
            </a:r>
            <a:r>
              <a:rPr lang="en-US" altLang="ko-KR" sz="2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2) </a:t>
            </a:r>
            <a:r>
              <a:rPr lang="ko-KR" altLang="en-US" sz="2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소감</a:t>
            </a:r>
            <a:endParaRPr lang="ko-KR" altLang="en-US" sz="2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642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10043464" y="5737609"/>
            <a:ext cx="2148535" cy="1120391"/>
          </a:xfrm>
          <a:prstGeom prst="triangle">
            <a:avLst>
              <a:gd name="adj" fmla="val 0"/>
            </a:avLst>
          </a:prstGeom>
          <a:solidFill>
            <a:srgbClr val="E05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6726" y="1640331"/>
            <a:ext cx="8692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main() - </a:t>
            </a:r>
            <a:r>
              <a:rPr lang="ko-KR" altLang="en-US" sz="2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게임루프</a:t>
            </a:r>
            <a:r>
              <a:rPr lang="en-US" altLang="ko-KR" sz="2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이벤트를</a:t>
            </a:r>
            <a:r>
              <a:rPr lang="en-US" altLang="ko-KR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처리하고 게임 상태 갱신하는 역할</a:t>
            </a:r>
            <a:endParaRPr lang="ko-KR" altLang="en-US" sz="2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9116" y="255491"/>
            <a:ext cx="4101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진행</a:t>
            </a:r>
            <a:endParaRPr lang="ko-KR" altLang="en-US" sz="4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24" name="타원 23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403885" y="772105"/>
            <a:ext cx="1031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ko-KR" altLang="en-US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기능별 코딩</a:t>
            </a:r>
            <a:endParaRPr lang="ko-KR" altLang="en-US" sz="2400" b="1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15" y="2198332"/>
            <a:ext cx="4913897" cy="31204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72739"/>
          <a:stretch/>
        </p:blipFill>
        <p:spPr>
          <a:xfrm>
            <a:off x="681677" y="5318760"/>
            <a:ext cx="3654511" cy="299445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5603812" y="2198332"/>
            <a:ext cx="66211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err="1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mouseClicked</a:t>
            </a:r>
            <a:r>
              <a:rPr lang="en-US" altLang="ko-KR" dirty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게임루프가 한 번 돌 때마다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False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값 저장하며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just"/>
            <a:r>
              <a:rPr lang="en-US" altLang="ko-KR" dirty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                      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플레이어가 클릭하면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True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값 저장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just"/>
            <a:endParaRPr lang="en-US" altLang="ko-KR" dirty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just"/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just"/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게임루프에서 발생하는 모든 이벤트를 처리하는 루프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just"/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게임종료나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esc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키 누르는 이벤트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=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 종료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just"/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마우스 이동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=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마우스 위치 </a:t>
            </a:r>
            <a:r>
              <a:rPr lang="en-US" altLang="ko-KR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mousex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mousey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저장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just"/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마우스 클릭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=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클릭한 위치 </a:t>
            </a:r>
            <a:r>
              <a:rPr lang="en-US" altLang="ko-KR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mousex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mousey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저장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just"/>
            <a:endParaRPr lang="en-US" altLang="ko-KR" dirty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just"/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just"/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just"/>
            <a:endParaRPr lang="en-US" altLang="ko-KR" dirty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just"/>
            <a:r>
              <a:rPr lang="en-US" altLang="ko-KR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boxx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boxy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</a:t>
            </a:r>
            <a:r>
              <a:rPr lang="ko-KR" altLang="en-US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게임판의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좌표 저장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just"/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1535311" y="2644346"/>
            <a:ext cx="1117273" cy="8027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535310" y="3409176"/>
            <a:ext cx="4068501" cy="19095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1535310" y="5626232"/>
            <a:ext cx="2155241" cy="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16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10043464" y="5737609"/>
            <a:ext cx="2148535" cy="1120391"/>
          </a:xfrm>
          <a:prstGeom prst="triangle">
            <a:avLst>
              <a:gd name="adj" fmla="val 0"/>
            </a:avLst>
          </a:prstGeom>
          <a:solidFill>
            <a:srgbClr val="E05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6726" y="1640331"/>
            <a:ext cx="8692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main() - </a:t>
            </a:r>
            <a:r>
              <a:rPr lang="ko-KR" altLang="en-US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게임루프</a:t>
            </a:r>
            <a:r>
              <a:rPr lang="en-US" altLang="ko-KR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이벤트를</a:t>
            </a:r>
            <a:r>
              <a:rPr lang="en-US" altLang="ko-KR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처리하고 게임 상태 갱신하는 역할</a:t>
            </a:r>
            <a:endParaRPr lang="ko-KR" altLang="en-US" sz="2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9116" y="255491"/>
            <a:ext cx="4101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진행</a:t>
            </a:r>
            <a:endParaRPr lang="ko-KR" altLang="en-US" sz="4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24" name="타원 23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403885" y="772105"/>
            <a:ext cx="1031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ko-KR" altLang="en-US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기능별 코딩</a:t>
            </a:r>
            <a:endParaRPr lang="ko-KR" altLang="en-US" sz="2400" b="1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25344"/>
          <a:stretch/>
        </p:blipFill>
        <p:spPr>
          <a:xfrm>
            <a:off x="566726" y="2323892"/>
            <a:ext cx="7951557" cy="239639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6252519" y="2277724"/>
            <a:ext cx="5618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마우스이벤트 처리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just"/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상자를 클릭한 적이 없어 </a:t>
            </a:r>
            <a:r>
              <a:rPr lang="en-US" altLang="ko-KR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boxx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boxy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값이 없는 경우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</a:p>
          <a:p>
            <a:pPr algn="just"/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박스에 하이라이트 표시해 주는 함수 실행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681064" y="2496849"/>
            <a:ext cx="2775606" cy="80652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952912" y="3525592"/>
            <a:ext cx="4019519" cy="59332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252519" y="3319645"/>
            <a:ext cx="5618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마우스이벤트 처리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just"/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상자를 클릭한 경우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상자가 열리는 애니메이션을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</a:p>
          <a:p>
            <a:pPr algn="just"/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실행하고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상자가 열려있다는 데이터 구조 저장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228924" y="4118919"/>
            <a:ext cx="217008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4291915" y="4118919"/>
            <a:ext cx="733166" cy="12017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44346" y="5378262"/>
            <a:ext cx="8073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상자가 열렸다는 데이터 구조를 저장해 두지 않은 경우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just"/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 루프가 다음 번에 돌아오면서 상자가 닫힌 것으로 처리하기 때문에 필수요소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129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10043464" y="5737609"/>
            <a:ext cx="2148535" cy="1120391"/>
          </a:xfrm>
          <a:prstGeom prst="triangle">
            <a:avLst>
              <a:gd name="adj" fmla="val 0"/>
            </a:avLst>
          </a:prstGeom>
          <a:solidFill>
            <a:srgbClr val="E05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6726" y="1640331"/>
            <a:ext cx="8692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main() - </a:t>
            </a:r>
            <a:r>
              <a:rPr lang="ko-KR" altLang="en-US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게임루프</a:t>
            </a:r>
            <a:r>
              <a:rPr lang="en-US" altLang="ko-KR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이벤트를</a:t>
            </a:r>
            <a:r>
              <a:rPr lang="en-US" altLang="ko-KR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처리하고 게임 상태 갱신하는 역할</a:t>
            </a:r>
            <a:endParaRPr lang="ko-KR" altLang="en-US" sz="2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9116" y="255491"/>
            <a:ext cx="4101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진행</a:t>
            </a:r>
            <a:endParaRPr lang="ko-KR" altLang="en-US" sz="4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24" name="타원 23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403885" y="772105"/>
            <a:ext cx="1031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ko-KR" altLang="en-US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기능별 코딩</a:t>
            </a:r>
            <a:endParaRPr lang="ko-KR" altLang="en-US" sz="2400" b="1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26" y="3109768"/>
            <a:ext cx="9128614" cy="24342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6726" y="2101996"/>
            <a:ext cx="8387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상자를 두 번째 클릭한 경우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첫 번째 클릭한 상자와 모양과 색상이 같은지 검사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짝이 맞지 않을 경우에는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초 대기 후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두 상자 모두 닫기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다음 상자의 클릭을 위하여 저장된 첫 번째와 두 번째 상자 </a:t>
            </a:r>
            <a:r>
              <a:rPr lang="ko-KR" altLang="en-US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위치값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False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변경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979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10043464" y="5737609"/>
            <a:ext cx="2148535" cy="1120391"/>
          </a:xfrm>
          <a:prstGeom prst="triangle">
            <a:avLst>
              <a:gd name="adj" fmla="val 0"/>
            </a:avLst>
          </a:prstGeom>
          <a:solidFill>
            <a:srgbClr val="E05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6726" y="1640331"/>
            <a:ext cx="8692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main() - </a:t>
            </a:r>
            <a:r>
              <a:rPr lang="ko-KR" altLang="en-US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게임루프</a:t>
            </a:r>
            <a:r>
              <a:rPr lang="en-US" altLang="ko-KR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이벤트를</a:t>
            </a:r>
            <a:r>
              <a:rPr lang="en-US" altLang="ko-KR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처리하고 게임 상태 갱신하는 역할</a:t>
            </a:r>
            <a:endParaRPr lang="ko-KR" altLang="en-US" sz="2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9116" y="255491"/>
            <a:ext cx="4101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진행</a:t>
            </a:r>
            <a:endParaRPr lang="ko-KR" altLang="en-US" sz="4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24" name="타원 23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403885" y="772105"/>
            <a:ext cx="1031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ko-KR" altLang="en-US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기능별 코딩</a:t>
            </a:r>
            <a:endParaRPr lang="ko-KR" altLang="en-US" sz="2400" b="1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97" y="2183072"/>
            <a:ext cx="4487107" cy="34104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23404" y="2183072"/>
            <a:ext cx="63036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altLang="ko-KR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hasWon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함수가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True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값을 반환하는 경우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닫힌 상자가 없다는 것으로 게임을 종료하는 애니메이션 실행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게임판을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다시 재설정 하고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 자동 </a:t>
            </a:r>
            <a:r>
              <a:rPr lang="ko-KR" altLang="en-US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재시작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게임루프가 돌아야 하기 때문에 </a:t>
            </a:r>
            <a:r>
              <a:rPr lang="en-US" altLang="ko-KR" dirty="0" err="1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pygame.display.update</a:t>
            </a:r>
            <a:r>
              <a:rPr lang="en-US" altLang="ko-KR" dirty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(), </a:t>
            </a:r>
            <a:r>
              <a:rPr lang="en-US" altLang="ko-KR" dirty="0" err="1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FPSCLOCK.tick</a:t>
            </a:r>
            <a:r>
              <a:rPr lang="en-US" altLang="ko-KR" dirty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(FPS) </a:t>
            </a:r>
            <a:r>
              <a:rPr lang="ko-KR" altLang="en-US" dirty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호출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92047" y="5271307"/>
            <a:ext cx="1391196" cy="3221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695" y="3950670"/>
            <a:ext cx="3552825" cy="676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123404" y="4708020"/>
            <a:ext cx="63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최종적으로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main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문을 호출하여 게임 완성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49316" y="3950669"/>
            <a:ext cx="3635203" cy="676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60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10043464" y="5737609"/>
            <a:ext cx="2148535" cy="1120391"/>
          </a:xfrm>
          <a:prstGeom prst="triangle">
            <a:avLst>
              <a:gd name="adj" fmla="val 0"/>
            </a:avLst>
          </a:prstGeom>
          <a:solidFill>
            <a:srgbClr val="E05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29192" y="1640331"/>
            <a:ext cx="5013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게임점수를 저장할 클래스 생성</a:t>
            </a:r>
            <a:endParaRPr lang="ko-KR" altLang="en-US" sz="2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9116" y="255491"/>
            <a:ext cx="4101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진행</a:t>
            </a:r>
            <a:endParaRPr lang="ko-KR" altLang="en-US" sz="4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24" name="타원 23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92" y="2101996"/>
            <a:ext cx="4075025" cy="35150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03885" y="772105"/>
            <a:ext cx="1031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3) </a:t>
            </a:r>
            <a:r>
              <a:rPr lang="ko-KR" altLang="en-US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           </a:t>
            </a:r>
            <a:r>
              <a:rPr lang="en-US" altLang="ko-KR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4) </a:t>
            </a:r>
            <a:r>
              <a:rPr lang="ko-KR" altLang="en-US" sz="2400" b="1" dirty="0" err="1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디렉토리</a:t>
            </a:r>
            <a:endParaRPr lang="ko-KR" altLang="en-US" sz="2400" b="1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29558" y="1640330"/>
            <a:ext cx="5013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디렉토리</a:t>
            </a:r>
            <a:r>
              <a:rPr lang="ko-KR" altLang="en-US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생성</a:t>
            </a:r>
            <a:endParaRPr lang="ko-KR" altLang="en-US" sz="2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558" y="2101995"/>
            <a:ext cx="40576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5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9116" y="255491"/>
            <a:ext cx="4101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결과</a:t>
            </a:r>
            <a:endParaRPr lang="ko-KR" altLang="en-US" sz="4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403885" y="750598"/>
            <a:ext cx="1031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</a:t>
            </a:r>
            <a:r>
              <a:rPr lang="ko-KR" altLang="en-US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산출결과</a:t>
            </a:r>
            <a:endParaRPr lang="ko-KR" altLang="en-US" sz="2400" b="1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9092" y="1458484"/>
            <a:ext cx="1031834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</a:t>
            </a:r>
            <a:r>
              <a:rPr lang="en-US" altLang="ko-KR" sz="2400" b="1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URL : https://github.com/umsiyeon/memorypuzzle</a:t>
            </a:r>
            <a:endParaRPr lang="en-US" altLang="ko-KR" sz="2400" b="1" dirty="0" smtClean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시작화면</a:t>
            </a:r>
            <a:endParaRPr lang="en-US" altLang="ko-KR" sz="2800" b="1" dirty="0" smtClean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사용자입력으로 난이도</a:t>
            </a:r>
            <a:r>
              <a:rPr lang="en-US" altLang="ko-KR" sz="20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(easy, hard)</a:t>
            </a:r>
            <a:r>
              <a:rPr lang="ko-KR" altLang="en-US" sz="20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선택</a:t>
            </a:r>
            <a:endParaRPr lang="en-US" altLang="ko-KR" sz="2000" b="1" dirty="0" smtClean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난이도 선택 후</a:t>
            </a:r>
            <a:r>
              <a:rPr lang="en-US" altLang="ko-KR" sz="20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시작</a:t>
            </a:r>
            <a:endParaRPr lang="en-US" altLang="ko-KR" sz="2000" b="1" dirty="0" smtClean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92" y="4108444"/>
            <a:ext cx="5271708" cy="230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7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9116" y="255491"/>
            <a:ext cx="4101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결과</a:t>
            </a:r>
            <a:endParaRPr lang="ko-KR" altLang="en-US" sz="4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403885" y="750598"/>
            <a:ext cx="1031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</a:t>
            </a:r>
            <a:r>
              <a:rPr lang="ko-KR" altLang="en-US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산출결과</a:t>
            </a:r>
            <a:endParaRPr lang="ko-KR" altLang="en-US" sz="2400" b="1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9092" y="1458484"/>
            <a:ext cx="103183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진행화면</a:t>
            </a:r>
            <a:endParaRPr lang="en-US" altLang="ko-KR" sz="2800" b="1" dirty="0" smtClean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 닫혀 있는 상자가 그려진 상태로 시작</a:t>
            </a:r>
            <a:endParaRPr lang="en-US" altLang="ko-KR" sz="2000" b="1" dirty="0" smtClean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 애니메이션 진행</a:t>
            </a:r>
            <a:endParaRPr lang="en-US" altLang="ko-KR" sz="2000" b="1" dirty="0" smtClean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도형 짝 맞추기</a:t>
            </a:r>
            <a:endParaRPr lang="en-US" altLang="ko-KR" sz="2000" b="1" dirty="0" smtClean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종료 후</a:t>
            </a:r>
            <a:r>
              <a:rPr lang="en-US" altLang="ko-KR" sz="20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몇 번 틀렸는지 확인</a:t>
            </a:r>
            <a:endParaRPr lang="en-US" altLang="ko-KR" sz="2000" b="1" dirty="0" smtClean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91" y="4117661"/>
            <a:ext cx="2409047" cy="19887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946" y="4117661"/>
            <a:ext cx="2407799" cy="19887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553" y="4105290"/>
            <a:ext cx="2425803" cy="20135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8001" y="4084709"/>
            <a:ext cx="2444202" cy="202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7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9116" y="255491"/>
            <a:ext cx="4101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결과</a:t>
            </a:r>
            <a:endParaRPr lang="ko-KR" altLang="en-US" sz="4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403885" y="750598"/>
            <a:ext cx="1031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ko-KR" altLang="en-US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소감</a:t>
            </a:r>
            <a:endParaRPr lang="ko-KR" altLang="en-US" sz="2400" b="1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9092" y="1458484"/>
            <a:ext cx="94235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 개의 게임을 만들기 위하여 매우 다양한 요소를 고려하는 것이 필요하다</a:t>
            </a:r>
            <a:r>
              <a:rPr lang="en-US" altLang="ko-KR" sz="20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 하나라도 잘못될 경우</a:t>
            </a:r>
            <a:r>
              <a:rPr lang="en-US" altLang="ko-KR" sz="20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오류가 발생할 수 있으며</a:t>
            </a:r>
            <a:r>
              <a:rPr lang="en-US" altLang="ko-KR" sz="20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지금 당장 오류가 보이지 않더라도 어딘가에는 오류가 있을 수 있다</a:t>
            </a:r>
            <a:r>
              <a:rPr lang="en-US" altLang="ko-KR" sz="20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 err="1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코딩한</a:t>
            </a:r>
            <a:r>
              <a:rPr lang="ko-KR" altLang="en-US" sz="20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것을 누구나 이해할 수 있게 주석을 달아주는 것이 중요하다</a:t>
            </a:r>
            <a:r>
              <a:rPr lang="en-US" altLang="ko-KR" sz="20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직접 구상한 내용을 작업하고 결과물을 얻을 수 있어 흥미롭게 진행할 수 있었다</a:t>
            </a:r>
            <a:r>
              <a:rPr lang="en-US" altLang="ko-KR" sz="20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다음에 기회가 있다면 게임이 아닌 데이터 분석을 도전해 보고 싶다</a:t>
            </a:r>
            <a:r>
              <a:rPr lang="en-US" altLang="ko-KR" sz="20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진행과정은 아주 어려웠지만</a:t>
            </a:r>
            <a:r>
              <a:rPr lang="en-US" altLang="ko-KR" sz="20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책만 보고 공부한 것보다 오래 기억되고 도움이 될 수 있을 것 같다</a:t>
            </a:r>
            <a:r>
              <a:rPr lang="en-US" altLang="ko-KR" sz="20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51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9116" y="255491"/>
            <a:ext cx="4101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  <a:endParaRPr lang="ko-KR" altLang="en-US" sz="4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403885" y="750598"/>
            <a:ext cx="1031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</a:t>
            </a:r>
            <a:r>
              <a:rPr lang="ko-KR" altLang="en-US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    </a:t>
            </a:r>
            <a:r>
              <a:rPr lang="en-US" altLang="ko-KR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ko-KR" altLang="en-US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선정 사유</a:t>
            </a:r>
            <a:endParaRPr lang="ko-KR" altLang="en-US" sz="2400" b="1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241" y="4817231"/>
            <a:ext cx="2748604" cy="16589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287" y="4817231"/>
            <a:ext cx="3050931" cy="16527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497" y="4817231"/>
            <a:ext cx="3118137" cy="16511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29092" y="1458484"/>
            <a:ext cx="1031834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</a:t>
            </a:r>
            <a:r>
              <a:rPr lang="en-US" altLang="ko-KR" sz="28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800" b="1" dirty="0" err="1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파이썬을</a:t>
            </a:r>
            <a:r>
              <a:rPr lang="ko-KR" altLang="en-US" sz="28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활용한 </a:t>
            </a:r>
            <a:r>
              <a:rPr lang="ko-KR" altLang="en-US" sz="2800" b="1" dirty="0" smtClean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짝 맞추기 게임 </a:t>
            </a:r>
            <a:r>
              <a:rPr lang="ko-KR" altLang="en-US" sz="28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만들기</a:t>
            </a:r>
            <a:endParaRPr lang="en-US" altLang="ko-KR" sz="2800" b="1" dirty="0" smtClean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</a:t>
            </a:r>
          </a:p>
          <a:p>
            <a:pPr algn="just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선정 사유</a:t>
            </a:r>
            <a:endParaRPr lang="en-US" altLang="ko-KR" sz="2800" b="1" dirty="0" smtClean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b="1" dirty="0" err="1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파이썬으로</a:t>
            </a:r>
            <a:r>
              <a:rPr lang="ko-KR" altLang="en-US" sz="2000" b="1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만들 수 있는 가장 기본적인 </a:t>
            </a:r>
            <a:r>
              <a:rPr lang="ko-KR" altLang="en-US" sz="20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게임이며</a:t>
            </a:r>
            <a:r>
              <a:rPr lang="en-US" altLang="ko-KR" sz="20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누구나</a:t>
            </a:r>
            <a:r>
              <a:rPr lang="en-US" altLang="ko-KR" sz="20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쉽게 접할 수 있는 게임</a:t>
            </a:r>
            <a:endParaRPr lang="en-US" altLang="ko-KR" sz="2000" b="1" dirty="0" smtClean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수업시간에 학습한 다양한 기능 활용 가능</a:t>
            </a:r>
            <a:r>
              <a:rPr lang="en-US" altLang="ko-KR" sz="20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(for, if, class </a:t>
            </a:r>
            <a:r>
              <a:rPr lang="ko-KR" altLang="en-US" sz="20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</a:t>
            </a:r>
            <a:r>
              <a:rPr lang="en-US" altLang="ko-KR" sz="20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0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2000" b="1" dirty="0" smtClean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</a:t>
            </a:r>
            <a:r>
              <a:rPr lang="ko-KR" altLang="en-US" sz="20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평소 게임을 좋아하여 직접 게임을 만들어 보고 싶은 욕구</a:t>
            </a:r>
            <a:endParaRPr lang="ko-KR" altLang="en-US" sz="2000" b="1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680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9116" y="255491"/>
            <a:ext cx="4101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진행</a:t>
            </a:r>
            <a:endParaRPr lang="ko-KR" altLang="en-US" sz="4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2" name="타원 11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403885" y="750598"/>
            <a:ext cx="1031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</a:t>
            </a:r>
            <a:r>
              <a:rPr lang="ko-KR" altLang="en-US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구상절차</a:t>
            </a:r>
            <a:endParaRPr lang="ko-KR" altLang="en-US" sz="2400" b="1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이등변 삼각형 3"/>
          <p:cNvSpPr/>
          <p:nvPr/>
        </p:nvSpPr>
        <p:spPr>
          <a:xfrm flipH="1">
            <a:off x="10396150" y="6359610"/>
            <a:ext cx="1795847" cy="498389"/>
          </a:xfrm>
          <a:prstGeom prst="triangle">
            <a:avLst>
              <a:gd name="adj" fmla="val 0"/>
            </a:avLst>
          </a:prstGeom>
          <a:solidFill>
            <a:srgbClr val="E05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89916" y="1594071"/>
            <a:ext cx="3458751" cy="47655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80000"/>
            <a:r>
              <a:rPr lang="ko-KR" altLang="en-US" sz="2000" dirty="0" smtClean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</a:t>
            </a:r>
            <a:r>
              <a:rPr lang="ko-KR" altLang="en-US" sz="2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 설정</a:t>
            </a:r>
            <a:endParaRPr lang="en-US" altLang="ko-KR" sz="2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80000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게임시작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80000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게임진행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80000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게임종료</a:t>
            </a:r>
            <a:endParaRPr lang="en-US" altLang="ko-KR" sz="20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80000"/>
            <a:endParaRPr lang="en-US" altLang="ko-KR" sz="20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80000"/>
            <a:r>
              <a:rPr lang="ko-KR" altLang="en-US" sz="2000" dirty="0" smtClean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게임을 </a:t>
            </a:r>
            <a:r>
              <a:rPr lang="ko-KR" altLang="en-US" sz="2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실행할 </a:t>
            </a:r>
            <a:r>
              <a:rPr lang="ko-KR" altLang="en-US" sz="2000" dirty="0" smtClean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배경</a:t>
            </a:r>
            <a:endParaRPr lang="en-US" altLang="ko-KR" sz="2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80000"/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</a:t>
            </a:r>
            <a:r>
              <a:rPr lang="ko-KR" altLang="en-US" sz="20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게임판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크기</a:t>
            </a:r>
            <a:endParaRPr lang="en-US" altLang="ko-KR" sz="20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80000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게임판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색상</a:t>
            </a:r>
            <a:endParaRPr lang="en-US" altLang="ko-KR" sz="20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80000"/>
            <a:endParaRPr lang="en-US" altLang="ko-KR" sz="20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80000"/>
            <a:r>
              <a:rPr lang="ko-KR" altLang="en-US" sz="2000" dirty="0" smtClean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도형이 </a:t>
            </a:r>
            <a:r>
              <a:rPr lang="ko-KR" altLang="en-US" sz="2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그려진 상자</a:t>
            </a:r>
            <a:endParaRPr lang="en-US" altLang="ko-KR" sz="2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80000"/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도형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도형상자 그리기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80000"/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색상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모양 랜덤 지정</a:t>
            </a:r>
            <a:endParaRPr lang="en-US" altLang="ko-KR" sz="20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45109" y="1594071"/>
            <a:ext cx="3339417" cy="47655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dirty="0" err="1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상자매칭</a:t>
            </a:r>
            <a:endParaRPr lang="en-US" altLang="ko-KR" sz="2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같은 그림을 클릭한 경우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다른 그림을 클릭한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경우</a:t>
            </a:r>
            <a:endParaRPr lang="en-US" altLang="ko-KR" sz="20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0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게임승리</a:t>
            </a:r>
            <a:endParaRPr lang="en-US" altLang="ko-KR" sz="2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승리조건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</a:t>
            </a:r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승리시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표시할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메시지</a:t>
            </a:r>
            <a:endParaRPr lang="en-US" altLang="ko-KR" sz="20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마우스 </a:t>
            </a:r>
            <a:r>
              <a:rPr lang="ko-KR" altLang="en-US" sz="2000" dirty="0" err="1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인터렉션</a:t>
            </a:r>
            <a:endParaRPr lang="en-US" altLang="ko-KR" sz="2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마우스 위치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</a:t>
            </a:r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클릭시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반응</a:t>
            </a:r>
            <a:endParaRPr lang="en-US" altLang="ko-KR" sz="20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399867" y="1594071"/>
            <a:ext cx="4219123" cy="47655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20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애니메이션</a:t>
            </a:r>
            <a:endParaRPr lang="en-US" altLang="ko-KR" sz="2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</a:t>
            </a:r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시작시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애니메이션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상자 </a:t>
            </a:r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클릭시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상자 열리는 애니메이션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상자가 닫히는 애니메이션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</a:t>
            </a:r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종료시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애니메이션</a:t>
            </a:r>
            <a:endParaRPr lang="en-US" altLang="ko-KR" sz="20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0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난이도 구분</a:t>
            </a:r>
            <a:endParaRPr lang="en-US" altLang="ko-KR" sz="2000" dirty="0" smtClean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EASY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모드</a:t>
            </a:r>
            <a:endParaRPr lang="en-US" altLang="ko-KR" sz="20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HARD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모드</a:t>
            </a:r>
            <a:endParaRPr lang="en-US" altLang="ko-KR" sz="20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0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게임점수</a:t>
            </a:r>
            <a:endParaRPr lang="en-US" altLang="ko-KR" sz="2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점수 집계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방법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238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9116" y="255491"/>
            <a:ext cx="4101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진행</a:t>
            </a:r>
            <a:endParaRPr lang="ko-KR" altLang="en-US" sz="4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2" name="타원 11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403885" y="750598"/>
            <a:ext cx="1031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</a:t>
            </a:r>
            <a:r>
              <a:rPr lang="ko-KR" altLang="en-US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구상절차</a:t>
            </a:r>
            <a:endParaRPr lang="ko-KR" altLang="en-US" sz="2400" b="1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이등변 삼각형 3"/>
          <p:cNvSpPr/>
          <p:nvPr/>
        </p:nvSpPr>
        <p:spPr>
          <a:xfrm flipH="1">
            <a:off x="10396150" y="6359610"/>
            <a:ext cx="1795847" cy="498389"/>
          </a:xfrm>
          <a:prstGeom prst="triangle">
            <a:avLst>
              <a:gd name="adj" fmla="val 0"/>
            </a:avLst>
          </a:prstGeom>
          <a:solidFill>
            <a:srgbClr val="E05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89917" y="1350762"/>
            <a:ext cx="10917884" cy="51406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지정함수 목록</a:t>
            </a:r>
            <a:endParaRPr lang="en-US" altLang="ko-KR" sz="2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1. </a:t>
            </a:r>
            <a:r>
              <a:rPr lang="en-US" altLang="ko-KR" sz="20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generateRevealedBoxesData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20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val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2.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splitIntoGroupsOf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groupSize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theList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3. </a:t>
            </a:r>
            <a:r>
              <a:rPr lang="en-US" altLang="ko-KR" sz="20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getRandomizedBoard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()</a:t>
            </a:r>
          </a:p>
          <a:p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4. </a:t>
            </a:r>
            <a:r>
              <a:rPr lang="en-US" altLang="ko-KR" sz="20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leftTopcoordsOfBox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20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boxx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boxy)</a:t>
            </a:r>
          </a:p>
          <a:p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5.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getBoxAtPixel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(x, y)</a:t>
            </a:r>
          </a:p>
          <a:p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6. </a:t>
            </a:r>
            <a:r>
              <a:rPr lang="en-US" altLang="ko-KR" sz="20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drawIcon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(shape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color,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boxx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boxy)</a:t>
            </a:r>
          </a:p>
          <a:p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7.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getShapeAndColor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(board,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boxx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boxy)</a:t>
            </a:r>
          </a:p>
          <a:p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8.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drawBoxCovers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(board,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boxx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boxy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9.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drawBoard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(board, revealed)</a:t>
            </a:r>
          </a:p>
          <a:p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10.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revealBoxesAnimation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(board,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boxesToReveal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11.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coverBoxesAnimation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(board,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boxesToCover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12. </a:t>
            </a:r>
            <a:r>
              <a:rPr lang="en-US" altLang="ko-KR" sz="20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drawHighlightBox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20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boxx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boxy)</a:t>
            </a:r>
          </a:p>
          <a:p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13.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startGameAnimation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(board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14</a:t>
            </a:r>
            <a:r>
              <a:rPr lang="en-US" altLang="ko-KR" sz="20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en-US" altLang="ko-KR" sz="20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gameWonAnimation</a:t>
            </a:r>
            <a:r>
              <a:rPr lang="en-US" altLang="ko-KR" sz="2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(board</a:t>
            </a:r>
            <a:r>
              <a:rPr lang="en-US" altLang="ko-KR" sz="20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15.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hasWon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revealedBoxes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44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10043464" y="5737609"/>
            <a:ext cx="2148535" cy="1120391"/>
          </a:xfrm>
          <a:prstGeom prst="triangle">
            <a:avLst>
              <a:gd name="adj" fmla="val 0"/>
            </a:avLst>
          </a:prstGeom>
          <a:solidFill>
            <a:srgbClr val="E05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6726" y="1640331"/>
            <a:ext cx="5013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개발환경 설정</a:t>
            </a:r>
            <a:endParaRPr lang="ko-KR" altLang="en-US" sz="2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54425" y="2016488"/>
            <a:ext cx="5013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ko-KR" altLang="en-US" sz="2000" dirty="0">
              <a:solidFill>
                <a:srgbClr val="24020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9116" y="255491"/>
            <a:ext cx="4101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진행</a:t>
            </a:r>
            <a:endParaRPr lang="ko-KR" altLang="en-US" sz="4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24" name="타원 23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403885" y="750598"/>
            <a:ext cx="1031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ko-KR" altLang="en-US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기능별 코딩</a:t>
            </a:r>
            <a:endParaRPr lang="ko-KR" altLang="en-US" sz="2400" b="1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86880" y="2101996"/>
            <a:ext cx="6035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err="1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ramdom</a:t>
            </a:r>
            <a:r>
              <a:rPr lang="en-US" altLang="ko-KR" dirty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색상과 도형을 랜덤으로 생성할</a:t>
            </a:r>
            <a:r>
              <a:rPr lang="en-US" altLang="ko-KR" dirty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모듈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just"/>
            <a:r>
              <a:rPr lang="en-US" altLang="ko-KR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pygame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: </a:t>
            </a:r>
            <a:r>
              <a:rPr lang="ko-KR" altLang="en-US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파이썬으로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게임을 개발하기 위한 모듈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just"/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sys : </a:t>
            </a:r>
            <a:r>
              <a:rPr lang="ko-KR" altLang="en-US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파이썬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인터프리터와 관련 정보를 제공하는 모듈</a:t>
            </a:r>
          </a:p>
          <a:p>
            <a:pPr algn="just"/>
            <a:r>
              <a:rPr lang="en-US" altLang="ko-KR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pygame.locals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: </a:t>
            </a:r>
            <a:r>
              <a:rPr lang="en-US" altLang="ko-KR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mousemotion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quit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변수를 포함한 모</a:t>
            </a:r>
            <a:r>
              <a:rPr lang="ko-KR" altLang="en-US" dirty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듈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596198" y="3138406"/>
            <a:ext cx="498371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2872668" y="3138406"/>
            <a:ext cx="7183" cy="10707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73319" y="3450624"/>
            <a:ext cx="7913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※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모듈을 불러오기 위한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import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70776" y="4485012"/>
            <a:ext cx="9138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From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calss_failscore.playerfailscore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dirty="0" smtClean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import *</a:t>
            </a:r>
            <a:endParaRPr lang="ko-KR" altLang="en-US" sz="3200" dirty="0">
              <a:solidFill>
                <a:schemeClr val="accent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2220686" y="5069787"/>
            <a:ext cx="2873828" cy="170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5312229" y="5052737"/>
            <a:ext cx="2873828" cy="170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3650417" y="5052737"/>
            <a:ext cx="7184" cy="5847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6741960" y="5052736"/>
            <a:ext cx="7184" cy="53536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988186" y="5671612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디렉토리명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03378" y="5673637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모듈명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8295465" y="5052736"/>
            <a:ext cx="1545220" cy="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9060782" y="5052736"/>
            <a:ext cx="7184" cy="53536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186057" y="5671612"/>
            <a:ext cx="3058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모듈내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전체 함수를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7" y="2216139"/>
            <a:ext cx="5198389" cy="84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5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10043464" y="5737609"/>
            <a:ext cx="2148535" cy="1120391"/>
          </a:xfrm>
          <a:prstGeom prst="triangle">
            <a:avLst>
              <a:gd name="adj" fmla="val 0"/>
            </a:avLst>
          </a:prstGeom>
          <a:solidFill>
            <a:srgbClr val="E05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6726" y="1640331"/>
            <a:ext cx="5013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게임난이도 지정</a:t>
            </a:r>
            <a:endParaRPr lang="ko-KR" altLang="en-US" sz="2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9116" y="255491"/>
            <a:ext cx="4101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진행</a:t>
            </a:r>
            <a:endParaRPr lang="ko-KR" altLang="en-US" sz="4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24" name="타원 23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403885" y="772105"/>
            <a:ext cx="1031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ko-KR" altLang="en-US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기능별 코딩</a:t>
            </a:r>
            <a:endParaRPr lang="ko-KR" altLang="en-US" sz="2400" b="1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27" y="2184786"/>
            <a:ext cx="5013185" cy="2127324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5686880" y="2101996"/>
            <a:ext cx="6035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 : </a:t>
            </a:r>
            <a:r>
              <a:rPr lang="ko-KR" altLang="en-US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입력받은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값을 저장할 변수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just"/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‘E’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또는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‘e’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입력한 경우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easy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모드에 필요한 모듈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import</a:t>
            </a:r>
          </a:p>
          <a:p>
            <a:pPr algn="just"/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‘H’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또는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‘h’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입력한 경우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hard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모드에 필요한 모듈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import</a:t>
            </a:r>
          </a:p>
          <a:p>
            <a:pPr algn="just"/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외의 다른 키 입력한 경우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재실행 안내 후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 종료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26" y="4394900"/>
            <a:ext cx="3800475" cy="1933575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4470402" y="4537280"/>
            <a:ext cx="7251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 </a:t>
            </a:r>
            <a:r>
              <a:rPr lang="ko-KR" altLang="en-US" dirty="0" err="1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디렉토리에</a:t>
            </a:r>
            <a:r>
              <a:rPr lang="ko-KR" altLang="en-US" dirty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easy</a:t>
            </a:r>
            <a:r>
              <a:rPr lang="ko-KR" altLang="en-US" dirty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모드</a:t>
            </a:r>
            <a:r>
              <a:rPr lang="en-US" altLang="ko-KR" dirty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hard</a:t>
            </a:r>
            <a:r>
              <a:rPr lang="ko-KR" altLang="en-US" dirty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모드에 필요한 모듈을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생성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just"/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just"/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난이도별 게임에 필요한 기본적인 게임설정을 포함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just"/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게임판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크기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도형이 그려진 상자의 개수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도형의 종류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색상 등의 변수 정의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en-US" altLang="ko-KR" dirty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58426" y="5297715"/>
            <a:ext cx="3595860" cy="64454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72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10043464" y="5737609"/>
            <a:ext cx="2148535" cy="1120391"/>
          </a:xfrm>
          <a:prstGeom prst="triangle">
            <a:avLst>
              <a:gd name="adj" fmla="val 0"/>
            </a:avLst>
          </a:prstGeom>
          <a:solidFill>
            <a:srgbClr val="E05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6726" y="1640331"/>
            <a:ext cx="5013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게임난이도 지정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9116" y="255491"/>
            <a:ext cx="4101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진행</a:t>
            </a:r>
            <a:endParaRPr lang="ko-KR" altLang="en-US" sz="4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24" name="타원 23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33" y="2725653"/>
            <a:ext cx="3920662" cy="35556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66726" y="2160732"/>
            <a:ext cx="772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난이도를 </a:t>
            </a:r>
            <a:r>
              <a:rPr lang="ko-KR" altLang="en-US" dirty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결정하는 변수를 선언한 파일 별도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생성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670" y="2725653"/>
            <a:ext cx="3924994" cy="355567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547985" y="2886408"/>
            <a:ext cx="94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easy</a:t>
            </a:r>
            <a:endParaRPr lang="ko-KR" altLang="en-US" sz="2400" dirty="0">
              <a:solidFill>
                <a:schemeClr val="accent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99856" y="2886408"/>
            <a:ext cx="94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hard</a:t>
            </a:r>
            <a:endParaRPr lang="ko-KR" altLang="en-US" sz="24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03885" y="772105"/>
            <a:ext cx="1031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ko-KR" altLang="en-US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기능별 코딩</a:t>
            </a:r>
            <a:endParaRPr lang="ko-KR" altLang="en-US" sz="2400" b="1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04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10043464" y="5737609"/>
            <a:ext cx="2148535" cy="1120391"/>
          </a:xfrm>
          <a:prstGeom prst="triangle">
            <a:avLst>
              <a:gd name="adj" fmla="val 0"/>
            </a:avLst>
          </a:prstGeom>
          <a:solidFill>
            <a:srgbClr val="E05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6726" y="1640331"/>
            <a:ext cx="8692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generateRevealedBoxesData</a:t>
            </a:r>
            <a:r>
              <a:rPr lang="en-US" altLang="ko-KR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2400" dirty="0" err="1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val</a:t>
            </a:r>
            <a:r>
              <a:rPr lang="en-US" altLang="ko-KR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2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9116" y="255491"/>
            <a:ext cx="4101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진행</a:t>
            </a:r>
            <a:endParaRPr lang="ko-KR" altLang="en-US" sz="4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24" name="타원 23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403885" y="772105"/>
            <a:ext cx="1031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ko-KR" altLang="en-US" sz="2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기능별 코딩</a:t>
            </a:r>
            <a:endParaRPr lang="ko-KR" altLang="en-US" sz="2400" b="1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684" y="1712735"/>
            <a:ext cx="3376550" cy="122231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66726" y="2101996"/>
            <a:ext cx="7728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상자들이 열렸는지 닫혔는지를 확인할 수 있는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차원 리스트를 만드는 함수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revealedBoxes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변수의 빈 리스트에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for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문을 통해 리스트 안에 리스트를 저장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847" y="3396711"/>
            <a:ext cx="3593382" cy="1310701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66726" y="3324307"/>
            <a:ext cx="8692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splitIntoGroupsOf</a:t>
            </a:r>
            <a:r>
              <a:rPr lang="en-US" altLang="ko-KR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2400" dirty="0" err="1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groupSize</a:t>
            </a:r>
            <a:r>
              <a:rPr lang="en-US" altLang="ko-KR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z="2400" dirty="0" err="1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theList</a:t>
            </a:r>
            <a:r>
              <a:rPr lang="en-US" altLang="ko-KR" sz="2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2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6727" y="3852067"/>
            <a:ext cx="7353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리스트를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차원 리스트로 만드는 함수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Result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변수의 빈 리스트에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for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문을 통해 안쪽 리스트에 </a:t>
            </a:r>
            <a:r>
              <a:rPr lang="en-US" altLang="ko-KR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groupSize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만큼 아이템을 저장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just"/>
            <a:r>
              <a:rPr lang="en-US" altLang="ko-KR" dirty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ex) </a:t>
            </a:r>
            <a:r>
              <a:rPr lang="en-US" altLang="ko-KR" dirty="0" err="1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splitIntoGroupsOf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(2, [ (</a:t>
            </a:r>
            <a:r>
              <a:rPr lang="en-US" altLang="ko-KR" dirty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0,0), (0,1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), (</a:t>
            </a:r>
            <a:r>
              <a:rPr lang="en-US" altLang="ko-KR" dirty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1,0), (1,1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] )</a:t>
            </a:r>
          </a:p>
          <a:p>
            <a:pPr algn="just"/>
            <a:r>
              <a:rPr lang="en-US" altLang="ko-KR" dirty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     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결과 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[ [(0,0), (</a:t>
            </a:r>
            <a:r>
              <a:rPr lang="en-US" altLang="ko-KR" dirty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0,1</a:t>
            </a:r>
            <a:r>
              <a:rPr lang="en-US" altLang="ko-KR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)], [(1,0), (1,1)] ]</a:t>
            </a:r>
            <a:r>
              <a:rPr lang="ko-KR" altLang="en-US" dirty="0" smtClean="0">
                <a:solidFill>
                  <a:srgbClr val="24020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dirty="0" smtClean="0">
              <a:solidFill>
                <a:srgbClr val="24020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85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1592</Words>
  <Application>Microsoft Office PowerPoint</Application>
  <PresentationFormat>와이드스크린</PresentationFormat>
  <Paragraphs>272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나눔스퀘어 Bold</vt:lpstr>
      <vt:lpstr>나눔스퀘어 ExtraBold</vt:lpstr>
      <vt:lpstr>나눔스퀘어 Light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사용자</cp:lastModifiedBy>
  <cp:revision>72</cp:revision>
  <dcterms:created xsi:type="dcterms:W3CDTF">2017-02-25T07:24:27Z</dcterms:created>
  <dcterms:modified xsi:type="dcterms:W3CDTF">2018-12-20T20:01:05Z</dcterms:modified>
</cp:coreProperties>
</file>