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71" r:id="rId6"/>
    <p:sldId id="272" r:id="rId7"/>
    <p:sldId id="259" r:id="rId8"/>
    <p:sldId id="261" r:id="rId9"/>
    <p:sldId id="265" r:id="rId10"/>
    <p:sldId id="263" r:id="rId11"/>
    <p:sldId id="262" r:id="rId12"/>
    <p:sldId id="264" r:id="rId13"/>
    <p:sldId id="270" r:id="rId14"/>
    <p:sldId id="269" r:id="rId15"/>
    <p:sldId id="274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32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virtualacademy.com/training-courses/microsoft-azure-fundamentals-storage-and-data" TargetMode="External"/><Relationship Id="rId5" Type="http://schemas.openxmlformats.org/officeDocument/2006/relationships/hyperlink" Target="http://www.microsoftvirtualacademy.com/training-courses/microsoft-azure-fundamentals-websites" TargetMode="External"/><Relationship Id="rId4" Type="http://schemas.openxmlformats.org/officeDocument/2006/relationships/hyperlink" Target="http://www.microsoftvirtualacademy.com/training-courses/microsoft-azure-fundamenta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0126" y="4460325"/>
            <a:ext cx="4229074" cy="109779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Cloud Computing With</a:t>
            </a:r>
            <a:br>
              <a:rPr lang="en-US" dirty="0" smtClean="0"/>
            </a:br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126" y="5562599"/>
            <a:ext cx="4229074" cy="7485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Presentation by Aaron Hinton</a:t>
            </a:r>
          </a:p>
          <a:p>
            <a:r>
              <a:rPr lang="en-US" dirty="0" smtClean="0"/>
              <a:t>UMSL – Information Systems Programming Club</a:t>
            </a:r>
          </a:p>
          <a:p>
            <a:r>
              <a:rPr lang="en-US" dirty="0" smtClean="0"/>
              <a:t>March 18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4" name="Picture 3" descr="WindowsAzur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18" y="4382179"/>
            <a:ext cx="2351878" cy="235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1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</a:t>
            </a:r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876926"/>
            <a:ext cx="7556313" cy="4249237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Complicated systems can be integrated into a common platform</a:t>
            </a:r>
          </a:p>
          <a:p>
            <a:pPr lvl="1"/>
            <a:r>
              <a:rPr lang="en-US" sz="2200" dirty="0" smtClean="0"/>
              <a:t>Easier to setup</a:t>
            </a:r>
          </a:p>
          <a:p>
            <a:pPr lvl="1"/>
            <a:r>
              <a:rPr lang="en-US" sz="2200" dirty="0" smtClean="0"/>
              <a:t>Lower latency</a:t>
            </a:r>
            <a:endParaRPr lang="en-US" sz="2200" dirty="0" smtClean="0"/>
          </a:p>
          <a:p>
            <a:r>
              <a:rPr lang="en-US" sz="2400" dirty="0" smtClean="0"/>
              <a:t>Backup and recovery </a:t>
            </a:r>
          </a:p>
          <a:p>
            <a:pPr lvl="1"/>
            <a:r>
              <a:rPr lang="en-US" sz="2200" dirty="0" smtClean="0"/>
              <a:t>Easier to implement extensive geo-redundancy and lowers downtime risk</a:t>
            </a:r>
          </a:p>
          <a:p>
            <a:r>
              <a:rPr lang="en-US" sz="2400" dirty="0" smtClean="0"/>
              <a:t>Hybrid architecture is possible</a:t>
            </a:r>
          </a:p>
          <a:p>
            <a:pPr lvl="1"/>
            <a:r>
              <a:rPr lang="en-US" sz="2200" dirty="0" smtClean="0"/>
              <a:t>Services are purchased to supplement existing resources as needed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54397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Use of Azure </a:t>
            </a:r>
            <a:r>
              <a:rPr lang="en-US" dirty="0" smtClean="0"/>
              <a:t>as a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84422"/>
            <a:ext cx="7556313" cy="44417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Deploy personal websites</a:t>
            </a:r>
          </a:p>
          <a:p>
            <a:pPr lvl="1"/>
            <a:r>
              <a:rPr lang="en-US" dirty="0" smtClean="0"/>
              <a:t>Resume website</a:t>
            </a:r>
          </a:p>
          <a:p>
            <a:r>
              <a:rPr lang="en-US" dirty="0" smtClean="0"/>
              <a:t>Experiment with integrating various computer technologies</a:t>
            </a:r>
          </a:p>
          <a:p>
            <a:pPr lvl="1"/>
            <a:r>
              <a:rPr lang="en-US" dirty="0" smtClean="0"/>
              <a:t>Web servers</a:t>
            </a:r>
          </a:p>
          <a:p>
            <a:pPr lvl="1"/>
            <a:r>
              <a:rPr lang="en-US" dirty="0" smtClean="0"/>
              <a:t>Databases</a:t>
            </a:r>
            <a:endParaRPr lang="en-US" dirty="0" smtClean="0"/>
          </a:p>
          <a:p>
            <a:r>
              <a:rPr lang="en-US" dirty="0" smtClean="0"/>
              <a:t>Tryout new technologies without setting up servers</a:t>
            </a:r>
          </a:p>
          <a:p>
            <a:pPr lvl="1"/>
            <a:r>
              <a:rPr lang="en-US" dirty="0" err="1" smtClean="0"/>
              <a:t>Wordpress</a:t>
            </a:r>
            <a:r>
              <a:rPr lang="en-US" dirty="0" smtClean="0"/>
              <a:t>, Drupal</a:t>
            </a:r>
          </a:p>
          <a:p>
            <a:pPr lvl="1"/>
            <a:r>
              <a:rPr lang="en-US" dirty="0" smtClean="0"/>
              <a:t>NoSQL Databases</a:t>
            </a:r>
          </a:p>
          <a:p>
            <a:pPr lvl="1"/>
            <a:r>
              <a:rPr lang="en-US" dirty="0" smtClean="0"/>
              <a:t>Django, Node.js</a:t>
            </a:r>
          </a:p>
          <a:p>
            <a:r>
              <a:rPr lang="en-US" dirty="0" smtClean="0"/>
              <a:t>Class Projects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IS Design Class</a:t>
            </a:r>
            <a:endParaRPr lang="en-US" dirty="0"/>
          </a:p>
          <a:p>
            <a:r>
              <a:rPr lang="en-US" dirty="0" smtClean="0"/>
              <a:t>Build out virtual networks and infrastructure to practice in-class concepts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91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startup from Azure portal</a:t>
            </a:r>
          </a:p>
          <a:p>
            <a:r>
              <a:rPr lang="en-US" dirty="0" smtClean="0"/>
              <a:t>Website deployment from Visual Studio</a:t>
            </a:r>
          </a:p>
          <a:p>
            <a:r>
              <a:rPr lang="en-US" dirty="0" smtClean="0"/>
              <a:t>Demo a web application that utilizes</a:t>
            </a:r>
          </a:p>
          <a:p>
            <a:pPr lvl="2"/>
            <a:r>
              <a:rPr lang="en-US" dirty="0" smtClean="0"/>
              <a:t>SQL Database</a:t>
            </a:r>
          </a:p>
          <a:p>
            <a:pPr lvl="2"/>
            <a:r>
              <a:rPr lang="en-US" dirty="0" smtClean="0"/>
              <a:t>Azure Cloud Storage</a:t>
            </a:r>
          </a:p>
          <a:p>
            <a:pPr lvl="2"/>
            <a:r>
              <a:rPr lang="en-US" dirty="0" smtClean="0"/>
              <a:t>Azure Web Services</a:t>
            </a:r>
          </a:p>
          <a:p>
            <a:pPr lvl="2"/>
            <a:r>
              <a:rPr lang="en-US" dirty="0" err="1" smtClean="0"/>
              <a:t>SendGrid</a:t>
            </a:r>
            <a:r>
              <a:rPr lang="en-US" dirty="0" smtClean="0"/>
              <a:t> Email Services</a:t>
            </a:r>
          </a:p>
          <a:p>
            <a:pPr lvl="2"/>
            <a:r>
              <a:rPr lang="en-US" dirty="0" err="1" smtClean="0"/>
              <a:t>Twilio</a:t>
            </a:r>
            <a:r>
              <a:rPr lang="en-US" dirty="0" smtClean="0"/>
              <a:t> Text Messaging</a:t>
            </a:r>
          </a:p>
        </p:txBody>
      </p:sp>
    </p:spTree>
    <p:extLst>
      <p:ext uri="{BB962C8B-B14F-4D97-AF65-F5344CB8AC3E}">
        <p14:creationId xmlns:p14="http://schemas.microsoft.com/office/powerpoint/2010/main" val="135071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pic>
        <p:nvPicPr>
          <p:cNvPr id="4" name="Content Placeholder 3" descr="Screen Shot 2015-03-17 at 12.39.57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044" r="-80044"/>
          <a:stretch>
            <a:fillRect/>
          </a:stretch>
        </p:blipFill>
        <p:spPr>
          <a:xfrm>
            <a:off x="2818538" y="1820133"/>
            <a:ext cx="7556313" cy="4144963"/>
          </a:xfrm>
        </p:spPr>
      </p:pic>
      <p:sp>
        <p:nvSpPr>
          <p:cNvPr id="5" name="TextBox 4"/>
          <p:cNvSpPr txBox="1"/>
          <p:nvPr/>
        </p:nvSpPr>
        <p:spPr>
          <a:xfrm>
            <a:off x="190005" y="1820133"/>
            <a:ext cx="4960136" cy="5724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Books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Zen of Cloud: Learning Cloud Computing by Examples on Microsoft Azure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r>
              <a:rPr lang="en-US" sz="2000" dirty="0" smtClean="0"/>
              <a:t>Online Resources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Microsoft Azure: </a:t>
            </a: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azure.microsoft.com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Microsoft Virtual Academy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hlinkClick r:id="rId4"/>
              </a:rPr>
              <a:t>Fundamentals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hlinkClick r:id="rId5"/>
              </a:rPr>
              <a:t>Fundamentals : Websites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>
                <a:hlinkClick r:id="rId6"/>
              </a:rPr>
              <a:t>Fundamentals : Storage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1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Questions &amp; Answer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Works Cited</a:t>
            </a:r>
          </a:p>
          <a:p>
            <a:r>
              <a:rPr lang="en-US" dirty="0"/>
              <a:t>Microsoft.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Microsoft Azure: Cloud computing platform and services</a:t>
            </a:r>
            <a:r>
              <a:rPr lang="en-US" dirty="0"/>
              <a:t>. Retrieved March 17, 2015, from Microsoft Azure: http://azure.microsoft.com/en-us/</a:t>
            </a:r>
          </a:p>
          <a:p>
            <a:r>
              <a:rPr lang="en-US" dirty="0"/>
              <a:t>Microsoft.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Microsoft Virtual Academy</a:t>
            </a:r>
            <a:r>
              <a:rPr lang="en-US" dirty="0"/>
              <a:t>. Retrieved March 17, 2015, from Microsoft Virtual Academy: http://www.microsoftvirtualacademy.com/</a:t>
            </a:r>
          </a:p>
          <a:p>
            <a:r>
              <a:rPr lang="en-US" dirty="0"/>
              <a:t>Seitz, P. (2014, November 18). </a:t>
            </a:r>
            <a:r>
              <a:rPr lang="en-US" i="1" dirty="0"/>
              <a:t>Amazon Web Services Rains On Other Cloud Vendors</a:t>
            </a:r>
            <a:r>
              <a:rPr lang="en-US" dirty="0"/>
              <a:t>. Retrieved March 17, 2015, from Investors.com: http://news.investors.com/technology/111814-726996-amzn-dominates-cloud-computing-but-msft-growing.htm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Presentation</a:t>
            </a:r>
            <a:br>
              <a:rPr lang="en-US" dirty="0" smtClean="0"/>
            </a:br>
            <a:r>
              <a:rPr lang="en-US" dirty="0" smtClean="0"/>
              <a:t>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smtClean="0"/>
              <a:t>cloud computing?</a:t>
            </a:r>
          </a:p>
          <a:p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 smtClean="0"/>
              <a:t>Azure?</a:t>
            </a:r>
          </a:p>
          <a:p>
            <a:r>
              <a:rPr lang="en-US" dirty="0" smtClean="0"/>
              <a:t>Why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 smtClean="0"/>
              <a:t>Azure?</a:t>
            </a:r>
          </a:p>
          <a:p>
            <a:r>
              <a:rPr lang="en-US" dirty="0" smtClean="0"/>
              <a:t>Getting </a:t>
            </a:r>
            <a:r>
              <a:rPr lang="en-US" dirty="0"/>
              <a:t>s</a:t>
            </a:r>
            <a:r>
              <a:rPr lang="en-US" dirty="0" smtClean="0"/>
              <a:t>tarted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 smtClean="0"/>
              <a:t>steps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4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Cloud Computing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cloud is simply a pool of hardware, software, and resources that subscribers have access to.</a:t>
            </a:r>
          </a:p>
          <a:p>
            <a:r>
              <a:rPr lang="en-US" dirty="0" smtClean="0"/>
              <a:t>Available from anywhere and at any time</a:t>
            </a:r>
          </a:p>
          <a:p>
            <a:r>
              <a:rPr lang="en-US" dirty="0" smtClean="0"/>
              <a:t>Users are not responsible for maintaining the </a:t>
            </a:r>
            <a:r>
              <a:rPr lang="en-US" dirty="0" smtClean="0"/>
              <a:t>cloud’s systems</a:t>
            </a:r>
            <a:endParaRPr lang="en-US" dirty="0" smtClean="0"/>
          </a:p>
          <a:p>
            <a:r>
              <a:rPr lang="en-US" dirty="0" smtClean="0"/>
              <a:t>Typically pay-as-you-go (hourly / daily / monthly)</a:t>
            </a:r>
          </a:p>
          <a:p>
            <a:r>
              <a:rPr lang="en-US" dirty="0" smtClean="0"/>
              <a:t>You only pay for what you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2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Cloud </a:t>
            </a:r>
            <a:r>
              <a:rPr lang="en-US" sz="4400" dirty="0" smtClean="0"/>
              <a:t>Service </a:t>
            </a:r>
            <a:r>
              <a:rPr lang="en-US" sz="4400" dirty="0" smtClean="0"/>
              <a:t>Types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40128"/>
            <a:ext cx="7556313" cy="4750346"/>
          </a:xfrm>
        </p:spPr>
        <p:txBody>
          <a:bodyPr>
            <a:normAutofit/>
          </a:bodyPr>
          <a:lstStyle/>
          <a:p>
            <a:r>
              <a:rPr lang="en-US" dirty="0" err="1" smtClean="0"/>
              <a:t>IaaS</a:t>
            </a:r>
            <a:r>
              <a:rPr lang="en-US" dirty="0" smtClean="0"/>
              <a:t> – Infrastructure as a service</a:t>
            </a:r>
          </a:p>
          <a:p>
            <a:pPr lvl="1"/>
            <a:r>
              <a:rPr lang="en-US" dirty="0" smtClean="0"/>
              <a:t>Refers to the “leasing” of computer hardware / virtual machines from a provider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– Platform as a Service</a:t>
            </a:r>
          </a:p>
          <a:p>
            <a:pPr lvl="1"/>
            <a:r>
              <a:rPr lang="en-US" dirty="0" smtClean="0"/>
              <a:t>Provides a higher level of abstraction than </a:t>
            </a:r>
            <a:r>
              <a:rPr lang="en-US" dirty="0" err="1" smtClean="0"/>
              <a:t>IaaS</a:t>
            </a:r>
            <a:endParaRPr lang="en-US" dirty="0"/>
          </a:p>
          <a:p>
            <a:pPr lvl="1"/>
            <a:r>
              <a:rPr lang="en-US" dirty="0" smtClean="0"/>
              <a:t>Provides developers with the access to the software and resources </a:t>
            </a:r>
            <a:r>
              <a:rPr lang="en-US" dirty="0"/>
              <a:t>to store </a:t>
            </a:r>
            <a:r>
              <a:rPr lang="en-US" dirty="0" smtClean="0"/>
              <a:t>data and run their applications</a:t>
            </a:r>
          </a:p>
          <a:p>
            <a:r>
              <a:rPr lang="en-US" dirty="0" err="1" smtClean="0"/>
              <a:t>SaaS</a:t>
            </a:r>
            <a:r>
              <a:rPr lang="en-US" dirty="0" smtClean="0"/>
              <a:t> – Software as a service</a:t>
            </a:r>
          </a:p>
          <a:p>
            <a:pPr lvl="1"/>
            <a:r>
              <a:rPr lang="en-US" dirty="0" smtClean="0"/>
              <a:t>Early development in this realm is credited to Marc </a:t>
            </a:r>
            <a:r>
              <a:rPr lang="en-US" dirty="0" err="1" smtClean="0"/>
              <a:t>Benioff</a:t>
            </a:r>
            <a:r>
              <a:rPr lang="en-US" dirty="0" smtClean="0"/>
              <a:t>, The founder of the CRM tool </a:t>
            </a:r>
            <a:r>
              <a:rPr lang="en-US" dirty="0" err="1" smtClean="0"/>
              <a:t>Salesforce</a:t>
            </a:r>
            <a:endParaRPr lang="en-US" dirty="0" smtClean="0"/>
          </a:p>
          <a:p>
            <a:pPr lvl="1"/>
            <a:r>
              <a:rPr lang="en-US" dirty="0" smtClean="0"/>
              <a:t>Allows users to utilize </a:t>
            </a:r>
            <a:r>
              <a:rPr lang="en-US" dirty="0" smtClean="0"/>
              <a:t>software </a:t>
            </a:r>
            <a:r>
              <a:rPr lang="en-US" dirty="0" smtClean="0"/>
              <a:t>without having to maintain client side </a:t>
            </a:r>
            <a:r>
              <a:rPr lang="en-US" dirty="0" smtClean="0"/>
              <a:t>software and </a:t>
            </a:r>
            <a:r>
              <a:rPr lang="en-US" dirty="0" smtClean="0"/>
              <a:t>resources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48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98028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dirty="0" smtClean="0"/>
              <a:t>Storage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Data warehousing, disaster recovery, geo-redundancy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Computing Processing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Compute time for processor intensive operations</a:t>
            </a:r>
          </a:p>
          <a:p>
            <a:pPr lvl="2">
              <a:buFont typeface="Wingdings" charset="2"/>
              <a:buChar char="v"/>
            </a:pPr>
            <a:r>
              <a:rPr lang="en-US" dirty="0" smtClean="0"/>
              <a:t>Graphics, Video, Cryptography, Business Intelligence, etc.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Software Services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Software hosting , Software Deployment , Application Services</a:t>
            </a: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Databases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SQL</a:t>
            </a:r>
            <a:r>
              <a:rPr lang="en-US" dirty="0" smtClean="0"/>
              <a:t>, </a:t>
            </a:r>
            <a:r>
              <a:rPr lang="en-US" dirty="0"/>
              <a:t>NoSQL, MySQL </a:t>
            </a:r>
            <a:endParaRPr lang="en-US" dirty="0" smtClean="0"/>
          </a:p>
          <a:p>
            <a:pPr>
              <a:buFont typeface="Wingdings" charset="2"/>
              <a:buChar char="v"/>
            </a:pPr>
            <a:r>
              <a:rPr lang="en-US" dirty="0" smtClean="0"/>
              <a:t>Servers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r>
              <a:rPr lang="en-US" dirty="0" smtClean="0"/>
              <a:t>Virtual </a:t>
            </a:r>
            <a:r>
              <a:rPr lang="en-US" dirty="0" smtClean="0"/>
              <a:t>Machines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Benefits of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37912"/>
            <a:ext cx="7556313" cy="478825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Flexible</a:t>
            </a:r>
          </a:p>
          <a:p>
            <a:pPr lvl="1"/>
            <a:r>
              <a:rPr lang="en-US" sz="2200" dirty="0" smtClean="0"/>
              <a:t>Infrastructure can be added and removed as needed</a:t>
            </a:r>
          </a:p>
          <a:p>
            <a:pPr lvl="1"/>
            <a:r>
              <a:rPr lang="en-US" sz="2200" dirty="0" smtClean="0"/>
              <a:t>Easy to scale with business levels / size</a:t>
            </a:r>
            <a:endParaRPr lang="en-US" sz="2200" dirty="0" smtClean="0"/>
          </a:p>
          <a:p>
            <a:r>
              <a:rPr lang="en-US" sz="2400" dirty="0" smtClean="0"/>
              <a:t>Lower Maintenance costs</a:t>
            </a:r>
          </a:p>
          <a:p>
            <a:pPr lvl="1"/>
            <a:r>
              <a:rPr lang="en-US" sz="2200" dirty="0" smtClean="0"/>
              <a:t>No equipment to maintain / upgrade</a:t>
            </a:r>
          </a:p>
          <a:p>
            <a:pPr lvl="1"/>
            <a:r>
              <a:rPr lang="en-US" sz="2200" dirty="0" smtClean="0"/>
              <a:t>No software to maintain / upgrade</a:t>
            </a:r>
            <a:endParaRPr lang="en-US" sz="2200" dirty="0" smtClean="0"/>
          </a:p>
          <a:p>
            <a:r>
              <a:rPr lang="en-US" sz="2400" dirty="0" smtClean="0"/>
              <a:t>Efficient</a:t>
            </a:r>
          </a:p>
          <a:p>
            <a:pPr lvl="1"/>
            <a:r>
              <a:rPr lang="en-US" sz="2200" dirty="0" smtClean="0"/>
              <a:t>Electrical </a:t>
            </a:r>
            <a:r>
              <a:rPr lang="en-US" sz="2200" dirty="0" smtClean="0"/>
              <a:t>resources are not wasted on idle computers and equipment</a:t>
            </a:r>
          </a:p>
          <a:p>
            <a:r>
              <a:rPr lang="en-US" sz="2400" dirty="0" smtClean="0"/>
              <a:t>No Downtime</a:t>
            </a:r>
          </a:p>
          <a:p>
            <a:pPr lvl="1"/>
            <a:r>
              <a:rPr lang="en-US" sz="2200" dirty="0" smtClean="0"/>
              <a:t>Services can be started almost instantaneously. </a:t>
            </a:r>
          </a:p>
          <a:p>
            <a:pPr lvl="1"/>
            <a:r>
              <a:rPr lang="en-US" sz="2200" dirty="0" smtClean="0"/>
              <a:t>Geo-redundancy and disaster recovery is easy to implement.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866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Popular Cloud Computing Platforms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Web Services (AWS</a:t>
            </a:r>
            <a:r>
              <a:rPr lang="en-US" dirty="0" smtClean="0"/>
              <a:t>) – 27%</a:t>
            </a:r>
            <a:endParaRPr lang="en-US" dirty="0" smtClean="0"/>
          </a:p>
          <a:p>
            <a:pPr lvl="1"/>
            <a:r>
              <a:rPr lang="en-US" dirty="0" smtClean="0"/>
              <a:t>Started in 2006</a:t>
            </a:r>
          </a:p>
          <a:p>
            <a:pPr lvl="1"/>
            <a:r>
              <a:rPr lang="en-US" dirty="0" smtClean="0"/>
              <a:t>First major “Cloud” service provider</a:t>
            </a:r>
          </a:p>
          <a:p>
            <a:r>
              <a:rPr lang="en-US" dirty="0" smtClean="0"/>
              <a:t>Microsoft </a:t>
            </a:r>
            <a:r>
              <a:rPr lang="en-US" dirty="0" smtClean="0"/>
              <a:t>Azure - 11%</a:t>
            </a:r>
            <a:endParaRPr lang="en-US" dirty="0" smtClean="0"/>
          </a:p>
          <a:p>
            <a:pPr lvl="1"/>
            <a:r>
              <a:rPr lang="en-US" dirty="0" smtClean="0"/>
              <a:t>Started in 2008</a:t>
            </a:r>
          </a:p>
          <a:p>
            <a:pPr lvl="1"/>
            <a:r>
              <a:rPr lang="en-US" dirty="0" smtClean="0"/>
              <a:t>Quickly became a major player in Cloud computing</a:t>
            </a:r>
          </a:p>
          <a:p>
            <a:pPr lvl="1"/>
            <a:r>
              <a:rPr lang="en-US" dirty="0" smtClean="0"/>
              <a:t>Leverages Microsoft’s extensive coverage of development and enterprise </a:t>
            </a:r>
            <a:r>
              <a:rPr lang="en-US" dirty="0" smtClean="0"/>
              <a:t>solutions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smtClean="0"/>
              <a:t>Cloud – 7.5%</a:t>
            </a:r>
            <a:endParaRPr lang="en-US" dirty="0" smtClean="0"/>
          </a:p>
          <a:p>
            <a:pPr lvl="1"/>
            <a:r>
              <a:rPr lang="en-US" dirty="0" smtClean="0"/>
              <a:t>Began in 2008. However, didn’t become full-service until </a:t>
            </a:r>
            <a:r>
              <a:rPr lang="en-US" dirty="0" smtClean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83639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Azure Services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00200"/>
            <a:ext cx="755631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Comprehensive feature set</a:t>
            </a:r>
          </a:p>
          <a:p>
            <a:pPr lvl="1"/>
            <a:r>
              <a:rPr lang="en-US" dirty="0" smtClean="0"/>
              <a:t>Virtual Machines</a:t>
            </a:r>
          </a:p>
          <a:p>
            <a:pPr lvl="1"/>
            <a:r>
              <a:rPr lang="en-US" dirty="0" smtClean="0"/>
              <a:t>Cloud Services</a:t>
            </a:r>
          </a:p>
          <a:p>
            <a:pPr lvl="1"/>
            <a:r>
              <a:rPr lang="en-US" dirty="0" smtClean="0"/>
              <a:t>RemoteApp (Application Virtualization)</a:t>
            </a:r>
          </a:p>
          <a:p>
            <a:pPr lvl="1"/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Mobile Services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Data Analytics</a:t>
            </a:r>
          </a:p>
          <a:p>
            <a:pPr lvl="1"/>
            <a:r>
              <a:rPr lang="en-US" dirty="0" smtClean="0"/>
              <a:t>Virtual Network Modeling</a:t>
            </a:r>
          </a:p>
          <a:p>
            <a:pPr lvl="1"/>
            <a:r>
              <a:rPr lang="en-US" dirty="0" smtClean="0"/>
              <a:t>Site Recovery</a:t>
            </a:r>
            <a:r>
              <a:rPr lang="en-US" dirty="0"/>
              <a:t> </a:t>
            </a:r>
            <a:r>
              <a:rPr lang="en-US" dirty="0" smtClean="0"/>
              <a:t>/ Backup</a:t>
            </a:r>
          </a:p>
          <a:p>
            <a:pPr lvl="1"/>
            <a:r>
              <a:rPr lang="en-US" dirty="0" smtClean="0"/>
              <a:t>Active Directory Integration</a:t>
            </a:r>
          </a:p>
        </p:txBody>
      </p:sp>
    </p:spTree>
    <p:extLst>
      <p:ext uri="{BB962C8B-B14F-4D97-AF65-F5344CB8AC3E}">
        <p14:creationId xmlns:p14="http://schemas.microsoft.com/office/powerpoint/2010/main" val="181062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Platforms In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51284"/>
            <a:ext cx="7556313" cy="4880009"/>
          </a:xfrm>
        </p:spPr>
        <p:txBody>
          <a:bodyPr>
            <a:noAutofit/>
          </a:bodyPr>
          <a:lstStyle/>
          <a:p>
            <a:r>
              <a:rPr lang="en-US" sz="2400" dirty="0" smtClean="0"/>
              <a:t>Supported </a:t>
            </a:r>
            <a:r>
              <a:rPr lang="en-US" sz="2400" dirty="0" smtClean="0"/>
              <a:t>languages</a:t>
            </a:r>
          </a:p>
          <a:p>
            <a:pPr lvl="1"/>
            <a:r>
              <a:rPr lang="en-US" sz="2000" dirty="0" smtClean="0"/>
              <a:t>.NET</a:t>
            </a:r>
          </a:p>
          <a:p>
            <a:pPr lvl="1"/>
            <a:r>
              <a:rPr lang="en-US" sz="2000" dirty="0" smtClean="0"/>
              <a:t>VB</a:t>
            </a:r>
          </a:p>
          <a:p>
            <a:pPr lvl="1"/>
            <a:r>
              <a:rPr lang="en-US" sz="2000" dirty="0" smtClean="0"/>
              <a:t>Python</a:t>
            </a:r>
          </a:p>
          <a:p>
            <a:pPr lvl="1"/>
            <a:r>
              <a:rPr lang="en-US" sz="2000" dirty="0" smtClean="0"/>
              <a:t>Java</a:t>
            </a:r>
          </a:p>
          <a:p>
            <a:pPr lvl="1"/>
            <a:r>
              <a:rPr lang="en-US" sz="2000" dirty="0" smtClean="0"/>
              <a:t>PHP</a:t>
            </a:r>
            <a:endParaRPr lang="en-US" sz="2000" dirty="0" smtClean="0"/>
          </a:p>
          <a:p>
            <a:r>
              <a:rPr lang="en-US" sz="2400" dirty="0" smtClean="0"/>
              <a:t>Supported </a:t>
            </a:r>
            <a:r>
              <a:rPr lang="en-US" sz="2400" dirty="0" smtClean="0"/>
              <a:t>Frameworks</a:t>
            </a:r>
          </a:p>
          <a:p>
            <a:pPr lvl="1"/>
            <a:r>
              <a:rPr lang="en-US" sz="2000" dirty="0" smtClean="0"/>
              <a:t>.NET MVC</a:t>
            </a:r>
          </a:p>
          <a:p>
            <a:pPr lvl="1"/>
            <a:r>
              <a:rPr lang="en-US" sz="2000" dirty="0" smtClean="0"/>
              <a:t>Node.js</a:t>
            </a:r>
          </a:p>
          <a:p>
            <a:pPr lvl="1"/>
            <a:r>
              <a:rPr lang="en-US" sz="2000" dirty="0" smtClean="0"/>
              <a:t>Django</a:t>
            </a:r>
          </a:p>
          <a:p>
            <a:pPr lvl="1"/>
            <a:r>
              <a:rPr lang="en-US" sz="2000" dirty="0" err="1" smtClean="0"/>
              <a:t>Wordpress</a:t>
            </a:r>
            <a:endParaRPr lang="en-US" sz="2000" dirty="0" smtClean="0"/>
          </a:p>
          <a:p>
            <a:pPr lvl="1"/>
            <a:r>
              <a:rPr lang="en-US" sz="2000" dirty="0" smtClean="0"/>
              <a:t>Drupal</a:t>
            </a:r>
          </a:p>
          <a:p>
            <a:pPr lvl="1"/>
            <a:r>
              <a:rPr lang="en-US" sz="2000" dirty="0" smtClean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296566405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351</TotalTime>
  <Words>663</Words>
  <Application>Microsoft Office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Advantage</vt:lpstr>
      <vt:lpstr>Cloud Computing With Microsoft Azure</vt:lpstr>
      <vt:lpstr>Microsoft Azure Presentation Discussion Topics</vt:lpstr>
      <vt:lpstr>Key Cloud Computing Concepts</vt:lpstr>
      <vt:lpstr>Cloud Service Types</vt:lpstr>
      <vt:lpstr>Cloud Services Available</vt:lpstr>
      <vt:lpstr>The Benefits of Cloud Computing</vt:lpstr>
      <vt:lpstr>Popular Cloud Computing Platforms</vt:lpstr>
      <vt:lpstr>Azure Services</vt:lpstr>
      <vt:lpstr>Supported Platforms In Azure</vt:lpstr>
      <vt:lpstr>Enterprise Benefits</vt:lpstr>
      <vt:lpstr>Making Use of Azure as a Student</vt:lpstr>
      <vt:lpstr>Demonstration</vt:lpstr>
      <vt:lpstr>Further Information</vt:lpstr>
      <vt:lpstr>Questions &amp; Answer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With Azure</dc:title>
  <dc:creator>Aaron</dc:creator>
  <cp:lastModifiedBy>Windows User</cp:lastModifiedBy>
  <cp:revision>31</cp:revision>
  <cp:lastPrinted>2015-03-18T04:51:17Z</cp:lastPrinted>
  <dcterms:created xsi:type="dcterms:W3CDTF">2015-03-13T17:28:17Z</dcterms:created>
  <dcterms:modified xsi:type="dcterms:W3CDTF">2015-03-18T04:51:57Z</dcterms:modified>
</cp:coreProperties>
</file>