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87" r:id="rId4"/>
    <p:sldId id="259" r:id="rId5"/>
    <p:sldId id="270" r:id="rId6"/>
    <p:sldId id="260" r:id="rId7"/>
    <p:sldId id="264" r:id="rId8"/>
    <p:sldId id="266" r:id="rId9"/>
    <p:sldId id="274" r:id="rId10"/>
    <p:sldId id="262" r:id="rId11"/>
    <p:sldId id="275" r:id="rId12"/>
    <p:sldId id="289" r:id="rId13"/>
    <p:sldId id="290" r:id="rId14"/>
    <p:sldId id="273" r:id="rId15"/>
    <p:sldId id="267" r:id="rId16"/>
    <p:sldId id="258" r:id="rId17"/>
    <p:sldId id="277" r:id="rId18"/>
    <p:sldId id="288" r:id="rId19"/>
    <p:sldId id="268" r:id="rId20"/>
    <p:sldId id="278" r:id="rId21"/>
    <p:sldId id="279" r:id="rId22"/>
    <p:sldId id="281" r:id="rId23"/>
    <p:sldId id="283" r:id="rId24"/>
    <p:sldId id="282" r:id="rId25"/>
    <p:sldId id="284" r:id="rId26"/>
    <p:sldId id="285" r:id="rId27"/>
    <p:sldId id="286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B497FB-2B21-534C-B372-3EB53EAB782A}">
          <p14:sldIdLst>
            <p14:sldId id="256"/>
            <p14:sldId id="257"/>
            <p14:sldId id="287"/>
            <p14:sldId id="259"/>
            <p14:sldId id="270"/>
            <p14:sldId id="260"/>
            <p14:sldId id="264"/>
            <p14:sldId id="266"/>
            <p14:sldId id="274"/>
            <p14:sldId id="262"/>
            <p14:sldId id="275"/>
            <p14:sldId id="289"/>
            <p14:sldId id="290"/>
            <p14:sldId id="273"/>
            <p14:sldId id="267"/>
            <p14:sldId id="258"/>
            <p14:sldId id="277"/>
            <p14:sldId id="288"/>
            <p14:sldId id="268"/>
            <p14:sldId id="278"/>
            <p14:sldId id="279"/>
            <p14:sldId id="281"/>
            <p14:sldId id="283"/>
            <p14:sldId id="282"/>
            <p14:sldId id="284"/>
            <p14:sldId id="285"/>
            <p14:sldId id="286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>
      <p:cViewPr varScale="1">
        <p:scale>
          <a:sx n="143" d="100"/>
          <a:sy n="143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70614DB6-2A30-454A-ADAE-AAB3C009EB4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F8774F7A-A58C-49BC-917B-26CBC4FD50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Bitbucket.com" TargetMode="External"/><Relationship Id="rId4" Type="http://schemas.openxmlformats.org/officeDocument/2006/relationships/image" Target="../media/image20.jp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hyperlink" Target="github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-scm.com/download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it-scm.com/downloads/gui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GitHub.com" TargetMode="External"/><Relationship Id="rId4" Type="http://schemas.openxmlformats.org/officeDocument/2006/relationships/hyperlink" Target="http://git-scm.com" TargetMode="External"/><Relationship Id="rId5" Type="http://schemas.openxmlformats.org/officeDocument/2006/relationships/hyperlink" Target="http://git-scm.com/book/en/v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tlassian.com/git/tutorial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" TargetMode="External"/><Relationship Id="rId4" Type="http://schemas.openxmlformats.org/officeDocument/2006/relationships/hyperlink" Target="http://en.wikipedia.org/wiki/GitHub" TargetMode="External"/><Relationship Id="rId5" Type="http://schemas.openxmlformats.org/officeDocument/2006/relationships/hyperlink" Target="https://subversion.apache.org" TargetMode="External"/><Relationship Id="rId6" Type="http://schemas.openxmlformats.org/officeDocument/2006/relationships/hyperlink" Target="http://www.visualstudio.com/en-us/products/tfs-overview-vs.aspx" TargetMode="External"/><Relationship Id="rId7" Type="http://schemas.openxmlformats.org/officeDocument/2006/relationships/hyperlink" Target="http://www.visualstudio.com/en-us/products/what-is-visual-studio-online-vs.aspx" TargetMode="External"/><Relationship Id="rId8" Type="http://schemas.openxmlformats.org/officeDocument/2006/relationships/hyperlink" Target="https://www.atlassian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s.atlassian.com/2012/02/version-control-centralized-dv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Aaron Hinton</a:t>
            </a:r>
          </a:p>
          <a:p>
            <a:r>
              <a:rPr lang="en-US" dirty="0" smtClean="0"/>
              <a:t>Information Systems Programming Club</a:t>
            </a:r>
          </a:p>
          <a:p>
            <a:r>
              <a:rPr lang="en-US" dirty="0" smtClean="0"/>
              <a:t>February 18</a:t>
            </a:r>
            <a:r>
              <a:rPr lang="en-US" baseline="30000" dirty="0" smtClean="0"/>
              <a:t>th</a:t>
            </a:r>
            <a:r>
              <a:rPr lang="en-US" dirty="0" smtClean="0"/>
              <a:t> 2015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4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is a distributed version control system</a:t>
            </a:r>
          </a:p>
          <a:p>
            <a:r>
              <a:rPr lang="en-US" dirty="0" smtClean="0"/>
              <a:t>Typically a repository exists on a central server and is copied to each user’s computer</a:t>
            </a:r>
          </a:p>
          <a:p>
            <a:r>
              <a:rPr lang="en-US" dirty="0" smtClean="0"/>
              <a:t>Allows user’s to work on a project locally and commit their changes at will.</a:t>
            </a:r>
          </a:p>
          <a:p>
            <a:r>
              <a:rPr lang="en-US" dirty="0" smtClean="0"/>
              <a:t>Users have access to the entire history of changes locally.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4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2600"/>
            <a:ext cx="7467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Clone</a:t>
            </a:r>
            <a:r>
              <a:rPr lang="en-US" dirty="0" smtClean="0"/>
              <a:t> – to create a copy of a repository locally</a:t>
            </a:r>
          </a:p>
          <a:p>
            <a:r>
              <a:rPr lang="en-US" b="1" dirty="0" smtClean="0"/>
              <a:t>Fork</a:t>
            </a:r>
            <a:r>
              <a:rPr lang="en-US" dirty="0" smtClean="0"/>
              <a:t> – cloning a repository owned by a 3</a:t>
            </a:r>
            <a:r>
              <a:rPr lang="en-US" baseline="30000" dirty="0" smtClean="0"/>
              <a:t>rd</a:t>
            </a:r>
            <a:r>
              <a:rPr lang="en-US" dirty="0" smtClean="0"/>
              <a:t> party and then requesting for the changes to be accepted</a:t>
            </a:r>
          </a:p>
          <a:p>
            <a:r>
              <a:rPr lang="en-US" b="1" dirty="0" smtClean="0"/>
              <a:t>Commit</a:t>
            </a:r>
            <a:r>
              <a:rPr lang="en-US" dirty="0" smtClean="0"/>
              <a:t> – saving a snapshot of the changes made to a local </a:t>
            </a:r>
            <a:r>
              <a:rPr lang="en-US" dirty="0" smtClean="0"/>
              <a:t>repository</a:t>
            </a:r>
          </a:p>
          <a:p>
            <a:r>
              <a:rPr lang="en-US" b="1" dirty="0" smtClean="0"/>
              <a:t>Branch</a:t>
            </a:r>
            <a:r>
              <a:rPr lang="en-US" dirty="0" smtClean="0"/>
              <a:t> </a:t>
            </a:r>
            <a:r>
              <a:rPr lang="en-US" dirty="0" smtClean="0"/>
              <a:t>– Creating a separate record of revisions</a:t>
            </a:r>
          </a:p>
          <a:p>
            <a:r>
              <a:rPr lang="en-US" b="1" dirty="0" smtClean="0"/>
              <a:t>Merge</a:t>
            </a:r>
            <a:r>
              <a:rPr lang="en-US" dirty="0" smtClean="0"/>
              <a:t> – merging two branches by combining the files</a:t>
            </a:r>
          </a:p>
          <a:p>
            <a:r>
              <a:rPr lang="en-US" b="1" dirty="0"/>
              <a:t>Revert</a:t>
            </a:r>
            <a:r>
              <a:rPr lang="en-US" dirty="0"/>
              <a:t> – Undoing a </a:t>
            </a:r>
            <a:r>
              <a:rPr lang="en-US" dirty="0" smtClean="0"/>
              <a:t>commit or merge</a:t>
            </a:r>
            <a:endParaRPr lang="en-US" dirty="0"/>
          </a:p>
          <a:p>
            <a:r>
              <a:rPr lang="en-US" b="1" dirty="0" smtClean="0"/>
              <a:t>Fetch</a:t>
            </a:r>
            <a:r>
              <a:rPr lang="en-US" dirty="0" smtClean="0"/>
              <a:t> – Retrieve changes to the remote repository</a:t>
            </a:r>
          </a:p>
          <a:p>
            <a:r>
              <a:rPr lang="en-US" b="1" dirty="0" smtClean="0"/>
              <a:t>Pull</a:t>
            </a:r>
            <a:r>
              <a:rPr lang="en-US" dirty="0" smtClean="0"/>
              <a:t> – Fetch changes and merge them into the local repository</a:t>
            </a:r>
          </a:p>
          <a:p>
            <a:r>
              <a:rPr lang="en-US" b="1" dirty="0" smtClean="0"/>
              <a:t>Push</a:t>
            </a:r>
            <a:r>
              <a:rPr lang="en-US" dirty="0" smtClean="0"/>
              <a:t> – Send changes on the local repository to the remote </a:t>
            </a:r>
            <a:r>
              <a:rPr lang="en-US" dirty="0" smtClean="0"/>
              <a:t>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0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Structure Illustration</a:t>
            </a:r>
            <a:endParaRPr lang="en-US" dirty="0"/>
          </a:p>
        </p:txBody>
      </p:sp>
      <p:pic>
        <p:nvPicPr>
          <p:cNvPr id="4" name="Content Placeholder 3" descr="Screen Shot 2015-02-17 at 11.38.0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" t="4336" r="1968"/>
          <a:stretch/>
        </p:blipFill>
        <p:spPr>
          <a:xfrm>
            <a:off x="1600200" y="1752600"/>
            <a:ext cx="5747369" cy="3668574"/>
          </a:xfrm>
        </p:spPr>
      </p:pic>
    </p:spTree>
    <p:extLst>
      <p:ext uri="{BB962C8B-B14F-4D97-AF65-F5344CB8AC3E}">
        <p14:creationId xmlns:p14="http://schemas.microsoft.com/office/powerpoint/2010/main" val="350188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a merge</a:t>
            </a:r>
            <a:endParaRPr lang="en-US" dirty="0"/>
          </a:p>
        </p:txBody>
      </p:sp>
      <p:pic>
        <p:nvPicPr>
          <p:cNvPr id="4" name="Content Placeholder 3" descr="Screen Shot 2015-02-17 at 11.51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" t="15388" r="-14154"/>
          <a:stretch/>
        </p:blipFill>
        <p:spPr>
          <a:xfrm>
            <a:off x="1295400" y="2286000"/>
            <a:ext cx="7467600" cy="3757160"/>
          </a:xfrm>
        </p:spPr>
      </p:pic>
    </p:spTree>
    <p:extLst>
      <p:ext uri="{BB962C8B-B14F-4D97-AF65-F5344CB8AC3E}">
        <p14:creationId xmlns:p14="http://schemas.microsoft.com/office/powerpoint/2010/main" val="1470110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 &amp; Hosted Repositories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repository can be initialized and exist only as a local repository. However, this cancels out </a:t>
            </a:r>
            <a:r>
              <a:rPr lang="en-US" dirty="0" smtClean="0"/>
              <a:t>many </a:t>
            </a:r>
            <a:r>
              <a:rPr lang="en-US" dirty="0" smtClean="0"/>
              <a:t>benefits.</a:t>
            </a:r>
          </a:p>
          <a:p>
            <a:endParaRPr lang="en-US" dirty="0"/>
          </a:p>
          <a:p>
            <a:r>
              <a:rPr lang="en-US" dirty="0" smtClean="0"/>
              <a:t>Repositories can be setup on servers or hosted through online providers like </a:t>
            </a:r>
            <a:r>
              <a:rPr lang="en-US" dirty="0" smtClean="0">
                <a:hlinkClick r:id="rId2" action="ppaction://hlinkfile"/>
              </a:rPr>
              <a:t>GitHub</a:t>
            </a:r>
            <a:r>
              <a:rPr lang="en-US" dirty="0" smtClean="0"/>
              <a:t> and </a:t>
            </a:r>
            <a:r>
              <a:rPr lang="en-US" dirty="0" smtClean="0">
                <a:hlinkClick r:id="rId3" action="ppaction://hlinkfile"/>
              </a:rPr>
              <a:t>Bitbucket</a:t>
            </a:r>
            <a:endParaRPr lang="en-US" dirty="0"/>
          </a:p>
        </p:txBody>
      </p:sp>
      <p:pic>
        <p:nvPicPr>
          <p:cNvPr id="4" name="Picture 3" descr="github-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19600"/>
            <a:ext cx="2561155" cy="1707437"/>
          </a:xfrm>
          <a:prstGeom prst="rect">
            <a:avLst/>
          </a:prstGeom>
        </p:spPr>
      </p:pic>
      <p:pic>
        <p:nvPicPr>
          <p:cNvPr id="5" name="Picture 4" descr="logoBitBucketPN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953000"/>
            <a:ext cx="343936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02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PowerShell / Bash command line program</a:t>
            </a:r>
          </a:p>
          <a:p>
            <a:endParaRPr lang="en-US" dirty="0" smtClean="0"/>
          </a:p>
          <a:p>
            <a:r>
              <a:rPr lang="en-US" dirty="0" smtClean="0"/>
              <a:t>Available for free download @: 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://www.git-scm.com/downloads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Maybe included with some graphical </a:t>
            </a:r>
            <a:r>
              <a:rPr lang="en-US" dirty="0" err="1" smtClean="0"/>
              <a:t>Git</a:t>
            </a:r>
            <a:r>
              <a:rPr lang="en-US" dirty="0" smtClean="0"/>
              <a:t>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Clients for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7467600" cy="4313325"/>
          </a:xfrm>
        </p:spPr>
        <p:txBody>
          <a:bodyPr>
            <a:normAutofit/>
          </a:bodyPr>
          <a:lstStyle/>
          <a:p>
            <a:r>
              <a:rPr lang="en-US" dirty="0" smtClean="0"/>
              <a:t>Several options for </a:t>
            </a:r>
            <a:r>
              <a:rPr lang="en-US" dirty="0" err="1" smtClean="0"/>
              <a:t>Git</a:t>
            </a:r>
            <a:r>
              <a:rPr lang="en-US" dirty="0" smtClean="0"/>
              <a:t> GUI Clients exist</a:t>
            </a:r>
          </a:p>
          <a:p>
            <a:pPr lvl="1"/>
            <a:r>
              <a:rPr lang="en-US" dirty="0" smtClean="0"/>
              <a:t>GitHub Application</a:t>
            </a:r>
          </a:p>
          <a:p>
            <a:pPr lvl="2"/>
            <a:r>
              <a:rPr lang="en-US" dirty="0" smtClean="0"/>
              <a:t>Great for learning </a:t>
            </a:r>
            <a:r>
              <a:rPr lang="en-US" dirty="0" err="1" smtClean="0"/>
              <a:t>Git</a:t>
            </a:r>
            <a:endParaRPr lang="en-US" dirty="0" smtClean="0"/>
          </a:p>
          <a:p>
            <a:pPr lvl="2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Lacks ability to do complicated operations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Extensions</a:t>
            </a:r>
          </a:p>
          <a:p>
            <a:pPr lvl="2"/>
            <a:r>
              <a:rPr lang="en-US" dirty="0" smtClean="0"/>
              <a:t>Offers ability to manage multiple branches visually</a:t>
            </a:r>
          </a:p>
          <a:p>
            <a:pPr lvl="2"/>
            <a:r>
              <a:rPr lang="en-US" dirty="0" smtClean="0"/>
              <a:t>Allows complex merges and operations</a:t>
            </a:r>
          </a:p>
          <a:p>
            <a:pPr lvl="2"/>
            <a:r>
              <a:rPr lang="en-US" dirty="0" smtClean="0"/>
              <a:t>Has </a:t>
            </a:r>
            <a:r>
              <a:rPr lang="en-US" dirty="0" smtClean="0"/>
              <a:t>a higher </a:t>
            </a:r>
            <a:r>
              <a:rPr lang="en-US" dirty="0" smtClean="0"/>
              <a:t>learning curve</a:t>
            </a:r>
          </a:p>
          <a:p>
            <a:r>
              <a:rPr lang="en-US" dirty="0" smtClean="0"/>
              <a:t>Further options listed at: </a:t>
            </a:r>
          </a:p>
          <a:p>
            <a:pPr lvl="1"/>
            <a:r>
              <a:rPr lang="en-US" dirty="0">
                <a:hlinkClick r:id="rId2"/>
              </a:rPr>
              <a:t>http://www.git-scm.com/downloads/guis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9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Demonstration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repository on GitHub</a:t>
            </a:r>
          </a:p>
          <a:p>
            <a:r>
              <a:rPr lang="en-US" dirty="0" smtClean="0"/>
              <a:t>Cloning a repository locally</a:t>
            </a:r>
          </a:p>
          <a:p>
            <a:r>
              <a:rPr lang="en-US" dirty="0" smtClean="0"/>
              <a:t>Making a change and committing it</a:t>
            </a:r>
          </a:p>
          <a:p>
            <a:r>
              <a:rPr lang="en-US" dirty="0" smtClean="0"/>
              <a:t>Pushing those changes to the repository</a:t>
            </a:r>
          </a:p>
          <a:p>
            <a:r>
              <a:rPr lang="en-US" dirty="0" smtClean="0"/>
              <a:t>Creating a branch</a:t>
            </a:r>
          </a:p>
          <a:p>
            <a:r>
              <a:rPr lang="en-US" dirty="0" smtClean="0"/>
              <a:t>Merging branches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16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Atlassian Git Tutorials </a:t>
            </a:r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GitHub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Git : Homepage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Free Book: Pro Git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4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Centralized Version Control Systems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Will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Version Control</a:t>
            </a:r>
          </a:p>
          <a:p>
            <a:pPr lvl="1"/>
            <a:r>
              <a:rPr lang="en-US" dirty="0" smtClean="0"/>
              <a:t>Benefits</a:t>
            </a:r>
          </a:p>
          <a:p>
            <a:pPr marL="329184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Distributed Systems</a:t>
            </a:r>
          </a:p>
          <a:p>
            <a:pPr lvl="2"/>
            <a:r>
              <a:rPr lang="en-US" dirty="0" smtClean="0"/>
              <a:t>GIT</a:t>
            </a:r>
          </a:p>
          <a:p>
            <a:pPr marL="64008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Centralized Systems</a:t>
            </a:r>
          </a:p>
          <a:p>
            <a:pPr lvl="2"/>
            <a:r>
              <a:rPr lang="en-US" dirty="0" smtClean="0"/>
              <a:t>Team Foundation </a:t>
            </a:r>
            <a:r>
              <a:rPr lang="en-US" dirty="0" smtClean="0"/>
              <a:t>Version Control </a:t>
            </a:r>
            <a:r>
              <a:rPr lang="en-US" dirty="0" smtClean="0"/>
              <a:t>(</a:t>
            </a:r>
            <a:r>
              <a:rPr lang="en-US" dirty="0" smtClean="0"/>
              <a:t>TFVC)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696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CVCS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are recorded on a central repository</a:t>
            </a:r>
          </a:p>
          <a:p>
            <a:r>
              <a:rPr lang="en-US" dirty="0" smtClean="0"/>
              <a:t>Users check-out files from the central repository and then check-in files when finished editing</a:t>
            </a:r>
          </a:p>
          <a:p>
            <a:r>
              <a:rPr lang="en-US" dirty="0" smtClean="0"/>
              <a:t>Possible to create restrictions on </a:t>
            </a:r>
            <a:r>
              <a:rPr lang="en-US" dirty="0" smtClean="0"/>
              <a:t>checkouts, merges, and othe</a:t>
            </a:r>
            <a:r>
              <a:rPr lang="en-US" dirty="0" smtClean="0"/>
              <a:t>r individual controls</a:t>
            </a:r>
            <a:endParaRPr lang="en-US" dirty="0" smtClean="0"/>
          </a:p>
          <a:p>
            <a:r>
              <a:rPr lang="en-US" dirty="0" smtClean="0"/>
              <a:t>Size of project files on individual computers is smaller when the project is very large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575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Centralized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 Team Foundation Version Control</a:t>
            </a:r>
          </a:p>
          <a:p>
            <a:pPr lvl="1"/>
            <a:r>
              <a:rPr lang="en-US" dirty="0" smtClean="0"/>
              <a:t>Proprietary</a:t>
            </a:r>
          </a:p>
          <a:p>
            <a:pPr lvl="1"/>
            <a:r>
              <a:rPr lang="en-US" dirty="0" smtClean="0"/>
              <a:t>Free for up to 5 users</a:t>
            </a:r>
          </a:p>
          <a:p>
            <a:pPr lvl="1"/>
            <a:r>
              <a:rPr lang="en-US" dirty="0" smtClean="0"/>
              <a:t>Used primarily by Microsoft “shops” ( C# , Visual Basic )</a:t>
            </a:r>
          </a:p>
          <a:p>
            <a:pPr marL="329184" lvl="1" indent="0">
              <a:buNone/>
            </a:pPr>
            <a:endParaRPr lang="en-US" dirty="0" smtClean="0"/>
          </a:p>
          <a:p>
            <a:r>
              <a:rPr lang="en-US" dirty="0" smtClean="0"/>
              <a:t>Subversion (SVN)</a:t>
            </a:r>
          </a:p>
          <a:p>
            <a:pPr lvl="1"/>
            <a:r>
              <a:rPr lang="en-US" dirty="0" smtClean="0"/>
              <a:t>Open-Source</a:t>
            </a:r>
          </a:p>
          <a:p>
            <a:pPr lvl="1"/>
            <a:r>
              <a:rPr lang="en-US" dirty="0" smtClean="0"/>
              <a:t>Unlimited Users</a:t>
            </a:r>
          </a:p>
          <a:p>
            <a:pPr lvl="1"/>
            <a:r>
              <a:rPr lang="en-US" dirty="0" smtClean="0"/>
              <a:t>Free hosting providers for limited use</a:t>
            </a:r>
          </a:p>
          <a:p>
            <a:endParaRPr lang="en-US" dirty="0"/>
          </a:p>
        </p:txBody>
      </p:sp>
      <p:pic>
        <p:nvPicPr>
          <p:cNvPr id="4" name="Picture 3" descr="AB84EDF18274440582E11CFAF4FF60C4.ash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60" y="2514600"/>
            <a:ext cx="2765196" cy="762000"/>
          </a:xfrm>
          <a:prstGeom prst="rect">
            <a:avLst/>
          </a:prstGeom>
        </p:spPr>
      </p:pic>
      <p:pic>
        <p:nvPicPr>
          <p:cNvPr id="5" name="Picture 4" descr="tyrus-sv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38600"/>
            <a:ext cx="2130597" cy="147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4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hosted on a local server with software purchase ($500)</a:t>
            </a:r>
          </a:p>
          <a:p>
            <a:r>
              <a:rPr lang="en-US" dirty="0" smtClean="0"/>
              <a:t>Offsite repositories can be hosted on Visual Studio Online</a:t>
            </a:r>
          </a:p>
          <a:p>
            <a:pPr lvl="1"/>
            <a:r>
              <a:rPr lang="en-US" dirty="0" smtClean="0"/>
              <a:t>First 5 Users are Free under basic plan</a:t>
            </a:r>
          </a:p>
          <a:p>
            <a:pPr lvl="1"/>
            <a:r>
              <a:rPr lang="en-US" dirty="0" smtClean="0"/>
              <a:t>Basic plans are $20 a month per </a:t>
            </a:r>
            <a:r>
              <a:rPr lang="en-US" dirty="0" smtClean="0"/>
              <a:t>additional user and </a:t>
            </a:r>
            <a:r>
              <a:rPr lang="en-US" dirty="0" smtClean="0"/>
              <a:t>up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hosting providers are also available</a:t>
            </a:r>
          </a:p>
          <a:p>
            <a:pPr lvl="1"/>
            <a:r>
              <a:rPr lang="en-US" dirty="0" smtClean="0"/>
              <a:t>From $20 a month per user and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39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TFS – 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Check-Out – Download the latest </a:t>
            </a:r>
            <a:r>
              <a:rPr lang="en-US" dirty="0" smtClean="0"/>
              <a:t>file/files </a:t>
            </a:r>
            <a:r>
              <a:rPr lang="en-US" dirty="0" smtClean="0"/>
              <a:t>from the central repository</a:t>
            </a:r>
          </a:p>
          <a:p>
            <a:r>
              <a:rPr lang="en-US" dirty="0" smtClean="0"/>
              <a:t>Check-In – Upload / Merge changed files to the central repository</a:t>
            </a:r>
          </a:p>
          <a:p>
            <a:r>
              <a:rPr lang="en-US" dirty="0" smtClean="0"/>
              <a:t>Workspace – A container for projects</a:t>
            </a:r>
          </a:p>
          <a:p>
            <a:r>
              <a:rPr lang="en-US" dirty="0" smtClean="0"/>
              <a:t>Branches </a:t>
            </a:r>
            <a:r>
              <a:rPr lang="en-US" dirty="0" smtClean="0"/>
              <a:t>and Merges – Same concept as with </a:t>
            </a:r>
            <a:r>
              <a:rPr lang="en-US" dirty="0" err="1" smtClean="0"/>
              <a:t>Git</a:t>
            </a:r>
            <a:r>
              <a:rPr lang="en-US" dirty="0" smtClean="0"/>
              <a:t> except changes occur and are </a:t>
            </a:r>
            <a:r>
              <a:rPr lang="en-US" dirty="0" smtClean="0"/>
              <a:t>managed via the central </a:t>
            </a:r>
            <a:r>
              <a:rPr lang="en-US" dirty="0" smtClean="0"/>
              <a:t>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43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TFVC Structure /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Once a TFS server has been established:</a:t>
            </a:r>
          </a:p>
          <a:p>
            <a:r>
              <a:rPr lang="en-US" dirty="0" smtClean="0"/>
              <a:t>Files are downloaded from central repository</a:t>
            </a:r>
          </a:p>
          <a:p>
            <a:r>
              <a:rPr lang="en-US" dirty="0" smtClean="0"/>
              <a:t>Files are then checked-out when editing</a:t>
            </a:r>
          </a:p>
          <a:p>
            <a:r>
              <a:rPr lang="en-US" dirty="0" smtClean="0"/>
              <a:t>Files are checked-in when editing is complete</a:t>
            </a:r>
          </a:p>
          <a:p>
            <a:r>
              <a:rPr lang="en-US" dirty="0" smtClean="0"/>
              <a:t>Checked-In files are managed and merge by the central repository / administrator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9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Foundation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In-Class Example</a:t>
            </a:r>
          </a:p>
          <a:p>
            <a:r>
              <a:rPr lang="en-US" dirty="0" smtClean="0"/>
              <a:t>Login to Visual Studio Online account</a:t>
            </a:r>
          </a:p>
          <a:p>
            <a:r>
              <a:rPr lang="en-US" dirty="0" smtClean="0"/>
              <a:t>Create TFS project/workspace</a:t>
            </a:r>
          </a:p>
          <a:p>
            <a:r>
              <a:rPr lang="en-US" dirty="0" smtClean="0"/>
              <a:t>Download files </a:t>
            </a:r>
            <a:r>
              <a:rPr lang="en-US" dirty="0" smtClean="0"/>
              <a:t>locally</a:t>
            </a:r>
          </a:p>
          <a:p>
            <a:r>
              <a:rPr lang="en-US" dirty="0" smtClean="0"/>
              <a:t>Check</a:t>
            </a:r>
            <a:r>
              <a:rPr lang="en-US" dirty="0" smtClean="0"/>
              <a:t>-In project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Check-out files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4742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Software Offers:</a:t>
            </a:r>
          </a:p>
          <a:p>
            <a:pPr lvl="1"/>
            <a:r>
              <a:rPr lang="en-US" dirty="0" smtClean="0"/>
              <a:t>Efficient tracking of changes</a:t>
            </a:r>
          </a:p>
          <a:p>
            <a:pPr lvl="1"/>
            <a:r>
              <a:rPr lang="en-US" dirty="0" smtClean="0"/>
              <a:t>Collaboration of multiple developers on a project</a:t>
            </a:r>
          </a:p>
          <a:p>
            <a:pPr lvl="1"/>
            <a:r>
              <a:rPr lang="en-US" dirty="0" smtClean="0"/>
              <a:t>Code changes can be reviewed and accepted / declined</a:t>
            </a:r>
          </a:p>
          <a:p>
            <a:pPr lvl="1"/>
            <a:r>
              <a:rPr lang="en-US" dirty="0" smtClean="0"/>
              <a:t>Hosting of Code in the “Cloud”</a:t>
            </a:r>
          </a:p>
          <a:p>
            <a:endParaRPr lang="en-US" dirty="0" smtClean="0"/>
          </a:p>
          <a:p>
            <a:r>
              <a:rPr lang="en-US" dirty="0" smtClean="0"/>
              <a:t>A useful tool to be knowledgeable on in modern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8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75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http://blogs.atlassian.com/2012/02/version-control-centralized-dvcs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</a:t>
            </a:r>
            <a:endParaRPr lang="en-US" dirty="0" smtClean="0"/>
          </a:p>
          <a:p>
            <a:r>
              <a:rPr lang="en-US" dirty="0">
                <a:hlinkClick r:id="rId4"/>
              </a:rPr>
              <a:t>http://en.wikipedia.org/wiki/</a:t>
            </a:r>
            <a:r>
              <a:rPr lang="en-US" dirty="0" smtClean="0">
                <a:hlinkClick r:id="rId4"/>
              </a:rPr>
              <a:t>GitHub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subversion.apache.org</a:t>
            </a:r>
            <a:endParaRPr lang="en-US" dirty="0" smtClean="0"/>
          </a:p>
          <a:p>
            <a:r>
              <a:rPr lang="en-US" dirty="0">
                <a:hlinkClick r:id="rId6"/>
              </a:rPr>
              <a:t>http://www.visualstudio.com/en-us/products/tfs-overview-</a:t>
            </a:r>
            <a:r>
              <a:rPr lang="en-US" dirty="0" smtClean="0">
                <a:hlinkClick r:id="rId6"/>
              </a:rPr>
              <a:t>vs.aspx</a:t>
            </a:r>
            <a:endParaRPr lang="en-US" dirty="0" smtClean="0"/>
          </a:p>
          <a:p>
            <a:r>
              <a:rPr lang="en-US" dirty="0">
                <a:hlinkClick r:id="rId7"/>
              </a:rPr>
              <a:t>http://www.visualstudio.com/en-us/products/what-is-visual-studio-online-</a:t>
            </a:r>
            <a:r>
              <a:rPr lang="en-US" dirty="0" smtClean="0">
                <a:hlinkClick r:id="rId7"/>
              </a:rPr>
              <a:t>vs.aspx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www.atlassian.com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4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 </a:t>
            </a:r>
            <a:r>
              <a:rPr lang="en-US" dirty="0" smtClean="0"/>
              <a:t>is </a:t>
            </a:r>
            <a:r>
              <a:rPr lang="en-US" dirty="0" smtClean="0"/>
              <a:t>the systems and processes that track the changes in a file or files </a:t>
            </a:r>
            <a:r>
              <a:rPr lang="en-US" dirty="0" smtClean="0"/>
              <a:t>overtime. It also allows </a:t>
            </a:r>
            <a:r>
              <a:rPr lang="en-US" dirty="0" smtClean="0"/>
              <a:t>them to be reviewed or changed at a later date.</a:t>
            </a:r>
          </a:p>
          <a:p>
            <a:r>
              <a:rPr lang="en-US" dirty="0" smtClean="0"/>
              <a:t>Can be hosted locally or a repository hosting </a:t>
            </a:r>
          </a:p>
          <a:p>
            <a:pPr marL="0" indent="0">
              <a:buNone/>
            </a:pPr>
            <a:r>
              <a:rPr lang="en-US" dirty="0" smtClean="0"/>
              <a:t>    service/server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Repository</a:t>
            </a:r>
            <a:r>
              <a:rPr lang="en-US" dirty="0" smtClean="0"/>
              <a:t> </a:t>
            </a:r>
            <a:r>
              <a:rPr lang="en-US" dirty="0"/>
              <a:t>– Collection of all project files and their associated changes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Simplifies file management</a:t>
            </a:r>
          </a:p>
          <a:p>
            <a:endParaRPr lang="en-US" dirty="0"/>
          </a:p>
          <a:p>
            <a:r>
              <a:rPr lang="en-US" dirty="0" smtClean="0"/>
              <a:t>Allows changes to be tracked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Allows multiple people to work on the same files and keep track of each other’s work</a:t>
            </a:r>
          </a:p>
          <a:p>
            <a:r>
              <a:rPr lang="en-US" dirty="0" smtClean="0"/>
              <a:t>Helps manage software development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752600"/>
            <a:ext cx="2495973" cy="1428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2" t="52717" r="3956" b="33944"/>
          <a:stretch/>
        </p:blipFill>
        <p:spPr>
          <a:xfrm>
            <a:off x="1219200" y="3505200"/>
            <a:ext cx="6783827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2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Practical Personal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88"/>
            <a:ext cx="6096000" cy="39513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Manage a project across multiple computers and environments without having to constantly move and update files.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Easily record changes/modifications to files and allow for them to be reverted at a later time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 seamless collaboration on group projects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5" y="1905000"/>
            <a:ext cx="1667797" cy="1580933"/>
          </a:xfrm>
          <a:prstGeom prst="rect">
            <a:avLst/>
          </a:prstGeom>
        </p:spPr>
      </p:pic>
      <p:pic>
        <p:nvPicPr>
          <p:cNvPr id="5" name="Picture 4" descr="plus-and-minus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10000"/>
            <a:ext cx="1821979" cy="668059"/>
          </a:xfrm>
          <a:prstGeom prst="rect">
            <a:avLst/>
          </a:prstGeom>
        </p:spPr>
      </p:pic>
      <p:pic>
        <p:nvPicPr>
          <p:cNvPr id="6" name="Picture 5" descr="207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781550"/>
            <a:ext cx="2133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30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vs. Centralized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1248" y="1600200"/>
            <a:ext cx="3657600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Distributed</a:t>
            </a:r>
          </a:p>
          <a:p>
            <a:r>
              <a:rPr lang="en-US" sz="2000" dirty="0" smtClean="0"/>
              <a:t>Project repository distributed to local computers</a:t>
            </a:r>
          </a:p>
          <a:p>
            <a:r>
              <a:rPr lang="en-US" sz="2000" dirty="0" smtClean="0"/>
              <a:t>Users work on their files locally and then record changes to central repository as necessary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2" y="1600200"/>
            <a:ext cx="3657600" cy="438912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Centralized</a:t>
            </a:r>
          </a:p>
          <a:p>
            <a:r>
              <a:rPr lang="en-US" sz="2000" dirty="0"/>
              <a:t>File history stored on central </a:t>
            </a:r>
            <a:r>
              <a:rPr lang="en-US" sz="2000" dirty="0" smtClean="0"/>
              <a:t>server</a:t>
            </a:r>
          </a:p>
          <a:p>
            <a:r>
              <a:rPr lang="en-US" sz="2000" dirty="0" smtClean="0"/>
              <a:t>Users check-out files for editing and then check-in those files when finished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2457450" cy="262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" t="3436" r="3882" b="4201"/>
          <a:stretch/>
        </p:blipFill>
        <p:spPr bwMode="auto">
          <a:xfrm>
            <a:off x="1600200" y="3962400"/>
            <a:ext cx="2358737" cy="24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584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Distributed Version Control System DVCS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Code is backed-up via multiple copies of the central repository</a:t>
            </a:r>
          </a:p>
          <a:p>
            <a:pPr lvl="1"/>
            <a:r>
              <a:rPr lang="en-US" dirty="0" smtClean="0"/>
              <a:t>Numerous free hosting options</a:t>
            </a:r>
          </a:p>
          <a:p>
            <a:pPr lvl="1"/>
            <a:r>
              <a:rPr lang="en-US" dirty="0"/>
              <a:t>Popular for open-source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Drawbacks</a:t>
            </a:r>
          </a:p>
          <a:p>
            <a:pPr lvl="1"/>
            <a:r>
              <a:rPr lang="en-US" dirty="0" smtClean="0"/>
              <a:t>Takes sometime to become familiar with operations</a:t>
            </a:r>
          </a:p>
          <a:p>
            <a:pPr lvl="1"/>
            <a:r>
              <a:rPr lang="en-US" dirty="0" smtClean="0"/>
              <a:t>Local repositories can get large since they encompass all </a:t>
            </a:r>
            <a:r>
              <a:rPr lang="en-US" dirty="0" smtClean="0"/>
              <a:t>changes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804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Popular Distributed Version Control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smtClean="0"/>
              <a:t>Created by the creator of Linux, Linus Torvalds in 2005</a:t>
            </a:r>
          </a:p>
          <a:p>
            <a:pPr lvl="1"/>
            <a:r>
              <a:rPr lang="en-US" dirty="0" smtClean="0"/>
              <a:t>The most widely </a:t>
            </a:r>
            <a:r>
              <a:rPr lang="en-US" dirty="0" smtClean="0"/>
              <a:t>used </a:t>
            </a:r>
            <a:r>
              <a:rPr lang="en-US" dirty="0" smtClean="0"/>
              <a:t>version control system</a:t>
            </a:r>
          </a:p>
          <a:p>
            <a:pPr lvl="1"/>
            <a:r>
              <a:rPr lang="en-US" dirty="0" smtClean="0"/>
              <a:t>Numerous hosting providers and resources</a:t>
            </a:r>
          </a:p>
          <a:p>
            <a:pPr lvl="1"/>
            <a:r>
              <a:rPr lang="en-US" dirty="0" smtClean="0"/>
              <a:t>Open-Source</a:t>
            </a:r>
            <a:r>
              <a:rPr lang="en-US" dirty="0"/>
              <a:t> </a:t>
            </a:r>
            <a:r>
              <a:rPr lang="en-US" dirty="0" smtClean="0"/>
              <a:t>(Free)</a:t>
            </a:r>
          </a:p>
          <a:p>
            <a:r>
              <a:rPr lang="en-US" dirty="0" smtClean="0"/>
              <a:t>Mercurial</a:t>
            </a:r>
          </a:p>
          <a:p>
            <a:pPr lvl="1"/>
            <a:r>
              <a:rPr lang="en-US" dirty="0" smtClean="0"/>
              <a:t>Created by Matt </a:t>
            </a:r>
            <a:r>
              <a:rPr lang="en-US" dirty="0" err="1" smtClean="0"/>
              <a:t>Mackall</a:t>
            </a:r>
            <a:r>
              <a:rPr lang="en-US" dirty="0" smtClean="0"/>
              <a:t> in 2005</a:t>
            </a:r>
          </a:p>
          <a:p>
            <a:pPr lvl="1"/>
            <a:r>
              <a:rPr lang="en-US" dirty="0" smtClean="0"/>
              <a:t>Slightly easier to use</a:t>
            </a:r>
          </a:p>
          <a:p>
            <a:pPr lvl="1"/>
            <a:r>
              <a:rPr lang="en-US" dirty="0" smtClean="0"/>
              <a:t>Open-Source (Free)</a:t>
            </a:r>
          </a:p>
        </p:txBody>
      </p:sp>
      <p:pic>
        <p:nvPicPr>
          <p:cNvPr id="4" name="Picture 3" descr="logo@2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895600"/>
            <a:ext cx="1879600" cy="786015"/>
          </a:xfrm>
          <a:prstGeom prst="rect">
            <a:avLst/>
          </a:prstGeom>
        </p:spPr>
      </p:pic>
      <p:pic>
        <p:nvPicPr>
          <p:cNvPr id="5" name="Picture 4" descr="logo-droplets-1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191000"/>
            <a:ext cx="1279697" cy="15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6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29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TM01790492[[fn=Sketchbook]]</Template>
  <TotalTime>1081</TotalTime>
  <Words>1087</Words>
  <Application>Microsoft Macintosh PowerPoint</Application>
  <PresentationFormat>On-screen Show (4:3)</PresentationFormat>
  <Paragraphs>170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Sketchbook</vt:lpstr>
      <vt:lpstr>Software Version Control</vt:lpstr>
      <vt:lpstr>What We Will Cover</vt:lpstr>
      <vt:lpstr>What Is Version Control?</vt:lpstr>
      <vt:lpstr>Why Version Control?</vt:lpstr>
      <vt:lpstr>Practical Personal Applications</vt:lpstr>
      <vt:lpstr>Distributed vs. Centralized</vt:lpstr>
      <vt:lpstr>Distributed Version Control System DVCS</vt:lpstr>
      <vt:lpstr>Current Popular Distributed Version Control Systems</vt:lpstr>
      <vt:lpstr>Git</vt:lpstr>
      <vt:lpstr>Overview</vt:lpstr>
      <vt:lpstr>Key Terms</vt:lpstr>
      <vt:lpstr>Git Structure Illustration</vt:lpstr>
      <vt:lpstr>Illustration of a merge</vt:lpstr>
      <vt:lpstr>Local &amp; Hosted Repositories</vt:lpstr>
      <vt:lpstr>Git Program</vt:lpstr>
      <vt:lpstr>GUI Clients for Git</vt:lpstr>
      <vt:lpstr>In-Class Demonstration</vt:lpstr>
      <vt:lpstr>Additional Resources</vt:lpstr>
      <vt:lpstr>Centralized Version Control Systems</vt:lpstr>
      <vt:lpstr>CVCS – Overview</vt:lpstr>
      <vt:lpstr>Popular Centralized Version Control Systems</vt:lpstr>
      <vt:lpstr>Hosting Options</vt:lpstr>
      <vt:lpstr>TFS – Key Terms</vt:lpstr>
      <vt:lpstr>TFVC Structure / Workflow</vt:lpstr>
      <vt:lpstr>Team Foundation Server</vt:lpstr>
      <vt:lpstr>Final Thoughts</vt:lpstr>
      <vt:lpstr>Questions &amp; Answer</vt:lpstr>
      <vt:lpstr>Works Cited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Aaron</cp:lastModifiedBy>
  <cp:revision>52</cp:revision>
  <dcterms:created xsi:type="dcterms:W3CDTF">2015-01-30T21:45:14Z</dcterms:created>
  <dcterms:modified xsi:type="dcterms:W3CDTF">2015-02-18T08:26:44Z</dcterms:modified>
</cp:coreProperties>
</file>