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
  </p:notesMasterIdLst>
  <p:sldIdLst>
    <p:sldId id="256" r:id="rId2"/>
  </p:sldIdLst>
  <p:sldSz cx="43891200" cy="43891200"/>
  <p:notesSz cx="32156400" cy="43129200"/>
  <p:defaultTextStyle>
    <a:defPPr>
      <a:defRPr lang="en-US"/>
    </a:defPPr>
    <a:lvl1pPr marL="0" algn="l" defTabSz="2508031" rtl="0" eaLnBrk="1" latinLnBrk="0" hangingPunct="1">
      <a:defRPr sz="9900" kern="1200">
        <a:solidFill>
          <a:schemeClr val="tx1"/>
        </a:solidFill>
        <a:latin typeface="+mn-lt"/>
        <a:ea typeface="+mn-ea"/>
        <a:cs typeface="+mn-cs"/>
      </a:defRPr>
    </a:lvl1pPr>
    <a:lvl2pPr marL="2508031" algn="l" defTabSz="2508031" rtl="0" eaLnBrk="1" latinLnBrk="0" hangingPunct="1">
      <a:defRPr sz="9900" kern="1200">
        <a:solidFill>
          <a:schemeClr val="tx1"/>
        </a:solidFill>
        <a:latin typeface="+mn-lt"/>
        <a:ea typeface="+mn-ea"/>
        <a:cs typeface="+mn-cs"/>
      </a:defRPr>
    </a:lvl2pPr>
    <a:lvl3pPr marL="5016061" algn="l" defTabSz="2508031" rtl="0" eaLnBrk="1" latinLnBrk="0" hangingPunct="1">
      <a:defRPr sz="9900" kern="1200">
        <a:solidFill>
          <a:schemeClr val="tx1"/>
        </a:solidFill>
        <a:latin typeface="+mn-lt"/>
        <a:ea typeface="+mn-ea"/>
        <a:cs typeface="+mn-cs"/>
      </a:defRPr>
    </a:lvl3pPr>
    <a:lvl4pPr marL="7524093" algn="l" defTabSz="2508031" rtl="0" eaLnBrk="1" latinLnBrk="0" hangingPunct="1">
      <a:defRPr sz="9900" kern="1200">
        <a:solidFill>
          <a:schemeClr val="tx1"/>
        </a:solidFill>
        <a:latin typeface="+mn-lt"/>
        <a:ea typeface="+mn-ea"/>
        <a:cs typeface="+mn-cs"/>
      </a:defRPr>
    </a:lvl4pPr>
    <a:lvl5pPr marL="10032124" algn="l" defTabSz="2508031" rtl="0" eaLnBrk="1" latinLnBrk="0" hangingPunct="1">
      <a:defRPr sz="9900" kern="1200">
        <a:solidFill>
          <a:schemeClr val="tx1"/>
        </a:solidFill>
        <a:latin typeface="+mn-lt"/>
        <a:ea typeface="+mn-ea"/>
        <a:cs typeface="+mn-cs"/>
      </a:defRPr>
    </a:lvl5pPr>
    <a:lvl6pPr marL="12540155" algn="l" defTabSz="2508031" rtl="0" eaLnBrk="1" latinLnBrk="0" hangingPunct="1">
      <a:defRPr sz="9900" kern="1200">
        <a:solidFill>
          <a:schemeClr val="tx1"/>
        </a:solidFill>
        <a:latin typeface="+mn-lt"/>
        <a:ea typeface="+mn-ea"/>
        <a:cs typeface="+mn-cs"/>
      </a:defRPr>
    </a:lvl6pPr>
    <a:lvl7pPr marL="15048185" algn="l" defTabSz="2508031" rtl="0" eaLnBrk="1" latinLnBrk="0" hangingPunct="1">
      <a:defRPr sz="9900" kern="1200">
        <a:solidFill>
          <a:schemeClr val="tx1"/>
        </a:solidFill>
        <a:latin typeface="+mn-lt"/>
        <a:ea typeface="+mn-ea"/>
        <a:cs typeface="+mn-cs"/>
      </a:defRPr>
    </a:lvl7pPr>
    <a:lvl8pPr marL="17556217" algn="l" defTabSz="2508031" rtl="0" eaLnBrk="1" latinLnBrk="0" hangingPunct="1">
      <a:defRPr sz="9900" kern="1200">
        <a:solidFill>
          <a:schemeClr val="tx1"/>
        </a:solidFill>
        <a:latin typeface="+mn-lt"/>
        <a:ea typeface="+mn-ea"/>
        <a:cs typeface="+mn-cs"/>
      </a:defRPr>
    </a:lvl8pPr>
    <a:lvl9pPr marL="20064248" algn="l" defTabSz="2508031" rtl="0" eaLnBrk="1" latinLnBrk="0" hangingPunct="1">
      <a:defRPr sz="9900" kern="1200">
        <a:solidFill>
          <a:schemeClr val="tx1"/>
        </a:solidFill>
        <a:latin typeface="+mn-lt"/>
        <a:ea typeface="+mn-ea"/>
        <a:cs typeface="+mn-cs"/>
      </a:defRPr>
    </a:lvl9pPr>
  </p:defaultTextStyle>
  <p:extLst>
    <p:ext uri="{EFAFB233-063F-42B5-8137-9DF3F51BA10A}">
      <p15:sldGuideLst xmlns:mc="http://schemas.openxmlformats.org/markup-compatibility/2006" xmlns:mv="urn:schemas-microsoft-com:mac:vml" xmlns:p15="http://schemas.microsoft.com/office/powerpoint/2012/main" xmlns:p="http://schemas.openxmlformats.org/presentationml/2006/main" xmlns:r="http://schemas.openxmlformats.org/officeDocument/2006/relationships" xmlns:a="http://schemas.openxmlformats.org/drawingml/2006/main" xmlns="">
        <p15:guide id="1" orient="horz" pos="13824">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 uri="{FD5EFAAD-0ECE-453E-9831-46B23BE46B34}">
      <p15:chartTrackingRefBased xmlns:mc="http://schemas.openxmlformats.org/markup-compatibility/2006" xmlns:mv="urn:schemas-microsoft-com:mac:vml" xmlns:p15="http://schemas.microsoft.com/office/powerpoint/2012/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horzBarState="maximized">
    <p:restoredLeft sz="15620"/>
    <p:restoredTop sz="95471" autoAdjust="0"/>
  </p:normalViewPr>
  <p:slideViewPr>
    <p:cSldViewPr snapToGrid="0" snapToObjects="1">
      <p:cViewPr>
        <p:scale>
          <a:sx n="50" d="100"/>
          <a:sy n="50" d="100"/>
        </p:scale>
        <p:origin x="-88" y="7184"/>
      </p:cViewPr>
      <p:guideLst>
        <p:guide orient="horz" pos="13824"/>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34440" cy="2156460"/>
          </a:xfrm>
          <a:prstGeom prst="rect">
            <a:avLst/>
          </a:prstGeom>
        </p:spPr>
        <p:txBody>
          <a:bodyPr vert="horz" lIns="429958" tIns="214977" rIns="429958" bIns="214977" rtlCol="0"/>
          <a:lstStyle>
            <a:lvl1pPr algn="l">
              <a:defRPr sz="5600"/>
            </a:lvl1pPr>
          </a:lstStyle>
          <a:p>
            <a:endParaRPr lang="en-US"/>
          </a:p>
        </p:txBody>
      </p:sp>
      <p:sp>
        <p:nvSpPr>
          <p:cNvPr id="3" name="Date Placeholder 2"/>
          <p:cNvSpPr>
            <a:spLocks noGrp="1"/>
          </p:cNvSpPr>
          <p:nvPr>
            <p:ph type="dt" idx="1"/>
          </p:nvPr>
        </p:nvSpPr>
        <p:spPr>
          <a:xfrm>
            <a:off x="18214520" y="0"/>
            <a:ext cx="13934440" cy="2156460"/>
          </a:xfrm>
          <a:prstGeom prst="rect">
            <a:avLst/>
          </a:prstGeom>
        </p:spPr>
        <p:txBody>
          <a:bodyPr vert="horz" lIns="429958" tIns="214977" rIns="429958" bIns="214977" rtlCol="0"/>
          <a:lstStyle>
            <a:lvl1pPr algn="r">
              <a:defRPr sz="5600"/>
            </a:lvl1pPr>
          </a:lstStyle>
          <a:p>
            <a:fld id="{77B6B795-D578-4342-B074-688768AC4419}" type="datetimeFigureOut">
              <a:rPr lang="en-US" smtClean="0"/>
              <a:pPr/>
              <a:t>10/7/18</a:t>
            </a:fld>
            <a:endParaRPr lang="en-US"/>
          </a:p>
        </p:txBody>
      </p:sp>
      <p:sp>
        <p:nvSpPr>
          <p:cNvPr id="4" name="Slide Image Placeholder 3"/>
          <p:cNvSpPr>
            <a:spLocks noGrp="1" noRot="1" noChangeAspect="1"/>
          </p:cNvSpPr>
          <p:nvPr>
            <p:ph type="sldImg" idx="2"/>
          </p:nvPr>
        </p:nvSpPr>
        <p:spPr>
          <a:xfrm>
            <a:off x="7991475" y="3232150"/>
            <a:ext cx="16173450" cy="16173450"/>
          </a:xfrm>
          <a:prstGeom prst="rect">
            <a:avLst/>
          </a:prstGeom>
          <a:noFill/>
          <a:ln w="12700">
            <a:solidFill>
              <a:prstClr val="black"/>
            </a:solidFill>
          </a:ln>
        </p:spPr>
        <p:txBody>
          <a:bodyPr vert="horz" lIns="429958" tIns="214977" rIns="429958" bIns="214977" rtlCol="0" anchor="ctr"/>
          <a:lstStyle/>
          <a:p>
            <a:endParaRPr lang="en-US"/>
          </a:p>
        </p:txBody>
      </p:sp>
      <p:sp>
        <p:nvSpPr>
          <p:cNvPr id="5" name="Notes Placeholder 4"/>
          <p:cNvSpPr>
            <a:spLocks noGrp="1"/>
          </p:cNvSpPr>
          <p:nvPr>
            <p:ph type="body" sz="quarter" idx="3"/>
          </p:nvPr>
        </p:nvSpPr>
        <p:spPr>
          <a:xfrm>
            <a:off x="3215640" y="20486370"/>
            <a:ext cx="25725120" cy="19408140"/>
          </a:xfrm>
          <a:prstGeom prst="rect">
            <a:avLst/>
          </a:prstGeom>
        </p:spPr>
        <p:txBody>
          <a:bodyPr vert="horz" lIns="429958" tIns="214977" rIns="429958" bIns="21497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0965256"/>
            <a:ext cx="13934440" cy="2156460"/>
          </a:xfrm>
          <a:prstGeom prst="rect">
            <a:avLst/>
          </a:prstGeom>
        </p:spPr>
        <p:txBody>
          <a:bodyPr vert="horz" lIns="429958" tIns="214977" rIns="429958" bIns="214977" rtlCol="0" anchor="b"/>
          <a:lstStyle>
            <a:lvl1pPr algn="l">
              <a:defRPr sz="5600"/>
            </a:lvl1pPr>
          </a:lstStyle>
          <a:p>
            <a:endParaRPr lang="en-US"/>
          </a:p>
        </p:txBody>
      </p:sp>
      <p:sp>
        <p:nvSpPr>
          <p:cNvPr id="7" name="Slide Number Placeholder 6"/>
          <p:cNvSpPr>
            <a:spLocks noGrp="1"/>
          </p:cNvSpPr>
          <p:nvPr>
            <p:ph type="sldNum" sz="quarter" idx="5"/>
          </p:nvPr>
        </p:nvSpPr>
        <p:spPr>
          <a:xfrm>
            <a:off x="18214520" y="40965256"/>
            <a:ext cx="13934440" cy="2156460"/>
          </a:xfrm>
          <a:prstGeom prst="rect">
            <a:avLst/>
          </a:prstGeom>
        </p:spPr>
        <p:txBody>
          <a:bodyPr vert="horz" lIns="429958" tIns="214977" rIns="429958" bIns="214977" rtlCol="0" anchor="b"/>
          <a:lstStyle>
            <a:lvl1pPr algn="r">
              <a:defRPr sz="5600"/>
            </a:lvl1pPr>
          </a:lstStyle>
          <a:p>
            <a:fld id="{43BD8725-D517-004C-98C9-2ECE7E991D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3634724"/>
            <a:ext cx="37307520" cy="9408160"/>
          </a:xfrm>
        </p:spPr>
        <p:txBody>
          <a:bodyPr/>
          <a:lstStyle/>
          <a:p>
            <a:r>
              <a:rPr lang="en-US"/>
              <a:t>Click to edit Master title style</a:t>
            </a:r>
          </a:p>
        </p:txBody>
      </p:sp>
      <p:sp>
        <p:nvSpPr>
          <p:cNvPr id="3" name="Subtitle 2"/>
          <p:cNvSpPr>
            <a:spLocks noGrp="1"/>
          </p:cNvSpPr>
          <p:nvPr>
            <p:ph type="subTitle" idx="1"/>
          </p:nvPr>
        </p:nvSpPr>
        <p:spPr>
          <a:xfrm>
            <a:off x="6583680" y="24871680"/>
            <a:ext cx="30723840" cy="11216640"/>
          </a:xfrm>
        </p:spPr>
        <p:txBody>
          <a:bodyPr/>
          <a:lstStyle>
            <a:lvl1pPr marL="0" indent="0" algn="ctr">
              <a:buNone/>
              <a:defRPr>
                <a:solidFill>
                  <a:schemeClr val="tx1">
                    <a:tint val="75000"/>
                  </a:schemeClr>
                </a:solidFill>
              </a:defRPr>
            </a:lvl1pPr>
            <a:lvl2pPr marL="2508031" indent="0" algn="ctr">
              <a:buNone/>
              <a:defRPr>
                <a:solidFill>
                  <a:schemeClr val="tx1">
                    <a:tint val="75000"/>
                  </a:schemeClr>
                </a:solidFill>
              </a:defRPr>
            </a:lvl2pPr>
            <a:lvl3pPr marL="5016061" indent="0" algn="ctr">
              <a:buNone/>
              <a:defRPr>
                <a:solidFill>
                  <a:schemeClr val="tx1">
                    <a:tint val="75000"/>
                  </a:schemeClr>
                </a:solidFill>
              </a:defRPr>
            </a:lvl3pPr>
            <a:lvl4pPr marL="7524093" indent="0" algn="ctr">
              <a:buNone/>
              <a:defRPr>
                <a:solidFill>
                  <a:schemeClr val="tx1">
                    <a:tint val="75000"/>
                  </a:schemeClr>
                </a:solidFill>
              </a:defRPr>
            </a:lvl4pPr>
            <a:lvl5pPr marL="10032124" indent="0" algn="ctr">
              <a:buNone/>
              <a:defRPr>
                <a:solidFill>
                  <a:schemeClr val="tx1">
                    <a:tint val="75000"/>
                  </a:schemeClr>
                </a:solidFill>
              </a:defRPr>
            </a:lvl5pPr>
            <a:lvl6pPr marL="12540155" indent="0" algn="ctr">
              <a:buNone/>
              <a:defRPr>
                <a:solidFill>
                  <a:schemeClr val="tx1">
                    <a:tint val="75000"/>
                  </a:schemeClr>
                </a:solidFill>
              </a:defRPr>
            </a:lvl6pPr>
            <a:lvl7pPr marL="15048185" indent="0" algn="ctr">
              <a:buNone/>
              <a:defRPr>
                <a:solidFill>
                  <a:schemeClr val="tx1">
                    <a:tint val="75000"/>
                  </a:schemeClr>
                </a:solidFill>
              </a:defRPr>
            </a:lvl7pPr>
            <a:lvl8pPr marL="17556217" indent="0" algn="ctr">
              <a:buNone/>
              <a:defRPr>
                <a:solidFill>
                  <a:schemeClr val="tx1">
                    <a:tint val="75000"/>
                  </a:schemeClr>
                </a:solidFill>
              </a:defRPr>
            </a:lvl8pPr>
            <a:lvl9pPr marL="2006424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5F6339-CF82-E442-84B8-8400ACB9A6ED}" type="datetimeFigureOut">
              <a:rPr lang="en-US" smtClean="0"/>
              <a:pPr/>
              <a:t>10/7/18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5F6339-CF82-E442-84B8-8400ACB9A6ED}" type="datetimeFigureOut">
              <a:rPr lang="en-US" smtClean="0"/>
              <a:pPr/>
              <a:t>10/7/18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757687"/>
            <a:ext cx="987552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757687"/>
            <a:ext cx="2889504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5F6339-CF82-E442-84B8-8400ACB9A6ED}" type="datetimeFigureOut">
              <a:rPr lang="en-US" smtClean="0"/>
              <a:pPr/>
              <a:t>10/7/18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5F6339-CF82-E442-84B8-8400ACB9A6ED}" type="datetimeFigureOut">
              <a:rPr lang="en-US" smtClean="0"/>
              <a:pPr/>
              <a:t>10/7/18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8204164"/>
            <a:ext cx="37307520" cy="8717280"/>
          </a:xfrm>
        </p:spPr>
        <p:txBody>
          <a:bodyPr anchor="t"/>
          <a:lstStyle>
            <a:lvl1pPr algn="l">
              <a:defRPr sz="22000" b="1" cap="all"/>
            </a:lvl1pPr>
          </a:lstStyle>
          <a:p>
            <a:r>
              <a:rPr lang="en-US"/>
              <a:t>Click to edit Master title style</a:t>
            </a:r>
          </a:p>
        </p:txBody>
      </p:sp>
      <p:sp>
        <p:nvSpPr>
          <p:cNvPr id="3" name="Text Placeholder 2"/>
          <p:cNvSpPr>
            <a:spLocks noGrp="1"/>
          </p:cNvSpPr>
          <p:nvPr>
            <p:ph type="body" idx="1"/>
          </p:nvPr>
        </p:nvSpPr>
        <p:spPr>
          <a:xfrm>
            <a:off x="3467102" y="18602967"/>
            <a:ext cx="37307520" cy="9601197"/>
          </a:xfrm>
        </p:spPr>
        <p:txBody>
          <a:bodyPr anchor="b"/>
          <a:lstStyle>
            <a:lvl1pPr marL="0" indent="0">
              <a:buNone/>
              <a:defRPr sz="10900">
                <a:solidFill>
                  <a:schemeClr val="tx1">
                    <a:tint val="75000"/>
                  </a:schemeClr>
                </a:solidFill>
              </a:defRPr>
            </a:lvl1pPr>
            <a:lvl2pPr marL="2508031" indent="0">
              <a:buNone/>
              <a:defRPr sz="9900">
                <a:solidFill>
                  <a:schemeClr val="tx1">
                    <a:tint val="75000"/>
                  </a:schemeClr>
                </a:solidFill>
              </a:defRPr>
            </a:lvl2pPr>
            <a:lvl3pPr marL="5016061" indent="0">
              <a:buNone/>
              <a:defRPr sz="8700">
                <a:solidFill>
                  <a:schemeClr val="tx1">
                    <a:tint val="75000"/>
                  </a:schemeClr>
                </a:solidFill>
              </a:defRPr>
            </a:lvl3pPr>
            <a:lvl4pPr marL="7524093" indent="0">
              <a:buNone/>
              <a:defRPr sz="7700">
                <a:solidFill>
                  <a:schemeClr val="tx1">
                    <a:tint val="75000"/>
                  </a:schemeClr>
                </a:solidFill>
              </a:defRPr>
            </a:lvl4pPr>
            <a:lvl5pPr marL="10032124" indent="0">
              <a:buNone/>
              <a:defRPr sz="7700">
                <a:solidFill>
                  <a:schemeClr val="tx1">
                    <a:tint val="75000"/>
                  </a:schemeClr>
                </a:solidFill>
              </a:defRPr>
            </a:lvl5pPr>
            <a:lvl6pPr marL="12540155" indent="0">
              <a:buNone/>
              <a:defRPr sz="7700">
                <a:solidFill>
                  <a:schemeClr val="tx1">
                    <a:tint val="75000"/>
                  </a:schemeClr>
                </a:solidFill>
              </a:defRPr>
            </a:lvl6pPr>
            <a:lvl7pPr marL="15048185" indent="0">
              <a:buNone/>
              <a:defRPr sz="7700">
                <a:solidFill>
                  <a:schemeClr val="tx1">
                    <a:tint val="75000"/>
                  </a:schemeClr>
                </a:solidFill>
              </a:defRPr>
            </a:lvl7pPr>
            <a:lvl8pPr marL="17556217" indent="0">
              <a:buNone/>
              <a:defRPr sz="7700">
                <a:solidFill>
                  <a:schemeClr val="tx1">
                    <a:tint val="75000"/>
                  </a:schemeClr>
                </a:solidFill>
              </a:defRPr>
            </a:lvl8pPr>
            <a:lvl9pPr marL="20064248"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5F6339-CF82-E442-84B8-8400ACB9A6ED}" type="datetimeFigureOut">
              <a:rPr lang="en-US" smtClean="0"/>
              <a:pPr/>
              <a:t>10/7/18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10241283"/>
            <a:ext cx="19385280" cy="28966164"/>
          </a:xfrm>
        </p:spPr>
        <p:txBody>
          <a:bodyPr/>
          <a:lstStyle>
            <a:lvl1pPr>
              <a:defRPr sz="15400"/>
            </a:lvl1pPr>
            <a:lvl2pPr>
              <a:defRPr sz="13200"/>
            </a:lvl2pPr>
            <a:lvl3pPr>
              <a:defRPr sz="109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10241283"/>
            <a:ext cx="19385280" cy="28966164"/>
          </a:xfrm>
        </p:spPr>
        <p:txBody>
          <a:bodyPr/>
          <a:lstStyle>
            <a:lvl1pPr>
              <a:defRPr sz="15400"/>
            </a:lvl1pPr>
            <a:lvl2pPr>
              <a:defRPr sz="13200"/>
            </a:lvl2pPr>
            <a:lvl3pPr>
              <a:defRPr sz="109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5F6339-CF82-E442-84B8-8400ACB9A6ED}" type="datetimeFigureOut">
              <a:rPr lang="en-US" smtClean="0"/>
              <a:pPr/>
              <a:t>10/7/18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9824723"/>
            <a:ext cx="19392902" cy="4094477"/>
          </a:xfrm>
        </p:spPr>
        <p:txBody>
          <a:bodyPr anchor="b"/>
          <a:lstStyle>
            <a:lvl1pPr marL="0" indent="0">
              <a:buNone/>
              <a:defRPr sz="13200" b="1"/>
            </a:lvl1pPr>
            <a:lvl2pPr marL="2508031" indent="0">
              <a:buNone/>
              <a:defRPr sz="10900" b="1"/>
            </a:lvl2pPr>
            <a:lvl3pPr marL="5016061" indent="0">
              <a:buNone/>
              <a:defRPr sz="9900" b="1"/>
            </a:lvl3pPr>
            <a:lvl4pPr marL="7524093" indent="0">
              <a:buNone/>
              <a:defRPr sz="8700" b="1"/>
            </a:lvl4pPr>
            <a:lvl5pPr marL="10032124" indent="0">
              <a:buNone/>
              <a:defRPr sz="8700" b="1"/>
            </a:lvl5pPr>
            <a:lvl6pPr marL="12540155" indent="0">
              <a:buNone/>
              <a:defRPr sz="8700" b="1"/>
            </a:lvl6pPr>
            <a:lvl7pPr marL="15048185" indent="0">
              <a:buNone/>
              <a:defRPr sz="8700" b="1"/>
            </a:lvl7pPr>
            <a:lvl8pPr marL="17556217" indent="0">
              <a:buNone/>
              <a:defRPr sz="8700" b="1"/>
            </a:lvl8pPr>
            <a:lvl9pPr marL="20064248" indent="0">
              <a:buNone/>
              <a:defRPr sz="8700" b="1"/>
            </a:lvl9pPr>
          </a:lstStyle>
          <a:p>
            <a:pPr lvl="0"/>
            <a:r>
              <a:rPr lang="en-US"/>
              <a:t>Click to edit Master text styles</a:t>
            </a:r>
          </a:p>
        </p:txBody>
      </p:sp>
      <p:sp>
        <p:nvSpPr>
          <p:cNvPr id="4" name="Content Placeholder 3"/>
          <p:cNvSpPr>
            <a:spLocks noGrp="1"/>
          </p:cNvSpPr>
          <p:nvPr>
            <p:ph sz="half" idx="2"/>
          </p:nvPr>
        </p:nvSpPr>
        <p:spPr>
          <a:xfrm>
            <a:off x="2194560" y="13919200"/>
            <a:ext cx="19392902" cy="25288243"/>
          </a:xfrm>
        </p:spPr>
        <p:txBody>
          <a:bodyPr/>
          <a:lstStyle>
            <a:lvl1pPr>
              <a:defRPr sz="13200"/>
            </a:lvl1pPr>
            <a:lvl2pPr>
              <a:defRPr sz="10900"/>
            </a:lvl2pPr>
            <a:lvl3pPr>
              <a:defRPr sz="99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9824723"/>
            <a:ext cx="19400520" cy="4094477"/>
          </a:xfrm>
        </p:spPr>
        <p:txBody>
          <a:bodyPr anchor="b"/>
          <a:lstStyle>
            <a:lvl1pPr marL="0" indent="0">
              <a:buNone/>
              <a:defRPr sz="13200" b="1"/>
            </a:lvl1pPr>
            <a:lvl2pPr marL="2508031" indent="0">
              <a:buNone/>
              <a:defRPr sz="10900" b="1"/>
            </a:lvl2pPr>
            <a:lvl3pPr marL="5016061" indent="0">
              <a:buNone/>
              <a:defRPr sz="9900" b="1"/>
            </a:lvl3pPr>
            <a:lvl4pPr marL="7524093" indent="0">
              <a:buNone/>
              <a:defRPr sz="8700" b="1"/>
            </a:lvl4pPr>
            <a:lvl5pPr marL="10032124" indent="0">
              <a:buNone/>
              <a:defRPr sz="8700" b="1"/>
            </a:lvl5pPr>
            <a:lvl6pPr marL="12540155" indent="0">
              <a:buNone/>
              <a:defRPr sz="8700" b="1"/>
            </a:lvl6pPr>
            <a:lvl7pPr marL="15048185" indent="0">
              <a:buNone/>
              <a:defRPr sz="8700" b="1"/>
            </a:lvl7pPr>
            <a:lvl8pPr marL="17556217" indent="0">
              <a:buNone/>
              <a:defRPr sz="8700" b="1"/>
            </a:lvl8pPr>
            <a:lvl9pPr marL="20064248" indent="0">
              <a:buNone/>
              <a:defRPr sz="8700" b="1"/>
            </a:lvl9pPr>
          </a:lstStyle>
          <a:p>
            <a:pPr lvl="0"/>
            <a:r>
              <a:rPr lang="en-US"/>
              <a:t>Click to edit Master text styles</a:t>
            </a:r>
          </a:p>
        </p:txBody>
      </p:sp>
      <p:sp>
        <p:nvSpPr>
          <p:cNvPr id="6" name="Content Placeholder 5"/>
          <p:cNvSpPr>
            <a:spLocks noGrp="1"/>
          </p:cNvSpPr>
          <p:nvPr>
            <p:ph sz="quarter" idx="4"/>
          </p:nvPr>
        </p:nvSpPr>
        <p:spPr>
          <a:xfrm>
            <a:off x="22296123" y="13919200"/>
            <a:ext cx="19400520" cy="25288243"/>
          </a:xfrm>
        </p:spPr>
        <p:txBody>
          <a:bodyPr/>
          <a:lstStyle>
            <a:lvl1pPr>
              <a:defRPr sz="13200"/>
            </a:lvl1pPr>
            <a:lvl2pPr>
              <a:defRPr sz="10900"/>
            </a:lvl2pPr>
            <a:lvl3pPr>
              <a:defRPr sz="99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5F6339-CF82-E442-84B8-8400ACB9A6ED}" type="datetimeFigureOut">
              <a:rPr lang="en-US" smtClean="0"/>
              <a:pPr/>
              <a:t>10/7/18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5F6339-CF82-E442-84B8-8400ACB9A6ED}" type="datetimeFigureOut">
              <a:rPr lang="en-US" smtClean="0"/>
              <a:pPr/>
              <a:t>10/7/18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F6339-CF82-E442-84B8-8400ACB9A6ED}" type="datetimeFigureOut">
              <a:rPr lang="en-US" smtClean="0"/>
              <a:pPr/>
              <a:t>10/7/18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4" y="1747520"/>
            <a:ext cx="14439902" cy="7437120"/>
          </a:xfrm>
        </p:spPr>
        <p:txBody>
          <a:bodyPr anchor="b"/>
          <a:lstStyle>
            <a:lvl1pPr algn="l">
              <a:defRPr sz="10900" b="1"/>
            </a:lvl1pPr>
          </a:lstStyle>
          <a:p>
            <a:r>
              <a:rPr lang="en-US"/>
              <a:t>Click to edit Master title style</a:t>
            </a:r>
          </a:p>
        </p:txBody>
      </p:sp>
      <p:sp>
        <p:nvSpPr>
          <p:cNvPr id="3" name="Content Placeholder 2"/>
          <p:cNvSpPr>
            <a:spLocks noGrp="1"/>
          </p:cNvSpPr>
          <p:nvPr>
            <p:ph idx="1"/>
          </p:nvPr>
        </p:nvSpPr>
        <p:spPr>
          <a:xfrm>
            <a:off x="17160240" y="1747524"/>
            <a:ext cx="24536400" cy="37459923"/>
          </a:xfrm>
        </p:spPr>
        <p:txBody>
          <a:bodyPr/>
          <a:lstStyle>
            <a:lvl1pPr>
              <a:defRPr sz="17600"/>
            </a:lvl1pPr>
            <a:lvl2pPr>
              <a:defRPr sz="15400"/>
            </a:lvl2pPr>
            <a:lvl3pPr>
              <a:defRPr sz="13200"/>
            </a:lvl3pPr>
            <a:lvl4pPr>
              <a:defRPr sz="10900"/>
            </a:lvl4pPr>
            <a:lvl5pPr>
              <a:defRPr sz="10900"/>
            </a:lvl5pPr>
            <a:lvl6pPr>
              <a:defRPr sz="10900"/>
            </a:lvl6pPr>
            <a:lvl7pPr>
              <a:defRPr sz="10900"/>
            </a:lvl7pPr>
            <a:lvl8pPr>
              <a:defRPr sz="10900"/>
            </a:lvl8pPr>
            <a:lvl9pPr>
              <a:defRPr sz="10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4" y="9184644"/>
            <a:ext cx="14439902" cy="30022803"/>
          </a:xfrm>
        </p:spPr>
        <p:txBody>
          <a:bodyPr/>
          <a:lstStyle>
            <a:lvl1pPr marL="0" indent="0">
              <a:buNone/>
              <a:defRPr sz="7700"/>
            </a:lvl1pPr>
            <a:lvl2pPr marL="2508031" indent="0">
              <a:buNone/>
              <a:defRPr sz="6600"/>
            </a:lvl2pPr>
            <a:lvl3pPr marL="5016061" indent="0">
              <a:buNone/>
              <a:defRPr sz="5500"/>
            </a:lvl3pPr>
            <a:lvl4pPr marL="7524093" indent="0">
              <a:buNone/>
              <a:defRPr sz="4900"/>
            </a:lvl4pPr>
            <a:lvl5pPr marL="10032124" indent="0">
              <a:buNone/>
              <a:defRPr sz="4900"/>
            </a:lvl5pPr>
            <a:lvl6pPr marL="12540155" indent="0">
              <a:buNone/>
              <a:defRPr sz="4900"/>
            </a:lvl6pPr>
            <a:lvl7pPr marL="15048185" indent="0">
              <a:buNone/>
              <a:defRPr sz="4900"/>
            </a:lvl7pPr>
            <a:lvl8pPr marL="17556217" indent="0">
              <a:buNone/>
              <a:defRPr sz="4900"/>
            </a:lvl8pPr>
            <a:lvl9pPr marL="20064248"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755F6339-CF82-E442-84B8-8400ACB9A6ED}" type="datetimeFigureOut">
              <a:rPr lang="en-US" smtClean="0"/>
              <a:pPr/>
              <a:t>10/7/18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30723840"/>
            <a:ext cx="26334720" cy="3627123"/>
          </a:xfrm>
        </p:spPr>
        <p:txBody>
          <a:bodyPr anchor="b"/>
          <a:lstStyle>
            <a:lvl1pPr algn="l">
              <a:defRPr sz="10900" b="1"/>
            </a:lvl1pPr>
          </a:lstStyle>
          <a:p>
            <a:r>
              <a:rPr lang="en-US"/>
              <a:t>Click to edit Master title style</a:t>
            </a:r>
          </a:p>
        </p:txBody>
      </p:sp>
      <p:sp>
        <p:nvSpPr>
          <p:cNvPr id="3" name="Picture Placeholder 2"/>
          <p:cNvSpPr>
            <a:spLocks noGrp="1"/>
          </p:cNvSpPr>
          <p:nvPr>
            <p:ph type="pic" idx="1"/>
          </p:nvPr>
        </p:nvSpPr>
        <p:spPr>
          <a:xfrm>
            <a:off x="8602982" y="3921760"/>
            <a:ext cx="26334720" cy="26334720"/>
          </a:xfrm>
        </p:spPr>
        <p:txBody>
          <a:bodyPr/>
          <a:lstStyle>
            <a:lvl1pPr marL="0" indent="0">
              <a:buNone/>
              <a:defRPr sz="17600"/>
            </a:lvl1pPr>
            <a:lvl2pPr marL="2508031" indent="0">
              <a:buNone/>
              <a:defRPr sz="15400"/>
            </a:lvl2pPr>
            <a:lvl3pPr marL="5016061" indent="0">
              <a:buNone/>
              <a:defRPr sz="13200"/>
            </a:lvl3pPr>
            <a:lvl4pPr marL="7524093" indent="0">
              <a:buNone/>
              <a:defRPr sz="10900"/>
            </a:lvl4pPr>
            <a:lvl5pPr marL="10032124" indent="0">
              <a:buNone/>
              <a:defRPr sz="10900"/>
            </a:lvl5pPr>
            <a:lvl6pPr marL="12540155" indent="0">
              <a:buNone/>
              <a:defRPr sz="10900"/>
            </a:lvl6pPr>
            <a:lvl7pPr marL="15048185" indent="0">
              <a:buNone/>
              <a:defRPr sz="10900"/>
            </a:lvl7pPr>
            <a:lvl8pPr marL="17556217" indent="0">
              <a:buNone/>
              <a:defRPr sz="10900"/>
            </a:lvl8pPr>
            <a:lvl9pPr marL="20064248" indent="0">
              <a:buNone/>
              <a:defRPr sz="10900"/>
            </a:lvl9pPr>
          </a:lstStyle>
          <a:p>
            <a:endParaRPr lang="en-US"/>
          </a:p>
        </p:txBody>
      </p:sp>
      <p:sp>
        <p:nvSpPr>
          <p:cNvPr id="4" name="Text Placeholder 3"/>
          <p:cNvSpPr>
            <a:spLocks noGrp="1"/>
          </p:cNvSpPr>
          <p:nvPr>
            <p:ph type="body" sz="half" idx="2"/>
          </p:nvPr>
        </p:nvSpPr>
        <p:spPr>
          <a:xfrm>
            <a:off x="8602982" y="34350963"/>
            <a:ext cx="26334720" cy="5151117"/>
          </a:xfrm>
        </p:spPr>
        <p:txBody>
          <a:bodyPr/>
          <a:lstStyle>
            <a:lvl1pPr marL="0" indent="0">
              <a:buNone/>
              <a:defRPr sz="7700"/>
            </a:lvl1pPr>
            <a:lvl2pPr marL="2508031" indent="0">
              <a:buNone/>
              <a:defRPr sz="6600"/>
            </a:lvl2pPr>
            <a:lvl3pPr marL="5016061" indent="0">
              <a:buNone/>
              <a:defRPr sz="5500"/>
            </a:lvl3pPr>
            <a:lvl4pPr marL="7524093" indent="0">
              <a:buNone/>
              <a:defRPr sz="4900"/>
            </a:lvl4pPr>
            <a:lvl5pPr marL="10032124" indent="0">
              <a:buNone/>
              <a:defRPr sz="4900"/>
            </a:lvl5pPr>
            <a:lvl6pPr marL="12540155" indent="0">
              <a:buNone/>
              <a:defRPr sz="4900"/>
            </a:lvl6pPr>
            <a:lvl7pPr marL="15048185" indent="0">
              <a:buNone/>
              <a:defRPr sz="4900"/>
            </a:lvl7pPr>
            <a:lvl8pPr marL="17556217" indent="0">
              <a:buNone/>
              <a:defRPr sz="4900"/>
            </a:lvl8pPr>
            <a:lvl9pPr marL="20064248"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755F6339-CF82-E442-84B8-8400ACB9A6ED}" type="datetimeFigureOut">
              <a:rPr lang="en-US" smtClean="0"/>
              <a:pPr/>
              <a:t>10/7/18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757683"/>
            <a:ext cx="39502080" cy="7315200"/>
          </a:xfrm>
          <a:prstGeom prst="rect">
            <a:avLst/>
          </a:prstGeom>
        </p:spPr>
        <p:txBody>
          <a:bodyPr vert="horz" lIns="501606" tIns="250803" rIns="501606" bIns="250803" rtlCol="0" anchor="ctr">
            <a:normAutofit/>
          </a:bodyPr>
          <a:lstStyle/>
          <a:p>
            <a:r>
              <a:rPr lang="en-US"/>
              <a:t>Click to edit Master title style</a:t>
            </a:r>
          </a:p>
        </p:txBody>
      </p:sp>
      <p:sp>
        <p:nvSpPr>
          <p:cNvPr id="3" name="Text Placeholder 2"/>
          <p:cNvSpPr>
            <a:spLocks noGrp="1"/>
          </p:cNvSpPr>
          <p:nvPr>
            <p:ph type="body" idx="1"/>
          </p:nvPr>
        </p:nvSpPr>
        <p:spPr>
          <a:xfrm>
            <a:off x="2194560" y="10241283"/>
            <a:ext cx="39502080" cy="28966164"/>
          </a:xfrm>
          <a:prstGeom prst="rect">
            <a:avLst/>
          </a:prstGeom>
        </p:spPr>
        <p:txBody>
          <a:bodyPr vert="horz" lIns="501606" tIns="250803" rIns="501606" bIns="250803"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40680644"/>
            <a:ext cx="10241280" cy="2336800"/>
          </a:xfrm>
          <a:prstGeom prst="rect">
            <a:avLst/>
          </a:prstGeom>
        </p:spPr>
        <p:txBody>
          <a:bodyPr vert="horz" lIns="501606" tIns="250803" rIns="501606" bIns="250803" rtlCol="0" anchor="ctr"/>
          <a:lstStyle>
            <a:lvl1pPr algn="l">
              <a:defRPr sz="6600">
                <a:solidFill>
                  <a:schemeClr val="tx1">
                    <a:tint val="75000"/>
                  </a:schemeClr>
                </a:solidFill>
              </a:defRPr>
            </a:lvl1pPr>
          </a:lstStyle>
          <a:p>
            <a:fld id="{755F6339-CF82-E442-84B8-8400ACB9A6ED}" type="datetimeFigureOut">
              <a:rPr lang="en-US" smtClean="0"/>
              <a:pPr/>
              <a:t>10/7/18</a:t>
            </a:fld>
            <a:endParaRPr lang="en-US"/>
          </a:p>
        </p:txBody>
      </p:sp>
      <p:sp>
        <p:nvSpPr>
          <p:cNvPr id="5" name="Footer Placeholder 4"/>
          <p:cNvSpPr>
            <a:spLocks noGrp="1"/>
          </p:cNvSpPr>
          <p:nvPr>
            <p:ph type="ftr" sz="quarter" idx="3"/>
          </p:nvPr>
        </p:nvSpPr>
        <p:spPr>
          <a:xfrm>
            <a:off x="14996160" y="40680644"/>
            <a:ext cx="13898880" cy="2336800"/>
          </a:xfrm>
          <a:prstGeom prst="rect">
            <a:avLst/>
          </a:prstGeom>
        </p:spPr>
        <p:txBody>
          <a:bodyPr vert="horz" lIns="501606" tIns="250803" rIns="501606" bIns="250803"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40680644"/>
            <a:ext cx="10241280" cy="2336800"/>
          </a:xfrm>
          <a:prstGeom prst="rect">
            <a:avLst/>
          </a:prstGeom>
        </p:spPr>
        <p:txBody>
          <a:bodyPr vert="horz" lIns="501606" tIns="250803" rIns="501606" bIns="250803" rtlCol="0" anchor="ctr"/>
          <a:lstStyle>
            <a:lvl1pPr algn="r">
              <a:defRPr sz="6600">
                <a:solidFill>
                  <a:schemeClr val="tx1">
                    <a:tint val="75000"/>
                  </a:schemeClr>
                </a:solidFill>
              </a:defRPr>
            </a:lvl1pPr>
          </a:lstStyle>
          <a:p>
            <a:fld id="{AB865B85-BD4E-CA49-8E00-F610DF8161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31" rtl="0" eaLnBrk="1" latinLnBrk="0" hangingPunct="1">
        <a:spcBef>
          <a:spcPct val="0"/>
        </a:spcBef>
        <a:buNone/>
        <a:defRPr sz="24100" kern="1200">
          <a:solidFill>
            <a:schemeClr val="tx1"/>
          </a:solidFill>
          <a:latin typeface="+mj-lt"/>
          <a:ea typeface="+mj-ea"/>
          <a:cs typeface="+mj-cs"/>
        </a:defRPr>
      </a:lvl1pPr>
    </p:titleStyle>
    <p:bodyStyle>
      <a:lvl1pPr marL="1881023" indent="-1881023" algn="l" defTabSz="2508031" rtl="0" eaLnBrk="1" latinLnBrk="0" hangingPunct="1">
        <a:spcBef>
          <a:spcPct val="20000"/>
        </a:spcBef>
        <a:buFont typeface="Arial"/>
        <a:buChar char="•"/>
        <a:defRPr sz="17600" kern="1200">
          <a:solidFill>
            <a:schemeClr val="tx1"/>
          </a:solidFill>
          <a:latin typeface="+mn-lt"/>
          <a:ea typeface="+mn-ea"/>
          <a:cs typeface="+mn-cs"/>
        </a:defRPr>
      </a:lvl1pPr>
      <a:lvl2pPr marL="4075550" indent="-1567520" algn="l" defTabSz="2508031" rtl="0" eaLnBrk="1" latinLnBrk="0" hangingPunct="1">
        <a:spcBef>
          <a:spcPct val="20000"/>
        </a:spcBef>
        <a:buFont typeface="Arial"/>
        <a:buChar char="–"/>
        <a:defRPr sz="15400" kern="1200">
          <a:solidFill>
            <a:schemeClr val="tx1"/>
          </a:solidFill>
          <a:latin typeface="+mn-lt"/>
          <a:ea typeface="+mn-ea"/>
          <a:cs typeface="+mn-cs"/>
        </a:defRPr>
      </a:lvl2pPr>
      <a:lvl3pPr marL="6270078" indent="-1254015" algn="l" defTabSz="2508031" rtl="0" eaLnBrk="1" latinLnBrk="0" hangingPunct="1">
        <a:spcBef>
          <a:spcPct val="20000"/>
        </a:spcBef>
        <a:buFont typeface="Arial"/>
        <a:buChar char="•"/>
        <a:defRPr sz="13200" kern="1200">
          <a:solidFill>
            <a:schemeClr val="tx1"/>
          </a:solidFill>
          <a:latin typeface="+mn-lt"/>
          <a:ea typeface="+mn-ea"/>
          <a:cs typeface="+mn-cs"/>
        </a:defRPr>
      </a:lvl3pPr>
      <a:lvl4pPr marL="8778108" indent="-1254015" algn="l" defTabSz="2508031" rtl="0" eaLnBrk="1" latinLnBrk="0" hangingPunct="1">
        <a:spcBef>
          <a:spcPct val="20000"/>
        </a:spcBef>
        <a:buFont typeface="Arial"/>
        <a:buChar char="–"/>
        <a:defRPr sz="10900" kern="1200">
          <a:solidFill>
            <a:schemeClr val="tx1"/>
          </a:solidFill>
          <a:latin typeface="+mn-lt"/>
          <a:ea typeface="+mn-ea"/>
          <a:cs typeface="+mn-cs"/>
        </a:defRPr>
      </a:lvl4pPr>
      <a:lvl5pPr marL="11286139" indent="-1254015" algn="l" defTabSz="2508031" rtl="0" eaLnBrk="1" latinLnBrk="0" hangingPunct="1">
        <a:spcBef>
          <a:spcPct val="20000"/>
        </a:spcBef>
        <a:buFont typeface="Arial"/>
        <a:buChar char="»"/>
        <a:defRPr sz="10900" kern="1200">
          <a:solidFill>
            <a:schemeClr val="tx1"/>
          </a:solidFill>
          <a:latin typeface="+mn-lt"/>
          <a:ea typeface="+mn-ea"/>
          <a:cs typeface="+mn-cs"/>
        </a:defRPr>
      </a:lvl5pPr>
      <a:lvl6pPr marL="13794170" indent="-1254015" algn="l" defTabSz="2508031" rtl="0" eaLnBrk="1" latinLnBrk="0" hangingPunct="1">
        <a:spcBef>
          <a:spcPct val="20000"/>
        </a:spcBef>
        <a:buFont typeface="Arial"/>
        <a:buChar char="•"/>
        <a:defRPr sz="10900" kern="1200">
          <a:solidFill>
            <a:schemeClr val="tx1"/>
          </a:solidFill>
          <a:latin typeface="+mn-lt"/>
          <a:ea typeface="+mn-ea"/>
          <a:cs typeface="+mn-cs"/>
        </a:defRPr>
      </a:lvl6pPr>
      <a:lvl7pPr marL="16302202" indent="-1254015" algn="l" defTabSz="2508031" rtl="0" eaLnBrk="1" latinLnBrk="0" hangingPunct="1">
        <a:spcBef>
          <a:spcPct val="20000"/>
        </a:spcBef>
        <a:buFont typeface="Arial"/>
        <a:buChar char="•"/>
        <a:defRPr sz="10900" kern="1200">
          <a:solidFill>
            <a:schemeClr val="tx1"/>
          </a:solidFill>
          <a:latin typeface="+mn-lt"/>
          <a:ea typeface="+mn-ea"/>
          <a:cs typeface="+mn-cs"/>
        </a:defRPr>
      </a:lvl7pPr>
      <a:lvl8pPr marL="18810232" indent="-1254015" algn="l" defTabSz="2508031" rtl="0" eaLnBrk="1" latinLnBrk="0" hangingPunct="1">
        <a:spcBef>
          <a:spcPct val="20000"/>
        </a:spcBef>
        <a:buFont typeface="Arial"/>
        <a:buChar char="•"/>
        <a:defRPr sz="10900" kern="1200">
          <a:solidFill>
            <a:schemeClr val="tx1"/>
          </a:solidFill>
          <a:latin typeface="+mn-lt"/>
          <a:ea typeface="+mn-ea"/>
          <a:cs typeface="+mn-cs"/>
        </a:defRPr>
      </a:lvl8pPr>
      <a:lvl9pPr marL="21318263" indent="-1254015" algn="l" defTabSz="2508031" rtl="0" eaLnBrk="1" latinLnBrk="0" hangingPunct="1">
        <a:spcBef>
          <a:spcPct val="20000"/>
        </a:spcBef>
        <a:buFont typeface="Arial"/>
        <a:buChar char="•"/>
        <a:defRPr sz="10900" kern="1200">
          <a:solidFill>
            <a:schemeClr val="tx1"/>
          </a:solidFill>
          <a:latin typeface="+mn-lt"/>
          <a:ea typeface="+mn-ea"/>
          <a:cs typeface="+mn-cs"/>
        </a:defRPr>
      </a:lvl9pPr>
    </p:bodyStyle>
    <p:otherStyle>
      <a:defPPr>
        <a:defRPr lang="en-US"/>
      </a:defPPr>
      <a:lvl1pPr marL="0" algn="l" defTabSz="2508031" rtl="0" eaLnBrk="1" latinLnBrk="0" hangingPunct="1">
        <a:defRPr sz="9900" kern="1200">
          <a:solidFill>
            <a:schemeClr val="tx1"/>
          </a:solidFill>
          <a:latin typeface="+mn-lt"/>
          <a:ea typeface="+mn-ea"/>
          <a:cs typeface="+mn-cs"/>
        </a:defRPr>
      </a:lvl1pPr>
      <a:lvl2pPr marL="2508031" algn="l" defTabSz="2508031" rtl="0" eaLnBrk="1" latinLnBrk="0" hangingPunct="1">
        <a:defRPr sz="9900" kern="1200">
          <a:solidFill>
            <a:schemeClr val="tx1"/>
          </a:solidFill>
          <a:latin typeface="+mn-lt"/>
          <a:ea typeface="+mn-ea"/>
          <a:cs typeface="+mn-cs"/>
        </a:defRPr>
      </a:lvl2pPr>
      <a:lvl3pPr marL="5016061" algn="l" defTabSz="2508031" rtl="0" eaLnBrk="1" latinLnBrk="0" hangingPunct="1">
        <a:defRPr sz="9900" kern="1200">
          <a:solidFill>
            <a:schemeClr val="tx1"/>
          </a:solidFill>
          <a:latin typeface="+mn-lt"/>
          <a:ea typeface="+mn-ea"/>
          <a:cs typeface="+mn-cs"/>
        </a:defRPr>
      </a:lvl3pPr>
      <a:lvl4pPr marL="7524093" algn="l" defTabSz="2508031" rtl="0" eaLnBrk="1" latinLnBrk="0" hangingPunct="1">
        <a:defRPr sz="9900" kern="1200">
          <a:solidFill>
            <a:schemeClr val="tx1"/>
          </a:solidFill>
          <a:latin typeface="+mn-lt"/>
          <a:ea typeface="+mn-ea"/>
          <a:cs typeface="+mn-cs"/>
        </a:defRPr>
      </a:lvl4pPr>
      <a:lvl5pPr marL="10032124" algn="l" defTabSz="2508031" rtl="0" eaLnBrk="1" latinLnBrk="0" hangingPunct="1">
        <a:defRPr sz="9900" kern="1200">
          <a:solidFill>
            <a:schemeClr val="tx1"/>
          </a:solidFill>
          <a:latin typeface="+mn-lt"/>
          <a:ea typeface="+mn-ea"/>
          <a:cs typeface="+mn-cs"/>
        </a:defRPr>
      </a:lvl5pPr>
      <a:lvl6pPr marL="12540155" algn="l" defTabSz="2508031" rtl="0" eaLnBrk="1" latinLnBrk="0" hangingPunct="1">
        <a:defRPr sz="9900" kern="1200">
          <a:solidFill>
            <a:schemeClr val="tx1"/>
          </a:solidFill>
          <a:latin typeface="+mn-lt"/>
          <a:ea typeface="+mn-ea"/>
          <a:cs typeface="+mn-cs"/>
        </a:defRPr>
      </a:lvl6pPr>
      <a:lvl7pPr marL="15048185" algn="l" defTabSz="2508031" rtl="0" eaLnBrk="1" latinLnBrk="0" hangingPunct="1">
        <a:defRPr sz="9900" kern="1200">
          <a:solidFill>
            <a:schemeClr val="tx1"/>
          </a:solidFill>
          <a:latin typeface="+mn-lt"/>
          <a:ea typeface="+mn-ea"/>
          <a:cs typeface="+mn-cs"/>
        </a:defRPr>
      </a:lvl7pPr>
      <a:lvl8pPr marL="17556217" algn="l" defTabSz="2508031" rtl="0" eaLnBrk="1" latinLnBrk="0" hangingPunct="1">
        <a:defRPr sz="9900" kern="1200">
          <a:solidFill>
            <a:schemeClr val="tx1"/>
          </a:solidFill>
          <a:latin typeface="+mn-lt"/>
          <a:ea typeface="+mn-ea"/>
          <a:cs typeface="+mn-cs"/>
        </a:defRPr>
      </a:lvl8pPr>
      <a:lvl9pPr marL="20064248" algn="l" defTabSz="2508031"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hyperlink" Target="mailto:klementiev@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6200" y="736600"/>
            <a:ext cx="41782999" cy="2503486"/>
          </a:xfrm>
        </p:spPr>
        <p:txBody>
          <a:bodyPr anchor="ctr">
            <a:noAutofit/>
          </a:bodyPr>
          <a:lstStyle/>
          <a:p>
            <a:r>
              <a:rPr lang="en-US" sz="8000" b="1" cap="all" dirty="0"/>
              <a:t>Lifetime Risk of Radiation-Induced Thyroid Disease</a:t>
            </a:r>
            <a:r>
              <a:rPr lang="en-US" sz="8000" b="1" cap="all" dirty="0" smtClean="0"/>
              <a:t> </a:t>
            </a:r>
            <a:br>
              <a:rPr lang="en-US" sz="8000" b="1" cap="all" dirty="0" smtClean="0"/>
            </a:br>
            <a:r>
              <a:rPr lang="en-US" sz="8000" b="1" cap="all" dirty="0" smtClean="0"/>
              <a:t>Estimated </a:t>
            </a:r>
            <a:r>
              <a:rPr lang="en-US" sz="8000" b="1" cap="all" dirty="0"/>
              <a:t>for the Hanford Litigation Clients</a:t>
            </a:r>
            <a:endParaRPr lang="en-US" sz="8000" dirty="0"/>
          </a:p>
        </p:txBody>
      </p:sp>
      <p:sp>
        <p:nvSpPr>
          <p:cNvPr id="4" name="TextBox 3"/>
          <p:cNvSpPr txBox="1"/>
          <p:nvPr/>
        </p:nvSpPr>
        <p:spPr>
          <a:xfrm>
            <a:off x="830580" y="5016591"/>
            <a:ext cx="13487400" cy="38037188"/>
          </a:xfrm>
          <a:prstGeom prst="rect">
            <a:avLst/>
          </a:prstGeom>
          <a:ln/>
        </p:spPr>
        <p:style>
          <a:lnRef idx="2">
            <a:schemeClr val="accent2"/>
          </a:lnRef>
          <a:fillRef idx="1">
            <a:schemeClr val="lt1"/>
          </a:fillRef>
          <a:effectRef idx="0">
            <a:schemeClr val="accent2"/>
          </a:effectRef>
          <a:fontRef idx="minor">
            <a:schemeClr val="dk1"/>
          </a:fontRef>
        </p:style>
        <p:txBody>
          <a:bodyPr wrap="square" rIns="365760" rtlCol="0" anchor="t">
            <a:noAutofit/>
          </a:bodyPr>
          <a:lstStyle/>
          <a:p>
            <a:pPr marL="50800"/>
            <a:endParaRPr lang="en-US" sz="2000" b="1" dirty="0">
              <a:cs typeface="Helvetica"/>
            </a:endParaRPr>
          </a:p>
          <a:p>
            <a:pPr marL="50800"/>
            <a:endParaRPr lang="en-US" sz="1600" b="1" dirty="0">
              <a:cs typeface="Helvetica"/>
            </a:endParaRPr>
          </a:p>
          <a:p>
            <a:pPr marL="50800"/>
            <a:r>
              <a:rPr lang="en-US" sz="4800" b="1" dirty="0">
                <a:cs typeface="Helvetica"/>
              </a:rPr>
              <a:t>INTRODUCTION</a:t>
            </a:r>
          </a:p>
          <a:p>
            <a:pPr marL="404813" lvl="1" algn="just"/>
            <a:endParaRPr lang="en-US" sz="1200" dirty="0"/>
          </a:p>
          <a:p>
            <a:pPr marL="404813" lvl="1" indent="1588"/>
            <a:r>
              <a:rPr lang="en-US" sz="3700" dirty="0"/>
              <a:t>The purpose of this study was to assess the long-term health risks for the Hanford Litigation clients (downwinders) who were exposed to the radioactive releases at age under 19, and were later </a:t>
            </a:r>
            <a:r>
              <a:rPr lang="en-US" sz="3700" dirty="0" smtClean="0"/>
              <a:t>diagnosed with </a:t>
            </a:r>
            <a:r>
              <a:rPr lang="en-US" sz="3700" dirty="0"/>
              <a:t>thyroid disease</a:t>
            </a:r>
            <a:r>
              <a:rPr lang="en-US" sz="3600" dirty="0"/>
              <a:t>. </a:t>
            </a:r>
          </a:p>
          <a:p>
            <a:pPr marL="404813" lvl="1" indent="1588"/>
            <a:endParaRPr lang="en-US" sz="1600" dirty="0"/>
          </a:p>
          <a:p>
            <a:pPr marL="404813" lvl="1" indent="1588"/>
            <a:r>
              <a:rPr lang="en-US" sz="3700" dirty="0"/>
              <a:t>In this study, </a:t>
            </a:r>
            <a:r>
              <a:rPr lang="en-US" sz="3700" i="1" dirty="0"/>
              <a:t>probability of causation </a:t>
            </a:r>
            <a:r>
              <a:rPr lang="en-US" sz="3700" dirty="0"/>
              <a:t>(</a:t>
            </a:r>
            <a:r>
              <a:rPr lang="en-US" sz="3700" i="1" dirty="0"/>
              <a:t>POC</a:t>
            </a:r>
            <a:r>
              <a:rPr lang="en-US" sz="3700" dirty="0"/>
              <a:t>) was assessed and considered as the quantitative measure of the health risks associated with the radioactive exposure received by the Hanford Litigation clients. </a:t>
            </a:r>
            <a:r>
              <a:rPr lang="en-US" sz="3700" i="1" dirty="0"/>
              <a:t>POC</a:t>
            </a:r>
            <a:r>
              <a:rPr lang="en-US" sz="3700" dirty="0">
                <a:solidFill>
                  <a:srgbClr val="000000"/>
                </a:solidFill>
              </a:rPr>
              <a:t> provides important evidence regarding whether radiation has a substantial effect on an individual’s health.</a:t>
            </a:r>
          </a:p>
          <a:p>
            <a:pPr marL="404813" lvl="1" indent="1588"/>
            <a:endParaRPr lang="en-US" sz="1600" dirty="0"/>
          </a:p>
          <a:p>
            <a:pPr marL="404813" lvl="1" indent="1588"/>
            <a:r>
              <a:rPr lang="en-US" sz="3700" dirty="0"/>
              <a:t>Estimated </a:t>
            </a:r>
            <a:r>
              <a:rPr lang="en-US" sz="3700" i="1" dirty="0"/>
              <a:t>POC</a:t>
            </a:r>
            <a:r>
              <a:rPr lang="en-US" sz="3700" dirty="0"/>
              <a:t> was intended to be used in court proceedings:</a:t>
            </a:r>
          </a:p>
          <a:p>
            <a:pPr marL="404813" lvl="1"/>
            <a:r>
              <a:rPr lang="en-US" sz="3700" dirty="0"/>
              <a:t>- As evidence to reflect facts of case, and </a:t>
            </a:r>
          </a:p>
          <a:p>
            <a:pPr marL="584200" lvl="1" indent="-179388">
              <a:buFontTx/>
              <a:buChar char="-"/>
            </a:pPr>
            <a:r>
              <a:rPr lang="en-US" sz="3700" dirty="0"/>
              <a:t> To be used as specific criteria for decisions on the compensability of the clients’ radiation-related thyroid disease.</a:t>
            </a:r>
          </a:p>
          <a:p>
            <a:endParaRPr lang="en-US" sz="1600" dirty="0">
              <a:cs typeface="Helvetica"/>
            </a:endParaRPr>
          </a:p>
          <a:p>
            <a:pPr marL="50800"/>
            <a:r>
              <a:rPr lang="en-US" sz="4800" b="1" dirty="0">
                <a:cs typeface="Helvetica"/>
              </a:rPr>
              <a:t>METHOD</a:t>
            </a:r>
          </a:p>
          <a:p>
            <a:pPr marL="400050" indent="6350"/>
            <a:endParaRPr lang="en-US" sz="1200" dirty="0"/>
          </a:p>
          <a:p>
            <a:pPr marL="400050" indent="6350"/>
            <a:r>
              <a:rPr lang="en-US" sz="3600" dirty="0"/>
              <a:t>Input data used for estimating </a:t>
            </a:r>
            <a:r>
              <a:rPr lang="en-US" sz="3700" i="1" dirty="0"/>
              <a:t>POC</a:t>
            </a:r>
            <a:r>
              <a:rPr lang="en-US" sz="3600" dirty="0"/>
              <a:t> are inevitably not precise, their </a:t>
            </a:r>
            <a:r>
              <a:rPr lang="en-US" sz="3700" dirty="0"/>
              <a:t>estimated values are uncertain. If dose as input is considered, “</a:t>
            </a:r>
            <a:r>
              <a:rPr lang="en-US" sz="3700" dirty="0">
                <a:solidFill>
                  <a:srgbClr val="000000"/>
                </a:solidFill>
              </a:rPr>
              <a:t>uncertainty” refers to the probability distribution of the possible errors, defined as t</a:t>
            </a:r>
            <a:r>
              <a:rPr lang="en-US" sz="3700" dirty="0"/>
              <a:t>he difference between the reported dose estimate </a:t>
            </a:r>
            <a:r>
              <a:rPr lang="en-US" sz="3700" dirty="0">
                <a:solidFill>
                  <a:srgbClr val="000000"/>
                </a:solidFill>
              </a:rPr>
              <a:t>and its true but unknown value. </a:t>
            </a:r>
          </a:p>
          <a:p>
            <a:pPr marL="400050" indent="6350"/>
            <a:endParaRPr lang="en-US" sz="1200" dirty="0"/>
          </a:p>
          <a:p>
            <a:pPr marL="400050" indent="6350"/>
            <a:r>
              <a:rPr lang="en-US" sz="3700" dirty="0"/>
              <a:t>Accounting for this uncertainty is important because it can have a large effect on the </a:t>
            </a:r>
            <a:r>
              <a:rPr lang="en-US" sz="3700" i="1" dirty="0"/>
              <a:t>POC</a:t>
            </a:r>
            <a:r>
              <a:rPr lang="en-US" sz="3700" dirty="0"/>
              <a:t> estimates for a specific individual. Therefore, this accounting is critical for a client’s eligibility for compensation. </a:t>
            </a:r>
          </a:p>
          <a:p>
            <a:pPr marL="400050" indent="6350"/>
            <a:endParaRPr lang="en-US" sz="1600" dirty="0"/>
          </a:p>
          <a:p>
            <a:pPr marL="274320"/>
            <a:r>
              <a:rPr lang="en-US" sz="4000" u="sng" dirty="0">
                <a:cs typeface="Helvetica"/>
              </a:rPr>
              <a:t>Probability of Causation: Definition</a:t>
            </a:r>
          </a:p>
          <a:p>
            <a:pPr marL="274320"/>
            <a:endParaRPr lang="en-US" sz="1000" u="sng" dirty="0">
              <a:cs typeface="Helvetica"/>
            </a:endParaRPr>
          </a:p>
          <a:p>
            <a:pPr marL="406400" algn="just"/>
            <a:r>
              <a:rPr lang="en-US" sz="3700" dirty="0"/>
              <a:t>The probability of causation is defined as </a:t>
            </a:r>
          </a:p>
          <a:p>
            <a:pPr marL="355600" indent="508000"/>
            <a:r>
              <a:rPr lang="en-US" sz="3700" i="1" dirty="0"/>
              <a:t>POC</a:t>
            </a:r>
            <a:r>
              <a:rPr lang="en-US" sz="3700" dirty="0"/>
              <a:t> = </a:t>
            </a:r>
            <a:r>
              <a:rPr lang="en-US" sz="3700" i="1" dirty="0"/>
              <a:t>ERR</a:t>
            </a:r>
            <a:r>
              <a:rPr lang="en-US" sz="3700" dirty="0"/>
              <a:t>/(</a:t>
            </a:r>
            <a:r>
              <a:rPr lang="en-US" sz="3700" i="1" dirty="0"/>
              <a:t>1</a:t>
            </a:r>
            <a:r>
              <a:rPr lang="en-US" sz="3700" dirty="0"/>
              <a:t>+</a:t>
            </a:r>
            <a:r>
              <a:rPr lang="en-US" sz="3700" i="1" dirty="0"/>
              <a:t>ERR</a:t>
            </a:r>
            <a:r>
              <a:rPr lang="en-US" sz="3700" dirty="0"/>
              <a:t>), 			(1)</a:t>
            </a:r>
          </a:p>
          <a:p>
            <a:pPr marL="406400" algn="just"/>
            <a:r>
              <a:rPr lang="en-US" sz="3700" dirty="0"/>
              <a:t>where </a:t>
            </a:r>
            <a:r>
              <a:rPr lang="en-US" sz="3700" i="1" dirty="0"/>
              <a:t>ERR</a:t>
            </a:r>
            <a:r>
              <a:rPr lang="en-US" sz="3700" dirty="0"/>
              <a:t> - excess relative risk. It is assumed in this study that </a:t>
            </a:r>
            <a:r>
              <a:rPr lang="en-US" sz="3700" i="1" dirty="0"/>
              <a:t>ERR</a:t>
            </a:r>
            <a:r>
              <a:rPr lang="en-US" sz="3700" dirty="0"/>
              <a:t> linearly depends on the dose </a:t>
            </a:r>
            <a:r>
              <a:rPr lang="en-US" sz="3700" i="1" dirty="0"/>
              <a:t>D</a:t>
            </a:r>
            <a:r>
              <a:rPr lang="en-US" sz="3700" dirty="0"/>
              <a:t> received by the thyroid glad of an individual:</a:t>
            </a:r>
          </a:p>
          <a:p>
            <a:pPr marL="355600" indent="508000"/>
            <a:r>
              <a:rPr lang="en-US" sz="3700" i="1" dirty="0"/>
              <a:t>ERR</a:t>
            </a:r>
            <a:r>
              <a:rPr lang="en-US" sz="3700" dirty="0"/>
              <a:t> = </a:t>
            </a:r>
            <a:r>
              <a:rPr lang="en-US" sz="3700" i="1" dirty="0">
                <a:latin typeface="Times New Roman"/>
                <a:cs typeface="Times New Roman"/>
              </a:rPr>
              <a:t>β</a:t>
            </a:r>
            <a:r>
              <a:rPr lang="en-US" sz="3700" dirty="0">
                <a:sym typeface="Wingdings 2"/>
              </a:rPr>
              <a:t></a:t>
            </a:r>
            <a:r>
              <a:rPr lang="en-US" sz="3700" i="1" dirty="0"/>
              <a:t>D. 			</a:t>
            </a:r>
            <a:r>
              <a:rPr lang="en-US" sz="3700" dirty="0"/>
              <a:t>(2)</a:t>
            </a:r>
          </a:p>
          <a:p>
            <a:pPr marL="355600"/>
            <a:endParaRPr lang="en-US" sz="1600" dirty="0">
              <a:solidFill>
                <a:srgbClr val="FF0000"/>
              </a:solidFill>
            </a:endParaRPr>
          </a:p>
          <a:p>
            <a:pPr marL="355600"/>
            <a:r>
              <a:rPr lang="en-US" sz="3700" dirty="0">
                <a:solidFill>
                  <a:schemeClr val="tx1"/>
                </a:solidFill>
              </a:rPr>
              <a:t>If the uncertainties in the input data are not negligible (case of this study), </a:t>
            </a:r>
            <a:r>
              <a:rPr lang="en-US" sz="3700" i="1" dirty="0">
                <a:solidFill>
                  <a:schemeClr val="tx1"/>
                </a:solidFill>
                <a:latin typeface="Times New Roman"/>
                <a:cs typeface="Times New Roman"/>
              </a:rPr>
              <a:t>β </a:t>
            </a:r>
            <a:r>
              <a:rPr lang="en-US" sz="3700" dirty="0">
                <a:solidFill>
                  <a:schemeClr val="tx1"/>
                </a:solidFill>
                <a:sym typeface="Wingdings 2"/>
              </a:rPr>
              <a:t>and </a:t>
            </a:r>
            <a:r>
              <a:rPr lang="en-US" sz="3700" i="1" dirty="0">
                <a:solidFill>
                  <a:schemeClr val="tx1"/>
                </a:solidFill>
              </a:rPr>
              <a:t>D </a:t>
            </a:r>
            <a:r>
              <a:rPr lang="en-US" sz="3700" dirty="0">
                <a:solidFill>
                  <a:schemeClr val="tx1"/>
                </a:solidFill>
              </a:rPr>
              <a:t>in (2) should be considered as random variables.  In this </a:t>
            </a:r>
            <a:r>
              <a:rPr lang="en-US" sz="3700" dirty="0">
                <a:solidFill>
                  <a:srgbClr val="000000"/>
                </a:solidFill>
              </a:rPr>
              <a:t>stochastic version of the model (1), (2)</a:t>
            </a:r>
            <a:r>
              <a:rPr lang="en-US" sz="3700" dirty="0">
                <a:solidFill>
                  <a:schemeClr val="tx1"/>
                </a:solidFill>
              </a:rPr>
              <a:t> the  probability distributions of  </a:t>
            </a:r>
            <a:r>
              <a:rPr lang="en-US" sz="3700" i="1" dirty="0">
                <a:solidFill>
                  <a:schemeClr val="tx1"/>
                </a:solidFill>
                <a:latin typeface="Times New Roman"/>
                <a:cs typeface="Times New Roman"/>
              </a:rPr>
              <a:t>β </a:t>
            </a:r>
            <a:r>
              <a:rPr lang="en-US" sz="3700" dirty="0">
                <a:solidFill>
                  <a:schemeClr val="tx1"/>
                </a:solidFill>
                <a:sym typeface="Wingdings 2"/>
              </a:rPr>
              <a:t>and </a:t>
            </a:r>
            <a:r>
              <a:rPr lang="en-US" sz="3700" i="1" dirty="0">
                <a:solidFill>
                  <a:schemeClr val="tx1"/>
                </a:solidFill>
              </a:rPr>
              <a:t>D </a:t>
            </a:r>
            <a:r>
              <a:rPr lang="en-US" sz="3700" dirty="0">
                <a:solidFill>
                  <a:schemeClr val="tx1"/>
                </a:solidFill>
              </a:rPr>
              <a:t>were assumed lognormal with known parameters. </a:t>
            </a:r>
            <a:endParaRPr lang="en-US" sz="1600" dirty="0">
              <a:solidFill>
                <a:srgbClr val="FF0000"/>
              </a:solidFill>
            </a:endParaRPr>
          </a:p>
          <a:p>
            <a:pPr marL="274320"/>
            <a:endParaRPr lang="en-US" sz="1600" dirty="0">
              <a:solidFill>
                <a:srgbClr val="C0504D"/>
              </a:solidFill>
            </a:endParaRPr>
          </a:p>
          <a:p>
            <a:pPr marL="274320"/>
            <a:r>
              <a:rPr lang="en-US" sz="4000" u="sng" dirty="0">
                <a:solidFill>
                  <a:schemeClr val="tx1"/>
                </a:solidFill>
                <a:cs typeface="Helvetica"/>
              </a:rPr>
              <a:t>Input Data</a:t>
            </a:r>
          </a:p>
          <a:p>
            <a:pPr marL="274320"/>
            <a:endParaRPr lang="en-US" sz="1000" dirty="0">
              <a:cs typeface="Helvetica"/>
            </a:endParaRPr>
          </a:p>
          <a:p>
            <a:pPr marL="355600"/>
            <a:r>
              <a:rPr lang="en-US" sz="3700" dirty="0"/>
              <a:t>The input data used for </a:t>
            </a:r>
            <a:r>
              <a:rPr lang="en-US" sz="3700" i="1" dirty="0"/>
              <a:t>POC</a:t>
            </a:r>
            <a:r>
              <a:rPr lang="en-US" sz="3700" dirty="0"/>
              <a:t> estimating for each client with thyroid disease history were threefold: </a:t>
            </a:r>
          </a:p>
          <a:p>
            <a:pPr marL="355600"/>
            <a:endParaRPr lang="en-US" sz="1800" dirty="0"/>
          </a:p>
          <a:p>
            <a:pPr marL="914400" indent="-508000">
              <a:buAutoNum type="arabicParenR"/>
            </a:pPr>
            <a:r>
              <a:rPr lang="en-US" sz="3700" b="1" dirty="0"/>
              <a:t>Diagnostic information </a:t>
            </a:r>
            <a:r>
              <a:rPr lang="en-US" sz="3700" dirty="0"/>
              <a:t>on client’s thyroid category. The following disease categories were considered:</a:t>
            </a:r>
          </a:p>
          <a:p>
            <a:pPr marL="914400">
              <a:buFontTx/>
              <a:buChar char="-"/>
            </a:pPr>
            <a:r>
              <a:rPr lang="en-US" sz="3700" dirty="0"/>
              <a:t> Autoimmune Hashimoto </a:t>
            </a:r>
            <a:r>
              <a:rPr lang="en-US" sz="3700" dirty="0" err="1"/>
              <a:t>thyroiditis</a:t>
            </a:r>
            <a:r>
              <a:rPr lang="en-US" sz="3700" dirty="0"/>
              <a:t>; </a:t>
            </a:r>
          </a:p>
          <a:p>
            <a:pPr marL="914400">
              <a:buFontTx/>
              <a:buChar char="-"/>
            </a:pPr>
            <a:r>
              <a:rPr lang="en-US" sz="3700" dirty="0"/>
              <a:t> Benign neoplasm; </a:t>
            </a:r>
          </a:p>
          <a:p>
            <a:pPr marL="914400">
              <a:buFontTx/>
              <a:buChar char="-"/>
            </a:pPr>
            <a:r>
              <a:rPr lang="en-US" sz="3700" dirty="0"/>
              <a:t> Non-</a:t>
            </a:r>
            <a:r>
              <a:rPr lang="en-US" sz="3700" dirty="0" err="1"/>
              <a:t>neoplastic</a:t>
            </a:r>
            <a:r>
              <a:rPr lang="en-US" sz="3700" dirty="0"/>
              <a:t> nodules; </a:t>
            </a:r>
          </a:p>
          <a:p>
            <a:pPr marL="914400"/>
            <a:r>
              <a:rPr lang="en-US" sz="3700" dirty="0"/>
              <a:t>- Nodule; </a:t>
            </a:r>
          </a:p>
          <a:p>
            <a:pPr marL="914400">
              <a:buFontTx/>
              <a:buChar char="-"/>
            </a:pPr>
            <a:r>
              <a:rPr lang="en-US" sz="3700" dirty="0"/>
              <a:t> Hyperthyroidism from thyroid nodule. </a:t>
            </a:r>
          </a:p>
          <a:p>
            <a:pPr marL="914400"/>
            <a:endParaRPr lang="en-US" sz="1600" dirty="0"/>
          </a:p>
          <a:p>
            <a:pPr marL="914400" indent="-508000"/>
            <a:r>
              <a:rPr lang="en-US" sz="3700" dirty="0"/>
              <a:t>2) </a:t>
            </a:r>
            <a:r>
              <a:rPr lang="en-US" sz="3700" b="1" dirty="0"/>
              <a:t>Excess relative risk per </a:t>
            </a:r>
            <a:r>
              <a:rPr lang="en-US" sz="3700" b="1" dirty="0" err="1"/>
              <a:t>Gy</a:t>
            </a:r>
            <a:r>
              <a:rPr lang="en-US" sz="3700" b="1" dirty="0"/>
              <a:t> </a:t>
            </a:r>
            <a:r>
              <a:rPr lang="en-US" sz="3700" dirty="0"/>
              <a:t>(</a:t>
            </a:r>
            <a:r>
              <a:rPr lang="en-US" sz="3700" i="1" dirty="0">
                <a:latin typeface="Times New Roman"/>
                <a:cs typeface="Times New Roman"/>
              </a:rPr>
              <a:t>β</a:t>
            </a:r>
            <a:r>
              <a:rPr lang="en-US" sz="3700" dirty="0"/>
              <a:t>) specific to the thyroid disease categories listed above. Uncertainty in estimates of</a:t>
            </a:r>
            <a:r>
              <a:rPr lang="en-US" sz="3700" i="1" dirty="0"/>
              <a:t> </a:t>
            </a:r>
            <a:r>
              <a:rPr lang="en-US" sz="3700" i="1" dirty="0">
                <a:latin typeface="Times New Roman"/>
                <a:cs typeface="Times New Roman"/>
              </a:rPr>
              <a:t>β</a:t>
            </a:r>
            <a:r>
              <a:rPr lang="en-US" sz="3700" i="1" dirty="0"/>
              <a:t>  </a:t>
            </a:r>
            <a:r>
              <a:rPr lang="en-US" sz="3700" dirty="0"/>
              <a:t>was accounted for in </a:t>
            </a:r>
            <a:r>
              <a:rPr lang="en-US" sz="3700" i="1" dirty="0"/>
              <a:t>POC</a:t>
            </a:r>
            <a:r>
              <a:rPr lang="en-US" sz="3700" dirty="0"/>
              <a:t> estimation by using its reported average value </a:t>
            </a:r>
            <a:r>
              <a:rPr lang="en-US" sz="3700" i="1" dirty="0">
                <a:latin typeface="Times New Roman"/>
                <a:cs typeface="Times New Roman"/>
              </a:rPr>
              <a:t>β</a:t>
            </a:r>
            <a:r>
              <a:rPr lang="en-US" sz="3700" i="1" dirty="0"/>
              <a:t>* </a:t>
            </a:r>
            <a:r>
              <a:rPr lang="en-US" sz="3700" dirty="0"/>
              <a:t>and confidence interval [</a:t>
            </a:r>
            <a:r>
              <a:rPr lang="en-US" sz="3700" i="1" dirty="0">
                <a:latin typeface="Times New Roman"/>
                <a:cs typeface="Times New Roman"/>
              </a:rPr>
              <a:t>β</a:t>
            </a:r>
            <a:r>
              <a:rPr lang="en-US" sz="3700" i="1" baseline="-25000" dirty="0"/>
              <a:t>L </a:t>
            </a:r>
            <a:r>
              <a:rPr lang="en-US" sz="3700" i="1" dirty="0"/>
              <a:t>; </a:t>
            </a:r>
            <a:r>
              <a:rPr lang="en-US" sz="3700" i="1" dirty="0">
                <a:latin typeface="Times New Roman"/>
                <a:cs typeface="Times New Roman"/>
              </a:rPr>
              <a:t>β</a:t>
            </a:r>
            <a:r>
              <a:rPr lang="en-US" sz="3700" i="1" baseline="-25000" dirty="0"/>
              <a:t>U</a:t>
            </a:r>
            <a:r>
              <a:rPr lang="en-US" sz="3700" dirty="0"/>
              <a:t>]. The disease-specific estimates of </a:t>
            </a:r>
            <a:r>
              <a:rPr lang="en-US" sz="3700" i="1" dirty="0">
                <a:latin typeface="Times New Roman"/>
                <a:cs typeface="Times New Roman"/>
              </a:rPr>
              <a:t>β</a:t>
            </a:r>
            <a:r>
              <a:rPr lang="en-US" sz="3700" dirty="0"/>
              <a:t> were compiled from (Lyon et al. 2006), (</a:t>
            </a:r>
            <a:r>
              <a:rPr lang="en-US" sz="3700" dirty="0" err="1"/>
              <a:t>Zablotska</a:t>
            </a:r>
            <a:r>
              <a:rPr lang="en-US" sz="3700" dirty="0"/>
              <a:t> et al. 2008).</a:t>
            </a:r>
          </a:p>
          <a:p>
            <a:pPr marL="914400" indent="-508000"/>
            <a:endParaRPr lang="en-US" sz="1600" dirty="0"/>
          </a:p>
          <a:p>
            <a:pPr marL="914400" indent="-508000"/>
            <a:r>
              <a:rPr lang="en-US" sz="3700" dirty="0"/>
              <a:t>3) </a:t>
            </a:r>
            <a:r>
              <a:rPr lang="en-US" sz="3700" b="1" dirty="0"/>
              <a:t>Dose received by the thyroid gland </a:t>
            </a:r>
            <a:r>
              <a:rPr lang="en-US" sz="3700" dirty="0"/>
              <a:t>(</a:t>
            </a:r>
            <a:r>
              <a:rPr lang="en-US" sz="3700" i="1" dirty="0"/>
              <a:t>D</a:t>
            </a:r>
            <a:r>
              <a:rPr lang="en-US" sz="3700" dirty="0"/>
              <a:t>) per each client. The Hanford Litigation experts provided client-specific data on estimated doses.  Uncertainty in estimates of</a:t>
            </a:r>
            <a:r>
              <a:rPr lang="en-US" sz="3700" i="1" dirty="0"/>
              <a:t> D </a:t>
            </a:r>
            <a:r>
              <a:rPr lang="en-US" sz="3700" dirty="0"/>
              <a:t>was accounted for in </a:t>
            </a:r>
            <a:r>
              <a:rPr lang="en-US" sz="3700" i="1" dirty="0"/>
              <a:t>POC </a:t>
            </a:r>
            <a:r>
              <a:rPr lang="en-US" sz="3700" dirty="0"/>
              <a:t>estimation by using its reported</a:t>
            </a:r>
            <a:r>
              <a:rPr lang="en-US" sz="3700" dirty="0" smtClean="0"/>
              <a:t> mean </a:t>
            </a:r>
            <a:r>
              <a:rPr lang="en-US" sz="3700" dirty="0"/>
              <a:t>(</a:t>
            </a:r>
            <a:r>
              <a:rPr lang="en-US" sz="3700" i="1" dirty="0"/>
              <a:t>D</a:t>
            </a:r>
            <a:r>
              <a:rPr lang="en-US" sz="3700" dirty="0"/>
              <a:t>*</a:t>
            </a:r>
            <a:r>
              <a:rPr lang="en-US" sz="3700" dirty="0" smtClean="0"/>
              <a:t>) </a:t>
            </a:r>
            <a:r>
              <a:rPr lang="en-US" sz="3700" smtClean="0"/>
              <a:t>and standard </a:t>
            </a:r>
            <a:r>
              <a:rPr lang="en-US" sz="3700" dirty="0" smtClean="0"/>
              <a:t>deviation. </a:t>
            </a:r>
            <a:endParaRPr lang="en-US" sz="3700" dirty="0"/>
          </a:p>
          <a:p>
            <a:pPr marL="914400" indent="-508000"/>
            <a:endParaRPr lang="en-US" sz="3700" dirty="0"/>
          </a:p>
          <a:p>
            <a:pPr marL="355600" algn="just"/>
            <a:endParaRPr lang="en-US" sz="1200" dirty="0"/>
          </a:p>
        </p:txBody>
      </p:sp>
      <p:sp>
        <p:nvSpPr>
          <p:cNvPr id="5" name="TextBox 4"/>
          <p:cNvSpPr txBox="1"/>
          <p:nvPr/>
        </p:nvSpPr>
        <p:spPr>
          <a:xfrm>
            <a:off x="14871257" y="5016591"/>
            <a:ext cx="13792199" cy="38037187"/>
          </a:xfrm>
          <a:prstGeom prst="rect">
            <a:avLst/>
          </a:prstGeom>
          <a:ln/>
          <a:effectLst/>
        </p:spPr>
        <p:style>
          <a:lnRef idx="2">
            <a:schemeClr val="accent2"/>
          </a:lnRef>
          <a:fillRef idx="1">
            <a:schemeClr val="lt1"/>
          </a:fillRef>
          <a:effectRef idx="0">
            <a:schemeClr val="accent2"/>
          </a:effectRef>
          <a:fontRef idx="minor">
            <a:schemeClr val="dk1"/>
          </a:fontRef>
        </p:style>
        <p:txBody>
          <a:bodyPr wrap="square" lIns="365760" tIns="91440" rIns="365760" bIns="457200" rtlCol="0" anchor="t">
            <a:noAutofit/>
          </a:bodyPr>
          <a:lstStyle/>
          <a:p>
            <a:pPr marL="279400"/>
            <a:endParaRPr lang="en-US" sz="4000" u="sng" dirty="0">
              <a:cs typeface="Helvetica"/>
            </a:endParaRPr>
          </a:p>
          <a:p>
            <a:pPr marL="279400"/>
            <a:endParaRPr lang="en-US" sz="1600" u="sng" dirty="0">
              <a:solidFill>
                <a:srgbClr val="000000"/>
              </a:solidFill>
              <a:cs typeface="Helvetica"/>
            </a:endParaRPr>
          </a:p>
          <a:p>
            <a:pPr marL="279400"/>
            <a:r>
              <a:rPr lang="en-US" sz="4000" u="sng" dirty="0">
                <a:solidFill>
                  <a:srgbClr val="000000"/>
                </a:solidFill>
                <a:cs typeface="Helvetica"/>
              </a:rPr>
              <a:t>Estimating Probability of Causation </a:t>
            </a:r>
          </a:p>
          <a:p>
            <a:pPr marL="355600" indent="36513">
              <a:tabLst>
                <a:tab pos="13030200" algn="l"/>
                <a:tab pos="13208000" algn="l"/>
              </a:tabLst>
            </a:pPr>
            <a:endParaRPr lang="en-US" sz="1800" dirty="0"/>
          </a:p>
          <a:p>
            <a:pPr marL="355600"/>
            <a:r>
              <a:rPr lang="en-US" sz="3700" dirty="0">
                <a:solidFill>
                  <a:srgbClr val="000000"/>
                </a:solidFill>
              </a:rPr>
              <a:t>The stochastic version of the model (1), (2) was exploited by Monte-Carlo simulation to estimate </a:t>
            </a:r>
            <a:r>
              <a:rPr lang="en-US" sz="3700" i="1" dirty="0">
                <a:solidFill>
                  <a:srgbClr val="000000"/>
                </a:solidFill>
              </a:rPr>
              <a:t>POC</a:t>
            </a:r>
            <a:r>
              <a:rPr lang="en-US" sz="3700" i="1" baseline="-25000" dirty="0">
                <a:solidFill>
                  <a:srgbClr val="000000"/>
                </a:solidFill>
              </a:rPr>
              <a:t>U</a:t>
            </a:r>
            <a:r>
              <a:rPr lang="en-US" sz="3700" dirty="0">
                <a:solidFill>
                  <a:srgbClr val="000000"/>
                </a:solidFill>
              </a:rPr>
              <a:t> - the upper bound of the range of values within which, we believe, the true value of POC lies with high probability, called credibility level. The credibility level was suggested equal to 95% in this work. </a:t>
            </a:r>
          </a:p>
          <a:p>
            <a:pPr marL="355600" indent="36513">
              <a:tabLst>
                <a:tab pos="13030200" algn="l"/>
                <a:tab pos="13208000" algn="l"/>
              </a:tabLst>
            </a:pPr>
            <a:endParaRPr lang="en-US" sz="1600" dirty="0">
              <a:solidFill>
                <a:srgbClr val="000000"/>
              </a:solidFill>
            </a:endParaRPr>
          </a:p>
          <a:p>
            <a:pPr marL="355600" indent="36513">
              <a:tabLst>
                <a:tab pos="13030200" algn="l"/>
                <a:tab pos="13208000" algn="l"/>
              </a:tabLst>
            </a:pPr>
            <a:r>
              <a:rPr lang="en-US" sz="3700" dirty="0"/>
              <a:t>The MS Excel application Oracle Crystal Ball software was used in this work to perform Monte Carlo simulations, during which the input values are sampled at random from the inputs’ probability distributions (a domain of possible input values for </a:t>
            </a:r>
            <a:r>
              <a:rPr lang="en-US" sz="3700" i="1" dirty="0">
                <a:latin typeface="Times New Roman" panose="02020603050405020304" pitchFamily="18" charset="0"/>
                <a:cs typeface="Times New Roman" panose="02020603050405020304" pitchFamily="18" charset="0"/>
              </a:rPr>
              <a:t>β</a:t>
            </a:r>
            <a:r>
              <a:rPr lang="en-US" sz="3700" dirty="0"/>
              <a:t> and </a:t>
            </a:r>
            <a:r>
              <a:rPr lang="en-US" sz="3700" i="1" dirty="0"/>
              <a:t>D</a:t>
            </a:r>
            <a:r>
              <a:rPr lang="en-US" sz="3700" dirty="0"/>
              <a:t>, see Fig.1). Each set of these samples is then used for deterministic computation of the model (1), (2). The resulting outcome from that sample is recorded. Finally, Monte Carlo simulation produces distribution of possible outcome values of the probability of causation, from which </a:t>
            </a:r>
            <a:r>
              <a:rPr lang="en-US" sz="3700" i="1" dirty="0">
                <a:solidFill>
                  <a:srgbClr val="000000"/>
                </a:solidFill>
              </a:rPr>
              <a:t>POC</a:t>
            </a:r>
            <a:r>
              <a:rPr lang="en-US" sz="3700" i="1" baseline="-25000" dirty="0">
                <a:solidFill>
                  <a:srgbClr val="000000"/>
                </a:solidFill>
              </a:rPr>
              <a:t>U</a:t>
            </a:r>
            <a:r>
              <a:rPr lang="en-US" sz="3700" dirty="0"/>
              <a:t> is determined. </a:t>
            </a:r>
          </a:p>
          <a:p>
            <a:pPr marL="279400" indent="36513">
              <a:tabLst>
                <a:tab pos="13030200" algn="l"/>
                <a:tab pos="13208000" algn="l"/>
              </a:tabLst>
            </a:pPr>
            <a:endParaRPr lang="en-US" sz="1800" dirty="0"/>
          </a:p>
          <a:p>
            <a:pPr marL="279400">
              <a:tabLst>
                <a:tab pos="228600" algn="l"/>
                <a:tab pos="13030200" algn="l"/>
              </a:tabLst>
            </a:pPr>
            <a:r>
              <a:rPr lang="en-US" sz="3600" dirty="0">
                <a:solidFill>
                  <a:schemeClr val="tx1"/>
                </a:solidFill>
              </a:rPr>
              <a:t>Fig. 1 Simulation steps</a:t>
            </a:r>
            <a:endParaRPr lang="en-US" sz="3600" dirty="0">
              <a:solidFill>
                <a:srgbClr val="000090"/>
              </a:solidFill>
            </a:endParaRPr>
          </a:p>
          <a:p>
            <a:pPr marL="279400">
              <a:tabLst>
                <a:tab pos="228600" algn="l"/>
                <a:tab pos="13030200" algn="l"/>
              </a:tabLst>
            </a:pPr>
            <a:endParaRPr lang="en-US" sz="3600" dirty="0"/>
          </a:p>
          <a:p>
            <a:pPr marL="279400">
              <a:tabLst>
                <a:tab pos="228600" algn="l"/>
                <a:tab pos="13030200" algn="l"/>
              </a:tabLst>
            </a:pPr>
            <a:endParaRPr lang="en-US" sz="3600" dirty="0"/>
          </a:p>
          <a:p>
            <a:pPr marL="787400" indent="36513">
              <a:tabLst>
                <a:tab pos="13030200" algn="l"/>
                <a:tab pos="13208000" algn="l"/>
              </a:tabLst>
            </a:pPr>
            <a:endParaRPr lang="en-US" sz="3600" dirty="0"/>
          </a:p>
          <a:p>
            <a:pPr marL="914400" indent="36513">
              <a:tabLst>
                <a:tab pos="13030200" algn="l"/>
                <a:tab pos="13208000" algn="l"/>
              </a:tabLst>
            </a:pPr>
            <a:r>
              <a:rPr lang="en-US" sz="3600" dirty="0"/>
              <a:t>Yes</a:t>
            </a:r>
          </a:p>
          <a:p>
            <a:pPr marL="279400" indent="36513">
              <a:tabLst>
                <a:tab pos="13030200" algn="l"/>
                <a:tab pos="13208000" algn="l"/>
              </a:tabLst>
            </a:pPr>
            <a:endParaRPr lang="en-US" sz="3600" dirty="0"/>
          </a:p>
          <a:p>
            <a:pPr marL="279400" indent="36513">
              <a:tabLst>
                <a:tab pos="13030200" algn="l"/>
                <a:tab pos="13208000" algn="l"/>
              </a:tabLst>
            </a:pPr>
            <a:r>
              <a:rPr lang="en-US" sz="3600" dirty="0"/>
              <a:t> </a:t>
            </a:r>
          </a:p>
          <a:p>
            <a:pPr marL="3024188" indent="36513">
              <a:tabLst>
                <a:tab pos="13030200" algn="l"/>
                <a:tab pos="13208000" algn="l"/>
              </a:tabLst>
            </a:pPr>
            <a:endParaRPr lang="en-US" sz="2800" dirty="0"/>
          </a:p>
          <a:p>
            <a:pPr marL="3024188" indent="36513">
              <a:tabLst>
                <a:tab pos="13030200" algn="l"/>
                <a:tab pos="13208000" algn="l"/>
              </a:tabLst>
            </a:pPr>
            <a:r>
              <a:rPr lang="en-US" sz="3600" dirty="0"/>
              <a:t> No</a:t>
            </a:r>
          </a:p>
          <a:p>
            <a:pPr marL="2851150" indent="36513">
              <a:tabLst>
                <a:tab pos="13030200" algn="l"/>
                <a:tab pos="13208000" algn="l"/>
              </a:tabLst>
            </a:pPr>
            <a:endParaRPr lang="en-US" sz="3600" dirty="0"/>
          </a:p>
          <a:p>
            <a:pPr marL="279400" indent="36513">
              <a:tabLst>
                <a:tab pos="13030200" algn="l"/>
                <a:tab pos="13208000" algn="l"/>
              </a:tabLst>
            </a:pPr>
            <a:endParaRPr lang="en-US" sz="3600" dirty="0"/>
          </a:p>
          <a:p>
            <a:pPr marL="279400" indent="36513">
              <a:tabLst>
                <a:tab pos="13030200" algn="l"/>
                <a:tab pos="13208000" algn="l"/>
              </a:tabLst>
            </a:pPr>
            <a:endParaRPr lang="en-US" sz="3600" dirty="0"/>
          </a:p>
          <a:p>
            <a:pPr marL="279400" indent="36513">
              <a:tabLst>
                <a:tab pos="13030200" algn="l"/>
                <a:tab pos="13208000" algn="l"/>
              </a:tabLst>
            </a:pPr>
            <a:endParaRPr lang="en-US" sz="3600" dirty="0"/>
          </a:p>
          <a:p>
            <a:pPr marL="279400" indent="36513">
              <a:tabLst>
                <a:tab pos="13030200" algn="l"/>
                <a:tab pos="13208000" algn="l"/>
              </a:tabLst>
            </a:pPr>
            <a:endParaRPr lang="en-US" sz="3600" dirty="0"/>
          </a:p>
          <a:p>
            <a:pPr marL="279400">
              <a:tabLst>
                <a:tab pos="812800" algn="l"/>
                <a:tab pos="13030200" algn="l"/>
              </a:tabLst>
            </a:pPr>
            <a:endParaRPr lang="en-US" sz="2800" dirty="0"/>
          </a:p>
          <a:p>
            <a:pPr marL="279400">
              <a:tabLst>
                <a:tab pos="812800" algn="l"/>
                <a:tab pos="13030200" algn="l"/>
              </a:tabLst>
            </a:pPr>
            <a:r>
              <a:rPr lang="en-US" sz="3600" dirty="0"/>
              <a:t>Fig. 2 Frequency chart for </a:t>
            </a:r>
            <a:r>
              <a:rPr lang="en-US" sz="3600" i="1" dirty="0">
                <a:latin typeface="Times New Roman"/>
                <a:cs typeface="Times New Roman"/>
              </a:rPr>
              <a:t>β</a:t>
            </a:r>
            <a:endParaRPr lang="en-US" sz="3600" dirty="0"/>
          </a:p>
          <a:p>
            <a:pPr marL="7308850">
              <a:tabLst>
                <a:tab pos="0" algn="l"/>
              </a:tabLst>
            </a:pPr>
            <a:r>
              <a:rPr lang="en-US" sz="3700" dirty="0">
                <a:cs typeface="Times New Roman"/>
              </a:rPr>
              <a:t>Fig</a:t>
            </a:r>
            <a:r>
              <a:rPr lang="en-US" sz="3700" dirty="0">
                <a:solidFill>
                  <a:schemeClr val="tx1"/>
                </a:solidFill>
              </a:rPr>
              <a:t>. 2 gives an example of probability distribution of </a:t>
            </a:r>
            <a:r>
              <a:rPr lang="en-US" sz="3700" i="1" dirty="0">
                <a:latin typeface="Times New Roman"/>
                <a:cs typeface="Times New Roman"/>
              </a:rPr>
              <a:t>β </a:t>
            </a:r>
            <a:r>
              <a:rPr lang="en-US" sz="3700" dirty="0">
                <a:solidFill>
                  <a:schemeClr val="tx1"/>
                </a:solidFill>
              </a:rPr>
              <a:t>used in this study. The distribution is specific to females exposed to radioactive iodine in their childhood and later diagnosed with “any thyroid disease”. The probability distribution</a:t>
            </a:r>
          </a:p>
          <a:p>
            <a:pPr marL="352425">
              <a:tabLst>
                <a:tab pos="0" algn="l"/>
              </a:tabLst>
            </a:pPr>
            <a:r>
              <a:rPr lang="en-US" sz="3700" dirty="0">
                <a:solidFill>
                  <a:schemeClr val="tx1"/>
                </a:solidFill>
              </a:rPr>
              <a:t>parameters</a:t>
            </a:r>
            <a:r>
              <a:rPr lang="en-US" sz="3700" i="1" dirty="0">
                <a:cs typeface="Times New Roman"/>
              </a:rPr>
              <a:t> </a:t>
            </a:r>
            <a:r>
              <a:rPr lang="en-US" sz="3700" dirty="0">
                <a:cs typeface="Times New Roman"/>
              </a:rPr>
              <a:t>compiled </a:t>
            </a:r>
            <a:r>
              <a:rPr lang="en-US" sz="3700" dirty="0">
                <a:solidFill>
                  <a:schemeClr val="tx1"/>
                </a:solidFill>
              </a:rPr>
              <a:t>from (Lyon et al. 2006) are: </a:t>
            </a:r>
          </a:p>
          <a:p>
            <a:pPr marL="352425"/>
            <a:r>
              <a:rPr lang="en-US" sz="3700" i="1" dirty="0">
                <a:latin typeface="Times New Roman"/>
                <a:cs typeface="Times New Roman"/>
              </a:rPr>
              <a:t>β* </a:t>
            </a:r>
            <a:r>
              <a:rPr lang="en-US" sz="3700" dirty="0">
                <a:solidFill>
                  <a:schemeClr val="tx1"/>
                </a:solidFill>
              </a:rPr>
              <a:t>(95% CI) </a:t>
            </a:r>
            <a:r>
              <a:rPr lang="en-US" sz="3700" dirty="0"/>
              <a:t>=</a:t>
            </a:r>
            <a:r>
              <a:rPr lang="en-US" sz="3700" dirty="0">
                <a:solidFill>
                  <a:schemeClr val="tx1"/>
                </a:solidFill>
              </a:rPr>
              <a:t>2.48 (0.7–5.3</a:t>
            </a:r>
            <a:r>
              <a:rPr lang="en-US" sz="3700" dirty="0"/>
              <a:t>) </a:t>
            </a:r>
            <a:r>
              <a:rPr lang="en-US" sz="3700" i="1" dirty="0"/>
              <a:t>ERR/</a:t>
            </a:r>
            <a:r>
              <a:rPr lang="en-US" sz="3700" i="1" dirty="0" err="1"/>
              <a:t>Gy</a:t>
            </a:r>
            <a:r>
              <a:rPr lang="en-US" sz="3700" dirty="0"/>
              <a:t>; </a:t>
            </a:r>
            <a:r>
              <a:rPr lang="en-US" sz="3700" i="1" dirty="0"/>
              <a:t> p</a:t>
            </a:r>
            <a:r>
              <a:rPr lang="en-US" sz="3700" dirty="0"/>
              <a:t>-value=0.0018.</a:t>
            </a:r>
          </a:p>
          <a:p>
            <a:pPr marL="2413000" indent="-2190750">
              <a:tabLst>
                <a:tab pos="812800" algn="l"/>
                <a:tab pos="7842250" algn="l"/>
                <a:tab pos="13030200" algn="l"/>
              </a:tabLst>
            </a:pPr>
            <a:endParaRPr lang="en-US" sz="1800" dirty="0"/>
          </a:p>
          <a:p>
            <a:pPr marL="2413000" indent="-2190750">
              <a:tabLst>
                <a:tab pos="812800" algn="l"/>
                <a:tab pos="7842250" algn="l"/>
                <a:tab pos="13030200" algn="l"/>
              </a:tabLst>
            </a:pPr>
            <a:r>
              <a:rPr lang="en-US" sz="3700" dirty="0"/>
              <a:t>Fig. 3 Frequency chart for </a:t>
            </a:r>
            <a:r>
              <a:rPr lang="en-US" sz="3700" i="1" dirty="0"/>
              <a:t>D</a:t>
            </a:r>
            <a:endParaRPr lang="en-US" sz="3700" dirty="0"/>
          </a:p>
          <a:p>
            <a:pPr marL="7359650">
              <a:tabLst>
                <a:tab pos="812800" algn="l"/>
                <a:tab pos="7315200" algn="l"/>
                <a:tab pos="13030200" algn="l"/>
              </a:tabLst>
            </a:pPr>
            <a:r>
              <a:rPr lang="en-US" sz="3600" dirty="0"/>
              <a:t>Fig. 3 shows a </a:t>
            </a:r>
            <a:r>
              <a:rPr lang="en-US" sz="3600" dirty="0">
                <a:solidFill>
                  <a:schemeClr val="tx1"/>
                </a:solidFill>
              </a:rPr>
              <a:t>lognormal probability distribution  used for dose sampling in </a:t>
            </a:r>
            <a:r>
              <a:rPr lang="en-US" sz="3600" dirty="0"/>
              <a:t>Monte Carlo simulations for one of the clients. </a:t>
            </a:r>
            <a:r>
              <a:rPr lang="en-US" sz="3600" dirty="0">
                <a:solidFill>
                  <a:schemeClr val="tx1"/>
                </a:solidFill>
              </a:rPr>
              <a:t>The distribution </a:t>
            </a:r>
            <a:r>
              <a:rPr lang="en-US" sz="3600" dirty="0"/>
              <a:t>has the</a:t>
            </a:r>
            <a:r>
              <a:rPr lang="en-US" sz="3600" dirty="0" smtClean="0"/>
              <a:t> geometric mean=</a:t>
            </a:r>
            <a:r>
              <a:rPr lang="en-US" sz="3600" dirty="0"/>
              <a:t>0.66 </a:t>
            </a:r>
            <a:r>
              <a:rPr lang="en-US" sz="3600" dirty="0" err="1"/>
              <a:t>Gy</a:t>
            </a:r>
            <a:r>
              <a:rPr lang="en-US" sz="3600" dirty="0"/>
              <a:t> and</a:t>
            </a:r>
            <a:r>
              <a:rPr lang="en-US" sz="3600" dirty="0" smtClean="0"/>
              <a:t> geometric </a:t>
            </a:r>
            <a:r>
              <a:rPr lang="en-US" sz="3600" dirty="0" err="1" smtClean="0"/>
              <a:t>st</a:t>
            </a:r>
            <a:r>
              <a:rPr lang="en-US" sz="3600" dirty="0"/>
              <a:t>. dev. = 0.8 </a:t>
            </a:r>
            <a:r>
              <a:rPr lang="en-US" sz="3600" dirty="0" err="1"/>
              <a:t>Gy</a:t>
            </a:r>
            <a:r>
              <a:rPr lang="en-US" sz="3600" dirty="0"/>
              <a:t>. Ty</a:t>
            </a:r>
            <a:r>
              <a:rPr lang="en-US" sz="3600" dirty="0">
                <a:solidFill>
                  <a:schemeClr val="tx1"/>
                </a:solidFill>
              </a:rPr>
              <a:t>pical means for  doses were </a:t>
            </a:r>
            <a:r>
              <a:rPr lang="en-US" sz="3600" dirty="0" smtClean="0">
                <a:solidFill>
                  <a:schemeClr val="tx1"/>
                </a:solidFill>
              </a:rPr>
              <a:t>in </a:t>
            </a:r>
          </a:p>
          <a:p>
            <a:pPr marL="280988">
              <a:tabLst>
                <a:tab pos="234950" algn="l"/>
                <a:tab pos="796925" algn="l"/>
                <a:tab pos="812800" algn="l"/>
                <a:tab pos="13030200" algn="l"/>
              </a:tabLst>
            </a:pPr>
            <a:r>
              <a:rPr lang="en-US" sz="3600" dirty="0" smtClean="0">
                <a:solidFill>
                  <a:schemeClr val="tx1"/>
                </a:solidFill>
              </a:rPr>
              <a:t>the range 0.1Gy - 1.0Gy. The standard deviations of the doses were usually larger than corresponding mean values. </a:t>
            </a:r>
            <a:endParaRPr lang="en-US" sz="3600" dirty="0" smtClean="0"/>
          </a:p>
          <a:p>
            <a:pPr marL="279400">
              <a:tabLst>
                <a:tab pos="228600" algn="l"/>
                <a:tab pos="13030200" algn="l"/>
              </a:tabLst>
            </a:pPr>
            <a:endParaRPr lang="en-US" sz="1600" dirty="0" smtClean="0"/>
          </a:p>
          <a:p>
            <a:pPr marL="279400">
              <a:tabLst>
                <a:tab pos="228600" algn="l"/>
                <a:tab pos="13030200" algn="l"/>
              </a:tabLst>
            </a:pPr>
            <a:r>
              <a:rPr lang="en-US" sz="3600" dirty="0"/>
              <a:t>Fig. 4 Frequency chart for </a:t>
            </a:r>
            <a:r>
              <a:rPr lang="en-US" sz="3600" i="1" dirty="0"/>
              <a:t>POC</a:t>
            </a:r>
            <a:endParaRPr lang="en-US" sz="3600" dirty="0"/>
          </a:p>
          <a:p>
            <a:pPr marL="7372350">
              <a:tabLst>
                <a:tab pos="635000" algn="l"/>
                <a:tab pos="13030200" algn="l"/>
              </a:tabLst>
            </a:pPr>
            <a:r>
              <a:rPr lang="en-US" sz="3600" dirty="0"/>
              <a:t>Probability distribution of </a:t>
            </a:r>
            <a:r>
              <a:rPr lang="en-US" sz="3600" i="1" dirty="0"/>
              <a:t>POC</a:t>
            </a:r>
            <a:r>
              <a:rPr lang="en-US" sz="3600" dirty="0"/>
              <a:t> specific to each Hanford Litigation client was generated as the result of Monte Carlo runs based on sampling  </a:t>
            </a:r>
            <a:r>
              <a:rPr lang="en-US" sz="3600" i="1" dirty="0">
                <a:solidFill>
                  <a:schemeClr val="tx1"/>
                </a:solidFill>
                <a:latin typeface="Times New Roman"/>
                <a:cs typeface="Times New Roman"/>
              </a:rPr>
              <a:t>β </a:t>
            </a:r>
            <a:r>
              <a:rPr lang="en-US" sz="3600" dirty="0">
                <a:solidFill>
                  <a:schemeClr val="tx1"/>
                </a:solidFill>
                <a:sym typeface="Wingdings 2"/>
              </a:rPr>
              <a:t>and </a:t>
            </a:r>
            <a:r>
              <a:rPr lang="en-US" sz="3600" i="1" dirty="0">
                <a:solidFill>
                  <a:schemeClr val="tx1"/>
                </a:solidFill>
              </a:rPr>
              <a:t>D </a:t>
            </a:r>
            <a:r>
              <a:rPr lang="en-US" sz="3600" dirty="0">
                <a:solidFill>
                  <a:schemeClr val="tx1"/>
                </a:solidFill>
              </a:rPr>
              <a:t>specific to each client</a:t>
            </a:r>
            <a:r>
              <a:rPr lang="en-US" sz="3600" dirty="0"/>
              <a:t>. </a:t>
            </a:r>
          </a:p>
          <a:p>
            <a:pPr indent="36513">
              <a:tabLst>
                <a:tab pos="13030200" algn="l"/>
                <a:tab pos="13208000" algn="l"/>
              </a:tabLst>
            </a:pPr>
            <a:endParaRPr lang="en-US" sz="3600" dirty="0"/>
          </a:p>
          <a:p>
            <a:pPr indent="36513">
              <a:tabLst>
                <a:tab pos="13030200" algn="l"/>
                <a:tab pos="13208000" algn="l"/>
              </a:tabLst>
            </a:pPr>
            <a:endParaRPr lang="en-US" sz="3600" dirty="0"/>
          </a:p>
          <a:p>
            <a:pPr indent="36513">
              <a:tabLst>
                <a:tab pos="13030200" algn="l"/>
                <a:tab pos="13208000" algn="l"/>
              </a:tabLst>
            </a:pPr>
            <a:endParaRPr lang="en-US" sz="3600" dirty="0"/>
          </a:p>
          <a:p>
            <a:endParaRPr lang="en-US" sz="3600" dirty="0"/>
          </a:p>
          <a:p>
            <a:endParaRPr lang="en-US" sz="3600" dirty="0"/>
          </a:p>
          <a:p>
            <a:endParaRPr lang="en-US" sz="3600" dirty="0"/>
          </a:p>
        </p:txBody>
      </p:sp>
      <p:sp>
        <p:nvSpPr>
          <p:cNvPr id="6" name="TextBox 5"/>
          <p:cNvSpPr txBox="1"/>
          <p:nvPr/>
        </p:nvSpPr>
        <p:spPr>
          <a:xfrm>
            <a:off x="29416218" y="5016592"/>
            <a:ext cx="13712981" cy="38037188"/>
          </a:xfrm>
          <a:prstGeom prst="rect">
            <a:avLst/>
          </a:prstGeom>
          <a:ln/>
        </p:spPr>
        <p:style>
          <a:lnRef idx="2">
            <a:schemeClr val="accent2"/>
          </a:lnRef>
          <a:fillRef idx="1">
            <a:schemeClr val="lt1"/>
          </a:fillRef>
          <a:effectRef idx="0">
            <a:schemeClr val="accent2"/>
          </a:effectRef>
          <a:fontRef idx="minor">
            <a:schemeClr val="dk1"/>
          </a:fontRef>
        </p:style>
        <p:txBody>
          <a:bodyPr wrap="square" rIns="457200" rtlCol="0" anchor="t">
            <a:spAutoFit/>
          </a:bodyPr>
          <a:lstStyle/>
          <a:p>
            <a:pPr marL="50800"/>
            <a:endParaRPr lang="en-US" sz="4400" b="1" dirty="0">
              <a:cs typeface="Helvetica"/>
            </a:endParaRPr>
          </a:p>
          <a:p>
            <a:pPr marL="285750">
              <a:tabLst>
                <a:tab pos="635000" algn="l"/>
                <a:tab pos="13030200" algn="l"/>
              </a:tabLst>
            </a:pPr>
            <a:r>
              <a:rPr lang="en-US" sz="3700" dirty="0"/>
              <a:t>Fig. 4 demonstrates an example of such distribution: it is a</a:t>
            </a:r>
          </a:p>
          <a:p>
            <a:pPr marL="285750">
              <a:tabLst>
                <a:tab pos="635000" algn="l"/>
                <a:tab pos="13030200" algn="l"/>
              </a:tabLst>
            </a:pPr>
            <a:r>
              <a:rPr lang="en-US" sz="3700" dirty="0"/>
              <a:t>histogram of the values generated during the 250,000 iterations. </a:t>
            </a:r>
          </a:p>
          <a:p>
            <a:pPr marL="285750">
              <a:tabLst>
                <a:tab pos="635000" algn="l"/>
                <a:tab pos="13030200" algn="l"/>
              </a:tabLst>
            </a:pPr>
            <a:r>
              <a:rPr lang="en-US" sz="3700" dirty="0"/>
              <a:t>It shows the interval of possible </a:t>
            </a:r>
            <a:r>
              <a:rPr lang="en-US" sz="3700" i="1" dirty="0"/>
              <a:t>POC </a:t>
            </a:r>
            <a:r>
              <a:rPr lang="en-US" sz="3700" dirty="0"/>
              <a:t>values within which the true (and unknown!) value of </a:t>
            </a:r>
            <a:r>
              <a:rPr lang="en-US" sz="3700" i="1" dirty="0"/>
              <a:t>POC </a:t>
            </a:r>
            <a:r>
              <a:rPr lang="en-US" sz="3700" dirty="0">
                <a:solidFill>
                  <a:srgbClr val="000000"/>
                </a:solidFill>
              </a:rPr>
              <a:t>lies with probability 95%. In this case the estimated upper bound of the </a:t>
            </a:r>
            <a:r>
              <a:rPr lang="en-US" sz="3700" i="1" dirty="0">
                <a:solidFill>
                  <a:srgbClr val="000000"/>
                </a:solidFill>
              </a:rPr>
              <a:t>POC </a:t>
            </a:r>
            <a:r>
              <a:rPr lang="en-US" sz="3700" dirty="0">
                <a:solidFill>
                  <a:srgbClr val="000000"/>
                </a:solidFill>
              </a:rPr>
              <a:t>confidence interval </a:t>
            </a:r>
            <a:r>
              <a:rPr lang="en-US" sz="3700" i="1" dirty="0">
                <a:solidFill>
                  <a:srgbClr val="000000"/>
                </a:solidFill>
              </a:rPr>
              <a:t>POC</a:t>
            </a:r>
            <a:r>
              <a:rPr lang="en-US" sz="3700" i="1" baseline="-25000" dirty="0">
                <a:solidFill>
                  <a:srgbClr val="000000"/>
                </a:solidFill>
              </a:rPr>
              <a:t>U </a:t>
            </a:r>
            <a:r>
              <a:rPr lang="en-US" sz="3700" i="1" dirty="0">
                <a:solidFill>
                  <a:srgbClr val="000000"/>
                </a:solidFill>
              </a:rPr>
              <a:t>= </a:t>
            </a:r>
            <a:r>
              <a:rPr lang="en-US" sz="3700" dirty="0">
                <a:solidFill>
                  <a:srgbClr val="000000"/>
                </a:solidFill>
              </a:rPr>
              <a:t>80.7%. </a:t>
            </a:r>
          </a:p>
          <a:p>
            <a:pPr marL="50800"/>
            <a:endParaRPr lang="en-US" sz="1800" b="1" dirty="0">
              <a:cs typeface="Helvetica"/>
            </a:endParaRPr>
          </a:p>
          <a:p>
            <a:pPr marL="50800"/>
            <a:r>
              <a:rPr lang="en-US" sz="4800" b="1" dirty="0">
                <a:cs typeface="Helvetica"/>
              </a:rPr>
              <a:t>RESULTS AND DISCUSSION</a:t>
            </a:r>
          </a:p>
          <a:p>
            <a:pPr marL="279400"/>
            <a:endParaRPr lang="en-US" sz="1800" dirty="0"/>
          </a:p>
          <a:p>
            <a:pPr marL="355600"/>
            <a:r>
              <a:rPr lang="en-US" sz="3700" dirty="0"/>
              <a:t>This study proposes a method to determine whether a thyroid disease diagnosed in a Hanford downwinder was induced by given exposures to ionizing radiation at age under 19. The method is based on the estimation of the 95th percentile of the range of uncertainty around the central estimate of </a:t>
            </a:r>
            <a:r>
              <a:rPr lang="en-US" sz="3700" i="1" dirty="0"/>
              <a:t>POC</a:t>
            </a:r>
            <a:r>
              <a:rPr lang="en-US" sz="3700" dirty="0"/>
              <a:t>. The decisions about granting claims for compensation for thyroid disease are to be made on the basis of the estimated 95th percentile. To give claimants more benefit of the doubt, a higher credibility </a:t>
            </a:r>
            <a:r>
              <a:rPr lang="en-US" sz="3700" dirty="0" smtClean="0"/>
              <a:t>level, </a:t>
            </a:r>
          </a:p>
          <a:p>
            <a:pPr marL="355600"/>
            <a:r>
              <a:rPr lang="en-US" sz="3700" dirty="0" smtClean="0"/>
              <a:t>like 99%, </a:t>
            </a:r>
            <a:r>
              <a:rPr lang="en-US" sz="3700" dirty="0"/>
              <a:t>can be </a:t>
            </a:r>
            <a:r>
              <a:rPr lang="en-US" sz="3700" dirty="0" smtClean="0"/>
              <a:t>suggested.</a:t>
            </a:r>
          </a:p>
          <a:p>
            <a:pPr marL="355600"/>
            <a:endParaRPr lang="en-US" sz="1600" dirty="0" smtClean="0"/>
          </a:p>
          <a:p>
            <a:pPr marL="355600"/>
            <a:r>
              <a:rPr lang="en-US" sz="3700" dirty="0" smtClean="0"/>
              <a:t>A more comprehensive, scientifically sound approach for estimating probability of causation of radiogenic disease is used in several web-based calculators, like IREP. Usage of these tools is limited to cancers, so they are not helpful when non-cancerous thyroid diseases are considered.</a:t>
            </a:r>
          </a:p>
          <a:p>
            <a:pPr marL="355600"/>
            <a:endParaRPr lang="en-US" sz="1800" dirty="0"/>
          </a:p>
          <a:p>
            <a:pPr marL="355600" algn="just"/>
            <a:r>
              <a:rPr lang="en-US" sz="4000" u="sng" dirty="0"/>
              <a:t>Example for a client diagnosed with “Any thyroid disease</a:t>
            </a:r>
            <a:r>
              <a:rPr lang="en-US" sz="4000" u="sng" dirty="0" smtClean="0"/>
              <a:t>”</a:t>
            </a:r>
            <a:endParaRPr lang="en-US" sz="4000" dirty="0" smtClean="0"/>
          </a:p>
          <a:p>
            <a:pPr marL="355600"/>
            <a:r>
              <a:rPr lang="en-US" sz="3700" b="1" dirty="0"/>
              <a:t>Inputs</a:t>
            </a:r>
            <a:r>
              <a:rPr lang="en-US" sz="3700" dirty="0"/>
              <a:t>: </a:t>
            </a:r>
          </a:p>
          <a:p>
            <a:pPr marL="355600"/>
            <a:r>
              <a:rPr lang="en-US" sz="3700" dirty="0"/>
              <a:t>Excess relative </a:t>
            </a:r>
            <a:r>
              <a:rPr lang="en-US" sz="3700" dirty="0" smtClean="0"/>
              <a:t>risk per </a:t>
            </a:r>
            <a:r>
              <a:rPr lang="en-US" sz="3700" dirty="0" err="1" smtClean="0"/>
              <a:t>Gy</a:t>
            </a:r>
            <a:r>
              <a:rPr lang="en-US" sz="3700" dirty="0" smtClean="0"/>
              <a:t>: </a:t>
            </a:r>
            <a:r>
              <a:rPr lang="en-US" sz="3700" i="1" dirty="0">
                <a:latin typeface="Times New Roman"/>
                <a:cs typeface="Times New Roman"/>
              </a:rPr>
              <a:t>β* </a:t>
            </a:r>
            <a:r>
              <a:rPr lang="en-US" sz="3700" dirty="0">
                <a:solidFill>
                  <a:schemeClr val="tx1"/>
                </a:solidFill>
              </a:rPr>
              <a:t>(95% CI) </a:t>
            </a:r>
            <a:r>
              <a:rPr lang="en-US" sz="3700" dirty="0"/>
              <a:t>=</a:t>
            </a:r>
            <a:r>
              <a:rPr lang="en-US" sz="3700" dirty="0">
                <a:solidFill>
                  <a:schemeClr val="tx1"/>
                </a:solidFill>
              </a:rPr>
              <a:t>2.48 (0.7–5.3</a:t>
            </a:r>
            <a:r>
              <a:rPr lang="en-US" sz="3700" dirty="0"/>
              <a:t>) </a:t>
            </a:r>
            <a:r>
              <a:rPr lang="en-US" sz="3700" i="1" dirty="0"/>
              <a:t>Gy</a:t>
            </a:r>
            <a:r>
              <a:rPr lang="en-US" sz="3700" i="1" baseline="30000" dirty="0"/>
              <a:t>-1</a:t>
            </a:r>
            <a:r>
              <a:rPr lang="en-US" sz="3700" dirty="0"/>
              <a:t>; </a:t>
            </a:r>
            <a:r>
              <a:rPr lang="en-US" sz="3700" i="1" dirty="0"/>
              <a:t> </a:t>
            </a:r>
            <a:endParaRPr lang="en-US" sz="3700" dirty="0"/>
          </a:p>
          <a:p>
            <a:pPr marL="355600"/>
            <a:r>
              <a:rPr lang="en-US" sz="3700" dirty="0"/>
              <a:t>Dose: CT(95% CI UL)=0.255(0.35) </a:t>
            </a:r>
            <a:r>
              <a:rPr lang="en-US" sz="3700" i="1" dirty="0" err="1"/>
              <a:t>Gy</a:t>
            </a:r>
            <a:r>
              <a:rPr lang="en-US" sz="3700" dirty="0"/>
              <a:t>; </a:t>
            </a:r>
          </a:p>
          <a:p>
            <a:pPr marL="355600"/>
            <a:r>
              <a:rPr lang="en-US" sz="3700" b="1" dirty="0"/>
              <a:t>Results</a:t>
            </a:r>
            <a:r>
              <a:rPr lang="en-US" sz="3700" dirty="0"/>
              <a:t>: </a:t>
            </a:r>
          </a:p>
          <a:p>
            <a:pPr marL="355600">
              <a:buFontTx/>
              <a:buChar char="-"/>
            </a:pPr>
            <a:r>
              <a:rPr lang="en-US" sz="3700" dirty="0">
                <a:solidFill>
                  <a:schemeClr val="tx1"/>
                </a:solidFill>
              </a:rPr>
              <a:t> If the uncertainties in the input data were neglected,  </a:t>
            </a:r>
            <a:r>
              <a:rPr lang="en-US" sz="3700" dirty="0"/>
              <a:t>the </a:t>
            </a:r>
            <a:r>
              <a:rPr lang="en-US" sz="3700" i="1" dirty="0"/>
              <a:t>POC</a:t>
            </a:r>
            <a:r>
              <a:rPr lang="en-US" sz="3700" dirty="0"/>
              <a:t> calculated from (1), (2) would be equal to 38.7%,  which does not meet the 50% criterion for causation.  </a:t>
            </a:r>
          </a:p>
          <a:p>
            <a:pPr marL="355600">
              <a:buFontTx/>
              <a:buChar char="-"/>
            </a:pPr>
            <a:r>
              <a:rPr lang="en-US" sz="3700" dirty="0"/>
              <a:t> If the benefit of the doubt is</a:t>
            </a:r>
            <a:r>
              <a:rPr lang="ru-RU" sz="3700" dirty="0"/>
              <a:t> </a:t>
            </a:r>
            <a:r>
              <a:rPr lang="en-US" sz="3700" dirty="0"/>
              <a:t>to be applied to decision about granting claim for compensation, the 95th percentile of the </a:t>
            </a:r>
            <a:r>
              <a:rPr lang="en-US" sz="3700" i="1" dirty="0"/>
              <a:t>POC</a:t>
            </a:r>
            <a:r>
              <a:rPr lang="en-US" sz="3700" dirty="0"/>
              <a:t> range of uncertainty should be considered. In this case</a:t>
            </a:r>
          </a:p>
          <a:p>
            <a:pPr marL="355600"/>
            <a:r>
              <a:rPr lang="en-US" sz="3700" i="1" dirty="0"/>
              <a:t>POC</a:t>
            </a:r>
            <a:r>
              <a:rPr lang="en-US" sz="3700" i="1" baseline="-25000" dirty="0"/>
              <a:t>U</a:t>
            </a:r>
            <a:r>
              <a:rPr lang="en-US" sz="3700" dirty="0"/>
              <a:t> 95% CI=70.9% meets the criterion for causation, and the client is eligible for compensation. </a:t>
            </a:r>
          </a:p>
          <a:p>
            <a:pPr marL="355600"/>
            <a:endParaRPr lang="en-US" sz="1800" dirty="0" smtClean="0"/>
          </a:p>
          <a:p>
            <a:pPr marL="355600"/>
            <a:endParaRPr lang="en-US" sz="1600" dirty="0" smtClean="0"/>
          </a:p>
          <a:p>
            <a:pPr marL="355600"/>
            <a:endParaRPr lang="en-US" sz="3700" dirty="0" smtClean="0"/>
          </a:p>
          <a:p>
            <a:pPr marL="355600"/>
            <a:endParaRPr lang="en-US" sz="3600" dirty="0" smtClean="0"/>
          </a:p>
          <a:p>
            <a:pPr marL="355600"/>
            <a:endParaRPr lang="en-US" sz="3600" dirty="0" smtClean="0"/>
          </a:p>
          <a:p>
            <a:pPr marL="355600"/>
            <a:endParaRPr lang="en-US" sz="3600" dirty="0" smtClean="0"/>
          </a:p>
          <a:p>
            <a:pPr marL="44450"/>
            <a:r>
              <a:rPr lang="en-US" sz="4800" b="1" cap="all" dirty="0" err="1">
                <a:cs typeface="Helvetica"/>
              </a:rPr>
              <a:t>Acknowlegements</a:t>
            </a:r>
            <a:endParaRPr lang="en-US" sz="4800" b="1" cap="all" dirty="0">
              <a:cs typeface="Helvetica"/>
            </a:endParaRPr>
          </a:p>
          <a:p>
            <a:pPr marL="274320"/>
            <a:endParaRPr lang="en-US" sz="1600" dirty="0"/>
          </a:p>
          <a:p>
            <a:pPr marL="274320"/>
            <a:r>
              <a:rPr lang="en-US" sz="3600" dirty="0"/>
              <a:t>Special thanks to Tom H. </a:t>
            </a:r>
            <a:r>
              <a:rPr lang="en-US" sz="3600" dirty="0" err="1"/>
              <a:t>Foulds</a:t>
            </a:r>
            <a:r>
              <a:rPr lang="en-US" sz="3600" dirty="0"/>
              <a:t>, the lead counsel in the Hanford Nuclear Reservation Litigation representing Hanford downwinders, who has initiated, supported, and participated in this study.</a:t>
            </a:r>
          </a:p>
          <a:p>
            <a:endParaRPr lang="en-US" sz="1600" dirty="0">
              <a:latin typeface="Times New Roman"/>
              <a:cs typeface="Times New Roman"/>
            </a:endParaRPr>
          </a:p>
          <a:p>
            <a:pPr marL="50800"/>
            <a:r>
              <a:rPr lang="en-US" sz="4800" b="1" dirty="0">
                <a:cs typeface="Helvetica"/>
              </a:rPr>
              <a:t>REFERENCES</a:t>
            </a:r>
          </a:p>
          <a:p>
            <a:pPr marL="628650" indent="-222250"/>
            <a:endParaRPr lang="en-US" sz="1600" dirty="0"/>
          </a:p>
          <a:p>
            <a:pPr marL="349250" indent="-222250"/>
            <a:r>
              <a:rPr lang="en-US" sz="3600" dirty="0"/>
              <a:t>Lyon J, Alder S, Stone M, Scholl A, Reading J, </a:t>
            </a:r>
            <a:r>
              <a:rPr lang="en-US" sz="3600" dirty="0" err="1"/>
              <a:t>Holubkov</a:t>
            </a:r>
            <a:r>
              <a:rPr lang="en-US" sz="3600" dirty="0"/>
              <a:t> R, Sheng X, White G, </a:t>
            </a:r>
            <a:r>
              <a:rPr lang="en-US" sz="3600" dirty="0" err="1"/>
              <a:t>Hegmann</a:t>
            </a:r>
            <a:r>
              <a:rPr lang="en-US" sz="3600" dirty="0"/>
              <a:t> K, </a:t>
            </a:r>
            <a:r>
              <a:rPr lang="en-US" sz="3600" dirty="0" err="1"/>
              <a:t>Anspaugh</a:t>
            </a:r>
            <a:r>
              <a:rPr lang="en-US" sz="3600" dirty="0"/>
              <a:t> L, Hoffman F, Simon S, Thomas B, Carroll R, Meikle. A Thyroid disease associated with exposure to the Nevada nuclear weapons test site radiation: A reevaluation based on corrected dosimetry and examination data. </a:t>
            </a:r>
            <a:r>
              <a:rPr lang="en-US" sz="3600" dirty="0" err="1"/>
              <a:t>Epidemiol</a:t>
            </a:r>
            <a:r>
              <a:rPr lang="en-US" sz="3600" dirty="0"/>
              <a:t> 17;604-614; 2006.</a:t>
            </a:r>
          </a:p>
          <a:p>
            <a:pPr marL="355600" indent="-228600">
              <a:tabLst>
                <a:tab pos="1193800" algn="l"/>
              </a:tabLst>
            </a:pPr>
            <a:r>
              <a:rPr lang="en-US" sz="3600" dirty="0" err="1"/>
              <a:t>Zablotska</a:t>
            </a:r>
            <a:r>
              <a:rPr lang="en-US" sz="3600" dirty="0"/>
              <a:t> L, </a:t>
            </a:r>
            <a:r>
              <a:rPr lang="en-US" sz="3600" dirty="0" err="1"/>
              <a:t>Bogdanova</a:t>
            </a:r>
            <a:r>
              <a:rPr lang="en-US" sz="3600" dirty="0"/>
              <a:t> T, Ron E, Epstein O. Robbins J, </a:t>
            </a:r>
            <a:r>
              <a:rPr lang="en-US" sz="3600" dirty="0" err="1"/>
              <a:t>Likhtarev</a:t>
            </a:r>
            <a:r>
              <a:rPr lang="en-US" sz="3600" dirty="0"/>
              <a:t> I, Hatch M, Markov V, </a:t>
            </a:r>
            <a:r>
              <a:rPr lang="en-US" sz="3600" dirty="0" err="1"/>
              <a:t>Bouville</a:t>
            </a:r>
            <a:r>
              <a:rPr lang="en-US" sz="3600" dirty="0"/>
              <a:t> A, </a:t>
            </a:r>
            <a:r>
              <a:rPr lang="en-US" sz="3600" dirty="0" err="1"/>
              <a:t>Olijnyk</a:t>
            </a:r>
            <a:r>
              <a:rPr lang="en-US" sz="3600" dirty="0"/>
              <a:t> V, McConnell R, </a:t>
            </a:r>
            <a:r>
              <a:rPr lang="en-US" sz="3600" dirty="0" err="1"/>
              <a:t>Shpak</a:t>
            </a:r>
            <a:r>
              <a:rPr lang="en-US" sz="3600" dirty="0"/>
              <a:t> V, Brenner A, </a:t>
            </a:r>
            <a:r>
              <a:rPr lang="en-US" sz="3600" dirty="0" err="1"/>
              <a:t>Terekhova</a:t>
            </a:r>
            <a:r>
              <a:rPr lang="en-US" sz="3600" dirty="0"/>
              <a:t> G, </a:t>
            </a:r>
            <a:r>
              <a:rPr lang="en-US" sz="3600" dirty="0" err="1"/>
              <a:t>Greenebaum</a:t>
            </a:r>
            <a:r>
              <a:rPr lang="en-US" sz="3600" dirty="0"/>
              <a:t> E, </a:t>
            </a:r>
            <a:r>
              <a:rPr lang="en-US" sz="3600" dirty="0" err="1"/>
              <a:t>Tereshchenko</a:t>
            </a:r>
            <a:r>
              <a:rPr lang="en-US" sz="3600" dirty="0"/>
              <a:t> V, Fink D, Brill A,  </a:t>
            </a:r>
            <a:r>
              <a:rPr lang="en-US" sz="3600" dirty="0" err="1"/>
              <a:t>Zamotayeva</a:t>
            </a:r>
            <a:r>
              <a:rPr lang="en-US" sz="3600" dirty="0"/>
              <a:t> G, </a:t>
            </a:r>
            <a:r>
              <a:rPr lang="en-US" sz="3600" dirty="0" err="1"/>
              <a:t>Masnyk</a:t>
            </a:r>
            <a:r>
              <a:rPr lang="en-US" sz="3600" dirty="0"/>
              <a:t> I, Howe G, </a:t>
            </a:r>
            <a:r>
              <a:rPr lang="en-US" sz="3600" dirty="0" err="1"/>
              <a:t>Tronko</a:t>
            </a:r>
            <a:r>
              <a:rPr lang="en-US" sz="3600" dirty="0"/>
              <a:t> M. A cohort study of thyroid cancer and other thyroid diseases after the </a:t>
            </a:r>
            <a:r>
              <a:rPr lang="en-US" sz="3600" dirty="0" err="1"/>
              <a:t>Chornobyl</a:t>
            </a:r>
            <a:r>
              <a:rPr lang="en-US" sz="3600" dirty="0"/>
              <a:t> accident: dose-response analysis of thyroid follicular adenomas detected during first screening in Ukraine (1998-2000). Am J Epidemiol 167(3):305-312; 2008</a:t>
            </a:r>
            <a:r>
              <a:rPr lang="en-US" sz="3600" dirty="0" smtClean="0"/>
              <a:t>.</a:t>
            </a:r>
            <a:r>
              <a:rPr lang="en-US" sz="3600" b="1" dirty="0" smtClean="0">
                <a:cs typeface="Helvetica"/>
              </a:rPr>
              <a:t> </a:t>
            </a:r>
          </a:p>
          <a:p>
            <a:pPr marL="50800">
              <a:tabLst>
                <a:tab pos="127000" algn="l"/>
              </a:tabLst>
            </a:pPr>
            <a:endParaRPr lang="en-US" sz="1600" b="1" dirty="0" smtClean="0">
              <a:cs typeface="Helvetica"/>
            </a:endParaRPr>
          </a:p>
          <a:p>
            <a:pPr marL="50800">
              <a:tabLst>
                <a:tab pos="127000" algn="l"/>
              </a:tabLst>
            </a:pPr>
            <a:r>
              <a:rPr lang="en-US" sz="4800" b="1" cap="all" dirty="0" smtClean="0">
                <a:cs typeface="Helvetica"/>
              </a:rPr>
              <a:t>CONTACT</a:t>
            </a:r>
          </a:p>
          <a:p>
            <a:pPr marL="355600"/>
            <a:r>
              <a:rPr lang="en-US" sz="3600" dirty="0" smtClean="0">
                <a:hlinkClick r:id="rId2"/>
              </a:rPr>
              <a:t>klementiev@gmail.com</a:t>
            </a:r>
            <a:endParaRPr lang="en-US" sz="3600" dirty="0" smtClean="0"/>
          </a:p>
          <a:p>
            <a:pPr marL="355600"/>
            <a:r>
              <a:rPr lang="en-US" sz="3600" dirty="0" smtClean="0"/>
              <a:t>Phone (253) 227-0341</a:t>
            </a:r>
            <a:endParaRPr lang="en-US" sz="3600" dirty="0"/>
          </a:p>
        </p:txBody>
      </p:sp>
      <p:sp>
        <p:nvSpPr>
          <p:cNvPr id="7" name="Title 1"/>
          <p:cNvSpPr txBox="1">
            <a:spLocks/>
          </p:cNvSpPr>
          <p:nvPr/>
        </p:nvSpPr>
        <p:spPr>
          <a:xfrm>
            <a:off x="3639378" y="3240086"/>
            <a:ext cx="36344818" cy="1233487"/>
          </a:xfrm>
          <a:prstGeom prst="rect">
            <a:avLst/>
          </a:prstGeom>
        </p:spPr>
        <p:txBody>
          <a:bodyPr vert="horz" lIns="501606" tIns="250803" rIns="501606" bIns="250803" rtlCol="0" anchor="ctr">
            <a:noAutofit/>
          </a:bodyPr>
          <a:lstStyle/>
          <a:p>
            <a:pPr algn="ctr">
              <a:spcBef>
                <a:spcPct val="0"/>
              </a:spcBef>
              <a:defRPr/>
            </a:pPr>
            <a:r>
              <a:rPr kumimoji="0" lang="en-US" sz="4800" i="0" u="none" strike="noStrike" kern="1200" cap="all" spc="0" normalizeH="0" baseline="0" noProof="0" dirty="0" err="1">
                <a:ln>
                  <a:noFill/>
                </a:ln>
                <a:solidFill>
                  <a:schemeClr val="tx1"/>
                </a:solidFill>
                <a:effectLst/>
                <a:uLnTx/>
                <a:uFillTx/>
                <a:latin typeface="+mj-lt"/>
                <a:ea typeface="+mj-ea"/>
                <a:cs typeface="+mj-cs"/>
              </a:rPr>
              <a:t>Alexandre</a:t>
            </a:r>
            <a:r>
              <a:rPr kumimoji="0" lang="en-US" sz="4800" i="0" u="none" strike="noStrike" kern="1200" cap="all" spc="0" normalizeH="0" baseline="0" noProof="0" dirty="0">
                <a:ln>
                  <a:noFill/>
                </a:ln>
                <a:solidFill>
                  <a:schemeClr val="tx1"/>
                </a:solidFill>
                <a:effectLst/>
                <a:uLnTx/>
                <a:uFillTx/>
                <a:latin typeface="+mj-lt"/>
                <a:ea typeface="+mj-ea"/>
                <a:cs typeface="+mj-cs"/>
              </a:rPr>
              <a:t> </a:t>
            </a:r>
            <a:r>
              <a:rPr lang="en-US" sz="4800" cap="all" dirty="0">
                <a:latin typeface="+mj-lt"/>
                <a:ea typeface="+mj-ea"/>
                <a:cs typeface="+mj-cs"/>
              </a:rPr>
              <a:t>Klementiev         </a:t>
            </a:r>
            <a:r>
              <a:rPr lang="en-US" sz="4800" dirty="0">
                <a:latin typeface="+mj-lt"/>
                <a:ea typeface="+mj-ea"/>
                <a:cs typeface="+mj-cs"/>
              </a:rPr>
              <a:t>Study Conducted for the Hanford </a:t>
            </a:r>
            <a:r>
              <a:rPr lang="en-US" sz="4800" dirty="0"/>
              <a:t>Nuclear Reservation </a:t>
            </a:r>
            <a:r>
              <a:rPr lang="en-US" sz="4800" dirty="0">
                <a:latin typeface="+mj-lt"/>
                <a:ea typeface="+mj-ea"/>
                <a:cs typeface="+mj-cs"/>
              </a:rPr>
              <a:t>Litigation Office of Tom H. </a:t>
            </a:r>
            <a:r>
              <a:rPr lang="en-US" sz="4800" dirty="0" err="1">
                <a:latin typeface="+mj-lt"/>
                <a:ea typeface="+mj-ea"/>
                <a:cs typeface="+mj-cs"/>
              </a:rPr>
              <a:t>Foulds</a:t>
            </a:r>
            <a:r>
              <a:rPr lang="en-US" sz="4800" dirty="0">
                <a:latin typeface="+mj-lt"/>
                <a:ea typeface="+mj-ea"/>
                <a:cs typeface="+mj-cs"/>
              </a:rPr>
              <a:t>, Seattle, Washington.</a:t>
            </a:r>
            <a:endParaRPr kumimoji="0" lang="en-US" sz="2400" b="0" i="0" u="none" strike="noStrike" kern="1200" spc="0" normalizeH="0" baseline="0" noProof="0" dirty="0">
              <a:ln>
                <a:noFill/>
              </a:ln>
              <a:solidFill>
                <a:schemeClr val="tx1"/>
              </a:solidFill>
              <a:effectLst/>
              <a:uLnTx/>
              <a:uFillTx/>
              <a:latin typeface="+mj-lt"/>
              <a:ea typeface="+mj-ea"/>
              <a:cs typeface="+mj-cs"/>
            </a:endParaRPr>
          </a:p>
        </p:txBody>
      </p:sp>
      <p:sp>
        <p:nvSpPr>
          <p:cNvPr id="8" name="Title 1"/>
          <p:cNvSpPr txBox="1">
            <a:spLocks/>
          </p:cNvSpPr>
          <p:nvPr/>
        </p:nvSpPr>
        <p:spPr>
          <a:xfrm>
            <a:off x="10607666" y="2006599"/>
            <a:ext cx="23125573" cy="874014"/>
          </a:xfrm>
          <a:prstGeom prst="rect">
            <a:avLst/>
          </a:prstGeom>
        </p:spPr>
        <p:txBody>
          <a:bodyPr vert="horz" lIns="501606" tIns="250803" rIns="501606" bIns="250803" rtlCol="0" anchor="ctr">
            <a:noAutofit/>
          </a:bodyPr>
          <a:lstStyle/>
          <a:p>
            <a:pPr algn="ctr">
              <a:spcBef>
                <a:spcPct val="0"/>
              </a:spcBef>
              <a:defRPr/>
            </a:pP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17" name="Picture 16"/>
          <p:cNvPicPr>
            <a:picLocks noChangeAspect="1"/>
          </p:cNvPicPr>
          <p:nvPr/>
        </p:nvPicPr>
        <p:blipFill>
          <a:blip r:embed="rId3"/>
          <a:stretch>
            <a:fillRect/>
          </a:stretch>
        </p:blipFill>
        <p:spPr>
          <a:xfrm>
            <a:off x="15591749" y="31623572"/>
            <a:ext cx="6658651" cy="4569059"/>
          </a:xfrm>
          <a:prstGeom prst="rect">
            <a:avLst/>
          </a:prstGeom>
        </p:spPr>
      </p:pic>
      <p:pic>
        <p:nvPicPr>
          <p:cNvPr id="18" name="Picture 17"/>
          <p:cNvPicPr>
            <a:picLocks noChangeAspect="1"/>
          </p:cNvPicPr>
          <p:nvPr/>
        </p:nvPicPr>
        <p:blipFill>
          <a:blip r:embed="rId4"/>
          <a:stretch>
            <a:fillRect/>
          </a:stretch>
        </p:blipFill>
        <p:spPr>
          <a:xfrm>
            <a:off x="15653764" y="24098686"/>
            <a:ext cx="6596636" cy="5034481"/>
          </a:xfrm>
          <a:prstGeom prst="rect">
            <a:avLst/>
          </a:prstGeom>
        </p:spPr>
      </p:pic>
      <p:sp>
        <p:nvSpPr>
          <p:cNvPr id="30" name="Process 29"/>
          <p:cNvSpPr/>
          <p:nvPr/>
        </p:nvSpPr>
        <p:spPr>
          <a:xfrm>
            <a:off x="22693493" y="16336534"/>
            <a:ext cx="5016592" cy="2603546"/>
          </a:xfrm>
          <a:prstGeom prst="flowChartProcess">
            <a:avLst/>
          </a:prstGeom>
          <a:solidFill>
            <a:schemeClr val="bg1">
              <a:lumMod val="85000"/>
            </a:schemeClr>
          </a:solidFill>
          <a:ln>
            <a:solidFill>
              <a:schemeClr val="accent1"/>
            </a:solidFill>
          </a:ln>
          <a:effectLst>
            <a:outerShdw blurRad="152400" dist="139700" dir="2700000" rotWithShape="0">
              <a:srgbClr val="000000">
                <a:alpha val="36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rgbClr val="000090"/>
                </a:solidFill>
              </a:rPr>
              <a:t>2. Generate inputs randomly from the probability distributions over the domain.</a:t>
            </a:r>
          </a:p>
        </p:txBody>
      </p:sp>
      <p:sp>
        <p:nvSpPr>
          <p:cNvPr id="31" name="Process 30"/>
          <p:cNvSpPr/>
          <p:nvPr/>
        </p:nvSpPr>
        <p:spPr>
          <a:xfrm>
            <a:off x="22598241" y="20559360"/>
            <a:ext cx="5175343" cy="2349541"/>
          </a:xfrm>
          <a:prstGeom prst="flowChartProcess">
            <a:avLst/>
          </a:prstGeom>
          <a:solidFill>
            <a:schemeClr val="bg1">
              <a:lumMod val="85000"/>
            </a:schemeClr>
          </a:solidFill>
          <a:ln>
            <a:solidFill>
              <a:schemeClr val="accent1">
                <a:lumMod val="75000"/>
              </a:schemeClr>
            </a:solidFill>
          </a:ln>
          <a:effectLst>
            <a:outerShdw blurRad="152400" dist="139700" dir="2700000" rotWithShape="0">
              <a:schemeClr val="tx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rgbClr val="000090"/>
                </a:solidFill>
              </a:rPr>
              <a:t>3. Perform a deterministic computation of </a:t>
            </a:r>
            <a:r>
              <a:rPr lang="en-US" sz="3600" i="1" dirty="0">
                <a:solidFill>
                  <a:srgbClr val="000090"/>
                </a:solidFill>
              </a:rPr>
              <a:t>POC</a:t>
            </a:r>
            <a:r>
              <a:rPr lang="en-US" sz="3600" dirty="0">
                <a:solidFill>
                  <a:srgbClr val="000090"/>
                </a:solidFill>
              </a:rPr>
              <a:t> based on the selected inputs.</a:t>
            </a:r>
          </a:p>
        </p:txBody>
      </p:sp>
      <p:cxnSp>
        <p:nvCxnSpPr>
          <p:cNvPr id="36" name="Straight Arrow Connector 35"/>
          <p:cNvCxnSpPr>
            <a:cxnSpLocks/>
            <a:endCxn id="124" idx="2"/>
          </p:cNvCxnSpPr>
          <p:nvPr/>
        </p:nvCxnSpPr>
        <p:spPr>
          <a:xfrm flipH="1">
            <a:off x="16502134" y="20622861"/>
            <a:ext cx="15878" cy="381006"/>
          </a:xfrm>
          <a:prstGeom prst="straightConnector1">
            <a:avLst/>
          </a:prstGeom>
          <a:ln w="44450">
            <a:solidFill>
              <a:srgbClr val="00009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cxnSpLocks/>
          </p:cNvCxnSpPr>
          <p:nvPr/>
        </p:nvCxnSpPr>
        <p:spPr>
          <a:xfrm>
            <a:off x="21672143" y="17261846"/>
            <a:ext cx="993106" cy="14545"/>
          </a:xfrm>
          <a:prstGeom prst="straightConnector1">
            <a:avLst/>
          </a:prstGeom>
          <a:ln w="44450">
            <a:solidFill>
              <a:srgbClr val="00009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24" idx="0"/>
          </p:cNvCxnSpPr>
          <p:nvPr/>
        </p:nvCxnSpPr>
        <p:spPr>
          <a:xfrm flipH="1" flipV="1">
            <a:off x="16502133" y="18248498"/>
            <a:ext cx="1" cy="691582"/>
          </a:xfrm>
          <a:prstGeom prst="straightConnector1">
            <a:avLst/>
          </a:prstGeom>
          <a:ln w="44450">
            <a:solidFill>
              <a:srgbClr val="00009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cxnSpLocks/>
            <a:stCxn id="124" idx="3"/>
          </p:cNvCxnSpPr>
          <p:nvPr/>
        </p:nvCxnSpPr>
        <p:spPr>
          <a:xfrm flipV="1">
            <a:off x="17470526" y="19924283"/>
            <a:ext cx="841386" cy="47691"/>
          </a:xfrm>
          <a:prstGeom prst="line">
            <a:avLst/>
          </a:prstGeom>
          <a:ln w="44450">
            <a:solidFill>
              <a:srgbClr val="00009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cxnSpLocks/>
            <a:stCxn id="30" idx="2"/>
            <a:endCxn id="31" idx="0"/>
          </p:cNvCxnSpPr>
          <p:nvPr/>
        </p:nvCxnSpPr>
        <p:spPr>
          <a:xfrm rot="5400000">
            <a:off x="24384211" y="19741782"/>
            <a:ext cx="1619280" cy="15876"/>
          </a:xfrm>
          <a:prstGeom prst="straightConnector1">
            <a:avLst/>
          </a:prstGeom>
          <a:ln w="44450">
            <a:solidFill>
              <a:srgbClr val="000090"/>
            </a:solidFill>
            <a:tailEnd type="arrow" w="lg" len="lg"/>
          </a:ln>
        </p:spPr>
        <p:style>
          <a:lnRef idx="2">
            <a:schemeClr val="accent1"/>
          </a:lnRef>
          <a:fillRef idx="0">
            <a:schemeClr val="accent1"/>
          </a:fillRef>
          <a:effectRef idx="1">
            <a:schemeClr val="accent1"/>
          </a:effectRef>
          <a:fontRef idx="minor">
            <a:schemeClr val="tx1"/>
          </a:fontRef>
        </p:style>
      </p:cxnSp>
      <p:sp>
        <p:nvSpPr>
          <p:cNvPr id="87" name="Rectangle 86"/>
          <p:cNvSpPr/>
          <p:nvPr/>
        </p:nvSpPr>
        <p:spPr>
          <a:xfrm>
            <a:off x="17613400" y="20654613"/>
            <a:ext cx="4032322" cy="2190788"/>
          </a:xfrm>
          <a:prstGeom prst="rect">
            <a:avLst/>
          </a:prstGeom>
          <a:solidFill>
            <a:schemeClr val="bg1">
              <a:lumMod val="85000"/>
            </a:schemeClr>
          </a:solidFill>
          <a:effectLst>
            <a:outerShdw blurRad="152400" dist="1397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rgbClr val="000090"/>
                </a:solidFill>
              </a:rPr>
              <a:t>4. Aggregate results, build the probability distribution for </a:t>
            </a:r>
            <a:r>
              <a:rPr lang="en-US" sz="3600" i="1" dirty="0">
                <a:solidFill>
                  <a:srgbClr val="000090"/>
                </a:solidFill>
              </a:rPr>
              <a:t>POC.</a:t>
            </a:r>
          </a:p>
        </p:txBody>
      </p:sp>
      <p:sp>
        <p:nvSpPr>
          <p:cNvPr id="89" name="Rectangle 88"/>
          <p:cNvSpPr/>
          <p:nvPr/>
        </p:nvSpPr>
        <p:spPr>
          <a:xfrm>
            <a:off x="17681370" y="16368285"/>
            <a:ext cx="3932604" cy="2603546"/>
          </a:xfrm>
          <a:prstGeom prst="rect">
            <a:avLst/>
          </a:prstGeom>
          <a:solidFill>
            <a:schemeClr val="bg1">
              <a:lumMod val="85000"/>
            </a:schemeClr>
          </a:solidFill>
          <a:effectLst>
            <a:outerShdw blurRad="152400" dist="1397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rgbClr val="000090"/>
                </a:solidFill>
              </a:rPr>
              <a:t>1. Define a domain of possible input values for </a:t>
            </a:r>
            <a:r>
              <a:rPr lang="en-US" sz="3600" i="1" dirty="0">
                <a:solidFill>
                  <a:srgbClr val="000090"/>
                </a:solidFill>
                <a:latin typeface="Times New Roman"/>
                <a:cs typeface="Times New Roman"/>
              </a:rPr>
              <a:t>β</a:t>
            </a:r>
            <a:r>
              <a:rPr lang="en-US" sz="3600" i="1" dirty="0">
                <a:solidFill>
                  <a:srgbClr val="000090"/>
                </a:solidFill>
                <a:cs typeface="Times New Roman"/>
              </a:rPr>
              <a:t> </a:t>
            </a:r>
            <a:r>
              <a:rPr lang="en-US" sz="3600" dirty="0">
                <a:solidFill>
                  <a:srgbClr val="000090"/>
                </a:solidFill>
              </a:rPr>
              <a:t>and</a:t>
            </a:r>
            <a:r>
              <a:rPr lang="en-US" sz="3600" i="1" dirty="0">
                <a:solidFill>
                  <a:srgbClr val="000090"/>
                </a:solidFill>
                <a:cs typeface="Times New Roman"/>
              </a:rPr>
              <a:t> </a:t>
            </a:r>
            <a:r>
              <a:rPr lang="en-US" sz="3600" i="1" dirty="0">
                <a:solidFill>
                  <a:srgbClr val="000090"/>
                </a:solidFill>
              </a:rPr>
              <a:t>D.</a:t>
            </a:r>
            <a:endParaRPr lang="en-US" sz="3600" dirty="0">
              <a:solidFill>
                <a:srgbClr val="000090"/>
              </a:solidFill>
            </a:endParaRPr>
          </a:p>
        </p:txBody>
      </p:sp>
      <p:sp>
        <p:nvSpPr>
          <p:cNvPr id="124" name="Diamond 123"/>
          <p:cNvSpPr/>
          <p:nvPr/>
        </p:nvSpPr>
        <p:spPr>
          <a:xfrm>
            <a:off x="15533741" y="18940080"/>
            <a:ext cx="1936785" cy="2063787"/>
          </a:xfrm>
          <a:prstGeom prst="diamond">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3600" dirty="0">
                <a:solidFill>
                  <a:srgbClr val="000090"/>
                </a:solidFill>
              </a:rPr>
              <a:t>Stop?</a:t>
            </a:r>
          </a:p>
        </p:txBody>
      </p:sp>
      <p:cxnSp>
        <p:nvCxnSpPr>
          <p:cNvPr id="203" name="Straight Arrow Connector 202"/>
          <p:cNvCxnSpPr>
            <a:cxnSpLocks/>
          </p:cNvCxnSpPr>
          <p:nvPr/>
        </p:nvCxnSpPr>
        <p:spPr>
          <a:xfrm rot="10800000">
            <a:off x="21767395" y="21886814"/>
            <a:ext cx="830846" cy="6090"/>
          </a:xfrm>
          <a:prstGeom prst="straightConnector1">
            <a:avLst/>
          </a:prstGeom>
          <a:ln w="44450">
            <a:solidFill>
              <a:srgbClr val="000090"/>
            </a:solidFill>
            <a:tailEnd type="arrow"/>
          </a:ln>
        </p:spPr>
        <p:style>
          <a:lnRef idx="2">
            <a:schemeClr val="accent1"/>
          </a:lnRef>
          <a:fillRef idx="0">
            <a:schemeClr val="accent1"/>
          </a:fillRef>
          <a:effectRef idx="1">
            <a:schemeClr val="accent1"/>
          </a:effectRef>
          <a:fontRef idx="minor">
            <a:schemeClr val="tx1"/>
          </a:fontRef>
        </p:style>
      </p:cxnSp>
      <p:pic>
        <p:nvPicPr>
          <p:cNvPr id="228" name="Picture 227"/>
          <p:cNvPicPr>
            <a:picLocks noChangeAspect="1"/>
          </p:cNvPicPr>
          <p:nvPr/>
        </p:nvPicPr>
        <p:blipFill>
          <a:blip r:embed="rId5"/>
          <a:stretch>
            <a:fillRect/>
          </a:stretch>
        </p:blipFill>
        <p:spPr>
          <a:xfrm>
            <a:off x="15591749" y="38404800"/>
            <a:ext cx="6658651" cy="3937070"/>
          </a:xfrm>
          <a:prstGeom prst="rect">
            <a:avLst/>
          </a:prstGeom>
        </p:spPr>
      </p:pic>
      <p:cxnSp>
        <p:nvCxnSpPr>
          <p:cNvPr id="28" name="Elbow Connector 27"/>
          <p:cNvCxnSpPr>
            <a:cxnSpLocks/>
          </p:cNvCxnSpPr>
          <p:nvPr/>
        </p:nvCxnSpPr>
        <p:spPr>
          <a:xfrm flipV="1">
            <a:off x="19084797" y="18447947"/>
            <a:ext cx="3592820" cy="1524027"/>
          </a:xfrm>
          <a:prstGeom prst="bentConnector3">
            <a:avLst>
              <a:gd name="adj1" fmla="val 83282"/>
            </a:avLst>
          </a:prstGeom>
          <a:ln w="44450">
            <a:solidFill>
              <a:srgbClr val="000090"/>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38" name="Elbow Connector 37"/>
          <p:cNvCxnSpPr>
            <a:cxnSpLocks/>
            <a:endCxn id="124" idx="2"/>
          </p:cNvCxnSpPr>
          <p:nvPr/>
        </p:nvCxnSpPr>
        <p:spPr>
          <a:xfrm rot="10800000">
            <a:off x="16502134" y="21003867"/>
            <a:ext cx="1127146" cy="889036"/>
          </a:xfrm>
          <a:prstGeom prst="bentConnector2">
            <a:avLst/>
          </a:prstGeom>
          <a:ln w="44450">
            <a:solidFill>
              <a:srgbClr val="00009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36819</TotalTime>
  <Words>1611</Words>
  <Application>Microsoft Macintosh PowerPoint</Application>
  <PresentationFormat>Custom</PresentationFormat>
  <Paragraphs>124</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Lifetime Risk of Radiation-Induced Thyroid Disease  Estimated for the Hanford Litigation Clients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 Klementiev</dc:creator>
  <cp:lastModifiedBy>Alex Klementiev</cp:lastModifiedBy>
  <cp:revision>108</cp:revision>
  <cp:lastPrinted>2018-09-20T22:58:02Z</cp:lastPrinted>
  <dcterms:created xsi:type="dcterms:W3CDTF">2018-10-07T20:47:40Z</dcterms:created>
  <dcterms:modified xsi:type="dcterms:W3CDTF">2018-10-07T20:58:31Z</dcterms:modified>
</cp:coreProperties>
</file>